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57" r:id="rId4"/>
    <p:sldId id="267" r:id="rId5"/>
    <p:sldId id="259" r:id="rId6"/>
    <p:sldId id="260" r:id="rId7"/>
    <p:sldId id="272" r:id="rId8"/>
    <p:sldId id="273" r:id="rId9"/>
    <p:sldId id="275" r:id="rId10"/>
    <p:sldId id="276" r:id="rId11"/>
    <p:sldId id="278" r:id="rId12"/>
    <p:sldId id="279" r:id="rId13"/>
    <p:sldId id="280" r:id="rId14"/>
    <p:sldId id="283" r:id="rId15"/>
    <p:sldId id="285" r:id="rId16"/>
    <p:sldId id="286" r:id="rId17"/>
    <p:sldId id="287" r:id="rId18"/>
    <p:sldId id="266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A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77189" autoAdjust="0"/>
  </p:normalViewPr>
  <p:slideViewPr>
    <p:cSldViewPr snapToGrid="0">
      <p:cViewPr>
        <p:scale>
          <a:sx n="100" d="100"/>
          <a:sy n="100" d="100"/>
        </p:scale>
        <p:origin x="82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gxiao\Documents\GitHub\xiao_multiagent\logs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4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提案手法と</a:t>
            </a:r>
            <a:r>
              <a:rPr lang="en-US"/>
              <a:t>A star</a:t>
            </a:r>
            <a:r>
              <a:rPr lang="ja-JP"/>
              <a:t>の比較実験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4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Sheet1!$E$27</c:f>
              <c:strCache>
                <c:ptCount val="1"/>
                <c:pt idx="0">
                  <c:v>astar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Sheet1!$F$26:$G$26</c:f>
              <c:strCache>
                <c:ptCount val="1"/>
                <c:pt idx="0">
                  <c:v>成功率</c:v>
                </c:pt>
              </c:strCache>
            </c:strRef>
          </c:cat>
          <c:val>
            <c:numRef>
              <c:f>Sheet1!$F$27:$G$27</c:f>
              <c:numCache>
                <c:formatCode>0%</c:formatCode>
                <c:ptCount val="2"/>
                <c:pt idx="0">
                  <c:v>0.5</c:v>
                </c:pt>
                <c:pt idx="1">
                  <c:v>0.24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73-4CB9-B6B8-DB616D87F2E1}"/>
            </c:ext>
          </c:extLst>
        </c:ser>
        <c:ser>
          <c:idx val="1"/>
          <c:order val="1"/>
          <c:tx>
            <c:strRef>
              <c:f>Sheet1!$E$28</c:f>
              <c:strCache>
                <c:ptCount val="1"/>
                <c:pt idx="0">
                  <c:v>提案手法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Sheet1!$F$26:$G$26</c:f>
              <c:strCache>
                <c:ptCount val="1"/>
                <c:pt idx="0">
                  <c:v>成功率</c:v>
                </c:pt>
              </c:strCache>
            </c:strRef>
          </c:cat>
          <c:val>
            <c:numRef>
              <c:f>Sheet1!$F$28:$G$28</c:f>
              <c:numCache>
                <c:formatCode>0%</c:formatCode>
                <c:ptCount val="2"/>
                <c:pt idx="0">
                  <c:v>0.8</c:v>
                </c:pt>
                <c:pt idx="1">
                  <c:v>0.64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73-4CB9-B6B8-DB616D87F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3964208"/>
        <c:axId val="1723964752"/>
      </c:barChart>
      <c:catAx>
        <c:axId val="172396420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homemade map                                                    </a:t>
                </a:r>
                <a:r>
                  <a:rPr lang="ja-JP"/>
                  <a:t>　</a:t>
                </a:r>
                <a:r>
                  <a:rPr lang="en-US"/>
                  <a:t>maze          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0.26497591102998919"/>
              <c:y val="0.79224470563780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723964752"/>
        <c:crosses val="autoZero"/>
        <c:auto val="1"/>
        <c:lblAlgn val="ctr"/>
        <c:lblOffset val="100"/>
        <c:noMultiLvlLbl val="0"/>
      </c:catAx>
      <c:valAx>
        <c:axId val="17239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成功率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396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6A174-C216-4117-8692-1929BBE85188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D0E92-B48E-45B2-A01B-1B466D23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0E92-B48E-45B2-A01B-1B466D239D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0E92-B48E-45B2-A01B-1B466D239D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C8E5-27A4-4334-A1C6-A437AB953422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D9F-0114-4A8F-928D-2A341CE3D532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8C70-CCB1-433B-84A8-C39A6B7056FE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6D4B-B42D-4CCB-B55B-D53D35DBD218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E0A-7451-45E1-A150-DAAF9C649E9E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413C-E72F-4D43-9B06-A84ED277EFB8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98D3-8700-4D28-9412-B2CFBDBA6F39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495A-9F94-43D2-9EFB-DE683533F145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203-1994-441A-95FB-D81D8D59EE40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097-5899-401D-901E-AC5B1342EB34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37D6-DDF3-427F-B456-3EE346776323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82B2-3BF9-4734-A81A-EFB9FC44C707}" type="datetime1">
              <a:rPr lang="en-US" altLang="zh-CN" smtClean="0"/>
              <a:t>3/5/2017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435A-C67E-4182-841F-98B28F8E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18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3" y="3542250"/>
            <a:ext cx="12192000" cy="331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5499" y="2085730"/>
            <a:ext cx="10320997" cy="1216929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リアルタイムグリッド環境における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ja-JP" altLang="en-US" sz="3600" dirty="0"/>
              <a:t>マルチエージェントの単一移動対象捕獲の探索法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398" y="3770850"/>
            <a:ext cx="9347201" cy="1994950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筑波</a:t>
            </a:r>
            <a:r>
              <a:rPr lang="ja-JP" altLang="en-US" dirty="0" smtClean="0">
                <a:solidFill>
                  <a:schemeClr val="bg1"/>
                </a:solidFill>
              </a:rPr>
              <a:t>大学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システム情報工学研究科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知能機能システム</a:t>
            </a:r>
            <a:r>
              <a:rPr lang="ja-JP" altLang="en-US" dirty="0" smtClean="0">
                <a:solidFill>
                  <a:schemeClr val="bg1"/>
                </a:solidFill>
              </a:rPr>
              <a:t>専攻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◯ 唐 霄　延原 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28" y="2308461"/>
            <a:ext cx="2838779" cy="2849977"/>
          </a:xfrm>
          <a:prstGeom prst="rect">
            <a:avLst/>
          </a:prstGeom>
        </p:spPr>
      </p:pic>
      <p:grpSp>
        <p:nvGrpSpPr>
          <p:cNvPr id="49" name="グループ化 48"/>
          <p:cNvGrpSpPr/>
          <p:nvPr/>
        </p:nvGrpSpPr>
        <p:grpSpPr>
          <a:xfrm>
            <a:off x="6473435" y="4334003"/>
            <a:ext cx="727554" cy="733914"/>
            <a:chOff x="1718110" y="2667334"/>
            <a:chExt cx="548765" cy="549590"/>
          </a:xfrm>
        </p:grpSpPr>
        <p:sp>
          <p:nvSpPr>
            <p:cNvPr id="50" name="右矢印 49"/>
            <p:cNvSpPr/>
            <p:nvPr/>
          </p:nvSpPr>
          <p:spPr>
            <a:xfrm rot="10800000">
              <a:off x="1718110" y="2847400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右矢印 50"/>
            <p:cNvSpPr/>
            <p:nvPr/>
          </p:nvSpPr>
          <p:spPr>
            <a:xfrm>
              <a:off x="1988111" y="2847400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右矢印 51"/>
            <p:cNvSpPr/>
            <p:nvPr/>
          </p:nvSpPr>
          <p:spPr>
            <a:xfrm rot="5400000">
              <a:off x="1857335" y="2985746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右矢印 52"/>
            <p:cNvSpPr/>
            <p:nvPr/>
          </p:nvSpPr>
          <p:spPr>
            <a:xfrm rot="16200000">
              <a:off x="1854830" y="2714920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従来手法</a:t>
            </a:r>
            <a:r>
              <a:rPr lang="ja-JP" altLang="en-US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chemeClr val="bg1"/>
                </a:solidFill>
              </a:rPr>
              <a:t>– Cover Heuristic </a:t>
            </a:r>
            <a:r>
              <a:rPr lang="ja-JP" altLang="en-US" sz="3600" dirty="0">
                <a:solidFill>
                  <a:schemeClr val="bg1"/>
                </a:solidFill>
              </a:rPr>
              <a:t>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9417" y="1729806"/>
            <a:ext cx="291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問題点</a:t>
            </a:r>
            <a:r>
              <a:rPr lang="en-US" altLang="ja-JP" dirty="0" smtClean="0"/>
              <a:t>1</a:t>
            </a:r>
            <a:r>
              <a:rPr lang="en-US" altLang="ja-JP" dirty="0"/>
              <a:t>. </a:t>
            </a:r>
            <a:r>
              <a:rPr lang="ja-JP" altLang="en-US" dirty="0"/>
              <a:t>計算量が多い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38200" y="5795231"/>
                <a:ext cx="5103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: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は地図上の移動可能タイル数</a:t>
                </a: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95231"/>
                <a:ext cx="510322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6226056" y="1729806"/>
            <a:ext cx="273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問題点</a:t>
            </a:r>
            <a:r>
              <a:rPr lang="en-US" altLang="ja-JP" dirty="0" smtClean="0"/>
              <a:t>2</a:t>
            </a:r>
            <a:r>
              <a:rPr lang="en-US" altLang="ja-JP" dirty="0"/>
              <a:t>. Tie-Breaking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305582" y="5789097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P2</a:t>
            </a:r>
            <a:r>
              <a:rPr lang="ja-JP" altLang="en-US" dirty="0"/>
              <a:t>は引き分け状態になる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1083718" y="2189056"/>
            <a:ext cx="3513682" cy="3422241"/>
            <a:chOff x="8283637" y="1342494"/>
            <a:chExt cx="3861856" cy="3761354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3637" y="1342494"/>
              <a:ext cx="1600819" cy="1600819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83637" y="3500259"/>
              <a:ext cx="1603589" cy="1603589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41517" y="3503029"/>
              <a:ext cx="1603976" cy="1600819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4674" y="1345265"/>
              <a:ext cx="1600819" cy="1600819"/>
            </a:xfrm>
            <a:prstGeom prst="rect">
              <a:avLst/>
            </a:prstGeom>
          </p:spPr>
        </p:pic>
        <p:sp>
          <p:nvSpPr>
            <p:cNvPr id="22" name="下矢印 21"/>
            <p:cNvSpPr/>
            <p:nvPr/>
          </p:nvSpPr>
          <p:spPr>
            <a:xfrm rot="16200000">
              <a:off x="9948570" y="1984515"/>
              <a:ext cx="565470" cy="31677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下矢印 23"/>
            <p:cNvSpPr/>
            <p:nvPr/>
          </p:nvSpPr>
          <p:spPr>
            <a:xfrm>
              <a:off x="11060770" y="3059916"/>
              <a:ext cx="565470" cy="31677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下矢印 24"/>
            <p:cNvSpPr/>
            <p:nvPr/>
          </p:nvSpPr>
          <p:spPr>
            <a:xfrm rot="5400000">
              <a:off x="9948570" y="4143665"/>
              <a:ext cx="565470" cy="31677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414704" y="2315266"/>
            <a:ext cx="2837587" cy="2843172"/>
            <a:chOff x="7191806" y="2308636"/>
            <a:chExt cx="2837587" cy="2843172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91806" y="2308636"/>
              <a:ext cx="2837587" cy="2843172"/>
            </a:xfrm>
            <a:prstGeom prst="rect">
              <a:avLst/>
            </a:prstGeom>
          </p:spPr>
        </p:pic>
        <p:sp>
          <p:nvSpPr>
            <p:cNvPr id="36" name="右矢印 35"/>
            <p:cNvSpPr/>
            <p:nvPr/>
          </p:nvSpPr>
          <p:spPr>
            <a:xfrm rot="10800000">
              <a:off x="7284448" y="4574423"/>
              <a:ext cx="369586" cy="245166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6412097" y="2323321"/>
            <a:ext cx="2837587" cy="2837587"/>
            <a:chOff x="7806429" y="522785"/>
            <a:chExt cx="2837587" cy="2837587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06429" y="522785"/>
              <a:ext cx="2837587" cy="2837587"/>
            </a:xfrm>
            <a:prstGeom prst="rect">
              <a:avLst/>
            </a:prstGeom>
          </p:spPr>
        </p:pic>
        <p:sp>
          <p:nvSpPr>
            <p:cNvPr id="46" name="右矢印 45"/>
            <p:cNvSpPr/>
            <p:nvPr/>
          </p:nvSpPr>
          <p:spPr>
            <a:xfrm rot="16200000">
              <a:off x="8043405" y="2631813"/>
              <a:ext cx="372257" cy="243407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415109" y="2320851"/>
            <a:ext cx="2837587" cy="2837587"/>
            <a:chOff x="6813774" y="448013"/>
            <a:chExt cx="2837587" cy="2837587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13774" y="448013"/>
              <a:ext cx="2837587" cy="2837587"/>
            </a:xfrm>
            <a:prstGeom prst="rect">
              <a:avLst/>
            </a:prstGeom>
          </p:spPr>
        </p:pic>
        <p:sp>
          <p:nvSpPr>
            <p:cNvPr id="37" name="右矢印 36"/>
            <p:cNvSpPr/>
            <p:nvPr/>
          </p:nvSpPr>
          <p:spPr>
            <a:xfrm>
              <a:off x="7229049" y="2721368"/>
              <a:ext cx="369586" cy="245166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423489" y="2320522"/>
            <a:ext cx="2837587" cy="2843183"/>
            <a:chOff x="9782627" y="2344812"/>
            <a:chExt cx="2837587" cy="2843183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782627" y="2344812"/>
              <a:ext cx="2837587" cy="2843183"/>
            </a:xfrm>
            <a:prstGeom prst="rect">
              <a:avLst/>
            </a:prstGeom>
          </p:spPr>
        </p:pic>
        <p:sp>
          <p:nvSpPr>
            <p:cNvPr id="45" name="右矢印 44"/>
            <p:cNvSpPr/>
            <p:nvPr/>
          </p:nvSpPr>
          <p:spPr>
            <a:xfrm rot="5400000">
              <a:off x="10044020" y="4761430"/>
              <a:ext cx="372257" cy="243407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9476328" y="3428474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P2</a:t>
            </a:r>
            <a:r>
              <a:rPr lang="ja-JP" altLang="en-US" dirty="0" smtClean="0"/>
              <a:t>の上下左右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Pursuer-cover-set</a:t>
            </a:r>
            <a:r>
              <a:rPr lang="ja-JP" altLang="en-US" dirty="0" smtClean="0"/>
              <a:t> </a:t>
            </a:r>
            <a:r>
              <a:rPr lang="en-US" altLang="ja-JP" dirty="0"/>
              <a:t>= 45</a:t>
            </a:r>
          </a:p>
        </p:txBody>
      </p:sp>
    </p:spTree>
    <p:extLst>
      <p:ext uri="{BB962C8B-B14F-4D97-AF65-F5344CB8AC3E}">
        <p14:creationId xmlns:p14="http://schemas.microsoft.com/office/powerpoint/2010/main" val="33115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" grpId="0"/>
      <p:bldP spid="48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方形/長方形 66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提案手法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5528" y="1591083"/>
            <a:ext cx="29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問題点</a:t>
            </a:r>
            <a:r>
              <a:rPr lang="ja-JP" altLang="en-US" dirty="0"/>
              <a:t>：</a:t>
            </a:r>
            <a:r>
              <a:rPr lang="en-US" altLang="ja-JP" dirty="0"/>
              <a:t>1. </a:t>
            </a:r>
            <a:r>
              <a:rPr lang="ja-JP" altLang="en-US" dirty="0"/>
              <a:t>計算量が多い</a:t>
            </a:r>
            <a:endParaRPr lang="en-US" altLang="ja-JP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5295839" y="1810653"/>
            <a:ext cx="2568002" cy="3679738"/>
            <a:chOff x="6565662" y="1578548"/>
            <a:chExt cx="2575923" cy="3905930"/>
          </a:xfrm>
        </p:grpSpPr>
        <p:sp>
          <p:nvSpPr>
            <p:cNvPr id="36" name="正方形/長方形 35"/>
            <p:cNvSpPr/>
            <p:nvPr/>
          </p:nvSpPr>
          <p:spPr>
            <a:xfrm>
              <a:off x="6565662" y="1578548"/>
              <a:ext cx="2575923" cy="3905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Pursuer Priority Queue</a:t>
              </a:r>
              <a:endParaRPr kumimoji="1" lang="ja-JP" altLang="en-US" b="1" dirty="0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8623239" y="1810653"/>
            <a:ext cx="2495866" cy="3679738"/>
            <a:chOff x="6565662" y="1578548"/>
            <a:chExt cx="2575923" cy="3905930"/>
          </a:xfrm>
        </p:grpSpPr>
        <p:sp>
          <p:nvSpPr>
            <p:cNvPr id="49" name="正方形/長方形 48"/>
            <p:cNvSpPr/>
            <p:nvPr/>
          </p:nvSpPr>
          <p:spPr>
            <a:xfrm>
              <a:off x="6565662" y="1578548"/>
              <a:ext cx="2575923" cy="3905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Target Priority Queue</a:t>
              </a:r>
              <a:endParaRPr kumimoji="1" lang="ja-JP" altLang="en-US" b="1" dirty="0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5393913" y="2310690"/>
            <a:ext cx="243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/>
              <a:t>[(3,2), </a:t>
            </a:r>
            <a:r>
              <a:rPr lang="en-US" altLang="ja-JP" sz="1400" dirty="0"/>
              <a:t>“Pursuer”, time = 0] 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93913" y="2561915"/>
            <a:ext cx="24364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/>
              <a:t>[(7,5), </a:t>
            </a:r>
            <a:r>
              <a:rPr lang="en-US" altLang="ja-JP" sz="1400" dirty="0"/>
              <a:t>“Pursuer”, time = 0] </a:t>
            </a:r>
            <a:endParaRPr kumimoji="1"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24943" y="2346760"/>
            <a:ext cx="24364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/>
              <a:t>[(8,1), </a:t>
            </a:r>
            <a:r>
              <a:rPr lang="en-US" altLang="ja-JP" sz="1400" dirty="0"/>
              <a:t>“Target”, time = 0] 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393913" y="2846153"/>
            <a:ext cx="243640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sz="1400" dirty="0" smtClean="0"/>
              <a:t>[(2,2), </a:t>
            </a:r>
            <a:r>
              <a:rPr lang="en-US" altLang="ja-JP" sz="1400" dirty="0"/>
              <a:t>“Pursuer”, time = 1] </a:t>
            </a:r>
          </a:p>
          <a:p>
            <a:pPr>
              <a:lnSpc>
                <a:spcPct val="130000"/>
              </a:lnSpc>
            </a:pPr>
            <a:r>
              <a:rPr lang="en-US" altLang="ja-JP" sz="1400" dirty="0" smtClean="0"/>
              <a:t>[(3,1), </a:t>
            </a:r>
            <a:r>
              <a:rPr lang="en-US" altLang="ja-JP" sz="1400" dirty="0"/>
              <a:t>“Pursuer”, time = 1]</a:t>
            </a:r>
          </a:p>
          <a:p>
            <a:pPr>
              <a:lnSpc>
                <a:spcPct val="130000"/>
              </a:lnSpc>
            </a:pPr>
            <a:r>
              <a:rPr lang="en-US" altLang="ja-JP" sz="1400" dirty="0" smtClean="0"/>
              <a:t>[(4,2), </a:t>
            </a:r>
            <a:r>
              <a:rPr lang="en-US" altLang="ja-JP" sz="1400" dirty="0"/>
              <a:t>“Pursuer”, time = 1]</a:t>
            </a:r>
          </a:p>
          <a:p>
            <a:pPr>
              <a:lnSpc>
                <a:spcPct val="130000"/>
              </a:lnSpc>
            </a:pPr>
            <a:r>
              <a:rPr lang="en-US" altLang="ja-JP" sz="1400" dirty="0" smtClean="0"/>
              <a:t>[(3,3), </a:t>
            </a:r>
            <a:r>
              <a:rPr lang="en-US" altLang="ja-JP" sz="1400" dirty="0"/>
              <a:t>“Pursuer”, time = 1]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393913" y="3944122"/>
            <a:ext cx="243640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sz="1400" dirty="0" smtClean="0"/>
              <a:t>[(6,5), </a:t>
            </a:r>
            <a:r>
              <a:rPr lang="en-US" altLang="ja-JP" sz="1400" dirty="0"/>
              <a:t>“Pursuer”, time = 1] </a:t>
            </a:r>
          </a:p>
          <a:p>
            <a:pPr>
              <a:lnSpc>
                <a:spcPct val="130000"/>
              </a:lnSpc>
            </a:pPr>
            <a:r>
              <a:rPr lang="en-US" altLang="ja-JP" sz="1400" dirty="0" smtClean="0"/>
              <a:t>[(7,4), </a:t>
            </a:r>
            <a:r>
              <a:rPr lang="en-US" altLang="ja-JP" sz="1400" dirty="0"/>
              <a:t>“Pursuer”, time = 1]</a:t>
            </a:r>
          </a:p>
          <a:p>
            <a:pPr>
              <a:lnSpc>
                <a:spcPct val="130000"/>
              </a:lnSpc>
            </a:pPr>
            <a:r>
              <a:rPr lang="en-US" altLang="ja-JP" sz="1400" dirty="0" smtClean="0"/>
              <a:t>[(8,5), </a:t>
            </a:r>
            <a:r>
              <a:rPr lang="en-US" altLang="ja-JP" sz="1400" dirty="0"/>
              <a:t>“Pursuer”, time = 1]</a:t>
            </a:r>
          </a:p>
          <a:p>
            <a:pPr>
              <a:lnSpc>
                <a:spcPct val="130000"/>
              </a:lnSpc>
            </a:pPr>
            <a:r>
              <a:rPr lang="en-US" altLang="ja-JP" sz="1400" dirty="0" smtClean="0"/>
              <a:t>[(</a:t>
            </a:r>
            <a:r>
              <a:rPr lang="en-US" altLang="ja-JP" sz="1400" dirty="0"/>
              <a:t>7</a:t>
            </a:r>
            <a:r>
              <a:rPr lang="en-US" altLang="ja-JP" sz="1400" dirty="0" smtClean="0"/>
              <a:t>,6), </a:t>
            </a:r>
            <a:r>
              <a:rPr lang="en-US" altLang="ja-JP" sz="1400" dirty="0"/>
              <a:t>“Pursuer”, time = 1]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824943" y="2645879"/>
            <a:ext cx="243640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sz="1400" dirty="0" smtClean="0"/>
              <a:t>[(7,1</a:t>
            </a:r>
            <a:r>
              <a:rPr lang="en-US" altLang="ja-JP" sz="1400" dirty="0"/>
              <a:t>), </a:t>
            </a:r>
            <a:r>
              <a:rPr lang="en-US" altLang="ja-JP" sz="1400" dirty="0"/>
              <a:t>“Target”, time = 1]</a:t>
            </a:r>
          </a:p>
          <a:p>
            <a:pPr>
              <a:lnSpc>
                <a:spcPct val="130000"/>
              </a:lnSpc>
            </a:pPr>
            <a:r>
              <a:rPr lang="en-US" altLang="ja-JP" sz="1400" dirty="0" smtClean="0"/>
              <a:t>[(8,0), </a:t>
            </a:r>
            <a:r>
              <a:rPr lang="en-US" altLang="ja-JP" sz="1400" dirty="0"/>
              <a:t>“Target”, time = 1]</a:t>
            </a:r>
          </a:p>
          <a:p>
            <a:pPr>
              <a:lnSpc>
                <a:spcPct val="130000"/>
              </a:lnSpc>
            </a:pPr>
            <a:r>
              <a:rPr lang="en-US" altLang="ja-JP" sz="1400" dirty="0" smtClean="0"/>
              <a:t>[(9,1</a:t>
            </a:r>
            <a:r>
              <a:rPr lang="en-US" altLang="ja-JP" sz="1400" dirty="0"/>
              <a:t>), </a:t>
            </a:r>
            <a:r>
              <a:rPr lang="en-US" altLang="ja-JP" sz="1400" dirty="0"/>
              <a:t>“Target”, time = 1]</a:t>
            </a:r>
          </a:p>
          <a:p>
            <a:pPr>
              <a:lnSpc>
                <a:spcPct val="130000"/>
              </a:lnSpc>
            </a:pPr>
            <a:r>
              <a:rPr lang="en-US" altLang="ja-JP" sz="1400" dirty="0"/>
              <a:t>[(</a:t>
            </a:r>
            <a:r>
              <a:rPr lang="en-US" altLang="ja-JP" sz="1400" dirty="0" smtClean="0"/>
              <a:t>8,2), </a:t>
            </a:r>
            <a:r>
              <a:rPr lang="en-US" altLang="ja-JP" sz="1400" dirty="0"/>
              <a:t>“Target”, time = 1] </a:t>
            </a:r>
            <a:endParaRPr kumimoji="1" lang="ja-JP" altLang="en-US" sz="1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11</a:t>
            </a:fld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28" y="2078706"/>
            <a:ext cx="3411685" cy="341168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77" y="2443338"/>
            <a:ext cx="998936" cy="998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75" y="2107422"/>
            <a:ext cx="997243" cy="991882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21" y="3444654"/>
            <a:ext cx="998936" cy="9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4" grpId="0"/>
      <p:bldP spid="54" grpId="1"/>
      <p:bldP spid="54" grpId="2"/>
      <p:bldP spid="55" grpId="0"/>
      <p:bldP spid="55" grpId="1"/>
      <p:bldP spid="61" grpId="0"/>
      <p:bldP spid="43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02" y="2078706"/>
            <a:ext cx="3411685" cy="3411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提案手法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5527" y="159108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問題点</a:t>
            </a:r>
            <a:r>
              <a:rPr lang="ja-JP" altLang="en-US" dirty="0"/>
              <a:t>：</a:t>
            </a:r>
            <a:r>
              <a:rPr lang="en-US" altLang="ja-JP" dirty="0"/>
              <a:t>1. </a:t>
            </a:r>
            <a:r>
              <a:rPr lang="ja-JP" altLang="en-US" dirty="0"/>
              <a:t>計算量が多い</a:t>
            </a:r>
            <a:endParaRPr lang="en-US" altLang="ja-JP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5295839" y="1810653"/>
            <a:ext cx="2568002" cy="3679738"/>
            <a:chOff x="6565662" y="1578548"/>
            <a:chExt cx="2575923" cy="3905930"/>
          </a:xfrm>
        </p:grpSpPr>
        <p:sp>
          <p:nvSpPr>
            <p:cNvPr id="36" name="正方形/長方形 35"/>
            <p:cNvSpPr/>
            <p:nvPr/>
          </p:nvSpPr>
          <p:spPr>
            <a:xfrm>
              <a:off x="6565662" y="1578548"/>
              <a:ext cx="2575923" cy="3905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Pursuer Priority Queue</a:t>
              </a:r>
              <a:endParaRPr kumimoji="1" lang="ja-JP" altLang="en-US" b="1" dirty="0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8623239" y="1810653"/>
            <a:ext cx="2495866" cy="3679738"/>
            <a:chOff x="6565662" y="1578548"/>
            <a:chExt cx="2575923" cy="3905930"/>
          </a:xfrm>
        </p:grpSpPr>
        <p:sp>
          <p:nvSpPr>
            <p:cNvPr id="49" name="正方形/長方形 48"/>
            <p:cNvSpPr/>
            <p:nvPr/>
          </p:nvSpPr>
          <p:spPr>
            <a:xfrm>
              <a:off x="6565662" y="1578548"/>
              <a:ext cx="2575923" cy="3905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Target Priority Queue</a:t>
              </a:r>
              <a:endParaRPr kumimoji="1" lang="ja-JP" altLang="en-US" b="1" dirty="0"/>
            </a:p>
          </p:txBody>
        </p:sp>
      </p:grpSp>
      <p:sp>
        <p:nvSpPr>
          <p:cNvPr id="55" name="テキスト ボックス 54"/>
          <p:cNvSpPr txBox="1"/>
          <p:nvPr/>
        </p:nvSpPr>
        <p:spPr>
          <a:xfrm>
            <a:off x="8752666" y="2346760"/>
            <a:ext cx="2294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14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400" dirty="0"/>
              <a:t>[location, “Target”, time = </a:t>
            </a:r>
            <a:r>
              <a:rPr lang="en-US" altLang="zh-CN" sz="1400" dirty="0"/>
              <a:t>3</a:t>
            </a:r>
            <a:r>
              <a:rPr lang="en-US" altLang="ja-JP" sz="1400" dirty="0"/>
              <a:t>] 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428106" y="2383179"/>
            <a:ext cx="25190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/>
              <a:t>[location, “Pursuer”, time = </a:t>
            </a:r>
            <a:r>
              <a:rPr lang="en-US" altLang="zh-CN" sz="1400" dirty="0"/>
              <a:t>3</a:t>
            </a:r>
            <a:r>
              <a:rPr lang="en-US" altLang="ja-JP" sz="1400" dirty="0"/>
              <a:t>] </a:t>
            </a:r>
          </a:p>
          <a:p>
            <a:pPr>
              <a:lnSpc>
                <a:spcPct val="150000"/>
              </a:lnSpc>
            </a:pPr>
            <a:r>
              <a:rPr lang="en-US" altLang="ja-JP" sz="1400" dirty="0"/>
              <a:t>[location, “Pursuer”, time = </a:t>
            </a:r>
            <a:r>
              <a:rPr lang="en-US" altLang="zh-CN" sz="1400" dirty="0"/>
              <a:t>3</a:t>
            </a:r>
            <a:r>
              <a:rPr lang="en-US" altLang="ja-JP" sz="14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400" dirty="0"/>
              <a:t>[location, “Pursuer”, time = </a:t>
            </a:r>
            <a:r>
              <a:rPr lang="en-US" altLang="zh-CN" sz="1400" dirty="0"/>
              <a:t>3</a:t>
            </a:r>
            <a:r>
              <a:rPr lang="en-US" altLang="ja-JP" sz="14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ja-JP" sz="1400" dirty="0"/>
              <a:t>[location, “Pursuer”, time = </a:t>
            </a:r>
            <a:r>
              <a:rPr lang="en-US" altLang="zh-CN" sz="1400" dirty="0"/>
              <a:t>3</a:t>
            </a:r>
            <a:r>
              <a:rPr lang="en-US" altLang="ja-JP" sz="1400" dirty="0"/>
              <a:t>]</a:t>
            </a:r>
            <a:endParaRPr kumimoji="1" lang="en-US" altLang="ja-JP" sz="1400" dirty="0"/>
          </a:p>
          <a:p>
            <a:pPr algn="ctr">
              <a:lnSpc>
                <a:spcPct val="150000"/>
              </a:lnSpc>
            </a:pPr>
            <a:r>
              <a:rPr kumimoji="1" lang="en-US" altLang="ja-JP" sz="1400" dirty="0"/>
              <a:t>…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623239" y="5579485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Priority Queue</a:t>
            </a:r>
          </a:p>
          <a:p>
            <a:r>
              <a:rPr lang="ja-JP" altLang="en-US" dirty="0"/>
              <a:t>が空き状態になると</a:t>
            </a:r>
            <a:r>
              <a:rPr lang="ja-JP" altLang="en-US" dirty="0">
                <a:solidFill>
                  <a:srgbClr val="FF0000"/>
                </a:solidFill>
              </a:rPr>
              <a:t>終了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0" name="角丸四角形 66"/>
          <p:cNvSpPr/>
          <p:nvPr/>
        </p:nvSpPr>
        <p:spPr>
          <a:xfrm>
            <a:off x="2925812" y="2581187"/>
            <a:ext cx="5946569" cy="2288431"/>
          </a:xfrm>
          <a:prstGeom prst="roundRect">
            <a:avLst>
              <a:gd name="adj" fmla="val 4565"/>
            </a:avLst>
          </a:prstGeom>
          <a:solidFill>
            <a:srgbClr val="FEE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56751" y="3000323"/>
            <a:ext cx="2038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Target-cover-set:</a:t>
            </a:r>
          </a:p>
          <a:p>
            <a:pPr algn="ctr"/>
            <a:r>
              <a:rPr lang="ja-JP" altLang="en-US" dirty="0"/>
              <a:t>上 </a:t>
            </a:r>
            <a:r>
              <a:rPr lang="en-US" altLang="ja-JP" dirty="0"/>
              <a:t>- </a:t>
            </a:r>
            <a:r>
              <a:rPr lang="en-US" altLang="ja-JP" b="1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ja-JP" altLang="en-US" dirty="0"/>
              <a:t>下 </a:t>
            </a:r>
            <a:r>
              <a:rPr lang="en-US" altLang="ja-JP" dirty="0"/>
              <a:t>- 12</a:t>
            </a:r>
          </a:p>
          <a:p>
            <a:pPr algn="ctr"/>
            <a:r>
              <a:rPr lang="ja-JP" altLang="en-US" dirty="0"/>
              <a:t>左 </a:t>
            </a:r>
            <a:r>
              <a:rPr lang="en-US" altLang="ja-JP" dirty="0"/>
              <a:t>- 15</a:t>
            </a:r>
          </a:p>
          <a:p>
            <a:pPr algn="ctr"/>
            <a:r>
              <a:rPr lang="ja-JP" altLang="en-US" dirty="0"/>
              <a:t>右 </a:t>
            </a:r>
            <a:r>
              <a:rPr lang="en-US" altLang="ja-JP" dirty="0"/>
              <a:t>- 15</a:t>
            </a:r>
            <a:endParaRPr lang="zh-CN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06825" y="3554319"/>
            <a:ext cx="264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上</a:t>
            </a:r>
            <a:r>
              <a:rPr lang="ja-JP" altLang="en-US" dirty="0"/>
              <a:t>のタイルに移動する</a:t>
            </a:r>
            <a:endParaRPr lang="zh-CN" altLang="en-US" dirty="0"/>
          </a:p>
        </p:txBody>
      </p:sp>
      <p:sp>
        <p:nvSpPr>
          <p:cNvPr id="43" name="下矢印 42"/>
          <p:cNvSpPr/>
          <p:nvPr/>
        </p:nvSpPr>
        <p:spPr>
          <a:xfrm rot="16200000">
            <a:off x="5457732" y="3560522"/>
            <a:ext cx="525805" cy="356924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9" grpId="0"/>
      <p:bldP spid="40" grpId="0" animBg="1"/>
      <p:bldP spid="41" grpId="0"/>
      <p:bldP spid="42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63" y="2346830"/>
            <a:ext cx="3503072" cy="35168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提案手法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313167" y="2302062"/>
            <a:ext cx="5418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 star algorithm</a:t>
            </a:r>
            <a:r>
              <a:rPr lang="ja-JP" altLang="en-US" dirty="0"/>
              <a:t>は一対一の最短経路探索に有効です。</a:t>
            </a:r>
          </a:p>
          <a:p>
            <a:endParaRPr lang="en-US" altLang="ja-JP" dirty="0"/>
          </a:p>
          <a:p>
            <a:r>
              <a:rPr lang="ja-JP" altLang="en-US" dirty="0"/>
              <a:t>該当パーサを</a:t>
            </a:r>
            <a:r>
              <a:rPr lang="en-US" altLang="ja-JP" dirty="0">
                <a:solidFill>
                  <a:srgbClr val="FF0000"/>
                </a:solidFill>
              </a:rPr>
              <a:t>A star algorithm</a:t>
            </a:r>
            <a:r>
              <a:rPr lang="ja-JP" altLang="en-US" dirty="0"/>
              <a:t>を適用します。</a:t>
            </a:r>
            <a:endParaRPr lang="en-US" altLang="ja-JP" dirty="0"/>
          </a:p>
        </p:txBody>
      </p:sp>
      <p:cxnSp>
        <p:nvCxnSpPr>
          <p:cNvPr id="17" name="肘形连接符 22"/>
          <p:cNvCxnSpPr/>
          <p:nvPr/>
        </p:nvCxnSpPr>
        <p:spPr>
          <a:xfrm rot="5400000" flipH="1" flipV="1">
            <a:off x="1624149" y="2881178"/>
            <a:ext cx="2476499" cy="2448197"/>
          </a:xfrm>
          <a:prstGeom prst="bentConnector3">
            <a:avLst>
              <a:gd name="adj1" fmla="val 99615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95527" y="159108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問題点</a:t>
            </a:r>
            <a:r>
              <a:rPr lang="ja-JP" altLang="en-US" dirty="0"/>
              <a:t>：</a:t>
            </a:r>
            <a:r>
              <a:rPr lang="en-US" altLang="ja-JP" dirty="0"/>
              <a:t>2. Tie-Breaking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提案手法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9416" y="1729806"/>
            <a:ext cx="470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 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法 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&amp; Tie-Breaking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解決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969416" y="2289599"/>
            <a:ext cx="6354928" cy="3509017"/>
            <a:chOff x="969416" y="2289599"/>
            <a:chExt cx="6354928" cy="3509017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969416" y="2289599"/>
              <a:ext cx="6354928" cy="3509017"/>
              <a:chOff x="5752220" y="1960415"/>
              <a:chExt cx="6475816" cy="3509017"/>
            </a:xfrm>
          </p:grpSpPr>
          <p:sp>
            <p:nvSpPr>
              <p:cNvPr id="18" name="角丸四角形 66"/>
              <p:cNvSpPr/>
              <p:nvPr/>
            </p:nvSpPr>
            <p:spPr>
              <a:xfrm>
                <a:off x="5752220" y="1960415"/>
                <a:ext cx="6475816" cy="3509017"/>
              </a:xfrm>
              <a:prstGeom prst="roundRect">
                <a:avLst>
                  <a:gd name="adj" fmla="val 4565"/>
                </a:avLst>
              </a:prstGeom>
              <a:solidFill>
                <a:srgbClr val="FEE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5998750" y="2854688"/>
                <a:ext cx="2567823" cy="536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Pursuer Priority Queue</a:t>
                </a:r>
                <a:endParaRPr kumimoji="1" lang="ja-JP" altLang="en-US" b="1" dirty="0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5979753" y="3714923"/>
                <a:ext cx="2567823" cy="5361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Target Priority Queue</a:t>
                </a:r>
                <a:endParaRPr kumimoji="1" lang="ja-JP" altLang="en-US" b="1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887310" y="4516435"/>
                <a:ext cx="3321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二つの優先キューにより</a:t>
                </a:r>
                <a:r>
                  <a:rPr lang="en-US" altLang="ja-JP" dirty="0"/>
                  <a:t>Target-cover-set</a:t>
                </a:r>
                <a:r>
                  <a:rPr lang="ja-JP" altLang="en-US" dirty="0"/>
                  <a:t>の最小値を取る</a:t>
                </a:r>
                <a:endParaRPr lang="zh-CN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887310" y="2222885"/>
                <a:ext cx="2550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高速</a:t>
                </a:r>
                <a:r>
                  <a:rPr lang="en-US" altLang="ja-JP" b="1" dirty="0"/>
                  <a:t>Cover Heuristic</a:t>
                </a:r>
                <a:r>
                  <a:rPr lang="ja-JP" altLang="en-US" b="1" dirty="0"/>
                  <a:t>法</a:t>
                </a:r>
                <a:endParaRPr lang="zh-CN" altLang="en-US" b="1" dirty="0"/>
              </a:p>
            </p:txBody>
          </p:sp>
        </p:grpSp>
        <p:sp>
          <p:nvSpPr>
            <p:cNvPr id="23" name="テキスト ボックス 22"/>
            <p:cNvSpPr txBox="1"/>
            <p:nvPr/>
          </p:nvSpPr>
          <p:spPr>
            <a:xfrm>
              <a:off x="4537080" y="2552069"/>
              <a:ext cx="2502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Tie-Breaking</a:t>
              </a:r>
              <a:r>
                <a:rPr lang="ja-JP" altLang="en-US" b="1" dirty="0"/>
                <a:t>解決</a:t>
              </a:r>
              <a:endParaRPr lang="zh-CN" altLang="en-US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537080" y="3159679"/>
              <a:ext cx="269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該当パーサを</a:t>
              </a:r>
              <a:endParaRPr lang="en-US" altLang="ja-JP" dirty="0"/>
            </a:p>
            <a:p>
              <a:r>
                <a:rPr lang="en-US" altLang="ja-JP" dirty="0">
                  <a:solidFill>
                    <a:srgbClr val="FF0000"/>
                  </a:solidFill>
                </a:rPr>
                <a:t>A star algorithm</a:t>
              </a:r>
              <a:r>
                <a:rPr lang="ja-JP" altLang="en-US" dirty="0"/>
                <a:t>を適用</a:t>
              </a:r>
            </a:p>
          </p:txBody>
        </p:sp>
      </p:grp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評価実験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9416" y="1729806"/>
            <a:ext cx="55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ベンチマーク地図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577"/>
          <a:stretch/>
        </p:blipFill>
        <p:spPr>
          <a:xfrm>
            <a:off x="4535766" y="2587013"/>
            <a:ext cx="2679972" cy="2667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92" y="2587013"/>
            <a:ext cx="2652088" cy="26671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81" b="96288"/>
          <a:stretch/>
        </p:blipFill>
        <p:spPr>
          <a:xfrm>
            <a:off x="1020216" y="2587013"/>
            <a:ext cx="2633896" cy="266715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286395" y="5345668"/>
            <a:ext cx="210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Vacancy </a:t>
            </a:r>
            <a:r>
              <a:rPr lang="en-US" altLang="zh-CN" dirty="0" smtClean="0"/>
              <a:t>map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/>
              <a:t>10x10</a:t>
            </a:r>
            <a:r>
              <a:rPr lang="en-US" altLang="zh-CN" dirty="0" smtClean="0"/>
              <a:t>)</a:t>
            </a:r>
            <a:endParaRPr lang="ja-JP" altLang="zh-CN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66114" y="5358884"/>
            <a:ext cx="18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Homemade </a:t>
            </a:r>
            <a:r>
              <a:rPr lang="en-US" altLang="zh-CN" dirty="0" smtClean="0"/>
              <a:t>map</a:t>
            </a:r>
          </a:p>
          <a:p>
            <a:pPr algn="ctr"/>
            <a:r>
              <a:rPr lang="en-US" altLang="zh-CN" dirty="0"/>
              <a:t>(12x10</a:t>
            </a:r>
            <a:r>
              <a:rPr lang="en-US" altLang="zh-CN" dirty="0" smtClean="0"/>
              <a:t>)</a:t>
            </a:r>
            <a:endParaRPr lang="ja-JP" altLang="zh-CN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751147" y="5345668"/>
            <a:ext cx="134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Maze </a:t>
            </a:r>
            <a:r>
              <a:rPr lang="en-US" altLang="zh-CN" dirty="0" smtClean="0"/>
              <a:t>map</a:t>
            </a:r>
          </a:p>
          <a:p>
            <a:pPr algn="ctr"/>
            <a:r>
              <a:rPr lang="en-US" altLang="zh-CN" dirty="0"/>
              <a:t>(40x40</a:t>
            </a:r>
            <a:r>
              <a:rPr lang="en-US" altLang="zh-CN" dirty="0" smtClean="0"/>
              <a:t>)</a:t>
            </a:r>
            <a:endParaRPr lang="ja-JP" altLang="zh-CN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15</a:t>
            </a:fld>
            <a:endParaRPr lang="en-US"/>
          </a:p>
        </p:txBody>
      </p:sp>
      <p:sp>
        <p:nvSpPr>
          <p:cNvPr id="6" name="角丸四角形 5"/>
          <p:cNvSpPr/>
          <p:nvPr/>
        </p:nvSpPr>
        <p:spPr>
          <a:xfrm>
            <a:off x="7881492" y="273627"/>
            <a:ext cx="3777108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サイズを書くこと、それぞれのマップの特性を簡単に記述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0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評価実験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- 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高速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Cover-Heuristic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法の高速化割合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59469"/>
              </p:ext>
            </p:extLst>
          </p:nvPr>
        </p:nvGraphicFramePr>
        <p:xfrm>
          <a:off x="1892460" y="2014802"/>
          <a:ext cx="7904683" cy="282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0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1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6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5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 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CH</a:t>
                      </a:r>
                      <a:r>
                        <a:rPr lang="ja-JP" sz="1700" dirty="0">
                          <a:effectLst/>
                        </a:rPr>
                        <a:t>法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dirty="0" err="1">
                          <a:effectLst/>
                        </a:rPr>
                        <a:t>ms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1700" dirty="0">
                          <a:effectLst/>
                        </a:rPr>
                        <a:t>提案</a:t>
                      </a:r>
                      <a:r>
                        <a:rPr lang="ja-JP" altLang="en-US" sz="1700" dirty="0">
                          <a:effectLst/>
                        </a:rPr>
                        <a:t>手法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dirty="0" err="1">
                          <a:effectLst/>
                        </a:rPr>
                        <a:t>ms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ja-JP" sz="1700" dirty="0">
                          <a:effectLst/>
                        </a:rPr>
                        <a:t>高速化の割合 </a:t>
                      </a:r>
                      <a:r>
                        <a:rPr lang="en-US" sz="1700" dirty="0">
                          <a:effectLst/>
                        </a:rPr>
                        <a:t>(%)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8840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Vacancy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(10x10)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0.513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0.471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8.054%</a:t>
                      </a:r>
                      <a:endParaRPr lang="ja-JP" sz="21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8840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Homemade map </a:t>
                      </a: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(12x10)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0.331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0.324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2.264%</a:t>
                      </a:r>
                      <a:endParaRPr lang="ja-JP" sz="21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2285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Maze map</a:t>
                      </a:r>
                      <a:endParaRPr lang="ja-JP" sz="1700" dirty="0">
                        <a:effectLst/>
                      </a:endParaRPr>
                    </a:p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(40x40)</a:t>
                      </a:r>
                      <a:endParaRPr lang="ja-JP" sz="17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4.877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4.751</a:t>
                      </a:r>
                      <a:endParaRPr lang="ja-JP" sz="2100" b="0" dirty="0"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2.586%</a:t>
                      </a:r>
                      <a:endParaRPr lang="ja-JP" sz="2100" b="0" dirty="0">
                        <a:solidFill>
                          <a:srgbClr val="FF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9974" marR="99974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274481" y="1645470"/>
            <a:ext cx="314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</a:t>
            </a:r>
            <a:r>
              <a:rPr lang="ja-JP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法と提案手法の比較実験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700" y="5164340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考察：大きな高速化ができませんでした。</a:t>
            </a:r>
            <a:endParaRPr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評価実験</a:t>
            </a:r>
            <a:r>
              <a:rPr lang="ja-JP" altLang="en-US" sz="3600" dirty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chemeClr val="bg1"/>
                </a:solidFill>
              </a:rPr>
              <a:t>- 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提案手法と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 algorithm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の比較実験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82763" y="5570740"/>
            <a:ext cx="6568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考察：</a:t>
            </a:r>
            <a:r>
              <a:rPr lang="en-US" altLang="ja-JP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 star algorithm </a:t>
            </a:r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より成功率が上がった。</a:t>
            </a:r>
            <a:endParaRPr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759726"/>
              </p:ext>
            </p:extLst>
          </p:nvPr>
        </p:nvGraphicFramePr>
        <p:xfrm>
          <a:off x="2827506" y="1562100"/>
          <a:ext cx="5732294" cy="387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17</a:t>
            </a:fld>
            <a:endParaRPr lang="en-US"/>
          </a:p>
        </p:txBody>
      </p:sp>
      <p:sp>
        <p:nvSpPr>
          <p:cNvPr id="8" name="角丸四角形 7"/>
          <p:cNvSpPr/>
          <p:nvPr/>
        </p:nvSpPr>
        <p:spPr>
          <a:xfrm>
            <a:off x="7881492" y="273627"/>
            <a:ext cx="3777108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成功率の定義をイラストで説明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5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まとめ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より高速化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抽象化と詳細化</a:t>
            </a:r>
            <a:r>
              <a:rPr lang="en-US" altLang="ja-JP" dirty="0"/>
              <a:t>(Abstraction &amp; Refinement)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ターゲットの逃げ方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18</a:t>
            </a:fld>
            <a:endParaRPr lang="en-US"/>
          </a:p>
        </p:txBody>
      </p:sp>
      <p:sp>
        <p:nvSpPr>
          <p:cNvPr id="6" name="角丸四角形 5"/>
          <p:cNvSpPr/>
          <p:nvPr/>
        </p:nvSpPr>
        <p:spPr>
          <a:xfrm>
            <a:off x="7881492" y="273626"/>
            <a:ext cx="3777108" cy="20504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まとめ　解決すべき問題はなんだったのか？　それに対する提案は、どんな工夫をしたのか？　評価実験で、どのような効果を示したのか？スライドのしたに今後の課題を示す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665412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74900" y="2714625"/>
            <a:ext cx="7175500" cy="12096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</a:rPr>
              <a:t>ご清聴ありがとうございました！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目次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ja-JP" altLang="en-US" dirty="0"/>
              <a:t>研究背景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ja-JP" altLang="en-US" dirty="0"/>
              <a:t>問題定義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ja-JP" altLang="en-US" dirty="0"/>
              <a:t>従来手法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ja-JP" altLang="en-US" dirty="0"/>
              <a:t>提案手法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ja-JP" altLang="en-US" dirty="0"/>
              <a:t>評価実験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ja-JP" altLang="en-US" dirty="0"/>
              <a:t>今後の課題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2</a:t>
            </a:fld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27925" y="1979407"/>
            <a:ext cx="280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Background!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研究背景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wolves surrounding p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43" y="1598259"/>
            <a:ext cx="3627056" cy="29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warcraft 3 sur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72" y="1598259"/>
            <a:ext cx="3907613" cy="29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12"/>
          <p:cNvSpPr/>
          <p:nvPr/>
        </p:nvSpPr>
        <p:spPr>
          <a:xfrm>
            <a:off x="2419643" y="4712710"/>
            <a:ext cx="1622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ja-JP" altLang="en-US" sz="2000" dirty="0">
                <a:solidFill>
                  <a:srgbClr val="22222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狼と獲物</a:t>
            </a:r>
            <a:endParaRPr 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矩形 88"/>
          <p:cNvSpPr/>
          <p:nvPr/>
        </p:nvSpPr>
        <p:spPr>
          <a:xfrm>
            <a:off x="7739807" y="4694651"/>
            <a:ext cx="1458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Warcraft 3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3915412" y="1356176"/>
            <a:ext cx="3542574" cy="3977993"/>
            <a:chOff x="3933438" y="1433103"/>
            <a:chExt cx="3260395" cy="3661131"/>
          </a:xfrm>
        </p:grpSpPr>
        <p:pic>
          <p:nvPicPr>
            <p:cNvPr id="7" name="图片 8"/>
            <p:cNvPicPr>
              <a:picLocks noChangeAspect="1"/>
            </p:cNvPicPr>
            <p:nvPr/>
          </p:nvPicPr>
          <p:blipFill rotWithShape="1">
            <a:blip r:embed="rId4"/>
            <a:srcRect l="29560" t="14167" r="29743" b="13430"/>
            <a:stretch/>
          </p:blipFill>
          <p:spPr>
            <a:xfrm>
              <a:off x="3933438" y="1433103"/>
              <a:ext cx="3260395" cy="3261021"/>
            </a:xfrm>
            <a:prstGeom prst="rect">
              <a:avLst/>
            </a:prstGeom>
          </p:spPr>
        </p:pic>
        <p:sp>
          <p:nvSpPr>
            <p:cNvPr id="10" name="矩形 89"/>
            <p:cNvSpPr/>
            <p:nvPr/>
          </p:nvSpPr>
          <p:spPr>
            <a:xfrm>
              <a:off x="5041762" y="4694124"/>
              <a:ext cx="1043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Pacman</a:t>
              </a: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724750" y="5518835"/>
            <a:ext cx="8965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目的：マルチエージェントが協調して、単一移動対象に対する高速で有効な探索方法</a:t>
            </a:r>
            <a:endParaRPr lang="en-US" altLang="zh-CN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4765639" y="1428372"/>
            <a:ext cx="2389821" cy="1686876"/>
            <a:chOff x="4765639" y="1428372"/>
            <a:chExt cx="2389821" cy="1686876"/>
          </a:xfrm>
        </p:grpSpPr>
        <p:sp>
          <p:nvSpPr>
            <p:cNvPr id="12" name="円/楕円 11"/>
            <p:cNvSpPr/>
            <p:nvPr/>
          </p:nvSpPr>
          <p:spPr>
            <a:xfrm>
              <a:off x="4765639" y="2775474"/>
              <a:ext cx="339774" cy="33977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6287005" y="2158548"/>
              <a:ext cx="339774" cy="33977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6815686" y="2104881"/>
              <a:ext cx="339774" cy="33977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6519271" y="1428372"/>
              <a:ext cx="339774" cy="33977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線コネクタ 17"/>
          <p:cNvCxnSpPr/>
          <p:nvPr/>
        </p:nvCxnSpPr>
        <p:spPr>
          <a:xfrm>
            <a:off x="1527586" y="5888167"/>
            <a:ext cx="20331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6840025" y="1399625"/>
            <a:ext cx="339774" cy="339774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935526" y="5888167"/>
            <a:ext cx="1502346" cy="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47" y="2233612"/>
            <a:ext cx="3664688" cy="367188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問題定義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ja-JP" altLang="en-US" dirty="0" smtClean="0"/>
              <a:t> 構成要素</a:t>
            </a:r>
            <a:endParaRPr lang="en-US" altLang="ja-JP" dirty="0" smtClean="0"/>
          </a:p>
          <a:p>
            <a:pPr lvl="1"/>
            <a:r>
              <a:rPr lang="en-US" dirty="0" smtClean="0"/>
              <a:t>Grid map: </a:t>
            </a:r>
            <a:r>
              <a:rPr lang="en-US" b="1" i="1" dirty="0" smtClean="0"/>
              <a:t>M</a:t>
            </a:r>
            <a:r>
              <a:rPr lang="en-US" dirty="0" smtClean="0"/>
              <a:t> x </a:t>
            </a:r>
            <a:r>
              <a:rPr lang="en-US" b="1" i="1" dirty="0" smtClean="0"/>
              <a:t>N</a:t>
            </a:r>
          </a:p>
          <a:p>
            <a:pPr lvl="1"/>
            <a:r>
              <a:rPr lang="en-US" altLang="zh-CN" dirty="0" smtClean="0"/>
              <a:t>Agents: </a:t>
            </a:r>
            <a:r>
              <a:rPr lang="en-US" altLang="zh-CN" b="1" i="1" dirty="0" smtClean="0"/>
              <a:t>1</a:t>
            </a:r>
            <a:r>
              <a:rPr lang="en-US" altLang="zh-CN" dirty="0" smtClean="0"/>
              <a:t> Target</a:t>
            </a:r>
            <a:r>
              <a:rPr lang="ja-JP" altLang="en-US" dirty="0" smtClean="0"/>
              <a:t>　</a:t>
            </a:r>
            <a:r>
              <a:rPr lang="en-US" altLang="zh-CN" dirty="0" smtClean="0"/>
              <a:t> </a:t>
            </a:r>
            <a:r>
              <a:rPr lang="ja-JP" altLang="en-US" dirty="0" smtClean="0"/>
              <a:t>　</a:t>
            </a:r>
            <a:r>
              <a:rPr lang="en-US" altLang="zh-CN" b="1" i="1" dirty="0" smtClean="0"/>
              <a:t>n</a:t>
            </a:r>
            <a:r>
              <a:rPr lang="en-US" altLang="zh-CN" dirty="0" smtClean="0"/>
              <a:t> Pursuers (</a:t>
            </a:r>
            <a:r>
              <a:rPr lang="en-US" altLang="zh-CN" b="1" i="1" dirty="0" smtClean="0"/>
              <a:t>n</a:t>
            </a:r>
            <a:r>
              <a:rPr lang="en-US" altLang="zh-CN" dirty="0" smtClean="0"/>
              <a:t> = 2,3…..N)</a:t>
            </a:r>
            <a:endParaRPr lang="en-US" b="1" i="1" dirty="0" smtClean="0"/>
          </a:p>
          <a:p>
            <a:pPr lvl="1"/>
            <a:r>
              <a:rPr lang="en-US" dirty="0" smtClean="0"/>
              <a:t>Obstacles</a:t>
            </a:r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ja-JP" altLang="en-US" dirty="0" smtClean="0"/>
              <a:t> リアルタイム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Smooth frame rate for human eyes</a:t>
            </a:r>
          </a:p>
          <a:p>
            <a:pPr marL="0" indent="0">
              <a:buNone/>
            </a:pPr>
            <a:r>
              <a:rPr lang="ja-JP" altLang="en-US" dirty="0"/>
              <a:t>（今回は</a:t>
            </a:r>
            <a:r>
              <a:rPr lang="en-US" altLang="ja-JP" dirty="0"/>
              <a:t>0.1</a:t>
            </a:r>
            <a:r>
              <a:rPr lang="ja-JP" altLang="en-US" dirty="0"/>
              <a:t>秒に</a:t>
            </a:r>
            <a:r>
              <a:rPr lang="en-US" altLang="ja-JP" dirty="0"/>
              <a:t>1</a:t>
            </a:r>
            <a:r>
              <a:rPr lang="ja-JP" altLang="en-US" dirty="0"/>
              <a:t>タイルを移動する）</a:t>
            </a:r>
            <a:endParaRPr lang="en-US" altLang="ja-JP" dirty="0"/>
          </a:p>
          <a:p>
            <a:pPr lvl="1"/>
            <a:r>
              <a:rPr lang="en-US" altLang="ja-JP" dirty="0"/>
              <a:t>Planning time </a:t>
            </a:r>
            <a:r>
              <a:rPr lang="ja-JP" altLang="en-US" dirty="0"/>
              <a:t>計画過程</a:t>
            </a:r>
            <a:endParaRPr lang="en-US" altLang="ja-JP" dirty="0"/>
          </a:p>
          <a:p>
            <a:pPr lvl="1"/>
            <a:r>
              <a:rPr lang="en-US" altLang="ja-JP" dirty="0"/>
              <a:t>Moving time</a:t>
            </a:r>
            <a:r>
              <a:rPr lang="ja-JP" altLang="en-US" dirty="0"/>
              <a:t> 移動過程（描画過程）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 </a:t>
            </a:r>
            <a:r>
              <a:rPr lang="ja-JP" altLang="en-US" dirty="0"/>
              <a:t>評価</a:t>
            </a:r>
            <a:r>
              <a:rPr lang="ja-JP" altLang="en-US" dirty="0" smtClean="0"/>
              <a:t>指標</a:t>
            </a:r>
            <a:endParaRPr lang="en-US" altLang="ja-JP" dirty="0"/>
          </a:p>
          <a:p>
            <a:pPr lvl="1"/>
            <a:r>
              <a:rPr lang="ja-JP" altLang="en-US" dirty="0" smtClean="0"/>
              <a:t>計算時間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捕獲成功率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4</a:t>
            </a:fld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20767" t="40741" r="20219" b="11641"/>
          <a:stretch/>
        </p:blipFill>
        <p:spPr>
          <a:xfrm>
            <a:off x="8242300" y="3700304"/>
            <a:ext cx="2174240" cy="179371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751" y="2524088"/>
            <a:ext cx="356858" cy="36385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099" y="2524088"/>
            <a:ext cx="356858" cy="36385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/>
          <a:srcRect l="4589" t="4588" r="4059" b="4060"/>
          <a:stretch/>
        </p:blipFill>
        <p:spPr>
          <a:xfrm>
            <a:off x="3555363" y="2524088"/>
            <a:ext cx="349226" cy="3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26654 4.44444E-6 C 0.38594 4.44444E-6 0.5332 0.01851 0.5332 0.03356 L 0.5332 0.06736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54" y="335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5183 -4.44444E-6 C 0.075 -4.44444E-6 0.10365 0.11922 0.10365 0.21621 L 0.10365 0.43264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2162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10755 -4.44444E-6 C 0.15573 -4.44444E-6 0.21524 0.11991 0.21524 0.2176 L 0.21524 0.4351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従来手法 </a:t>
            </a:r>
            <a:r>
              <a:rPr lang="en-US" altLang="ja-JP" sz="3600" dirty="0">
                <a:solidFill>
                  <a:schemeClr val="bg1"/>
                </a:solidFill>
              </a:rPr>
              <a:t>– Cover Heuristic </a:t>
            </a:r>
            <a:r>
              <a:rPr lang="ja-JP" altLang="en-US" sz="3600" dirty="0" smtClean="0">
                <a:solidFill>
                  <a:schemeClr val="bg1"/>
                </a:solidFill>
              </a:rPr>
              <a:t>法</a:t>
            </a:r>
            <a:r>
              <a:rPr lang="en-US" altLang="ja-JP" sz="2400" dirty="0" smtClean="0">
                <a:solidFill>
                  <a:schemeClr val="bg1"/>
                </a:solidFill>
              </a:rPr>
              <a:t>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ターゲットの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移動性を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抑制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493656" y="3830209"/>
            <a:ext cx="661336" cy="618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6444476"/>
            <a:ext cx="957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[1] </a:t>
            </a:r>
            <a:r>
              <a:rPr lang="en-US" altLang="zh-CN" sz="1200" dirty="0" smtClean="0"/>
              <a:t>A </a:t>
            </a:r>
            <a:r>
              <a:rPr lang="en-US" altLang="zh-CN" sz="1200" dirty="0" err="1"/>
              <a:t>Isaza</a:t>
            </a:r>
            <a:r>
              <a:rPr lang="en-US" altLang="zh-CN" sz="1200" dirty="0"/>
              <a:t>, J Lu, V </a:t>
            </a:r>
            <a:r>
              <a:rPr lang="en-US" altLang="zh-CN" sz="1200" dirty="0" err="1"/>
              <a:t>Bulitko</a:t>
            </a:r>
            <a:r>
              <a:rPr lang="en-US" altLang="zh-CN" sz="1200" dirty="0"/>
              <a:t>, R Greiner, “A Cover-Based Approach to Multi-Agent Moving Target Pursuit”, in </a:t>
            </a:r>
            <a:r>
              <a:rPr lang="en-US" altLang="zh-CN" sz="1200" i="1" dirty="0"/>
              <a:t>AIIDE</a:t>
            </a:r>
            <a:r>
              <a:rPr lang="en-US" altLang="zh-CN" sz="1200" dirty="0"/>
              <a:t>, 2008. </a:t>
            </a:r>
            <a:endParaRPr lang="en-US" sz="12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5</a:t>
            </a:fld>
            <a:endParaRPr 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33" y="2579479"/>
            <a:ext cx="3120441" cy="312044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4" y="2579478"/>
            <a:ext cx="3120441" cy="312044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48" y="5371045"/>
            <a:ext cx="300129" cy="30601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93" y="5372101"/>
            <a:ext cx="300129" cy="30601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4589" t="4588" r="4059" b="4060"/>
          <a:stretch/>
        </p:blipFill>
        <p:spPr>
          <a:xfrm>
            <a:off x="3889375" y="2914650"/>
            <a:ext cx="301807" cy="29041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429" y="5365947"/>
            <a:ext cx="300129" cy="30601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74" y="5367003"/>
            <a:ext cx="300129" cy="30601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4"/>
          <a:srcRect l="4589" t="4588" r="4059" b="4060"/>
          <a:stretch/>
        </p:blipFill>
        <p:spPr>
          <a:xfrm>
            <a:off x="9613256" y="2909552"/>
            <a:ext cx="30180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15117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4.07407E-6 L 0.05039 0.00186 L 0.05039 -0.18148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-89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15156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15104 0.00185 L -0.07604 0.00185 " pathEditMode="relative" ptsTypes="A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93 L 0.04961 0.00093 L 0.04961 -0.31389 " pathEditMode="relative" ptsTypes="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5.55556E-6 L -2.08333E-6 -0.31296 L 0.05 -0.3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65" y="1577748"/>
            <a:ext cx="3781652" cy="37816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従来手法 </a:t>
            </a:r>
            <a:r>
              <a:rPr lang="en-US" altLang="ja-JP" sz="3600" dirty="0">
                <a:solidFill>
                  <a:schemeClr val="bg1"/>
                </a:solidFill>
              </a:rPr>
              <a:t>– Cover Heuristic </a:t>
            </a:r>
            <a:r>
              <a:rPr lang="ja-JP" altLang="en-US" sz="3600" dirty="0">
                <a:solidFill>
                  <a:schemeClr val="bg1"/>
                </a:solidFill>
              </a:rPr>
              <a:t>法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1034119" y="5768454"/>
            <a:ext cx="6733226" cy="828714"/>
            <a:chOff x="1668550" y="24061410"/>
            <a:chExt cx="9816274" cy="1183442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3"/>
            <a:srcRect l="3009" r="12977" b="12874"/>
            <a:stretch/>
          </p:blipFill>
          <p:spPr>
            <a:xfrm>
              <a:off x="1668550" y="24098042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4"/>
            <a:srcRect t="1728" r="17634" b="15907"/>
            <a:stretch/>
          </p:blipFill>
          <p:spPr>
            <a:xfrm>
              <a:off x="7301290" y="24098042"/>
              <a:ext cx="360000" cy="360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5"/>
            <a:srcRect l="1" t="15595" r="19537" b="10939"/>
            <a:stretch/>
          </p:blipFill>
          <p:spPr>
            <a:xfrm>
              <a:off x="7301290" y="24838551"/>
              <a:ext cx="360000" cy="360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6"/>
            <a:srcRect t="847" b="847"/>
            <a:stretch/>
          </p:blipFill>
          <p:spPr>
            <a:xfrm>
              <a:off x="4522022" y="24098042"/>
              <a:ext cx="353897" cy="35389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7"/>
            <a:srcRect t="1250" b="1250"/>
            <a:stretch/>
          </p:blipFill>
          <p:spPr>
            <a:xfrm>
              <a:off x="4506562" y="24836132"/>
              <a:ext cx="360000" cy="36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8"/>
            <a:srcRect l="1351" r="1351"/>
            <a:stretch/>
          </p:blipFill>
          <p:spPr>
            <a:xfrm>
              <a:off x="1670586" y="24838551"/>
              <a:ext cx="360000" cy="360000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2055469" y="24061410"/>
              <a:ext cx="2459749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空き状態のタイル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055469" y="24805332"/>
              <a:ext cx="2146385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障害物のタイル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866562" y="24084029"/>
              <a:ext cx="2155746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43713" y="24084029"/>
              <a:ext cx="3741111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Pursuer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866562" y="24798789"/>
              <a:ext cx="2041053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のタイル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43713" y="24796374"/>
              <a:ext cx="3566872" cy="439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Target</a:t>
              </a:r>
              <a:r>
                <a:rPr lang="ja-JP" altLang="en-US" sz="1400" dirty="0"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到達可能領域のタイル</a:t>
              </a: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1743006" y="1554725"/>
            <a:ext cx="1184928" cy="1178713"/>
            <a:chOff x="1538506" y="2503885"/>
            <a:chExt cx="893741" cy="882677"/>
          </a:xfrm>
        </p:grpSpPr>
        <p:sp>
          <p:nvSpPr>
            <p:cNvPr id="15" name="右矢印 14"/>
            <p:cNvSpPr/>
            <p:nvPr/>
          </p:nvSpPr>
          <p:spPr>
            <a:xfrm rot="10800000">
              <a:off x="1538506" y="2847373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右矢印 33"/>
            <p:cNvSpPr/>
            <p:nvPr/>
          </p:nvSpPr>
          <p:spPr>
            <a:xfrm>
              <a:off x="2153483" y="2847400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右矢印 34"/>
            <p:cNvSpPr/>
            <p:nvPr/>
          </p:nvSpPr>
          <p:spPr>
            <a:xfrm rot="5400000">
              <a:off x="1857142" y="3155384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右矢印 35"/>
            <p:cNvSpPr/>
            <p:nvPr/>
          </p:nvSpPr>
          <p:spPr>
            <a:xfrm rot="16200000">
              <a:off x="1857142" y="2551471"/>
              <a:ext cx="278764" cy="183592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5277394" y="1601546"/>
            <a:ext cx="5103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パーサ４つとターゲット１つ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zh-CN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パーサに対する上下左右４つ方向に移動可能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各方向に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Pursuer-cover-set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を計算する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Pursuer-cover: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Pursuer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より早く辿り着ける範囲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08" y="1578548"/>
            <a:ext cx="3780368" cy="37803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従来手法 </a:t>
            </a:r>
            <a:r>
              <a:rPr lang="en-US" altLang="ja-JP" sz="3600" dirty="0">
                <a:solidFill>
                  <a:schemeClr val="bg1"/>
                </a:solidFill>
              </a:rPr>
              <a:t>– Cover Heuristic </a:t>
            </a:r>
            <a:r>
              <a:rPr lang="ja-JP" altLang="en-US" sz="3600" dirty="0">
                <a:solidFill>
                  <a:schemeClr val="bg1"/>
                </a:solidFill>
              </a:rPr>
              <a:t>法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6565662" y="1578548"/>
            <a:ext cx="2575923" cy="3780368"/>
            <a:chOff x="6565662" y="1578548"/>
            <a:chExt cx="2575923" cy="3780368"/>
          </a:xfrm>
        </p:grpSpPr>
        <p:sp>
          <p:nvSpPr>
            <p:cNvPr id="38" name="正方形/長方形 37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Priority Queue</a:t>
              </a:r>
              <a:endParaRPr kumimoji="1" lang="ja-JP" altLang="en-US" b="1" dirty="0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6675000" y="2123882"/>
            <a:ext cx="243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/>
              <a:t>[(4,1), </a:t>
            </a:r>
            <a:r>
              <a:rPr lang="en-US" altLang="ja-JP" sz="1400" dirty="0"/>
              <a:t>“Pursuer”, time = 0] 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675000" y="2375474"/>
            <a:ext cx="243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/>
              <a:t>[(8,3), </a:t>
            </a:r>
            <a:r>
              <a:rPr lang="en-US" altLang="ja-JP" sz="1400" dirty="0"/>
              <a:t>“Pursuer”, time = 0] 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675000" y="2650074"/>
            <a:ext cx="24364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/>
              <a:t>[(</a:t>
            </a:r>
            <a:r>
              <a:rPr lang="en-US" altLang="ja-JP" sz="1400" dirty="0"/>
              <a:t>8</a:t>
            </a:r>
            <a:r>
              <a:rPr lang="en-US" altLang="ja-JP" sz="1400" dirty="0" smtClean="0"/>
              <a:t>,8), </a:t>
            </a:r>
            <a:r>
              <a:rPr lang="en-US" altLang="ja-JP" sz="1400" dirty="0"/>
              <a:t>“Pursuer”, time = 0] </a:t>
            </a:r>
            <a:endParaRPr kumimoji="1" lang="ja-JP" altLang="en-US" sz="1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675000" y="2927009"/>
            <a:ext cx="243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/>
              <a:t>[(1,6), </a:t>
            </a:r>
            <a:r>
              <a:rPr lang="en-US" altLang="ja-JP" sz="1400" dirty="0"/>
              <a:t>“Pursuer”, time = 0] </a:t>
            </a:r>
            <a:endParaRPr kumimoji="1" lang="ja-JP" altLang="en-US" sz="14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675000" y="3201609"/>
            <a:ext cx="243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/>
              <a:t>[(5,5), </a:t>
            </a:r>
            <a:r>
              <a:rPr lang="en-US" altLang="ja-JP" sz="1400" dirty="0"/>
              <a:t>“Target”, time = 0] </a:t>
            </a:r>
            <a:endParaRPr kumimoji="1" lang="ja-JP" altLang="en-US" sz="14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675000" y="3483922"/>
            <a:ext cx="243640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/>
              <a:t>[(3,1), </a:t>
            </a:r>
            <a:r>
              <a:rPr lang="en-US" altLang="ja-JP" sz="1400" dirty="0"/>
              <a:t>“Pursuer”, time = 1] </a:t>
            </a:r>
          </a:p>
          <a:p>
            <a:pPr>
              <a:lnSpc>
                <a:spcPct val="150000"/>
              </a:lnSpc>
            </a:pPr>
            <a:r>
              <a:rPr lang="en-US" altLang="ja-JP" sz="1400" dirty="0" smtClean="0"/>
              <a:t>[(4,0), </a:t>
            </a:r>
            <a:r>
              <a:rPr lang="en-US" altLang="ja-JP" sz="1400" dirty="0"/>
              <a:t>“Pursuer”, time = 1]</a:t>
            </a:r>
          </a:p>
          <a:p>
            <a:pPr>
              <a:lnSpc>
                <a:spcPct val="150000"/>
              </a:lnSpc>
            </a:pPr>
            <a:r>
              <a:rPr lang="en-US" altLang="ja-JP" sz="1400" dirty="0" smtClean="0"/>
              <a:t>[(5,1), </a:t>
            </a:r>
            <a:r>
              <a:rPr lang="en-US" altLang="ja-JP" sz="1400" dirty="0"/>
              <a:t>“Pursuer”, time = 1]</a:t>
            </a:r>
          </a:p>
          <a:p>
            <a:pPr>
              <a:lnSpc>
                <a:spcPct val="150000"/>
              </a:lnSpc>
            </a:pPr>
            <a:r>
              <a:rPr lang="en-US" altLang="ja-JP" sz="1400" dirty="0" smtClean="0"/>
              <a:t>[(4,2), </a:t>
            </a:r>
            <a:r>
              <a:rPr lang="en-US" altLang="ja-JP" sz="1400" dirty="0"/>
              <a:t>“Pursuer”, time = 1]</a:t>
            </a:r>
            <a:endParaRPr kumimoji="1" lang="ja-JP" altLang="en-US" sz="14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690093" y="4609408"/>
            <a:ext cx="195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7</a:t>
            </a:fld>
            <a:endParaRPr lang="en-US"/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22" y="1595438"/>
            <a:ext cx="1107280" cy="1107280"/>
          </a:xfrm>
          <a:prstGeom prst="rect">
            <a:avLst/>
          </a:prstGeom>
        </p:spPr>
      </p:pic>
      <p:pic>
        <p:nvPicPr>
          <p:cNvPr id="129" name="図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415" y="2337558"/>
            <a:ext cx="1107280" cy="1107280"/>
          </a:xfrm>
          <a:prstGeom prst="rect">
            <a:avLst/>
          </a:prstGeom>
        </p:spPr>
      </p:pic>
      <p:pic>
        <p:nvPicPr>
          <p:cNvPr id="130" name="図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415" y="4209589"/>
            <a:ext cx="1107280" cy="1107280"/>
          </a:xfrm>
          <a:prstGeom prst="rect">
            <a:avLst/>
          </a:prstGeom>
        </p:spPr>
      </p:pic>
      <p:pic>
        <p:nvPicPr>
          <p:cNvPr id="131" name="図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7" y="3460332"/>
            <a:ext cx="1107280" cy="1107280"/>
          </a:xfrm>
          <a:prstGeom prst="rect">
            <a:avLst/>
          </a:prstGeom>
        </p:spPr>
      </p:pic>
      <p:pic>
        <p:nvPicPr>
          <p:cNvPr id="133" name="図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086" y="3100850"/>
            <a:ext cx="1091256" cy="10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052 -0.1953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0131 -0.1585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7" grpId="0"/>
      <p:bldP spid="87" grpId="1"/>
      <p:bldP spid="93" grpId="0"/>
      <p:bldP spid="9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38" y="1572317"/>
            <a:ext cx="3794069" cy="3786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従来手法 </a:t>
            </a:r>
            <a:r>
              <a:rPr lang="en-US" altLang="ja-JP" sz="3600" dirty="0">
                <a:solidFill>
                  <a:schemeClr val="bg1"/>
                </a:solidFill>
              </a:rPr>
              <a:t>– Cover Heuristic </a:t>
            </a:r>
            <a:r>
              <a:rPr lang="ja-JP" altLang="en-US" sz="3600" dirty="0">
                <a:solidFill>
                  <a:schemeClr val="bg1"/>
                </a:solidFill>
              </a:rPr>
              <a:t>法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6565662" y="1578548"/>
            <a:ext cx="2575923" cy="3780368"/>
            <a:chOff x="6565662" y="1578548"/>
            <a:chExt cx="2575923" cy="3780368"/>
          </a:xfrm>
        </p:grpSpPr>
        <p:sp>
          <p:nvSpPr>
            <p:cNvPr id="38" name="正方形/長方形 37"/>
            <p:cNvSpPr/>
            <p:nvPr/>
          </p:nvSpPr>
          <p:spPr>
            <a:xfrm>
              <a:off x="6565662" y="1578548"/>
              <a:ext cx="2575923" cy="3780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565842" y="1578548"/>
              <a:ext cx="2575743" cy="56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Priority Queue</a:t>
              </a:r>
              <a:endParaRPr kumimoji="1" lang="ja-JP" altLang="en-US" b="1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675000" y="2123882"/>
            <a:ext cx="2436400" cy="1706470"/>
            <a:chOff x="6675000" y="2123882"/>
            <a:chExt cx="2436400" cy="1706470"/>
          </a:xfrm>
        </p:grpSpPr>
        <p:sp>
          <p:nvSpPr>
            <p:cNvPr id="40" name="テキスト ボックス 39"/>
            <p:cNvSpPr txBox="1"/>
            <p:nvPr/>
          </p:nvSpPr>
          <p:spPr>
            <a:xfrm>
              <a:off x="6675000" y="2123882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6675000" y="2375474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6675000" y="2650074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6675000" y="2927009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“Pursuer”, time = 3] </a:t>
              </a:r>
              <a:endParaRPr kumimoji="1" lang="ja-JP" altLang="en-US" sz="1200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6675000" y="3461020"/>
              <a:ext cx="243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dirty="0"/>
                <a:t>[location, “Target”, time = 3] </a:t>
              </a:r>
              <a:endParaRPr kumimoji="1" lang="ja-JP" altLang="en-US" sz="12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675000" y="3201609"/>
              <a:ext cx="200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sz="1200" dirty="0"/>
                <a:t>…</a:t>
              </a:r>
              <a:endParaRPr kumimoji="1" lang="ja-JP" altLang="en-US" sz="1200" dirty="0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9657827" y="3322520"/>
            <a:ext cx="202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Pursuer-cover-set:</a:t>
            </a:r>
          </a:p>
          <a:p>
            <a:pPr algn="ctr"/>
            <a:r>
              <a:rPr lang="en-US" altLang="zh-CN" dirty="0"/>
              <a:t>85</a:t>
            </a:r>
            <a:endParaRPr lang="zh-CN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8</a:t>
            </a:fld>
            <a:endParaRPr 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80" y="1578548"/>
            <a:ext cx="3780368" cy="3780368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516681" y="2576854"/>
            <a:ext cx="230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Priority Queue</a:t>
            </a:r>
          </a:p>
          <a:p>
            <a:pPr algn="ctr"/>
            <a:r>
              <a:rPr lang="ja-JP" altLang="en-US" dirty="0" smtClean="0"/>
              <a:t>が空きになると終了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58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0" y="1"/>
            <a:ext cx="12192000" cy="1308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15" y="1568223"/>
            <a:ext cx="3781652" cy="37816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従来手法 </a:t>
            </a:r>
            <a:r>
              <a:rPr lang="en-US" altLang="ja-JP" sz="3600" dirty="0">
                <a:solidFill>
                  <a:schemeClr val="bg1"/>
                </a:solidFill>
              </a:rPr>
              <a:t>– Cover Heuristic </a:t>
            </a:r>
            <a:r>
              <a:rPr lang="ja-JP" altLang="en-US" sz="3600" dirty="0">
                <a:solidFill>
                  <a:schemeClr val="bg1"/>
                </a:solidFill>
              </a:rPr>
              <a:t>法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1743006" y="1554725"/>
            <a:ext cx="1184928" cy="1178713"/>
            <a:chOff x="1538506" y="2503885"/>
            <a:chExt cx="893741" cy="882677"/>
          </a:xfrm>
        </p:grpSpPr>
        <p:sp>
          <p:nvSpPr>
            <p:cNvPr id="15" name="右矢印 14"/>
            <p:cNvSpPr/>
            <p:nvPr/>
          </p:nvSpPr>
          <p:spPr>
            <a:xfrm rot="10800000">
              <a:off x="1538506" y="2847373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右矢印 33"/>
            <p:cNvSpPr/>
            <p:nvPr/>
          </p:nvSpPr>
          <p:spPr>
            <a:xfrm>
              <a:off x="2153483" y="2847400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右矢印 34"/>
            <p:cNvSpPr/>
            <p:nvPr/>
          </p:nvSpPr>
          <p:spPr>
            <a:xfrm rot="5400000">
              <a:off x="1857142" y="3155384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右矢印 35"/>
            <p:cNvSpPr/>
            <p:nvPr/>
          </p:nvSpPr>
          <p:spPr>
            <a:xfrm rot="16200000">
              <a:off x="1857142" y="2551471"/>
              <a:ext cx="278764" cy="18359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5277394" y="1601546"/>
            <a:ext cx="5103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計算例</a:t>
            </a:r>
            <a:r>
              <a:rPr lang="en-US" altLang="ja-JP" dirty="0"/>
              <a:t>:</a:t>
            </a:r>
            <a:r>
              <a:rPr lang="ja-JP" altLang="en-US" dirty="0"/>
              <a:t>　パーサ４つとターゲット１つ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パーサに対する上下左右４つ方向に移動可能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各方向に</a:t>
            </a:r>
            <a:r>
              <a:rPr lang="en-US" altLang="ja-JP" dirty="0"/>
              <a:t>Pursuer-cover-set</a:t>
            </a:r>
            <a:r>
              <a:rPr lang="ja-JP" altLang="en-US" dirty="0"/>
              <a:t>を計算する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435A-C67E-4182-841F-98B28F8E4D33}" type="slidenum">
              <a:rPr lang="en-US" smtClean="0"/>
              <a:t>9</a:t>
            </a:fld>
            <a:endParaRPr lang="en-US"/>
          </a:p>
        </p:txBody>
      </p:sp>
      <p:sp>
        <p:nvSpPr>
          <p:cNvPr id="33" name="角丸四角形 66"/>
          <p:cNvSpPr/>
          <p:nvPr/>
        </p:nvSpPr>
        <p:spPr>
          <a:xfrm>
            <a:off x="2870507" y="3171077"/>
            <a:ext cx="5946569" cy="2288431"/>
          </a:xfrm>
          <a:prstGeom prst="roundRect">
            <a:avLst>
              <a:gd name="adj" fmla="val 4565"/>
            </a:avLst>
          </a:prstGeom>
          <a:solidFill>
            <a:srgbClr val="FEE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38164" y="3576628"/>
            <a:ext cx="2038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Pursuer-cover-set:</a:t>
            </a:r>
          </a:p>
          <a:p>
            <a:pPr algn="ctr"/>
            <a:r>
              <a:rPr lang="ja-JP" altLang="en-US" dirty="0"/>
              <a:t>上 </a:t>
            </a:r>
            <a:r>
              <a:rPr lang="en-US" altLang="ja-JP" dirty="0"/>
              <a:t>- 83</a:t>
            </a:r>
          </a:p>
          <a:p>
            <a:pPr algn="ctr"/>
            <a:r>
              <a:rPr lang="ja-JP" altLang="en-US" dirty="0"/>
              <a:t>下 </a:t>
            </a:r>
            <a:r>
              <a:rPr lang="en-US" altLang="ja-JP" dirty="0"/>
              <a:t>- </a:t>
            </a:r>
            <a:r>
              <a:rPr lang="en-US" altLang="ja-JP" b="1" dirty="0">
                <a:solidFill>
                  <a:srgbClr val="FF0000"/>
                </a:solidFill>
              </a:rPr>
              <a:t>86</a:t>
            </a:r>
          </a:p>
          <a:p>
            <a:pPr algn="ctr"/>
            <a:r>
              <a:rPr lang="ja-JP" altLang="en-US" dirty="0"/>
              <a:t>左 </a:t>
            </a:r>
            <a:r>
              <a:rPr lang="en-US" altLang="ja-JP" dirty="0"/>
              <a:t>- 83</a:t>
            </a:r>
          </a:p>
          <a:p>
            <a:pPr algn="ctr"/>
            <a:r>
              <a:rPr lang="ja-JP" altLang="en-US" dirty="0"/>
              <a:t>右 </a:t>
            </a:r>
            <a:r>
              <a:rPr lang="en-US" altLang="ja-JP" dirty="0"/>
              <a:t>- 85</a:t>
            </a:r>
            <a:endParaRPr lang="zh-CN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8864" y="4091055"/>
            <a:ext cx="264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下</a:t>
            </a:r>
            <a:r>
              <a:rPr lang="ja-JP" altLang="en-US" dirty="0" smtClean="0"/>
              <a:t>の</a:t>
            </a:r>
            <a:r>
              <a:rPr lang="ja-JP" altLang="en-US" dirty="0"/>
              <a:t>タイルに移動する</a:t>
            </a:r>
            <a:endParaRPr lang="zh-CN" altLang="en-US" dirty="0"/>
          </a:p>
        </p:txBody>
      </p:sp>
      <p:sp>
        <p:nvSpPr>
          <p:cNvPr id="39" name="下矢印 38"/>
          <p:cNvSpPr/>
          <p:nvPr/>
        </p:nvSpPr>
        <p:spPr>
          <a:xfrm rot="16200000">
            <a:off x="5439207" y="4075775"/>
            <a:ext cx="525805" cy="356924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/>
      <p:bldP spid="38" grpId="0"/>
      <p:bldP spid="3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Tsukuba</Template>
  <TotalTime>1283</TotalTime>
  <Words>887</Words>
  <Application>Microsoft Office PowerPoint</Application>
  <PresentationFormat>ワイド画面</PresentationFormat>
  <Paragraphs>208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ＭＳ 明朝</vt:lpstr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Office 主题​​</vt:lpstr>
      <vt:lpstr>リアルタイムグリッド環境における マルチエージェントの単一移動対象捕獲の探索法</vt:lpstr>
      <vt:lpstr>目次</vt:lpstr>
      <vt:lpstr>研究背景</vt:lpstr>
      <vt:lpstr>問題定義</vt:lpstr>
      <vt:lpstr>従来手法 – Cover Heuristic 法[1]</vt:lpstr>
      <vt:lpstr>従来手法 – Cover Heuristic 法</vt:lpstr>
      <vt:lpstr>従来手法 – Cover Heuristic 法</vt:lpstr>
      <vt:lpstr>従来手法 – Cover Heuristic 法</vt:lpstr>
      <vt:lpstr>従来手法 – Cover Heuristic 法</vt:lpstr>
      <vt:lpstr>従来手法 – Cover Heuristic 法</vt:lpstr>
      <vt:lpstr>提案手法</vt:lpstr>
      <vt:lpstr>提案手法</vt:lpstr>
      <vt:lpstr>提案手法</vt:lpstr>
      <vt:lpstr>提案手法</vt:lpstr>
      <vt:lpstr>評価実験</vt:lpstr>
      <vt:lpstr>評価実験 - 高速Cover-Heuristic法の高速化割合</vt:lpstr>
      <vt:lpstr>評価実験 - 提案手法とA star algorithmの比較実験</vt:lpstr>
      <vt:lpstr>まとめ</vt:lpstr>
      <vt:lpstr>ご清聴ありがとうございました！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リアルタイムグリッド環境におけるマルチエージェントの単一移動対象捕獲の探索法</dc:title>
  <dc:creator>唐霄</dc:creator>
  <cp:lastModifiedBy>tangxiao</cp:lastModifiedBy>
  <cp:revision>100</cp:revision>
  <dcterms:created xsi:type="dcterms:W3CDTF">2016-12-04T13:44:00Z</dcterms:created>
  <dcterms:modified xsi:type="dcterms:W3CDTF">2017-03-05T13:21:13Z</dcterms:modified>
</cp:coreProperties>
</file>