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8" r:id="rId3"/>
    <p:sldId id="257" r:id="rId4"/>
    <p:sldId id="267" r:id="rId5"/>
    <p:sldId id="259" r:id="rId6"/>
    <p:sldId id="260" r:id="rId7"/>
    <p:sldId id="272" r:id="rId8"/>
    <p:sldId id="273" r:id="rId9"/>
    <p:sldId id="275" r:id="rId10"/>
    <p:sldId id="276" r:id="rId11"/>
    <p:sldId id="282" r:id="rId12"/>
    <p:sldId id="278" r:id="rId13"/>
    <p:sldId id="279" r:id="rId14"/>
    <p:sldId id="280" r:id="rId15"/>
    <p:sldId id="283" r:id="rId16"/>
    <p:sldId id="284" r:id="rId17"/>
    <p:sldId id="285" r:id="rId18"/>
    <p:sldId id="286" r:id="rId19"/>
    <p:sldId id="287" r:id="rId20"/>
    <p:sldId id="266" r:id="rId21"/>
    <p:sldId id="28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189" autoAdjust="0"/>
  </p:normalViewPr>
  <p:slideViewPr>
    <p:cSldViewPr snapToGrid="0">
      <p:cViewPr>
        <p:scale>
          <a:sx n="75" d="100"/>
          <a:sy n="75" d="100"/>
        </p:scale>
        <p:origin x="105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ngxiao\Documents\GitHub\xiao_multiagent\logs\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ja-JP"/>
              <a:t>提案手法と</a:t>
            </a:r>
            <a:r>
              <a:rPr lang="en-US"/>
              <a:t>A star</a:t>
            </a:r>
            <a:r>
              <a:rPr lang="ja-JP"/>
              <a:t>の比較実験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Sheet1!$E$27</c:f>
              <c:strCache>
                <c:ptCount val="1"/>
                <c:pt idx="0">
                  <c:v>astar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Sheet1!$F$26:$G$26</c:f>
              <c:strCache>
                <c:ptCount val="1"/>
                <c:pt idx="0">
                  <c:v>成功率</c:v>
                </c:pt>
              </c:strCache>
            </c:strRef>
          </c:cat>
          <c:val>
            <c:numRef>
              <c:f>Sheet1!$F$27:$G$27</c:f>
              <c:numCache>
                <c:formatCode>0%</c:formatCode>
                <c:ptCount val="2"/>
                <c:pt idx="0">
                  <c:v>0.5</c:v>
                </c:pt>
                <c:pt idx="1">
                  <c:v>0.24</c:v>
                </c:pt>
              </c:numCache>
            </c:numRef>
          </c:val>
        </c:ser>
        <c:ser>
          <c:idx val="1"/>
          <c:order val="1"/>
          <c:tx>
            <c:strRef>
              <c:f>Sheet1!$E$28</c:f>
              <c:strCache>
                <c:ptCount val="1"/>
                <c:pt idx="0">
                  <c:v>提案手法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Sheet1!$F$26:$G$26</c:f>
              <c:strCache>
                <c:ptCount val="1"/>
                <c:pt idx="0">
                  <c:v>成功率</c:v>
                </c:pt>
              </c:strCache>
            </c:strRef>
          </c:cat>
          <c:val>
            <c:numRef>
              <c:f>Sheet1!$F$28:$G$28</c:f>
              <c:numCache>
                <c:formatCode>0%</c:formatCode>
                <c:ptCount val="2"/>
                <c:pt idx="0">
                  <c:v>0.8</c:v>
                </c:pt>
                <c:pt idx="1">
                  <c:v>0.64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34727888"/>
        <c:axId val="134738224"/>
      </c:barChart>
      <c:catAx>
        <c:axId val="134727888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homemade map                                                    </a:t>
                </a:r>
                <a:r>
                  <a:rPr lang="ja-JP"/>
                  <a:t>　</a:t>
                </a:r>
                <a:r>
                  <a:rPr lang="en-US"/>
                  <a:t>maze          </a:t>
                </a:r>
                <a:endParaRPr lang="ja-JP"/>
              </a:p>
            </c:rich>
          </c:tx>
          <c:layout>
            <c:manualLayout>
              <c:xMode val="edge"/>
              <c:yMode val="edge"/>
              <c:x val="0.26497591102998919"/>
              <c:y val="0.792244705637803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crossAx val="134738224"/>
        <c:crosses val="autoZero"/>
        <c:auto val="1"/>
        <c:lblAlgn val="ctr"/>
        <c:lblOffset val="100"/>
        <c:noMultiLvlLbl val="0"/>
      </c:catAx>
      <c:valAx>
        <c:axId val="134738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成功率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4727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6A174-C216-4117-8692-1929BBE85188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D0E92-B48E-45B2-A01B-1B466D239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79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0E92-B48E-45B2-A01B-1B466D239D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36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0E92-B48E-45B2-A01B-1B466D239D1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28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D274-288C-4A37-B347-076911E6E6CA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435A-C67E-4182-841F-98B28F8E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3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D274-288C-4A37-B347-076911E6E6CA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435A-C67E-4182-841F-98B28F8E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5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D274-288C-4A37-B347-076911E6E6CA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435A-C67E-4182-841F-98B28F8E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8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D274-288C-4A37-B347-076911E6E6CA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435A-C67E-4182-841F-98B28F8E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7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D274-288C-4A37-B347-076911E6E6CA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435A-C67E-4182-841F-98B28F8E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8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D274-288C-4A37-B347-076911E6E6CA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435A-C67E-4182-841F-98B28F8E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8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D274-288C-4A37-B347-076911E6E6CA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435A-C67E-4182-841F-98B28F8E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8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D274-288C-4A37-B347-076911E6E6CA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435A-C67E-4182-841F-98B28F8E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5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D274-288C-4A37-B347-076911E6E6CA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435A-C67E-4182-841F-98B28F8E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D274-288C-4A37-B347-076911E6E6CA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435A-C67E-4182-841F-98B28F8E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21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D274-288C-4A37-B347-076911E6E6CA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435A-C67E-4182-841F-98B28F8E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60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1D274-288C-4A37-B347-076911E6E6CA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6435A-C67E-4182-841F-98B28F8E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9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35501" y="2250830"/>
            <a:ext cx="10320997" cy="1216929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リアルタイムグリッド環境における</a:t>
            </a:r>
            <a:r>
              <a:rPr lang="en-US" altLang="ja-JP" sz="3600" dirty="0"/>
              <a:t/>
            </a:r>
            <a:br>
              <a:rPr lang="en-US" altLang="ja-JP" sz="3600" dirty="0"/>
            </a:br>
            <a:r>
              <a:rPr lang="ja-JP" altLang="en-US" sz="3600" dirty="0"/>
              <a:t>マルチエージェントの単一移動対象捕獲の探索法</a:t>
            </a:r>
            <a:endParaRPr 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22398" y="3770850"/>
            <a:ext cx="9347201" cy="1994950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dirty="0"/>
              <a:t>筑波大学</a:t>
            </a:r>
            <a:endParaRPr lang="en-US" altLang="ja-JP" dirty="0"/>
          </a:p>
          <a:p>
            <a:r>
              <a:rPr lang="ja-JP" altLang="en-US" dirty="0"/>
              <a:t>知能機能システム</a:t>
            </a:r>
            <a:r>
              <a:rPr lang="ja-JP" altLang="en-US" dirty="0" smtClean="0"/>
              <a:t>専攻</a:t>
            </a:r>
            <a:endParaRPr lang="en-US" altLang="ja-JP" dirty="0" smtClean="0"/>
          </a:p>
          <a:p>
            <a:r>
              <a:rPr lang="ja-JP" altLang="en-US" dirty="0" smtClean="0"/>
              <a:t>計算知能・マルチメディア研究室</a:t>
            </a:r>
            <a:endParaRPr lang="en-US" altLang="ja-JP" dirty="0"/>
          </a:p>
          <a:p>
            <a:r>
              <a:rPr lang="ja-JP" altLang="en-US" dirty="0"/>
              <a:t>博士前期</a:t>
            </a:r>
            <a:r>
              <a:rPr lang="en-US" altLang="ja-JP" dirty="0"/>
              <a:t>1</a:t>
            </a:r>
            <a:r>
              <a:rPr lang="ja-JP" altLang="en-US" dirty="0"/>
              <a:t>年生　</a:t>
            </a:r>
            <a:endParaRPr lang="en-US" altLang="ja-JP" dirty="0"/>
          </a:p>
          <a:p>
            <a:r>
              <a:rPr lang="ja-JP" altLang="en-US" dirty="0"/>
              <a:t>唐霄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7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従来手法</a:t>
            </a:r>
            <a:r>
              <a:rPr lang="ja-JP" altLang="en-US" sz="3600" dirty="0"/>
              <a:t> </a:t>
            </a:r>
            <a:r>
              <a:rPr lang="en-US" altLang="ja-JP" sz="3600" dirty="0"/>
              <a:t>– Cover Heuristic </a:t>
            </a:r>
            <a:r>
              <a:rPr lang="ja-JP" altLang="en-US" sz="3600" dirty="0"/>
              <a:t>法</a:t>
            </a:r>
            <a:endParaRPr 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69417" y="1729806"/>
            <a:ext cx="291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問題点</a:t>
            </a:r>
            <a:r>
              <a:rPr lang="ja-JP" altLang="en-US" dirty="0" smtClean="0"/>
              <a:t>：</a:t>
            </a:r>
            <a:r>
              <a:rPr lang="en-US" altLang="ja-JP" dirty="0" smtClean="0"/>
              <a:t>1. </a:t>
            </a:r>
            <a:r>
              <a:rPr lang="ja-JP" altLang="en-US" dirty="0" smtClean="0"/>
              <a:t>計算量が多い</a:t>
            </a:r>
            <a:endParaRPr lang="en-US" altLang="ja-JP" dirty="0" smtClean="0"/>
          </a:p>
        </p:txBody>
      </p:sp>
      <p:grpSp>
        <p:nvGrpSpPr>
          <p:cNvPr id="31" name="グループ化 30"/>
          <p:cNvGrpSpPr/>
          <p:nvPr/>
        </p:nvGrpSpPr>
        <p:grpSpPr>
          <a:xfrm>
            <a:off x="1060512" y="2375214"/>
            <a:ext cx="3416006" cy="3121108"/>
            <a:chOff x="1566753" y="24862385"/>
            <a:chExt cx="5388160" cy="4923009"/>
          </a:xfrm>
        </p:grpSpPr>
        <p:grpSp>
          <p:nvGrpSpPr>
            <p:cNvPr id="32" name="グループ化 31"/>
            <p:cNvGrpSpPr/>
            <p:nvPr/>
          </p:nvGrpSpPr>
          <p:grpSpPr>
            <a:xfrm>
              <a:off x="1566753" y="24862385"/>
              <a:ext cx="5388160" cy="4923009"/>
              <a:chOff x="3114651" y="26012775"/>
              <a:chExt cx="5388160" cy="4923009"/>
            </a:xfrm>
          </p:grpSpPr>
          <p:pic>
            <p:nvPicPr>
              <p:cNvPr id="39" name="図 1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3" t="1826" r="1956" b="2254"/>
              <a:stretch/>
            </p:blipFill>
            <p:spPr bwMode="auto">
              <a:xfrm>
                <a:off x="3114651" y="26012776"/>
                <a:ext cx="2160000" cy="216000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図 39"/>
              <p:cNvPicPr>
                <a:picLocks noChangeAspect="1"/>
              </p:cNvPicPr>
              <p:nvPr/>
            </p:nvPicPr>
            <p:blipFill rotWithShape="1">
              <a:blip r:embed="rId3"/>
              <a:srcRect l="1948" t="1942" r="2699" b="2892"/>
              <a:stretch/>
            </p:blipFill>
            <p:spPr>
              <a:xfrm>
                <a:off x="6342811" y="28775784"/>
                <a:ext cx="2160000" cy="216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41" name="図 1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19" t="1939" r="2126" b="3060"/>
              <a:stretch/>
            </p:blipFill>
            <p:spPr bwMode="auto">
              <a:xfrm>
                <a:off x="3114651" y="28775784"/>
                <a:ext cx="2160002" cy="21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2" name="図 41"/>
              <p:cNvPicPr>
                <a:picLocks noChangeAspect="1"/>
              </p:cNvPicPr>
              <p:nvPr/>
            </p:nvPicPr>
            <p:blipFill rotWithShape="1">
              <a:blip r:embed="rId5"/>
              <a:srcRect l="2205" t="1826" r="2441" b="2254"/>
              <a:stretch/>
            </p:blipFill>
            <p:spPr>
              <a:xfrm>
                <a:off x="6342811" y="26012775"/>
                <a:ext cx="2160000" cy="216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43" name="下矢印 42"/>
              <p:cNvSpPr/>
              <p:nvPr/>
            </p:nvSpPr>
            <p:spPr>
              <a:xfrm rot="16200000">
                <a:off x="5389228" y="26842946"/>
                <a:ext cx="891932" cy="499659"/>
              </a:xfrm>
              <a:prstGeom prst="downArrow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3" name="下矢印 32"/>
            <p:cNvSpPr/>
            <p:nvPr/>
          </p:nvSpPr>
          <p:spPr>
            <a:xfrm rot="5400000">
              <a:off x="3814867" y="28455564"/>
              <a:ext cx="891931" cy="4996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下矢印 37"/>
            <p:cNvSpPr/>
            <p:nvPr/>
          </p:nvSpPr>
          <p:spPr>
            <a:xfrm>
              <a:off x="5447792" y="27050170"/>
              <a:ext cx="891931" cy="4996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838200" y="5795231"/>
                <a:ext cx="51032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ja-JP" dirty="0" smtClean="0"/>
                  <a:t> : 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ja-JP" altLang="en-US" dirty="0"/>
                  <a:t>は地図上の移動可能</a:t>
                </a:r>
                <a:r>
                  <a:rPr lang="ja-JP" altLang="en-US" dirty="0"/>
                  <a:t>タイル数</a:t>
                </a:r>
                <a:endParaRPr lang="ja-JP" altLang="en-US" dirty="0"/>
              </a:p>
            </p:txBody>
          </p:sp>
        </mc:Choice>
        <mc:Fallback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795231"/>
                <a:ext cx="5103223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10000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正方形/長方形 5"/>
          <p:cNvSpPr/>
          <p:nvPr/>
        </p:nvSpPr>
        <p:spPr>
          <a:xfrm>
            <a:off x="6226056" y="1729806"/>
            <a:ext cx="2041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2. Tie-Breaking</a:t>
            </a:r>
            <a:r>
              <a:rPr lang="ja-JP" altLang="en-US" dirty="0" smtClean="0"/>
              <a:t>問題</a:t>
            </a:r>
            <a:endParaRPr lang="en-US" altLang="ja-JP" dirty="0"/>
          </a:p>
        </p:txBody>
      </p:sp>
      <p:pic>
        <p:nvPicPr>
          <p:cNvPr id="47" name="図 46"/>
          <p:cNvPicPr>
            <a:picLocks noChangeAspect="1"/>
          </p:cNvPicPr>
          <p:nvPr/>
        </p:nvPicPr>
        <p:blipFill rotWithShape="1">
          <a:blip r:embed="rId7"/>
          <a:srcRect l="112" r="112"/>
          <a:stretch/>
        </p:blipFill>
        <p:spPr>
          <a:xfrm>
            <a:off x="6319524" y="2375214"/>
            <a:ext cx="2506976" cy="2506976"/>
          </a:xfrm>
          <a:prstGeom prst="rect">
            <a:avLst/>
          </a:prstGeom>
        </p:spPr>
      </p:pic>
      <p:sp>
        <p:nvSpPr>
          <p:cNvPr id="48" name="テキスト ボックス 47"/>
          <p:cNvSpPr txBox="1"/>
          <p:nvPr/>
        </p:nvSpPr>
        <p:spPr>
          <a:xfrm>
            <a:off x="6319524" y="5094354"/>
            <a:ext cx="307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altLang="ja-JP" dirty="0" smtClean="0"/>
              <a:t>P2</a:t>
            </a:r>
            <a:r>
              <a:rPr lang="ja-JP" altLang="en-US" dirty="0" smtClean="0"/>
              <a:t>に対する各方向の</a:t>
            </a:r>
            <a:endParaRPr lang="en-US" altLang="ja-JP" dirty="0" smtClean="0"/>
          </a:p>
          <a:p>
            <a:pPr/>
            <a:r>
              <a:rPr lang="en-US" altLang="ja-JP" dirty="0" smtClean="0"/>
              <a:t>Pursuer-cover-set</a:t>
            </a:r>
            <a:r>
              <a:rPr lang="ja-JP" altLang="en-US" dirty="0" smtClean="0"/>
              <a:t>の値が一緒</a:t>
            </a:r>
            <a:endParaRPr lang="en-US" altLang="ja-JP" dirty="0" smtClean="0"/>
          </a:p>
          <a:p>
            <a:pPr/>
            <a:r>
              <a:rPr lang="en-US" altLang="ja-JP" dirty="0" smtClean="0"/>
              <a:t>(45)</a:t>
            </a:r>
          </a:p>
          <a:p>
            <a:pPr/>
            <a:r>
              <a:rPr lang="en-US" altLang="ja-JP" dirty="0" smtClean="0"/>
              <a:t>P2</a:t>
            </a:r>
            <a:r>
              <a:rPr lang="ja-JP" altLang="en-US" dirty="0" smtClean="0"/>
              <a:t>は引き分け状態になる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159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提案</a:t>
            </a:r>
            <a:r>
              <a:rPr lang="ja-JP" altLang="en-US" dirty="0" smtClean="0"/>
              <a:t>手法</a:t>
            </a:r>
            <a:endParaRPr lang="en-US" dirty="0"/>
          </a:p>
        </p:txBody>
      </p:sp>
      <p:grpSp>
        <p:nvGrpSpPr>
          <p:cNvPr id="18" name="グループ化 17"/>
          <p:cNvGrpSpPr/>
          <p:nvPr/>
        </p:nvGrpSpPr>
        <p:grpSpPr>
          <a:xfrm>
            <a:off x="1034119" y="5768454"/>
            <a:ext cx="6733226" cy="828714"/>
            <a:chOff x="1668550" y="24061410"/>
            <a:chExt cx="9816274" cy="1183442"/>
          </a:xfrm>
        </p:grpSpPr>
        <p:pic>
          <p:nvPicPr>
            <p:cNvPr id="19" name="図 18"/>
            <p:cNvPicPr>
              <a:picLocks noChangeAspect="1"/>
            </p:cNvPicPr>
            <p:nvPr/>
          </p:nvPicPr>
          <p:blipFill rotWithShape="1">
            <a:blip r:embed="rId2"/>
            <a:srcRect l="3009" r="12977" b="12874"/>
            <a:stretch/>
          </p:blipFill>
          <p:spPr>
            <a:xfrm>
              <a:off x="1668550" y="24098042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0" name="図 19"/>
            <p:cNvPicPr>
              <a:picLocks noChangeAspect="1"/>
            </p:cNvPicPr>
            <p:nvPr/>
          </p:nvPicPr>
          <p:blipFill rotWithShape="1">
            <a:blip r:embed="rId3"/>
            <a:srcRect t="1728" r="17634" b="15907"/>
            <a:stretch/>
          </p:blipFill>
          <p:spPr>
            <a:xfrm>
              <a:off x="4455596" y="24121911"/>
              <a:ext cx="360000" cy="360000"/>
            </a:xfrm>
            <a:prstGeom prst="rect">
              <a:avLst/>
            </a:prstGeom>
          </p:spPr>
        </p:pic>
        <p:pic>
          <p:nvPicPr>
            <p:cNvPr id="21" name="図 20"/>
            <p:cNvPicPr>
              <a:picLocks noChangeAspect="1"/>
            </p:cNvPicPr>
            <p:nvPr/>
          </p:nvPicPr>
          <p:blipFill rotWithShape="1">
            <a:blip r:embed="rId4"/>
            <a:srcRect l="1" t="15595" r="19537" b="10939"/>
            <a:stretch/>
          </p:blipFill>
          <p:spPr>
            <a:xfrm>
              <a:off x="4454185" y="24838550"/>
              <a:ext cx="360000" cy="360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 rotWithShape="1">
            <a:blip r:embed="rId5"/>
            <a:srcRect t="847" b="847"/>
            <a:stretch/>
          </p:blipFill>
          <p:spPr>
            <a:xfrm>
              <a:off x="7307394" y="24124961"/>
              <a:ext cx="353897" cy="353898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 rotWithShape="1">
            <a:blip r:embed="rId6"/>
            <a:srcRect t="1250" b="1250"/>
            <a:stretch/>
          </p:blipFill>
          <p:spPr>
            <a:xfrm>
              <a:off x="7301291" y="24822906"/>
              <a:ext cx="360000" cy="360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 rotWithShape="1">
            <a:blip r:embed="rId7"/>
            <a:srcRect l="1351" r="1351"/>
            <a:stretch/>
          </p:blipFill>
          <p:spPr>
            <a:xfrm>
              <a:off x="1670586" y="24838551"/>
              <a:ext cx="360000" cy="360000"/>
            </a:xfrm>
            <a:prstGeom prst="rect">
              <a:avLst/>
            </a:prstGeom>
          </p:spPr>
        </p:pic>
        <p:sp>
          <p:nvSpPr>
            <p:cNvPr id="25" name="テキスト ボックス 24"/>
            <p:cNvSpPr txBox="1"/>
            <p:nvPr/>
          </p:nvSpPr>
          <p:spPr>
            <a:xfrm>
              <a:off x="2055469" y="24061410"/>
              <a:ext cx="2459749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空き状態のタイル</a:t>
              </a: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2055469" y="24805332"/>
              <a:ext cx="2146385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障害物</a:t>
              </a:r>
              <a:r>
                <a:rPr lang="ja-JP" altLang="en-US" sz="14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のタイル</a:t>
              </a:r>
              <a:endParaRPr lang="ja-JP" altLang="en-US" sz="1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4866562" y="24084029"/>
              <a:ext cx="2155747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Pursuer</a:t>
              </a:r>
              <a:r>
                <a:rPr lang="ja-JP" altLang="en-US" sz="14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のタイル</a:t>
              </a:r>
              <a:endParaRPr lang="ja-JP" altLang="en-US" sz="1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7743713" y="24084029"/>
              <a:ext cx="3741111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Pursuer</a:t>
              </a:r>
              <a:r>
                <a:rPr lang="ja-JP" altLang="en-US" sz="14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到達可能領域のタイル</a:t>
              </a:r>
              <a:endParaRPr lang="ja-JP" altLang="en-US" sz="1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4866562" y="24798789"/>
              <a:ext cx="2041053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Target</a:t>
              </a:r>
              <a:r>
                <a:rPr lang="ja-JP" altLang="en-US" sz="14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のタイル</a:t>
              </a:r>
              <a:endParaRPr lang="ja-JP" altLang="en-US" sz="1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7743713" y="24796374"/>
              <a:ext cx="3566872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Target</a:t>
              </a:r>
              <a:r>
                <a:rPr lang="ja-JP" altLang="en-US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到達</a:t>
              </a:r>
              <a:r>
                <a:rPr lang="ja-JP" altLang="en-US" sz="14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可能領域のタイル</a:t>
              </a:r>
              <a:endParaRPr lang="ja-JP" altLang="en-US" sz="1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テキスト ボックス 2"/>
          <p:cNvSpPr txBox="1"/>
          <p:nvPr/>
        </p:nvSpPr>
        <p:spPr>
          <a:xfrm>
            <a:off x="895527" y="1591083"/>
            <a:ext cx="510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問題点</a:t>
            </a:r>
            <a:r>
              <a:rPr lang="ja-JP" altLang="en-US" dirty="0" smtClean="0"/>
              <a:t>：</a:t>
            </a:r>
            <a:r>
              <a:rPr lang="en-US" altLang="ja-JP" dirty="0" smtClean="0"/>
              <a:t>1. </a:t>
            </a:r>
            <a:r>
              <a:rPr lang="ja-JP" altLang="en-US" dirty="0" smtClean="0"/>
              <a:t>計算量が多い</a:t>
            </a:r>
            <a:endParaRPr lang="en-US" altLang="ja-JP" dirty="0" smtClean="0"/>
          </a:p>
        </p:txBody>
      </p:sp>
      <p:sp>
        <p:nvSpPr>
          <p:cNvPr id="39" name="下矢印 38"/>
          <p:cNvSpPr/>
          <p:nvPr/>
        </p:nvSpPr>
        <p:spPr>
          <a:xfrm rot="16200000">
            <a:off x="4762941" y="3458236"/>
            <a:ext cx="743595" cy="504763"/>
          </a:xfrm>
          <a:prstGeom prst="down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/>
          <p:cNvGrpSpPr/>
          <p:nvPr/>
        </p:nvGrpSpPr>
        <p:grpSpPr>
          <a:xfrm>
            <a:off x="987624" y="1992983"/>
            <a:ext cx="3718771" cy="3509017"/>
            <a:chOff x="987624" y="1992983"/>
            <a:chExt cx="3718771" cy="3509017"/>
          </a:xfrm>
        </p:grpSpPr>
        <p:sp>
          <p:nvSpPr>
            <p:cNvPr id="43" name="角丸四角形 66"/>
            <p:cNvSpPr/>
            <p:nvPr/>
          </p:nvSpPr>
          <p:spPr>
            <a:xfrm>
              <a:off x="987624" y="1992983"/>
              <a:ext cx="3437985" cy="3509017"/>
            </a:xfrm>
            <a:prstGeom prst="roundRect">
              <a:avLst>
                <a:gd name="adj" fmla="val 4565"/>
              </a:avLst>
            </a:prstGeom>
            <a:solidFill>
              <a:srgbClr val="FEEC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1237180" y="3333114"/>
              <a:ext cx="2567823" cy="5361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/>
                <a:t>Priority </a:t>
              </a:r>
              <a:r>
                <a:rPr kumimoji="1" lang="en-US" altLang="ja-JP" b="1" dirty="0" smtClean="0"/>
                <a:t>Queue</a:t>
              </a:r>
              <a:endParaRPr kumimoji="1" lang="ja-JP" altLang="en-US" b="1" dirty="0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1100358" y="4300738"/>
              <a:ext cx="36060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優先キューにより</a:t>
              </a:r>
              <a:endParaRPr lang="en-US" altLang="ja-JP" dirty="0" smtClean="0"/>
            </a:p>
            <a:p>
              <a:r>
                <a:rPr lang="en-US" altLang="ja-JP" dirty="0" smtClean="0"/>
                <a:t>Pursuer-cover-set</a:t>
              </a:r>
              <a:r>
                <a:rPr lang="ja-JP" altLang="en-US" dirty="0" smtClean="0"/>
                <a:t>の最大値を取る</a:t>
              </a:r>
              <a:endParaRPr lang="zh-CN" altLang="en-US" dirty="0"/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1136285" y="2226869"/>
              <a:ext cx="2091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Cover </a:t>
              </a:r>
              <a:r>
                <a:rPr lang="en-US" altLang="ja-JP" b="1" dirty="0" smtClean="0"/>
                <a:t>Heuristic</a:t>
              </a:r>
              <a:r>
                <a:rPr lang="ja-JP" altLang="en-US" b="1" dirty="0" smtClean="0"/>
                <a:t>法</a:t>
              </a:r>
              <a:endParaRPr lang="zh-CN" altLang="en-US" b="1" dirty="0"/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5752220" y="1960415"/>
            <a:ext cx="3456802" cy="3509017"/>
            <a:chOff x="5752220" y="1960415"/>
            <a:chExt cx="3456802" cy="3509017"/>
          </a:xfrm>
        </p:grpSpPr>
        <p:sp>
          <p:nvSpPr>
            <p:cNvPr id="44" name="角丸四角形 66"/>
            <p:cNvSpPr/>
            <p:nvPr/>
          </p:nvSpPr>
          <p:spPr>
            <a:xfrm>
              <a:off x="5752220" y="1960415"/>
              <a:ext cx="3437985" cy="3509017"/>
            </a:xfrm>
            <a:prstGeom prst="roundRect">
              <a:avLst>
                <a:gd name="adj" fmla="val 4565"/>
              </a:avLst>
            </a:prstGeom>
            <a:solidFill>
              <a:srgbClr val="FEEC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5998750" y="2854688"/>
              <a:ext cx="2567823" cy="5361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/>
                <a:t>Pursuer Priority </a:t>
              </a:r>
              <a:r>
                <a:rPr kumimoji="1" lang="en-US" altLang="ja-JP" b="1" dirty="0" smtClean="0"/>
                <a:t>Queue</a:t>
              </a:r>
              <a:endParaRPr kumimoji="1" lang="ja-JP" altLang="en-US" b="1" dirty="0"/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5979753" y="3714923"/>
              <a:ext cx="2567823" cy="5361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/>
                <a:t>Target Priority </a:t>
              </a:r>
              <a:r>
                <a:rPr kumimoji="1" lang="en-US" altLang="ja-JP" b="1" dirty="0" smtClean="0"/>
                <a:t>Queue</a:t>
              </a:r>
              <a:endParaRPr kumimoji="1" lang="ja-JP" altLang="en-US" b="1" dirty="0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5887310" y="4516435"/>
              <a:ext cx="33217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二つの優先キューにより</a:t>
              </a:r>
              <a:r>
                <a:rPr lang="en-US" altLang="ja-JP" dirty="0" smtClean="0"/>
                <a:t>Target-cover-set</a:t>
              </a:r>
              <a:r>
                <a:rPr lang="ja-JP" altLang="en-US" dirty="0" smtClean="0"/>
                <a:t>の最小値を取る</a:t>
              </a:r>
              <a:endParaRPr lang="zh-CN" altLang="en-US" dirty="0"/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5887310" y="2222885"/>
              <a:ext cx="2550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/>
                <a:t>高速</a:t>
              </a:r>
              <a:r>
                <a:rPr lang="en-US" altLang="ja-JP" b="1" dirty="0" smtClean="0"/>
                <a:t>Cover </a:t>
              </a:r>
              <a:r>
                <a:rPr lang="en-US" altLang="ja-JP" b="1" dirty="0"/>
                <a:t>Heuristic</a:t>
              </a:r>
              <a:r>
                <a:rPr lang="ja-JP" altLang="en-US" b="1" dirty="0"/>
                <a:t>法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0443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提案手法</a:t>
            </a:r>
            <a:endParaRPr lang="en-US" dirty="0"/>
          </a:p>
        </p:txBody>
      </p:sp>
      <p:grpSp>
        <p:nvGrpSpPr>
          <p:cNvPr id="18" name="グループ化 17"/>
          <p:cNvGrpSpPr/>
          <p:nvPr/>
        </p:nvGrpSpPr>
        <p:grpSpPr>
          <a:xfrm>
            <a:off x="1034119" y="5768454"/>
            <a:ext cx="6733226" cy="828714"/>
            <a:chOff x="1668550" y="24061410"/>
            <a:chExt cx="9816274" cy="1183442"/>
          </a:xfrm>
        </p:grpSpPr>
        <p:pic>
          <p:nvPicPr>
            <p:cNvPr id="19" name="図 18"/>
            <p:cNvPicPr>
              <a:picLocks noChangeAspect="1"/>
            </p:cNvPicPr>
            <p:nvPr/>
          </p:nvPicPr>
          <p:blipFill rotWithShape="1">
            <a:blip r:embed="rId2"/>
            <a:srcRect l="3009" r="12977" b="12874"/>
            <a:stretch/>
          </p:blipFill>
          <p:spPr>
            <a:xfrm>
              <a:off x="1668550" y="24098042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0" name="図 19"/>
            <p:cNvPicPr>
              <a:picLocks noChangeAspect="1"/>
            </p:cNvPicPr>
            <p:nvPr/>
          </p:nvPicPr>
          <p:blipFill rotWithShape="1">
            <a:blip r:embed="rId3"/>
            <a:srcRect t="1728" r="17634" b="15907"/>
            <a:stretch/>
          </p:blipFill>
          <p:spPr>
            <a:xfrm>
              <a:off x="4455596" y="24121911"/>
              <a:ext cx="360000" cy="360000"/>
            </a:xfrm>
            <a:prstGeom prst="rect">
              <a:avLst/>
            </a:prstGeom>
          </p:spPr>
        </p:pic>
        <p:pic>
          <p:nvPicPr>
            <p:cNvPr id="21" name="図 20"/>
            <p:cNvPicPr>
              <a:picLocks noChangeAspect="1"/>
            </p:cNvPicPr>
            <p:nvPr/>
          </p:nvPicPr>
          <p:blipFill rotWithShape="1">
            <a:blip r:embed="rId4"/>
            <a:srcRect l="1" t="15595" r="19537" b="10939"/>
            <a:stretch/>
          </p:blipFill>
          <p:spPr>
            <a:xfrm>
              <a:off x="4454185" y="24838550"/>
              <a:ext cx="360000" cy="360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 rotWithShape="1">
            <a:blip r:embed="rId5"/>
            <a:srcRect t="847" b="847"/>
            <a:stretch/>
          </p:blipFill>
          <p:spPr>
            <a:xfrm>
              <a:off x="7307394" y="24124961"/>
              <a:ext cx="353897" cy="353898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 rotWithShape="1">
            <a:blip r:embed="rId6"/>
            <a:srcRect t="1250" b="1250"/>
            <a:stretch/>
          </p:blipFill>
          <p:spPr>
            <a:xfrm>
              <a:off x="7301291" y="24822906"/>
              <a:ext cx="360000" cy="360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 rotWithShape="1">
            <a:blip r:embed="rId7"/>
            <a:srcRect l="1351" r="1351"/>
            <a:stretch/>
          </p:blipFill>
          <p:spPr>
            <a:xfrm>
              <a:off x="1670586" y="24838551"/>
              <a:ext cx="360000" cy="360000"/>
            </a:xfrm>
            <a:prstGeom prst="rect">
              <a:avLst/>
            </a:prstGeom>
          </p:spPr>
        </p:pic>
        <p:sp>
          <p:nvSpPr>
            <p:cNvPr id="25" name="テキスト ボックス 24"/>
            <p:cNvSpPr txBox="1"/>
            <p:nvPr/>
          </p:nvSpPr>
          <p:spPr>
            <a:xfrm>
              <a:off x="2055469" y="24061410"/>
              <a:ext cx="2459749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空き状態のタイル</a:t>
              </a: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2055469" y="24805332"/>
              <a:ext cx="2146385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障害物</a:t>
              </a:r>
              <a:r>
                <a:rPr lang="ja-JP" altLang="en-US" sz="14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のタイル</a:t>
              </a:r>
              <a:endParaRPr lang="ja-JP" altLang="en-US" sz="1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4866562" y="24084029"/>
              <a:ext cx="2155747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Pursuer</a:t>
              </a:r>
              <a:r>
                <a:rPr lang="ja-JP" altLang="en-US" sz="14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のタイル</a:t>
              </a:r>
              <a:endParaRPr lang="ja-JP" altLang="en-US" sz="1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7743713" y="24084029"/>
              <a:ext cx="3741111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Pursuer</a:t>
              </a:r>
              <a:r>
                <a:rPr lang="ja-JP" altLang="en-US" sz="14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到達可能領域のタイル</a:t>
              </a:r>
              <a:endParaRPr lang="ja-JP" altLang="en-US" sz="1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4866562" y="24798789"/>
              <a:ext cx="2041053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Target</a:t>
              </a:r>
              <a:r>
                <a:rPr lang="ja-JP" altLang="en-US" sz="14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のタイル</a:t>
              </a:r>
              <a:endParaRPr lang="ja-JP" altLang="en-US" sz="1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7743713" y="24796374"/>
              <a:ext cx="3566872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Target</a:t>
              </a:r>
              <a:r>
                <a:rPr lang="ja-JP" altLang="en-US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到達</a:t>
              </a:r>
              <a:r>
                <a:rPr lang="ja-JP" altLang="en-US" sz="14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可能領域のタイル</a:t>
              </a:r>
              <a:endParaRPr lang="ja-JP" altLang="en-US" sz="1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テキスト ボックス 2"/>
          <p:cNvSpPr txBox="1"/>
          <p:nvPr/>
        </p:nvSpPr>
        <p:spPr>
          <a:xfrm>
            <a:off x="895528" y="1591083"/>
            <a:ext cx="292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問題点</a:t>
            </a:r>
            <a:r>
              <a:rPr lang="ja-JP" altLang="en-US" dirty="0" smtClean="0"/>
              <a:t>：</a:t>
            </a:r>
            <a:r>
              <a:rPr lang="en-US" altLang="ja-JP" dirty="0" smtClean="0"/>
              <a:t>1. </a:t>
            </a:r>
            <a:r>
              <a:rPr lang="ja-JP" altLang="en-US" dirty="0" smtClean="0"/>
              <a:t>計算量が多い</a:t>
            </a:r>
            <a:endParaRPr lang="en-US" altLang="ja-JP" dirty="0" smtClean="0"/>
          </a:p>
        </p:txBody>
      </p:sp>
      <p:grpSp>
        <p:nvGrpSpPr>
          <p:cNvPr id="35" name="グループ化 34"/>
          <p:cNvGrpSpPr/>
          <p:nvPr/>
        </p:nvGrpSpPr>
        <p:grpSpPr>
          <a:xfrm>
            <a:off x="5295839" y="1810653"/>
            <a:ext cx="2568002" cy="3561447"/>
            <a:chOff x="6565662" y="1578548"/>
            <a:chExt cx="2575923" cy="3780368"/>
          </a:xfrm>
        </p:grpSpPr>
        <p:sp>
          <p:nvSpPr>
            <p:cNvPr id="36" name="正方形/長方形 35"/>
            <p:cNvSpPr/>
            <p:nvPr/>
          </p:nvSpPr>
          <p:spPr>
            <a:xfrm>
              <a:off x="6565662" y="1578548"/>
              <a:ext cx="2575923" cy="37803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6565842" y="1578548"/>
              <a:ext cx="2575743" cy="5690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/>
                <a:t>Pursuer Priority </a:t>
              </a:r>
              <a:r>
                <a:rPr kumimoji="1" lang="en-US" altLang="ja-JP" b="1" dirty="0" smtClean="0"/>
                <a:t>Queue</a:t>
              </a:r>
              <a:endParaRPr kumimoji="1" lang="ja-JP" altLang="en-US" b="1" dirty="0"/>
            </a:p>
          </p:txBody>
        </p:sp>
      </p:grpSp>
      <p:grpSp>
        <p:nvGrpSpPr>
          <p:cNvPr id="48" name="グループ化 47"/>
          <p:cNvGrpSpPr/>
          <p:nvPr/>
        </p:nvGrpSpPr>
        <p:grpSpPr>
          <a:xfrm>
            <a:off x="8623239" y="1810653"/>
            <a:ext cx="2495866" cy="3561447"/>
            <a:chOff x="6565662" y="1578548"/>
            <a:chExt cx="2575923" cy="3780368"/>
          </a:xfrm>
        </p:grpSpPr>
        <p:sp>
          <p:nvSpPr>
            <p:cNvPr id="49" name="正方形/長方形 48"/>
            <p:cNvSpPr/>
            <p:nvPr/>
          </p:nvSpPr>
          <p:spPr>
            <a:xfrm>
              <a:off x="6565662" y="1578548"/>
              <a:ext cx="2575923" cy="37803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6565842" y="1578548"/>
              <a:ext cx="2575743" cy="5690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/>
                <a:t>Target Priority </a:t>
              </a:r>
              <a:r>
                <a:rPr kumimoji="1" lang="en-US" altLang="ja-JP" b="1" dirty="0" smtClean="0"/>
                <a:t>Queue</a:t>
              </a:r>
              <a:endParaRPr kumimoji="1" lang="ja-JP" altLang="en-US" b="1" dirty="0"/>
            </a:p>
          </p:txBody>
        </p:sp>
      </p:grpSp>
      <p:sp>
        <p:nvSpPr>
          <p:cNvPr id="51" name="テキスト ボックス 50"/>
          <p:cNvSpPr txBox="1"/>
          <p:nvPr/>
        </p:nvSpPr>
        <p:spPr>
          <a:xfrm>
            <a:off x="5536151" y="2424290"/>
            <a:ext cx="243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200" dirty="0" smtClean="0"/>
              <a:t>[location, “Pursuer”, time = 0] </a:t>
            </a:r>
            <a:endParaRPr kumimoji="1" lang="ja-JP" altLang="en-US" sz="12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536151" y="2641408"/>
            <a:ext cx="243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200" dirty="0" smtClean="0"/>
              <a:t>[location, “Pursuer”, time = 0] </a:t>
            </a:r>
            <a:endParaRPr kumimoji="1" lang="ja-JP" altLang="en-US" sz="1200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8824943" y="2346760"/>
            <a:ext cx="243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200" dirty="0" smtClean="0"/>
              <a:t>[location, “Target”, time = 0] </a:t>
            </a:r>
            <a:endParaRPr kumimoji="1" lang="ja-JP" altLang="en-US" sz="12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5030" y="2042100"/>
            <a:ext cx="3170744" cy="3170744"/>
          </a:xfrm>
          <a:prstGeom prst="rect">
            <a:avLst/>
          </a:prstGeom>
        </p:spPr>
      </p:pic>
      <p:grpSp>
        <p:nvGrpSpPr>
          <p:cNvPr id="56" name="グループ化 55"/>
          <p:cNvGrpSpPr/>
          <p:nvPr/>
        </p:nvGrpSpPr>
        <p:grpSpPr>
          <a:xfrm>
            <a:off x="1626588" y="2400812"/>
            <a:ext cx="955239" cy="903508"/>
            <a:chOff x="2115593" y="1581150"/>
            <a:chExt cx="1203032" cy="1137882"/>
          </a:xfrm>
        </p:grpSpPr>
        <p:pic>
          <p:nvPicPr>
            <p:cNvPr id="57" name="図 5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09050" y="1929733"/>
              <a:ext cx="409575" cy="400050"/>
            </a:xfrm>
            <a:prstGeom prst="rect">
              <a:avLst/>
            </a:prstGeom>
          </p:spPr>
        </p:pic>
        <p:pic>
          <p:nvPicPr>
            <p:cNvPr id="58" name="図 5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25168" y="2318982"/>
              <a:ext cx="409575" cy="400050"/>
            </a:xfrm>
            <a:prstGeom prst="rect">
              <a:avLst/>
            </a:prstGeom>
          </p:spPr>
        </p:pic>
        <p:pic>
          <p:nvPicPr>
            <p:cNvPr id="59" name="図 5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0800000">
              <a:off x="2115593" y="1918932"/>
              <a:ext cx="409575" cy="400050"/>
            </a:xfrm>
            <a:prstGeom prst="rect">
              <a:avLst/>
            </a:prstGeom>
          </p:spPr>
        </p:pic>
        <p:pic>
          <p:nvPicPr>
            <p:cNvPr id="60" name="図 59"/>
            <p:cNvPicPr>
              <a:picLocks noChangeAspect="1"/>
            </p:cNvPicPr>
            <p:nvPr/>
          </p:nvPicPr>
          <p:blipFill rotWithShape="1">
            <a:blip r:embed="rId9"/>
            <a:srcRect l="-1744" t="-1" r="13094" b="3602"/>
            <a:stretch/>
          </p:blipFill>
          <p:spPr>
            <a:xfrm rot="16200000">
              <a:off x="2535528" y="1569874"/>
              <a:ext cx="363084" cy="385636"/>
            </a:xfrm>
            <a:prstGeom prst="rect">
              <a:avLst/>
            </a:prstGeom>
          </p:spPr>
        </p:pic>
      </p:grpSp>
      <p:sp>
        <p:nvSpPr>
          <p:cNvPr id="61" name="テキスト ボックス 60"/>
          <p:cNvSpPr txBox="1"/>
          <p:nvPr/>
        </p:nvSpPr>
        <p:spPr>
          <a:xfrm>
            <a:off x="5536151" y="2879943"/>
            <a:ext cx="243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200" dirty="0" smtClean="0"/>
              <a:t>[location, “Pursuer”, time = 1] </a:t>
            </a:r>
          </a:p>
          <a:p>
            <a:pPr>
              <a:lnSpc>
                <a:spcPct val="150000"/>
              </a:lnSpc>
            </a:pPr>
            <a:r>
              <a:rPr lang="en-US" altLang="ja-JP" sz="1200" dirty="0"/>
              <a:t>[location, “Pursuer”, time = 1</a:t>
            </a:r>
            <a:r>
              <a:rPr lang="en-US" altLang="ja-JP" sz="1200" dirty="0" smtClean="0"/>
              <a:t>]</a:t>
            </a:r>
          </a:p>
          <a:p>
            <a:pPr>
              <a:lnSpc>
                <a:spcPct val="150000"/>
              </a:lnSpc>
            </a:pPr>
            <a:r>
              <a:rPr lang="en-US" altLang="ja-JP" sz="1200" dirty="0"/>
              <a:t>[location, “Pursuer”, time = 1</a:t>
            </a:r>
            <a:r>
              <a:rPr lang="en-US" altLang="ja-JP" sz="1200" dirty="0" smtClean="0"/>
              <a:t>]</a:t>
            </a:r>
          </a:p>
          <a:p>
            <a:pPr>
              <a:lnSpc>
                <a:spcPct val="150000"/>
              </a:lnSpc>
            </a:pPr>
            <a:r>
              <a:rPr lang="en-US" altLang="ja-JP" sz="1200" dirty="0"/>
              <a:t>[location, “Pursuer”, time = 1]</a:t>
            </a:r>
            <a:endParaRPr kumimoji="1" lang="ja-JP" altLang="en-US" sz="1200" dirty="0"/>
          </a:p>
        </p:txBody>
      </p:sp>
      <p:grpSp>
        <p:nvGrpSpPr>
          <p:cNvPr id="38" name="グループ化 37"/>
          <p:cNvGrpSpPr/>
          <p:nvPr/>
        </p:nvGrpSpPr>
        <p:grpSpPr>
          <a:xfrm>
            <a:off x="2871262" y="3344618"/>
            <a:ext cx="955239" cy="903508"/>
            <a:chOff x="2115593" y="1581150"/>
            <a:chExt cx="1203032" cy="1137882"/>
          </a:xfrm>
        </p:grpSpPr>
        <p:pic>
          <p:nvPicPr>
            <p:cNvPr id="39" name="図 3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09050" y="1929733"/>
              <a:ext cx="409575" cy="400050"/>
            </a:xfrm>
            <a:prstGeom prst="rect">
              <a:avLst/>
            </a:prstGeom>
          </p:spPr>
        </p:pic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25168" y="2318982"/>
              <a:ext cx="409575" cy="40005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0800000">
              <a:off x="2115593" y="1918932"/>
              <a:ext cx="409575" cy="40005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 rotWithShape="1">
            <a:blip r:embed="rId9"/>
            <a:srcRect l="-1744" t="-1" r="13094" b="3602"/>
            <a:stretch/>
          </p:blipFill>
          <p:spPr>
            <a:xfrm rot="16200000">
              <a:off x="2535528" y="1569874"/>
              <a:ext cx="363084" cy="385636"/>
            </a:xfrm>
            <a:prstGeom prst="rect">
              <a:avLst/>
            </a:prstGeom>
          </p:spPr>
        </p:pic>
      </p:grpSp>
      <p:sp>
        <p:nvSpPr>
          <p:cNvPr id="43" name="テキスト ボックス 42"/>
          <p:cNvSpPr txBox="1"/>
          <p:nvPr/>
        </p:nvSpPr>
        <p:spPr>
          <a:xfrm>
            <a:off x="5536151" y="3970656"/>
            <a:ext cx="243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200" dirty="0" smtClean="0"/>
              <a:t>[location, “Pursuer”, time = 1] </a:t>
            </a:r>
          </a:p>
          <a:p>
            <a:pPr>
              <a:lnSpc>
                <a:spcPct val="150000"/>
              </a:lnSpc>
            </a:pPr>
            <a:r>
              <a:rPr lang="en-US" altLang="ja-JP" sz="1200" dirty="0"/>
              <a:t>[location, “Pursuer”, time = 1</a:t>
            </a:r>
            <a:r>
              <a:rPr lang="en-US" altLang="ja-JP" sz="1200" dirty="0" smtClean="0"/>
              <a:t>]</a:t>
            </a:r>
          </a:p>
          <a:p>
            <a:pPr>
              <a:lnSpc>
                <a:spcPct val="150000"/>
              </a:lnSpc>
            </a:pPr>
            <a:r>
              <a:rPr lang="en-US" altLang="ja-JP" sz="1200" dirty="0"/>
              <a:t>[location, “Pursuer”, time = 1</a:t>
            </a:r>
            <a:r>
              <a:rPr lang="en-US" altLang="ja-JP" sz="1200" dirty="0" smtClean="0"/>
              <a:t>]</a:t>
            </a:r>
          </a:p>
          <a:p>
            <a:pPr>
              <a:lnSpc>
                <a:spcPct val="150000"/>
              </a:lnSpc>
            </a:pPr>
            <a:r>
              <a:rPr lang="en-US" altLang="ja-JP" sz="1200" dirty="0"/>
              <a:t>[location, “Pursuer”, time = 1]</a:t>
            </a:r>
            <a:endParaRPr kumimoji="1" lang="ja-JP" altLang="en-US" sz="1200" dirty="0"/>
          </a:p>
        </p:txBody>
      </p:sp>
      <p:grpSp>
        <p:nvGrpSpPr>
          <p:cNvPr id="44" name="グループ化 43"/>
          <p:cNvGrpSpPr/>
          <p:nvPr/>
        </p:nvGrpSpPr>
        <p:grpSpPr>
          <a:xfrm>
            <a:off x="3215321" y="2047573"/>
            <a:ext cx="918529" cy="950038"/>
            <a:chOff x="2535053" y="3072375"/>
            <a:chExt cx="1129370" cy="1168113"/>
          </a:xfrm>
        </p:grpSpPr>
        <p:pic>
          <p:nvPicPr>
            <p:cNvPr id="47" name="図 46"/>
            <p:cNvPicPr>
              <a:picLocks noChangeAspect="1"/>
            </p:cNvPicPr>
            <p:nvPr/>
          </p:nvPicPr>
          <p:blipFill rotWithShape="1">
            <a:blip r:embed="rId10"/>
            <a:srcRect l="2564" r="3165"/>
            <a:stretch/>
          </p:blipFill>
          <p:spPr>
            <a:xfrm>
              <a:off x="2909050" y="3072375"/>
              <a:ext cx="375812" cy="392422"/>
            </a:xfrm>
            <a:prstGeom prst="rect">
              <a:avLst/>
            </a:prstGeom>
          </p:spPr>
        </p:pic>
        <p:pic>
          <p:nvPicPr>
            <p:cNvPr id="62" name="図 61"/>
            <p:cNvPicPr>
              <a:picLocks noChangeAspect="1"/>
            </p:cNvPicPr>
            <p:nvPr/>
          </p:nvPicPr>
          <p:blipFill rotWithShape="1">
            <a:blip r:embed="rId10"/>
            <a:srcRect l="2564" r="3165"/>
            <a:stretch/>
          </p:blipFill>
          <p:spPr>
            <a:xfrm>
              <a:off x="2909050" y="3848066"/>
              <a:ext cx="375812" cy="392422"/>
            </a:xfrm>
            <a:prstGeom prst="rect">
              <a:avLst/>
            </a:prstGeom>
          </p:spPr>
        </p:pic>
        <p:pic>
          <p:nvPicPr>
            <p:cNvPr id="63" name="図 62"/>
            <p:cNvPicPr>
              <a:picLocks noChangeAspect="1"/>
            </p:cNvPicPr>
            <p:nvPr/>
          </p:nvPicPr>
          <p:blipFill rotWithShape="1">
            <a:blip r:embed="rId10"/>
            <a:srcRect l="2564" r="3165"/>
            <a:stretch/>
          </p:blipFill>
          <p:spPr>
            <a:xfrm>
              <a:off x="3288611" y="3453165"/>
              <a:ext cx="375812" cy="392422"/>
            </a:xfrm>
            <a:prstGeom prst="rect">
              <a:avLst/>
            </a:prstGeom>
          </p:spPr>
        </p:pic>
        <p:pic>
          <p:nvPicPr>
            <p:cNvPr id="64" name="図 63"/>
            <p:cNvPicPr>
              <a:picLocks noChangeAspect="1"/>
            </p:cNvPicPr>
            <p:nvPr/>
          </p:nvPicPr>
          <p:blipFill rotWithShape="1">
            <a:blip r:embed="rId10"/>
            <a:srcRect l="2564" r="3165"/>
            <a:stretch/>
          </p:blipFill>
          <p:spPr>
            <a:xfrm>
              <a:off x="2535053" y="3458978"/>
              <a:ext cx="375812" cy="392422"/>
            </a:xfrm>
            <a:prstGeom prst="rect">
              <a:avLst/>
            </a:prstGeom>
          </p:spPr>
        </p:pic>
      </p:grpSp>
      <p:sp>
        <p:nvSpPr>
          <p:cNvPr id="65" name="テキスト ボックス 64"/>
          <p:cNvSpPr txBox="1"/>
          <p:nvPr/>
        </p:nvSpPr>
        <p:spPr>
          <a:xfrm>
            <a:off x="8824943" y="2606801"/>
            <a:ext cx="243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200" dirty="0" smtClean="0"/>
              <a:t>[location, “Target”, time = 1]</a:t>
            </a:r>
          </a:p>
          <a:p>
            <a:pPr>
              <a:lnSpc>
                <a:spcPct val="150000"/>
              </a:lnSpc>
            </a:pPr>
            <a:r>
              <a:rPr lang="en-US" altLang="ja-JP" sz="1200" dirty="0"/>
              <a:t>[location, “Target”, time = 1</a:t>
            </a:r>
            <a:r>
              <a:rPr lang="en-US" altLang="ja-JP" sz="1200" dirty="0" smtClean="0"/>
              <a:t>]</a:t>
            </a:r>
          </a:p>
          <a:p>
            <a:pPr>
              <a:lnSpc>
                <a:spcPct val="150000"/>
              </a:lnSpc>
            </a:pPr>
            <a:r>
              <a:rPr lang="en-US" altLang="ja-JP" sz="1200" dirty="0"/>
              <a:t>[location, “Target”, time = 1</a:t>
            </a:r>
            <a:r>
              <a:rPr lang="en-US" altLang="ja-JP" sz="1200" dirty="0" smtClean="0"/>
              <a:t>]</a:t>
            </a:r>
          </a:p>
          <a:p>
            <a:pPr>
              <a:lnSpc>
                <a:spcPct val="150000"/>
              </a:lnSpc>
            </a:pPr>
            <a:r>
              <a:rPr lang="en-US" altLang="ja-JP" sz="1200" dirty="0"/>
              <a:t>[location, “Target”, time = 1]</a:t>
            </a:r>
            <a:r>
              <a:rPr lang="en-US" altLang="ja-JP" sz="1200" dirty="0" smtClean="0"/>
              <a:t> 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4371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1" grpId="1"/>
      <p:bldP spid="54" grpId="0"/>
      <p:bldP spid="54" grpId="1"/>
      <p:bldP spid="54" grpId="2"/>
      <p:bldP spid="55" grpId="0"/>
      <p:bldP spid="55" grpId="1"/>
      <p:bldP spid="61" grpId="0"/>
      <p:bldP spid="43" grpId="0"/>
      <p:bldP spid="6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提案</a:t>
            </a:r>
            <a:r>
              <a:rPr lang="ja-JP" altLang="en-US" dirty="0" smtClean="0"/>
              <a:t>手法</a:t>
            </a:r>
            <a:endParaRPr lang="en-US" dirty="0"/>
          </a:p>
        </p:txBody>
      </p:sp>
      <p:grpSp>
        <p:nvGrpSpPr>
          <p:cNvPr id="18" name="グループ化 17"/>
          <p:cNvGrpSpPr/>
          <p:nvPr/>
        </p:nvGrpSpPr>
        <p:grpSpPr>
          <a:xfrm>
            <a:off x="1034119" y="5768454"/>
            <a:ext cx="6733226" cy="828714"/>
            <a:chOff x="1668550" y="24061410"/>
            <a:chExt cx="9816274" cy="1183442"/>
          </a:xfrm>
        </p:grpSpPr>
        <p:pic>
          <p:nvPicPr>
            <p:cNvPr id="19" name="図 18"/>
            <p:cNvPicPr>
              <a:picLocks noChangeAspect="1"/>
            </p:cNvPicPr>
            <p:nvPr/>
          </p:nvPicPr>
          <p:blipFill rotWithShape="1">
            <a:blip r:embed="rId2"/>
            <a:srcRect l="3009" r="12977" b="12874"/>
            <a:stretch/>
          </p:blipFill>
          <p:spPr>
            <a:xfrm>
              <a:off x="1668550" y="24098042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0" name="図 19"/>
            <p:cNvPicPr>
              <a:picLocks noChangeAspect="1"/>
            </p:cNvPicPr>
            <p:nvPr/>
          </p:nvPicPr>
          <p:blipFill rotWithShape="1">
            <a:blip r:embed="rId3"/>
            <a:srcRect t="1728" r="17634" b="15907"/>
            <a:stretch/>
          </p:blipFill>
          <p:spPr>
            <a:xfrm>
              <a:off x="4455596" y="24121911"/>
              <a:ext cx="360000" cy="360000"/>
            </a:xfrm>
            <a:prstGeom prst="rect">
              <a:avLst/>
            </a:prstGeom>
          </p:spPr>
        </p:pic>
        <p:pic>
          <p:nvPicPr>
            <p:cNvPr id="21" name="図 20"/>
            <p:cNvPicPr>
              <a:picLocks noChangeAspect="1"/>
            </p:cNvPicPr>
            <p:nvPr/>
          </p:nvPicPr>
          <p:blipFill rotWithShape="1">
            <a:blip r:embed="rId4"/>
            <a:srcRect l="1" t="15595" r="19537" b="10939"/>
            <a:stretch/>
          </p:blipFill>
          <p:spPr>
            <a:xfrm>
              <a:off x="4454185" y="24838550"/>
              <a:ext cx="360000" cy="360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 rotWithShape="1">
            <a:blip r:embed="rId5"/>
            <a:srcRect t="847" b="847"/>
            <a:stretch/>
          </p:blipFill>
          <p:spPr>
            <a:xfrm>
              <a:off x="7307394" y="24124961"/>
              <a:ext cx="353897" cy="353898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 rotWithShape="1">
            <a:blip r:embed="rId6"/>
            <a:srcRect t="1250" b="1250"/>
            <a:stretch/>
          </p:blipFill>
          <p:spPr>
            <a:xfrm>
              <a:off x="7301291" y="24822906"/>
              <a:ext cx="360000" cy="360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 rotWithShape="1">
            <a:blip r:embed="rId7"/>
            <a:srcRect l="1351" r="1351"/>
            <a:stretch/>
          </p:blipFill>
          <p:spPr>
            <a:xfrm>
              <a:off x="1670586" y="24838551"/>
              <a:ext cx="360000" cy="360000"/>
            </a:xfrm>
            <a:prstGeom prst="rect">
              <a:avLst/>
            </a:prstGeom>
          </p:spPr>
        </p:pic>
        <p:sp>
          <p:nvSpPr>
            <p:cNvPr id="25" name="テキスト ボックス 24"/>
            <p:cNvSpPr txBox="1"/>
            <p:nvPr/>
          </p:nvSpPr>
          <p:spPr>
            <a:xfrm>
              <a:off x="2055469" y="24061410"/>
              <a:ext cx="2459749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空き状態のタイル</a:t>
              </a: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2055469" y="24805332"/>
              <a:ext cx="2146385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障害物</a:t>
              </a:r>
              <a:r>
                <a:rPr lang="ja-JP" altLang="en-US" sz="14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のタイル</a:t>
              </a:r>
              <a:endParaRPr lang="ja-JP" altLang="en-US" sz="1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4866562" y="24084029"/>
              <a:ext cx="2155747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Pursuer</a:t>
              </a:r>
              <a:r>
                <a:rPr lang="ja-JP" altLang="en-US" sz="14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のタイル</a:t>
              </a:r>
              <a:endParaRPr lang="ja-JP" altLang="en-US" sz="1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7743713" y="24084029"/>
              <a:ext cx="3741111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Pursuer</a:t>
              </a:r>
              <a:r>
                <a:rPr lang="ja-JP" altLang="en-US" sz="14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到達可能領域のタイル</a:t>
              </a:r>
              <a:endParaRPr lang="ja-JP" altLang="en-US" sz="1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4866562" y="24798789"/>
              <a:ext cx="2041053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Target</a:t>
              </a:r>
              <a:r>
                <a:rPr lang="ja-JP" altLang="en-US" sz="14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のタイル</a:t>
              </a:r>
              <a:endParaRPr lang="ja-JP" altLang="en-US" sz="1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7743713" y="24796374"/>
              <a:ext cx="3566872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Target</a:t>
              </a:r>
              <a:r>
                <a:rPr lang="ja-JP" altLang="en-US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到達</a:t>
              </a:r>
              <a:r>
                <a:rPr lang="ja-JP" altLang="en-US" sz="14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可能領域のタイル</a:t>
              </a:r>
              <a:endParaRPr lang="ja-JP" altLang="en-US" sz="1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テキスト ボックス 2"/>
          <p:cNvSpPr txBox="1"/>
          <p:nvPr/>
        </p:nvSpPr>
        <p:spPr>
          <a:xfrm>
            <a:off x="895527" y="1591083"/>
            <a:ext cx="510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問題点</a:t>
            </a:r>
            <a:r>
              <a:rPr lang="ja-JP" altLang="en-US" dirty="0" smtClean="0"/>
              <a:t>：</a:t>
            </a:r>
            <a:r>
              <a:rPr lang="en-US" altLang="ja-JP" dirty="0" smtClean="0"/>
              <a:t>1. </a:t>
            </a:r>
            <a:r>
              <a:rPr lang="ja-JP" altLang="en-US" dirty="0" smtClean="0"/>
              <a:t>計算量が多い</a:t>
            </a:r>
            <a:endParaRPr lang="en-US" altLang="ja-JP" dirty="0" smtClean="0"/>
          </a:p>
        </p:txBody>
      </p:sp>
      <p:grpSp>
        <p:nvGrpSpPr>
          <p:cNvPr id="35" name="グループ化 34"/>
          <p:cNvGrpSpPr/>
          <p:nvPr/>
        </p:nvGrpSpPr>
        <p:grpSpPr>
          <a:xfrm>
            <a:off x="5295839" y="1810653"/>
            <a:ext cx="2568002" cy="3561447"/>
            <a:chOff x="6565662" y="1578548"/>
            <a:chExt cx="2575923" cy="3780368"/>
          </a:xfrm>
        </p:grpSpPr>
        <p:sp>
          <p:nvSpPr>
            <p:cNvPr id="36" name="正方形/長方形 35"/>
            <p:cNvSpPr/>
            <p:nvPr/>
          </p:nvSpPr>
          <p:spPr>
            <a:xfrm>
              <a:off x="6565662" y="1578548"/>
              <a:ext cx="2575923" cy="37803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6565842" y="1578548"/>
              <a:ext cx="2575743" cy="5690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/>
                <a:t>Pursuer Priority </a:t>
              </a:r>
              <a:r>
                <a:rPr kumimoji="1" lang="en-US" altLang="ja-JP" b="1" dirty="0" smtClean="0"/>
                <a:t>Queue</a:t>
              </a:r>
              <a:endParaRPr kumimoji="1" lang="ja-JP" altLang="en-US" b="1" dirty="0"/>
            </a:p>
          </p:txBody>
        </p:sp>
      </p:grpSp>
      <p:grpSp>
        <p:nvGrpSpPr>
          <p:cNvPr id="48" name="グループ化 47"/>
          <p:cNvGrpSpPr/>
          <p:nvPr/>
        </p:nvGrpSpPr>
        <p:grpSpPr>
          <a:xfrm>
            <a:off x="8623239" y="1810653"/>
            <a:ext cx="2495866" cy="3561447"/>
            <a:chOff x="6565662" y="1578548"/>
            <a:chExt cx="2575923" cy="3780368"/>
          </a:xfrm>
        </p:grpSpPr>
        <p:sp>
          <p:nvSpPr>
            <p:cNvPr id="49" name="正方形/長方形 48"/>
            <p:cNvSpPr/>
            <p:nvPr/>
          </p:nvSpPr>
          <p:spPr>
            <a:xfrm>
              <a:off x="6565662" y="1578548"/>
              <a:ext cx="2575923" cy="37803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6565842" y="1578548"/>
              <a:ext cx="2575743" cy="5690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/>
                <a:t>Target Priority </a:t>
              </a:r>
              <a:r>
                <a:rPr kumimoji="1" lang="en-US" altLang="ja-JP" b="1" dirty="0" smtClean="0"/>
                <a:t>Queue</a:t>
              </a:r>
              <a:endParaRPr kumimoji="1" lang="ja-JP" altLang="en-US" b="1" dirty="0"/>
            </a:p>
          </p:txBody>
        </p:sp>
      </p:grpSp>
      <p:sp>
        <p:nvSpPr>
          <p:cNvPr id="55" name="テキスト ボックス 54"/>
          <p:cNvSpPr txBox="1"/>
          <p:nvPr/>
        </p:nvSpPr>
        <p:spPr>
          <a:xfrm>
            <a:off x="8824943" y="2346760"/>
            <a:ext cx="2056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ja-JP" sz="1200" dirty="0" smtClean="0"/>
              <a:t>…</a:t>
            </a:r>
            <a:endParaRPr lang="en-US" altLang="ja-JP" sz="1200" dirty="0" smtClean="0"/>
          </a:p>
          <a:p>
            <a:pPr>
              <a:lnSpc>
                <a:spcPct val="150000"/>
              </a:lnSpc>
            </a:pPr>
            <a:r>
              <a:rPr lang="en-US" altLang="ja-JP" sz="1200" dirty="0" smtClean="0"/>
              <a:t>[location, “Target”, time = </a:t>
            </a:r>
            <a:r>
              <a:rPr lang="en-US" altLang="zh-CN" sz="1200" dirty="0" smtClean="0"/>
              <a:t>3</a:t>
            </a:r>
            <a:r>
              <a:rPr lang="en-US" altLang="ja-JP" sz="1200" dirty="0" smtClean="0"/>
              <a:t>] </a:t>
            </a:r>
            <a:endParaRPr kumimoji="1" lang="ja-JP" altLang="en-US" sz="120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546314" y="2385494"/>
            <a:ext cx="21015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200" dirty="0" smtClean="0"/>
              <a:t>[location, “Pursuer”, time = </a:t>
            </a:r>
            <a:r>
              <a:rPr lang="en-US" altLang="zh-CN" sz="1200" dirty="0" smtClean="0"/>
              <a:t>3</a:t>
            </a:r>
            <a:r>
              <a:rPr lang="en-US" altLang="ja-JP" sz="1200" dirty="0" smtClean="0"/>
              <a:t>] </a:t>
            </a:r>
          </a:p>
          <a:p>
            <a:pPr>
              <a:lnSpc>
                <a:spcPct val="150000"/>
              </a:lnSpc>
            </a:pPr>
            <a:r>
              <a:rPr lang="en-US" altLang="ja-JP" sz="1200" dirty="0"/>
              <a:t>[location, “Pursuer”, time = </a:t>
            </a:r>
            <a:r>
              <a:rPr lang="en-US" altLang="zh-CN" sz="1200" dirty="0" smtClean="0"/>
              <a:t>3</a:t>
            </a:r>
            <a:r>
              <a:rPr lang="en-US" altLang="ja-JP" sz="1200" dirty="0" smtClean="0"/>
              <a:t>]</a:t>
            </a:r>
          </a:p>
          <a:p>
            <a:pPr>
              <a:lnSpc>
                <a:spcPct val="150000"/>
              </a:lnSpc>
            </a:pPr>
            <a:r>
              <a:rPr lang="en-US" altLang="ja-JP" sz="1200" dirty="0"/>
              <a:t>[location, “Pursuer”, </a:t>
            </a:r>
            <a:r>
              <a:rPr lang="en-US" altLang="ja-JP" sz="1200" dirty="0" smtClean="0"/>
              <a:t>time = </a:t>
            </a:r>
            <a:r>
              <a:rPr lang="en-US" altLang="zh-CN" sz="1200" dirty="0"/>
              <a:t>3</a:t>
            </a:r>
            <a:r>
              <a:rPr lang="en-US" altLang="ja-JP" sz="1200" dirty="0" smtClean="0"/>
              <a:t>]</a:t>
            </a:r>
          </a:p>
          <a:p>
            <a:pPr>
              <a:lnSpc>
                <a:spcPct val="150000"/>
              </a:lnSpc>
            </a:pPr>
            <a:r>
              <a:rPr lang="en-US" altLang="ja-JP" sz="1200" dirty="0"/>
              <a:t>[location, “Pursuer”, time = </a:t>
            </a:r>
            <a:r>
              <a:rPr lang="en-US" altLang="zh-CN" sz="1200" dirty="0"/>
              <a:t>3</a:t>
            </a:r>
            <a:r>
              <a:rPr lang="en-US" altLang="ja-JP" sz="1200" dirty="0" smtClean="0"/>
              <a:t>]</a:t>
            </a:r>
            <a:endParaRPr kumimoji="1" lang="en-US" altLang="ja-JP" sz="1200" dirty="0"/>
          </a:p>
          <a:p>
            <a:pPr algn="ctr">
              <a:lnSpc>
                <a:spcPct val="150000"/>
              </a:lnSpc>
            </a:pPr>
            <a:r>
              <a:rPr kumimoji="1" lang="en-US" altLang="ja-JP" sz="1200" dirty="0" smtClean="0"/>
              <a:t>…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5030" y="2042100"/>
            <a:ext cx="3170744" cy="3170744"/>
          </a:xfrm>
          <a:prstGeom prst="rect">
            <a:avLst/>
          </a:prstGeom>
        </p:spPr>
      </p:pic>
      <p:sp>
        <p:nvSpPr>
          <p:cNvPr id="39" name="テキスト ボックス 38"/>
          <p:cNvSpPr txBox="1"/>
          <p:nvPr/>
        </p:nvSpPr>
        <p:spPr>
          <a:xfrm>
            <a:off x="8623239" y="5579485"/>
            <a:ext cx="307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altLang="ja-JP" dirty="0" smtClean="0"/>
              <a:t>Target Priority Queue</a:t>
            </a:r>
          </a:p>
          <a:p>
            <a:pPr/>
            <a:r>
              <a:rPr lang="ja-JP" altLang="en-US" dirty="0" smtClean="0"/>
              <a:t>が空き状態になると</a:t>
            </a:r>
            <a:r>
              <a:rPr lang="ja-JP" altLang="en-US" dirty="0" smtClean="0">
                <a:solidFill>
                  <a:srgbClr val="FF0000"/>
                </a:solidFill>
              </a:rPr>
              <a:t>終了</a:t>
            </a:r>
            <a:endParaRPr lang="en-US" altLang="ja-JP" dirty="0" smtClean="0">
              <a:solidFill>
                <a:srgbClr val="FF0000"/>
              </a:solidFill>
            </a:endParaRPr>
          </a:p>
        </p:txBody>
      </p:sp>
      <p:sp>
        <p:nvSpPr>
          <p:cNvPr id="40" name="角丸四角形 66"/>
          <p:cNvSpPr/>
          <p:nvPr/>
        </p:nvSpPr>
        <p:spPr>
          <a:xfrm>
            <a:off x="2986719" y="2603515"/>
            <a:ext cx="5946569" cy="2288431"/>
          </a:xfrm>
          <a:prstGeom prst="roundRect">
            <a:avLst>
              <a:gd name="adj" fmla="val 4565"/>
            </a:avLst>
          </a:prstGeom>
          <a:solidFill>
            <a:srgbClr val="FEE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256751" y="3000323"/>
            <a:ext cx="20383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Target-cover-set:</a:t>
            </a:r>
          </a:p>
          <a:p>
            <a:pPr algn="ctr"/>
            <a:r>
              <a:rPr lang="ja-JP" altLang="en-US" dirty="0" smtClean="0"/>
              <a:t>上 </a:t>
            </a:r>
            <a:r>
              <a:rPr lang="en-US" altLang="ja-JP" dirty="0" smtClean="0"/>
              <a:t>- </a:t>
            </a:r>
            <a:r>
              <a:rPr lang="en-US" altLang="ja-JP" b="1" dirty="0" smtClean="0">
                <a:solidFill>
                  <a:srgbClr val="FF0000"/>
                </a:solidFill>
              </a:rPr>
              <a:t>11</a:t>
            </a:r>
          </a:p>
          <a:p>
            <a:pPr algn="ctr"/>
            <a:r>
              <a:rPr lang="ja-JP" altLang="en-US" dirty="0" smtClean="0"/>
              <a:t>下 </a:t>
            </a:r>
            <a:r>
              <a:rPr lang="en-US" altLang="ja-JP" dirty="0" smtClean="0"/>
              <a:t>- 12</a:t>
            </a:r>
          </a:p>
          <a:p>
            <a:pPr algn="ctr"/>
            <a:r>
              <a:rPr lang="ja-JP" altLang="en-US" dirty="0" smtClean="0"/>
              <a:t>左 </a:t>
            </a:r>
            <a:r>
              <a:rPr lang="en-US" altLang="ja-JP" dirty="0" smtClean="0"/>
              <a:t>- 15</a:t>
            </a:r>
          </a:p>
          <a:p>
            <a:pPr algn="ctr"/>
            <a:r>
              <a:rPr lang="ja-JP" altLang="en-US" dirty="0" smtClean="0"/>
              <a:t>右 </a:t>
            </a:r>
            <a:r>
              <a:rPr lang="en-US" altLang="ja-JP" dirty="0" smtClean="0"/>
              <a:t>- 15</a:t>
            </a:r>
            <a:endParaRPr lang="zh-CN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006825" y="3554319"/>
            <a:ext cx="2640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上</a:t>
            </a:r>
            <a:r>
              <a:rPr lang="ja-JP" altLang="en-US" dirty="0" smtClean="0"/>
              <a:t>のタイルに移動する</a:t>
            </a:r>
            <a:endParaRPr lang="zh-CN" altLang="en-US" dirty="0"/>
          </a:p>
        </p:txBody>
      </p:sp>
      <p:sp>
        <p:nvSpPr>
          <p:cNvPr id="43" name="下矢印 42"/>
          <p:cNvSpPr/>
          <p:nvPr/>
        </p:nvSpPr>
        <p:spPr>
          <a:xfrm rot="16200000">
            <a:off x="5457732" y="3560522"/>
            <a:ext cx="525805" cy="356924"/>
          </a:xfrm>
          <a:prstGeom prst="down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524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5" grpId="1"/>
      <p:bldP spid="61" grpId="0"/>
      <p:bldP spid="39" grpId="0"/>
      <p:bldP spid="40" grpId="0" animBg="1"/>
      <p:bldP spid="41" grpId="0"/>
      <p:bldP spid="42" grpId="0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提案手法</a:t>
            </a:r>
            <a:endParaRPr lang="en-US" dirty="0"/>
          </a:p>
        </p:txBody>
      </p:sp>
      <p:pic>
        <p:nvPicPr>
          <p:cNvPr id="47" name="図 46"/>
          <p:cNvPicPr>
            <a:picLocks noChangeAspect="1"/>
          </p:cNvPicPr>
          <p:nvPr/>
        </p:nvPicPr>
        <p:blipFill rotWithShape="1">
          <a:blip r:embed="rId2"/>
          <a:srcRect l="112" r="112"/>
          <a:stretch/>
        </p:blipFill>
        <p:spPr>
          <a:xfrm>
            <a:off x="1061724" y="2302062"/>
            <a:ext cx="3830316" cy="3830316"/>
          </a:xfrm>
          <a:prstGeom prst="rect">
            <a:avLst/>
          </a:prstGeom>
        </p:spPr>
      </p:pic>
      <p:sp>
        <p:nvSpPr>
          <p:cNvPr id="48" name="テキスト ボックス 47"/>
          <p:cNvSpPr txBox="1"/>
          <p:nvPr/>
        </p:nvSpPr>
        <p:spPr>
          <a:xfrm>
            <a:off x="5313167" y="2302062"/>
            <a:ext cx="5418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altLang="ja-JP" dirty="0"/>
              <a:t>A star algorithm</a:t>
            </a:r>
            <a:r>
              <a:rPr lang="ja-JP" altLang="en-US" dirty="0"/>
              <a:t>は一対一の最短経路探索に有効</a:t>
            </a:r>
            <a:r>
              <a:rPr lang="ja-JP" altLang="en-US" dirty="0" smtClean="0"/>
              <a:t>です。</a:t>
            </a:r>
            <a:endParaRPr lang="ja-JP" altLang="en-US" dirty="0"/>
          </a:p>
          <a:p>
            <a:pPr/>
            <a:endParaRPr lang="en-US" altLang="ja-JP" dirty="0" smtClean="0"/>
          </a:p>
          <a:p>
            <a:pPr/>
            <a:r>
              <a:rPr lang="ja-JP" altLang="en-US" dirty="0" smtClean="0"/>
              <a:t>該当パーサを</a:t>
            </a:r>
            <a:r>
              <a:rPr lang="en-US" altLang="ja-JP" dirty="0" smtClean="0">
                <a:solidFill>
                  <a:srgbClr val="FF0000"/>
                </a:solidFill>
              </a:rPr>
              <a:t>A star algorithm</a:t>
            </a:r>
            <a:r>
              <a:rPr lang="ja-JP" altLang="en-US" dirty="0" smtClean="0"/>
              <a:t>を適用します。</a:t>
            </a:r>
            <a:endParaRPr lang="en-US" altLang="ja-JP" dirty="0" smtClean="0"/>
          </a:p>
        </p:txBody>
      </p:sp>
      <p:cxnSp>
        <p:nvCxnSpPr>
          <p:cNvPr id="17" name="肘形连接符 22"/>
          <p:cNvCxnSpPr/>
          <p:nvPr/>
        </p:nvCxnSpPr>
        <p:spPr>
          <a:xfrm rot="5400000" flipH="1" flipV="1">
            <a:off x="1624149" y="2881178"/>
            <a:ext cx="2476499" cy="2448197"/>
          </a:xfrm>
          <a:prstGeom prst="bentConnector3">
            <a:avLst>
              <a:gd name="adj1" fmla="val 99615"/>
            </a:avLst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895527" y="1591083"/>
            <a:ext cx="510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問題点</a:t>
            </a:r>
            <a:r>
              <a:rPr lang="ja-JP" altLang="en-US" dirty="0" smtClean="0"/>
              <a:t>：</a:t>
            </a:r>
            <a:r>
              <a:rPr lang="en-US" altLang="ja-JP" dirty="0"/>
              <a:t>2. Tie-Breaking</a:t>
            </a:r>
            <a:r>
              <a:rPr lang="ja-JP" altLang="en-US" dirty="0" smtClean="0"/>
              <a:t>問題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34054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提案手法</a:t>
            </a:r>
            <a:endParaRPr 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69416" y="1729806"/>
            <a:ext cx="4709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高速 </a:t>
            </a:r>
            <a:r>
              <a:rPr lang="en-US" altLang="ja-JP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Cover-heuristic</a:t>
            </a:r>
            <a:r>
              <a:rPr lang="ja-JP" altLang="en-US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法 </a:t>
            </a:r>
            <a:r>
              <a:rPr lang="en-US" altLang="ja-JP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&amp; Tie-Breaking</a:t>
            </a:r>
            <a:r>
              <a:rPr lang="ja-JP" altLang="en-US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解決</a:t>
            </a:r>
            <a:endParaRPr lang="ja-JP" altLang="en-US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969416" y="2289599"/>
            <a:ext cx="6354928" cy="3509017"/>
            <a:chOff x="969416" y="2289599"/>
            <a:chExt cx="6354928" cy="3509017"/>
          </a:xfrm>
        </p:grpSpPr>
        <p:grpSp>
          <p:nvGrpSpPr>
            <p:cNvPr id="17" name="グループ化 16"/>
            <p:cNvGrpSpPr/>
            <p:nvPr/>
          </p:nvGrpSpPr>
          <p:grpSpPr>
            <a:xfrm>
              <a:off x="969416" y="2289599"/>
              <a:ext cx="6354928" cy="3509017"/>
              <a:chOff x="5752220" y="1960415"/>
              <a:chExt cx="6475816" cy="3509017"/>
            </a:xfrm>
          </p:grpSpPr>
          <p:sp>
            <p:nvSpPr>
              <p:cNvPr id="18" name="角丸四角形 66"/>
              <p:cNvSpPr/>
              <p:nvPr/>
            </p:nvSpPr>
            <p:spPr>
              <a:xfrm>
                <a:off x="5752220" y="1960415"/>
                <a:ext cx="6475816" cy="3509017"/>
              </a:xfrm>
              <a:prstGeom prst="roundRect">
                <a:avLst>
                  <a:gd name="adj" fmla="val 4565"/>
                </a:avLst>
              </a:prstGeom>
              <a:solidFill>
                <a:srgbClr val="FEEC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正方形/長方形 18"/>
              <p:cNvSpPr/>
              <p:nvPr/>
            </p:nvSpPr>
            <p:spPr>
              <a:xfrm>
                <a:off x="5998750" y="2854688"/>
                <a:ext cx="2567823" cy="53610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 smtClean="0"/>
                  <a:t>Pursuer Priority </a:t>
                </a:r>
                <a:r>
                  <a:rPr kumimoji="1" lang="en-US" altLang="ja-JP" b="1" dirty="0" smtClean="0"/>
                  <a:t>Queue</a:t>
                </a:r>
                <a:endParaRPr kumimoji="1" lang="ja-JP" altLang="en-US" b="1" dirty="0"/>
              </a:p>
            </p:txBody>
          </p:sp>
          <p:sp>
            <p:nvSpPr>
              <p:cNvPr id="20" name="正方形/長方形 19"/>
              <p:cNvSpPr/>
              <p:nvPr/>
            </p:nvSpPr>
            <p:spPr>
              <a:xfrm>
                <a:off x="5979753" y="3714923"/>
                <a:ext cx="2567823" cy="53610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 smtClean="0"/>
                  <a:t>Target Priority </a:t>
                </a:r>
                <a:r>
                  <a:rPr kumimoji="1" lang="en-US" altLang="ja-JP" b="1" dirty="0" smtClean="0"/>
                  <a:t>Queue</a:t>
                </a:r>
                <a:endParaRPr kumimoji="1" lang="ja-JP" altLang="en-US" b="1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887310" y="4516435"/>
                <a:ext cx="33217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 smtClean="0"/>
                  <a:t>二つの優先キューにより</a:t>
                </a:r>
                <a:r>
                  <a:rPr lang="en-US" altLang="ja-JP" dirty="0" smtClean="0"/>
                  <a:t>Target-cover-set</a:t>
                </a:r>
                <a:r>
                  <a:rPr lang="ja-JP" altLang="en-US" dirty="0" smtClean="0"/>
                  <a:t>の最小値を取る</a:t>
                </a:r>
                <a:endParaRPr lang="zh-CN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887310" y="2222885"/>
                <a:ext cx="2550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b="1" dirty="0" smtClean="0"/>
                  <a:t>高速</a:t>
                </a:r>
                <a:r>
                  <a:rPr lang="en-US" altLang="ja-JP" b="1" dirty="0" smtClean="0"/>
                  <a:t>Cover </a:t>
                </a:r>
                <a:r>
                  <a:rPr lang="en-US" altLang="ja-JP" b="1" dirty="0"/>
                  <a:t>Heuristic</a:t>
                </a:r>
                <a:r>
                  <a:rPr lang="ja-JP" altLang="en-US" b="1" dirty="0"/>
                  <a:t>法</a:t>
                </a:r>
                <a:endParaRPr lang="zh-CN" altLang="en-US" b="1" dirty="0"/>
              </a:p>
            </p:txBody>
          </p:sp>
        </p:grpSp>
        <p:sp>
          <p:nvSpPr>
            <p:cNvPr id="23" name="テキスト ボックス 22"/>
            <p:cNvSpPr txBox="1"/>
            <p:nvPr/>
          </p:nvSpPr>
          <p:spPr>
            <a:xfrm>
              <a:off x="4537080" y="2552069"/>
              <a:ext cx="2502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Tie-Breaking</a:t>
              </a:r>
              <a:r>
                <a:rPr lang="ja-JP" altLang="en-US" b="1" dirty="0" smtClean="0"/>
                <a:t>解決</a:t>
              </a:r>
              <a:endParaRPr lang="zh-CN" altLang="en-US" b="1" dirty="0"/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4537080" y="3159679"/>
              <a:ext cx="26958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/>
              <a:r>
                <a:rPr lang="ja-JP" altLang="en-US" dirty="0"/>
                <a:t>該当パーサ</a:t>
              </a:r>
              <a:r>
                <a:rPr lang="ja-JP" altLang="en-US" dirty="0" smtClean="0"/>
                <a:t>を</a:t>
              </a:r>
              <a:endParaRPr lang="en-US" altLang="ja-JP" dirty="0" smtClean="0"/>
            </a:p>
            <a:p>
              <a:pPr/>
              <a:r>
                <a:rPr lang="en-US" altLang="ja-JP" dirty="0" smtClean="0">
                  <a:solidFill>
                    <a:srgbClr val="FF0000"/>
                  </a:solidFill>
                </a:rPr>
                <a:t>A </a:t>
              </a:r>
              <a:r>
                <a:rPr lang="en-US" altLang="ja-JP" dirty="0">
                  <a:solidFill>
                    <a:srgbClr val="FF0000"/>
                  </a:solidFill>
                </a:rPr>
                <a:t>star algorithm</a:t>
              </a:r>
              <a:r>
                <a:rPr lang="ja-JP" altLang="en-US" dirty="0"/>
                <a:t>を適用</a:t>
              </a:r>
              <a:endParaRPr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368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評価実験</a:t>
            </a:r>
            <a:endParaRPr 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69416" y="1729806"/>
            <a:ext cx="55456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1. </a:t>
            </a:r>
            <a:r>
              <a:rPr lang="ja-JP" altLang="en-US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高速</a:t>
            </a:r>
            <a:r>
              <a:rPr lang="en-US" altLang="ja-JP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Cover-Heuristic</a:t>
            </a:r>
            <a:r>
              <a:rPr lang="ja-JP" altLang="en-US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法の高速化割合</a:t>
            </a:r>
            <a:endParaRPr lang="en-US" altLang="ja-JP" sz="2400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・</a:t>
            </a:r>
            <a:r>
              <a:rPr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Pursuer-cover-set</a:t>
            </a:r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の平均計算時間</a:t>
            </a:r>
            <a:endParaRPr lang="en-US" altLang="ja-JP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996339" y="3066534"/>
            <a:ext cx="556819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2. </a:t>
            </a:r>
            <a:r>
              <a:rPr lang="ja-JP" altLang="en-US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提案手法と</a:t>
            </a:r>
            <a:r>
              <a:rPr lang="en-US" altLang="ja-JP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 star algorithm</a:t>
            </a:r>
            <a:r>
              <a:rPr lang="ja-JP" altLang="en-US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の比較実験</a:t>
            </a:r>
            <a:endParaRPr lang="en-US" altLang="ja-JP" sz="2400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・リアルタイム</a:t>
            </a:r>
            <a:r>
              <a:rPr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r>
              <a:rPr lang="ja-JP" altLang="en-US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Frame rate 10fps</a:t>
            </a:r>
          </a:p>
          <a:p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・成功率</a:t>
            </a:r>
            <a:endParaRPr lang="ja-JP" altLang="en-US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44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評価実験</a:t>
            </a:r>
            <a:endParaRPr 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69416" y="1729806"/>
            <a:ext cx="554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ベンチマーク地図</a:t>
            </a:r>
            <a:endParaRPr lang="en-US" altLang="ja-JP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r="1577"/>
          <a:stretch/>
        </p:blipFill>
        <p:spPr>
          <a:xfrm>
            <a:off x="4535766" y="2587013"/>
            <a:ext cx="2679972" cy="266715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392" y="2587013"/>
            <a:ext cx="2652088" cy="266715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881" b="96288"/>
          <a:stretch/>
        </p:blipFill>
        <p:spPr>
          <a:xfrm>
            <a:off x="1020216" y="2587013"/>
            <a:ext cx="2633896" cy="2667157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552575" y="5358884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Vacancy map</a:t>
            </a:r>
            <a:endParaRPr lang="zh-CN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966114" y="5358884"/>
            <a:ext cx="18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Homemade map</a:t>
            </a:r>
            <a:endParaRPr lang="zh-CN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751147" y="5358884"/>
            <a:ext cx="134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Maze map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30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評価実験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- </a:t>
            </a:r>
            <a:r>
              <a:rPr lang="ja-JP" altLang="en-US" sz="28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高速</a:t>
            </a:r>
            <a:r>
              <a:rPr lang="en-US" altLang="ja-JP" sz="28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Cover-Heuristic</a:t>
            </a:r>
            <a:r>
              <a:rPr lang="ja-JP" altLang="en-US" sz="28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法の高速化</a:t>
            </a:r>
            <a:r>
              <a:rPr lang="ja-JP" altLang="en-US" sz="28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割合</a:t>
            </a:r>
            <a:endParaRPr 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959469"/>
              </p:ext>
            </p:extLst>
          </p:nvPr>
        </p:nvGraphicFramePr>
        <p:xfrm>
          <a:off x="1892460" y="2014802"/>
          <a:ext cx="7904683" cy="2825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01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916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565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7628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254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 </a:t>
                      </a:r>
                      <a:endParaRPr lang="ja-JP" sz="2100" b="0" dirty="0"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9974" marR="99974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CH</a:t>
                      </a:r>
                      <a:r>
                        <a:rPr lang="ja-JP" sz="1700" dirty="0">
                          <a:effectLst/>
                        </a:rPr>
                        <a:t>法</a:t>
                      </a:r>
                      <a:r>
                        <a:rPr lang="en-US" sz="1700" dirty="0" smtClean="0">
                          <a:effectLst/>
                        </a:rPr>
                        <a:t>(</a:t>
                      </a:r>
                      <a:r>
                        <a:rPr lang="en-US" sz="1700" dirty="0" err="1" smtClean="0">
                          <a:effectLst/>
                        </a:rPr>
                        <a:t>ms</a:t>
                      </a:r>
                      <a:r>
                        <a:rPr lang="en-US" sz="1700" dirty="0">
                          <a:effectLst/>
                        </a:rPr>
                        <a:t>)</a:t>
                      </a:r>
                      <a:endParaRPr lang="ja-JP" sz="1700" b="0" dirty="0"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9974" marR="99974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ja-JP" sz="1700" dirty="0">
                          <a:effectLst/>
                        </a:rPr>
                        <a:t>提案</a:t>
                      </a:r>
                      <a:r>
                        <a:rPr lang="ja-JP" altLang="en-US" sz="1700" dirty="0">
                          <a:effectLst/>
                        </a:rPr>
                        <a:t>手法</a:t>
                      </a:r>
                      <a:r>
                        <a:rPr lang="en-US" sz="1700" dirty="0" smtClean="0">
                          <a:effectLst/>
                        </a:rPr>
                        <a:t>(</a:t>
                      </a:r>
                      <a:r>
                        <a:rPr lang="en-US" sz="1700" dirty="0" err="1" smtClean="0">
                          <a:effectLst/>
                        </a:rPr>
                        <a:t>ms</a:t>
                      </a:r>
                      <a:r>
                        <a:rPr lang="en-US" sz="1700" dirty="0">
                          <a:effectLst/>
                        </a:rPr>
                        <a:t>)</a:t>
                      </a:r>
                      <a:endParaRPr lang="ja-JP" sz="1700" b="0" dirty="0"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9974" marR="99974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ja-JP" sz="1700" dirty="0">
                          <a:effectLst/>
                        </a:rPr>
                        <a:t>高速化の割合 </a:t>
                      </a:r>
                      <a:r>
                        <a:rPr lang="en-US" sz="1700" dirty="0">
                          <a:effectLst/>
                        </a:rPr>
                        <a:t>(%)</a:t>
                      </a:r>
                      <a:endParaRPr lang="ja-JP" sz="1700" b="0" dirty="0"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9974" marR="99974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8840"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Vacancy map </a:t>
                      </a:r>
                    </a:p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(10x10)</a:t>
                      </a:r>
                      <a:endParaRPr lang="ja-JP" sz="1700" b="0" dirty="0"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9974" marR="99974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2100" dirty="0" smtClean="0">
                          <a:effectLst/>
                        </a:rPr>
                        <a:t>0.513</a:t>
                      </a:r>
                      <a:endParaRPr lang="ja-JP" sz="2100" b="0" dirty="0"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9974" marR="99974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2100" dirty="0" smtClean="0">
                          <a:effectLst/>
                        </a:rPr>
                        <a:t>0.471</a:t>
                      </a:r>
                      <a:endParaRPr lang="ja-JP" sz="2100" b="0" dirty="0"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9974" marR="99974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rgbClr val="FF0000"/>
                          </a:solidFill>
                          <a:effectLst/>
                        </a:rPr>
                        <a:t>8.054%</a:t>
                      </a:r>
                      <a:endParaRPr lang="ja-JP" sz="2100" b="0" dirty="0">
                        <a:solidFill>
                          <a:srgbClr val="FF0000"/>
                        </a:solidFill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9974" marR="99974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8840"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Homemade map </a:t>
                      </a:r>
                    </a:p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(12x10)</a:t>
                      </a:r>
                      <a:endParaRPr lang="ja-JP" sz="1700" b="0" dirty="0"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9974" marR="99974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2100" dirty="0" smtClean="0">
                          <a:effectLst/>
                        </a:rPr>
                        <a:t>0.331</a:t>
                      </a:r>
                      <a:endParaRPr lang="ja-JP" sz="2100" b="0" dirty="0"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9974" marR="99974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2100" dirty="0" smtClean="0">
                          <a:effectLst/>
                        </a:rPr>
                        <a:t>0.324</a:t>
                      </a:r>
                      <a:endParaRPr lang="ja-JP" sz="2100" b="0" dirty="0"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9974" marR="99974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rgbClr val="FF0000"/>
                          </a:solidFill>
                          <a:effectLst/>
                        </a:rPr>
                        <a:t>2.264%</a:t>
                      </a:r>
                      <a:endParaRPr lang="ja-JP" sz="2100" b="0" dirty="0">
                        <a:solidFill>
                          <a:srgbClr val="FF0000"/>
                        </a:solidFill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9974" marR="99974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2285"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Maze map</a:t>
                      </a:r>
                      <a:endParaRPr lang="ja-JP" sz="1700" dirty="0">
                        <a:effectLst/>
                      </a:endParaRPr>
                    </a:p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(40x40)</a:t>
                      </a:r>
                      <a:endParaRPr lang="ja-JP" sz="1700" b="0" dirty="0"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9974" marR="99974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2100" dirty="0" smtClean="0">
                          <a:effectLst/>
                        </a:rPr>
                        <a:t>4.877</a:t>
                      </a:r>
                      <a:endParaRPr lang="ja-JP" sz="2100" b="0" dirty="0"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9974" marR="99974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2100" dirty="0" smtClean="0">
                          <a:effectLst/>
                        </a:rPr>
                        <a:t>4.751</a:t>
                      </a:r>
                      <a:endParaRPr lang="ja-JP" sz="2100" b="0" dirty="0"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9974" marR="99974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rgbClr val="FF0000"/>
                          </a:solidFill>
                          <a:effectLst/>
                        </a:rPr>
                        <a:t>2.586%</a:t>
                      </a:r>
                      <a:endParaRPr lang="ja-JP" sz="2100" b="0" dirty="0">
                        <a:solidFill>
                          <a:srgbClr val="FF0000"/>
                        </a:solidFill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9974" marR="99974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4274481" y="1645470"/>
            <a:ext cx="314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CH</a:t>
            </a:r>
            <a:r>
              <a:rPr lang="ja-JP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法と提案手法の比較実験</a:t>
            </a:r>
            <a:endParaRPr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790700" y="5164340"/>
            <a:ext cx="6032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考察：大きな高速化ができませんでした。</a:t>
            </a:r>
            <a:endParaRPr lang="ja-JP" altLang="en-US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26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評価実験</a:t>
            </a:r>
            <a:r>
              <a:rPr lang="ja-JP" altLang="en-US" sz="3600" dirty="0" smtClean="0"/>
              <a:t> </a:t>
            </a:r>
            <a:r>
              <a:rPr lang="en-US" altLang="ja-JP" sz="3600" dirty="0" smtClean="0"/>
              <a:t>- </a:t>
            </a:r>
            <a:r>
              <a:rPr lang="ja-JP" altLang="en-US" sz="28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提案</a:t>
            </a:r>
            <a:r>
              <a:rPr lang="ja-JP" altLang="en-US" sz="28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手法と</a:t>
            </a:r>
            <a:r>
              <a:rPr lang="en-US" altLang="ja-JP" sz="28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 star algorithm</a:t>
            </a:r>
            <a:r>
              <a:rPr lang="ja-JP" altLang="en-US" sz="28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の比較</a:t>
            </a:r>
            <a:r>
              <a:rPr lang="ja-JP" altLang="en-US" sz="28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実験</a:t>
            </a:r>
            <a:endParaRPr 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382763" y="5570740"/>
            <a:ext cx="6568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考察：</a:t>
            </a:r>
            <a:r>
              <a:rPr lang="en-US" altLang="ja-JP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 star algorithm </a:t>
            </a:r>
            <a:r>
              <a:rPr lang="ja-JP" altLang="en-US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より成功率が上がった。</a:t>
            </a:r>
            <a:endParaRPr lang="ja-JP" altLang="en-US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9" name="グラフ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2759726"/>
              </p:ext>
            </p:extLst>
          </p:nvPr>
        </p:nvGraphicFramePr>
        <p:xfrm>
          <a:off x="2827506" y="1562100"/>
          <a:ext cx="5732294" cy="3871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652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目次</a:t>
            </a:r>
            <a:endParaRPr lang="zh-CN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ja-JP" altLang="en-US" dirty="0" smtClean="0"/>
              <a:t>研究背景</a:t>
            </a:r>
            <a:endParaRPr lang="en-US" altLang="ja-JP" dirty="0" smtClean="0"/>
          </a:p>
          <a:p>
            <a:pPr marL="514350" indent="-514350">
              <a:buAutoNum type="arabicPeriod"/>
            </a:pPr>
            <a:r>
              <a:rPr lang="ja-JP" altLang="en-US" dirty="0" smtClean="0"/>
              <a:t>問題定義</a:t>
            </a:r>
            <a:endParaRPr lang="en-US" altLang="ja-JP" dirty="0" smtClean="0"/>
          </a:p>
          <a:p>
            <a:pPr marL="514350" indent="-514350">
              <a:buAutoNum type="arabicPeriod"/>
            </a:pPr>
            <a:r>
              <a:rPr lang="ja-JP" altLang="en-US" dirty="0"/>
              <a:t>従来</a:t>
            </a:r>
            <a:r>
              <a:rPr lang="ja-JP" altLang="en-US" dirty="0" smtClean="0"/>
              <a:t>手法</a:t>
            </a:r>
            <a:endParaRPr lang="en-US" altLang="ja-JP" dirty="0" smtClean="0"/>
          </a:p>
          <a:p>
            <a:pPr marL="514350" indent="-514350">
              <a:buAutoNum type="arabicPeriod"/>
            </a:pPr>
            <a:r>
              <a:rPr lang="ja-JP" altLang="en-US" dirty="0" smtClean="0"/>
              <a:t>提案手法</a:t>
            </a:r>
            <a:endParaRPr lang="en-US" altLang="ja-JP" dirty="0" smtClean="0"/>
          </a:p>
          <a:p>
            <a:pPr marL="514350" indent="-514350">
              <a:buAutoNum type="arabicPeriod"/>
            </a:pPr>
            <a:r>
              <a:rPr lang="ja-JP" altLang="en-US" dirty="0" smtClean="0"/>
              <a:t>評価実験</a:t>
            </a:r>
            <a:endParaRPr lang="en-US" altLang="ja-JP" dirty="0" smtClean="0"/>
          </a:p>
          <a:p>
            <a:pPr marL="514350" indent="-514350">
              <a:buAutoNum type="arabicPeriod"/>
            </a:pPr>
            <a:r>
              <a:rPr lang="ja-JP" altLang="en-US" dirty="0"/>
              <a:t>今後</a:t>
            </a:r>
            <a:r>
              <a:rPr lang="ja-JP" altLang="en-US" dirty="0" smtClean="0"/>
              <a:t>の</a:t>
            </a:r>
            <a:r>
              <a:rPr lang="ja-JP" altLang="en-US" dirty="0"/>
              <a:t>課題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675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lang="ja-JP" altLang="en-US" dirty="0" smtClean="0"/>
              <a:t>の課題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より高速化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- </a:t>
            </a:r>
            <a:r>
              <a:rPr lang="ja-JP" altLang="en-US" dirty="0" smtClean="0"/>
              <a:t>抽象化</a:t>
            </a:r>
            <a:r>
              <a:rPr lang="ja-JP" altLang="en-US" dirty="0"/>
              <a:t>と詳細化</a:t>
            </a:r>
            <a:r>
              <a:rPr lang="en-US" altLang="ja-JP" dirty="0"/>
              <a:t>(Abstraction &amp; Refinement</a:t>
            </a:r>
            <a:r>
              <a:rPr lang="en-US" altLang="ja-JP" dirty="0" smtClean="0"/>
              <a:t>)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 smtClean="0"/>
              <a:t>ターゲットの逃げ方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964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74900" y="2714625"/>
            <a:ext cx="7175500" cy="1209675"/>
          </a:xfrm>
        </p:spPr>
        <p:txBody>
          <a:bodyPr>
            <a:normAutofit/>
          </a:bodyPr>
          <a:lstStyle/>
          <a:p>
            <a:pPr algn="ctr"/>
            <a:r>
              <a:rPr lang="ja-JP" altLang="en-US" sz="3600" dirty="0" smtClean="0"/>
              <a:t>ご清聴ありがとうございました！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3914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研究背景</a:t>
            </a:r>
            <a:endParaRPr lang="en-US" dirty="0"/>
          </a:p>
        </p:txBody>
      </p:sp>
      <p:pic>
        <p:nvPicPr>
          <p:cNvPr id="5" name="Picture 2" descr="Image result for wolves surrounding pr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75" y="2101678"/>
            <a:ext cx="2938676" cy="237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warcraft 3 sur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063" y="2110678"/>
            <a:ext cx="3167874" cy="2375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8"/>
          <p:cNvPicPr>
            <a:picLocks noChangeAspect="1"/>
          </p:cNvPicPr>
          <p:nvPr/>
        </p:nvPicPr>
        <p:blipFill rotWithShape="1">
          <a:blip r:embed="rId4"/>
          <a:srcRect l="29560" t="14167" r="29743" b="13430"/>
          <a:stretch/>
        </p:blipFill>
        <p:spPr>
          <a:xfrm>
            <a:off x="8576415" y="2101678"/>
            <a:ext cx="2374034" cy="2374490"/>
          </a:xfrm>
          <a:prstGeom prst="rect">
            <a:avLst/>
          </a:prstGeom>
        </p:spPr>
      </p:pic>
      <p:sp>
        <p:nvSpPr>
          <p:cNvPr id="8" name="矩形 12"/>
          <p:cNvSpPr/>
          <p:nvPr/>
        </p:nvSpPr>
        <p:spPr>
          <a:xfrm>
            <a:off x="1720396" y="4687103"/>
            <a:ext cx="16225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ja-JP" altLang="en-US" sz="2000" dirty="0" smtClean="0">
                <a:solidFill>
                  <a:srgbClr val="222222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rial" panose="020B0604020202020204" pitchFamily="34" charset="0"/>
              </a:rPr>
              <a:t>狼</a:t>
            </a:r>
            <a:r>
              <a:rPr kumimoji="0" lang="ja-JP" altLang="en-US" sz="2000" dirty="0">
                <a:solidFill>
                  <a:srgbClr val="222222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rial" panose="020B0604020202020204" pitchFamily="34" charset="0"/>
              </a:rPr>
              <a:t>と獲物</a:t>
            </a:r>
            <a:endParaRPr lang="en-US" sz="2000" dirty="0"/>
          </a:p>
        </p:txBody>
      </p:sp>
      <p:sp>
        <p:nvSpPr>
          <p:cNvPr id="9" name="矩形 88"/>
          <p:cNvSpPr/>
          <p:nvPr/>
        </p:nvSpPr>
        <p:spPr>
          <a:xfrm>
            <a:off x="5366868" y="4669249"/>
            <a:ext cx="14582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Warcraft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" name="矩形 89"/>
          <p:cNvSpPr/>
          <p:nvPr/>
        </p:nvSpPr>
        <p:spPr>
          <a:xfrm>
            <a:off x="9281354" y="4670052"/>
            <a:ext cx="104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Pacman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724750" y="5518835"/>
            <a:ext cx="89653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目的：マルチエージェント</a:t>
            </a:r>
            <a:r>
              <a:rPr lang="ja-JP" altLang="en-US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が協調して、単一移動対象に対する高速で有効な探索方法</a:t>
            </a:r>
            <a:endParaRPr lang="en-US" altLang="zh-CN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30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問題定義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1.</a:t>
            </a:r>
            <a:r>
              <a:rPr lang="ja-JP" altLang="en-US" dirty="0"/>
              <a:t> 構成要素</a:t>
            </a:r>
            <a:endParaRPr lang="en-US" altLang="ja-JP" dirty="0"/>
          </a:p>
          <a:p>
            <a:pPr lvl="1"/>
            <a:r>
              <a:rPr lang="en-US" dirty="0"/>
              <a:t>Agents: </a:t>
            </a:r>
            <a:r>
              <a:rPr lang="en-US" b="1" i="1" dirty="0"/>
              <a:t>1</a:t>
            </a:r>
            <a:r>
              <a:rPr lang="en-US" dirty="0"/>
              <a:t> Target, </a:t>
            </a:r>
            <a:r>
              <a:rPr lang="en-US" b="1" i="1" dirty="0"/>
              <a:t>n</a:t>
            </a:r>
            <a:r>
              <a:rPr lang="en-US" dirty="0"/>
              <a:t> Pursuers (</a:t>
            </a:r>
            <a:r>
              <a:rPr lang="en-US" b="1" i="1" dirty="0"/>
              <a:t>n</a:t>
            </a:r>
            <a:r>
              <a:rPr lang="en-US" dirty="0"/>
              <a:t> = 2,3…..N)</a:t>
            </a:r>
          </a:p>
          <a:p>
            <a:pPr lvl="1"/>
            <a:r>
              <a:rPr lang="en-US" dirty="0"/>
              <a:t>Grid map: </a:t>
            </a:r>
            <a:r>
              <a:rPr lang="en-US" b="1" i="1" dirty="0"/>
              <a:t>M</a:t>
            </a:r>
            <a:r>
              <a:rPr lang="en-US" dirty="0"/>
              <a:t> x </a:t>
            </a:r>
            <a:r>
              <a:rPr lang="en-US" b="1" i="1" dirty="0"/>
              <a:t>N</a:t>
            </a:r>
          </a:p>
          <a:p>
            <a:pPr lvl="1"/>
            <a:r>
              <a:rPr lang="en-US" dirty="0"/>
              <a:t>Obstacles: Obstacles[x][y] = True (x, y) (0 &lt;= x &lt;= M, 0 &lt;= y &lt;= N)</a:t>
            </a:r>
          </a:p>
          <a:p>
            <a:pPr marL="0" indent="0">
              <a:buNone/>
            </a:pPr>
            <a:r>
              <a:rPr lang="en-US" dirty="0"/>
              <a:t>2.</a:t>
            </a:r>
            <a:r>
              <a:rPr lang="ja-JP" altLang="en-US" dirty="0"/>
              <a:t> リアルタイム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en-US" altLang="ja-JP" dirty="0" smtClean="0"/>
              <a:t>Smooth </a:t>
            </a:r>
            <a:r>
              <a:rPr lang="en-US" altLang="ja-JP" dirty="0"/>
              <a:t>frame rate for human </a:t>
            </a:r>
            <a:r>
              <a:rPr lang="en-US" altLang="ja-JP" dirty="0" smtClean="0"/>
              <a:t>eyes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（今回は</a:t>
            </a:r>
            <a:r>
              <a:rPr lang="en-US" altLang="ja-JP" dirty="0"/>
              <a:t>0.1</a:t>
            </a:r>
            <a:r>
              <a:rPr lang="ja-JP" altLang="en-US" dirty="0"/>
              <a:t>秒に</a:t>
            </a:r>
            <a:r>
              <a:rPr lang="en-US" altLang="ja-JP" dirty="0"/>
              <a:t>1</a:t>
            </a:r>
            <a:r>
              <a:rPr lang="ja-JP" altLang="en-US" dirty="0"/>
              <a:t>タイルを移動する）</a:t>
            </a:r>
            <a:endParaRPr lang="en-US" altLang="ja-JP" dirty="0"/>
          </a:p>
          <a:p>
            <a:pPr lvl="1"/>
            <a:r>
              <a:rPr lang="en-US" altLang="ja-JP" dirty="0"/>
              <a:t>Planning time </a:t>
            </a:r>
            <a:r>
              <a:rPr lang="ja-JP" altLang="en-US" dirty="0"/>
              <a:t>計画過程</a:t>
            </a:r>
            <a:endParaRPr lang="en-US" altLang="ja-JP" dirty="0"/>
          </a:p>
          <a:p>
            <a:pPr lvl="1"/>
            <a:r>
              <a:rPr lang="en-US" altLang="ja-JP" dirty="0"/>
              <a:t>Moving time</a:t>
            </a:r>
            <a:r>
              <a:rPr lang="ja-JP" altLang="en-US" dirty="0"/>
              <a:t> 移動過程（描画過程）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3. </a:t>
            </a:r>
            <a:r>
              <a:rPr lang="ja-JP" altLang="en-US" dirty="0"/>
              <a:t>評価指標</a:t>
            </a:r>
            <a:endParaRPr lang="en-US" altLang="ja-JP" dirty="0"/>
          </a:p>
          <a:p>
            <a:pPr lvl="1"/>
            <a:r>
              <a:rPr lang="ja-JP" altLang="en-US" dirty="0"/>
              <a:t>捕獲成功率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46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従来手法 </a:t>
            </a:r>
            <a:r>
              <a:rPr lang="en-US" altLang="ja-JP" sz="3600" dirty="0" smtClean="0"/>
              <a:t>– </a:t>
            </a:r>
            <a:r>
              <a:rPr lang="en-US" altLang="ja-JP" sz="3600" dirty="0"/>
              <a:t>Cover Heuristic </a:t>
            </a:r>
            <a:r>
              <a:rPr lang="ja-JP" altLang="en-US" sz="3600" dirty="0"/>
              <a:t>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50"/>
          </a:xfrm>
        </p:spPr>
        <p:txBody>
          <a:bodyPr/>
          <a:lstStyle/>
          <a:p>
            <a:r>
              <a:rPr lang="ja-JP" altLang="en-US" dirty="0"/>
              <a:t>目的</a:t>
            </a:r>
            <a:r>
              <a:rPr lang="en-US" altLang="ja-JP" dirty="0"/>
              <a:t>:</a:t>
            </a:r>
            <a:r>
              <a:rPr lang="ja-JP" altLang="en-US" dirty="0"/>
              <a:t>　ターゲットの移動性を低下させる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646"/>
          <a:stretch/>
        </p:blipFill>
        <p:spPr>
          <a:xfrm>
            <a:off x="1176073" y="2435006"/>
            <a:ext cx="3364177" cy="1966912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5171279" y="3108973"/>
            <a:ext cx="906320" cy="6189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059" y="2435006"/>
            <a:ext cx="3423184" cy="1966912"/>
          </a:xfrm>
          <a:prstGeom prst="rect">
            <a:avLst/>
          </a:prstGeom>
        </p:spPr>
      </p:pic>
      <p:sp>
        <p:nvSpPr>
          <p:cNvPr id="7" name="圆角矩形标注 6"/>
          <p:cNvSpPr/>
          <p:nvPr/>
        </p:nvSpPr>
        <p:spPr>
          <a:xfrm>
            <a:off x="9302094" y="1403594"/>
            <a:ext cx="1886243" cy="844061"/>
          </a:xfrm>
          <a:prstGeom prst="wedgeRoundRectCallout">
            <a:avLst>
              <a:gd name="adj1" fmla="val -26799"/>
              <a:gd name="adj2" fmla="val 1008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もう逃げられないぞ！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8200" y="6176963"/>
            <a:ext cx="957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参考文献：</a:t>
            </a:r>
            <a:r>
              <a:rPr lang="en-US" dirty="0"/>
              <a:t>A Cover-based Approach to Multi-Agent Moving Target Pursuit</a:t>
            </a:r>
          </a:p>
        </p:txBody>
      </p:sp>
    </p:spTree>
    <p:extLst>
      <p:ext uri="{BB962C8B-B14F-4D97-AF65-F5344CB8AC3E}">
        <p14:creationId xmlns:p14="http://schemas.microsoft.com/office/powerpoint/2010/main" val="319361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従来</a:t>
            </a:r>
            <a:r>
              <a:rPr lang="ja-JP" altLang="en-US" dirty="0" smtClean="0"/>
              <a:t>手法 </a:t>
            </a:r>
            <a:r>
              <a:rPr lang="en-US" altLang="ja-JP" sz="3600" dirty="0" smtClean="0"/>
              <a:t>– </a:t>
            </a:r>
            <a:r>
              <a:rPr lang="en-US" altLang="ja-JP" sz="3600" dirty="0"/>
              <a:t>Cover Heuristic </a:t>
            </a:r>
            <a:r>
              <a:rPr lang="ja-JP" altLang="en-US" sz="3600" dirty="0"/>
              <a:t>法</a:t>
            </a:r>
            <a:endParaRPr lang="en-US" sz="3600" dirty="0"/>
          </a:p>
        </p:txBody>
      </p:sp>
      <p:grpSp>
        <p:nvGrpSpPr>
          <p:cNvPr id="18" name="グループ化 17"/>
          <p:cNvGrpSpPr/>
          <p:nvPr/>
        </p:nvGrpSpPr>
        <p:grpSpPr>
          <a:xfrm>
            <a:off x="1034119" y="5768454"/>
            <a:ext cx="6733226" cy="828714"/>
            <a:chOff x="1668550" y="24061410"/>
            <a:chExt cx="9816274" cy="1183442"/>
          </a:xfrm>
        </p:grpSpPr>
        <p:pic>
          <p:nvPicPr>
            <p:cNvPr id="19" name="図 18"/>
            <p:cNvPicPr>
              <a:picLocks noChangeAspect="1"/>
            </p:cNvPicPr>
            <p:nvPr/>
          </p:nvPicPr>
          <p:blipFill rotWithShape="1">
            <a:blip r:embed="rId2"/>
            <a:srcRect l="3009" r="12977" b="12874"/>
            <a:stretch/>
          </p:blipFill>
          <p:spPr>
            <a:xfrm>
              <a:off x="1668550" y="24098042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0" name="図 19"/>
            <p:cNvPicPr>
              <a:picLocks noChangeAspect="1"/>
            </p:cNvPicPr>
            <p:nvPr/>
          </p:nvPicPr>
          <p:blipFill rotWithShape="1">
            <a:blip r:embed="rId3"/>
            <a:srcRect t="1728" r="17634" b="15907"/>
            <a:stretch/>
          </p:blipFill>
          <p:spPr>
            <a:xfrm>
              <a:off x="4455596" y="24121911"/>
              <a:ext cx="360000" cy="360000"/>
            </a:xfrm>
            <a:prstGeom prst="rect">
              <a:avLst/>
            </a:prstGeom>
          </p:spPr>
        </p:pic>
        <p:pic>
          <p:nvPicPr>
            <p:cNvPr id="21" name="図 20"/>
            <p:cNvPicPr>
              <a:picLocks noChangeAspect="1"/>
            </p:cNvPicPr>
            <p:nvPr/>
          </p:nvPicPr>
          <p:blipFill rotWithShape="1">
            <a:blip r:embed="rId4"/>
            <a:srcRect l="1" t="15595" r="19537" b="10939"/>
            <a:stretch/>
          </p:blipFill>
          <p:spPr>
            <a:xfrm>
              <a:off x="4454185" y="24838550"/>
              <a:ext cx="360000" cy="360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 rotWithShape="1">
            <a:blip r:embed="rId5"/>
            <a:srcRect t="847" b="847"/>
            <a:stretch/>
          </p:blipFill>
          <p:spPr>
            <a:xfrm>
              <a:off x="7307394" y="24124961"/>
              <a:ext cx="353897" cy="353898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 rotWithShape="1">
            <a:blip r:embed="rId6"/>
            <a:srcRect t="1250" b="1250"/>
            <a:stretch/>
          </p:blipFill>
          <p:spPr>
            <a:xfrm>
              <a:off x="7301291" y="24822906"/>
              <a:ext cx="360000" cy="360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 rotWithShape="1">
            <a:blip r:embed="rId7"/>
            <a:srcRect l="1351" r="1351"/>
            <a:stretch/>
          </p:blipFill>
          <p:spPr>
            <a:xfrm>
              <a:off x="1670586" y="24838551"/>
              <a:ext cx="360000" cy="360000"/>
            </a:xfrm>
            <a:prstGeom prst="rect">
              <a:avLst/>
            </a:prstGeom>
          </p:spPr>
        </p:pic>
        <p:sp>
          <p:nvSpPr>
            <p:cNvPr id="25" name="テキスト ボックス 24"/>
            <p:cNvSpPr txBox="1"/>
            <p:nvPr/>
          </p:nvSpPr>
          <p:spPr>
            <a:xfrm>
              <a:off x="2055469" y="24061410"/>
              <a:ext cx="2459749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空き状態のタイル</a:t>
              </a: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2055469" y="24805332"/>
              <a:ext cx="2146385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障害物</a:t>
              </a:r>
              <a:r>
                <a:rPr lang="ja-JP" altLang="en-US" sz="14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のタイル</a:t>
              </a:r>
              <a:endParaRPr lang="ja-JP" altLang="en-US" sz="1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4866562" y="24084029"/>
              <a:ext cx="2155747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Pursuer</a:t>
              </a:r>
              <a:r>
                <a:rPr lang="ja-JP" altLang="en-US" sz="14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のタイル</a:t>
              </a:r>
              <a:endParaRPr lang="ja-JP" altLang="en-US" sz="1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7743713" y="24084029"/>
              <a:ext cx="3741111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Pursuer</a:t>
              </a:r>
              <a:r>
                <a:rPr lang="ja-JP" altLang="en-US" sz="14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到達可能領域のタイル</a:t>
              </a:r>
              <a:endParaRPr lang="ja-JP" altLang="en-US" sz="1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4866562" y="24798789"/>
              <a:ext cx="2041053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Target</a:t>
              </a:r>
              <a:r>
                <a:rPr lang="ja-JP" altLang="en-US" sz="14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のタイル</a:t>
              </a:r>
              <a:endParaRPr lang="ja-JP" altLang="en-US" sz="1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7743713" y="24796374"/>
              <a:ext cx="3566872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Target</a:t>
              </a:r>
              <a:r>
                <a:rPr lang="ja-JP" altLang="en-US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到達</a:t>
              </a:r>
              <a:r>
                <a:rPr lang="ja-JP" altLang="en-US" sz="14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可能領域のタイル</a:t>
              </a:r>
              <a:endParaRPr lang="ja-JP" altLang="en-US" sz="1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グループ化 36"/>
          <p:cNvGrpSpPr/>
          <p:nvPr/>
        </p:nvGrpSpPr>
        <p:grpSpPr>
          <a:xfrm>
            <a:off x="1034118" y="1554726"/>
            <a:ext cx="3747431" cy="3798324"/>
            <a:chOff x="1003822" y="2503885"/>
            <a:chExt cx="2826528" cy="2844367"/>
          </a:xfrm>
        </p:grpSpPr>
        <p:grpSp>
          <p:nvGrpSpPr>
            <p:cNvPr id="12" name="グループ化 11"/>
            <p:cNvGrpSpPr/>
            <p:nvPr/>
          </p:nvGrpSpPr>
          <p:grpSpPr>
            <a:xfrm>
              <a:off x="1003822" y="2521724"/>
              <a:ext cx="2826528" cy="2826528"/>
              <a:chOff x="11290525" y="24782222"/>
              <a:chExt cx="2160000" cy="2160000"/>
            </a:xfrm>
          </p:grpSpPr>
          <p:pic>
            <p:nvPicPr>
              <p:cNvPr id="13" name="図 12"/>
              <p:cNvPicPr>
                <a:picLocks noChangeAspect="1"/>
              </p:cNvPicPr>
              <p:nvPr/>
            </p:nvPicPr>
            <p:blipFill rotWithShape="1">
              <a:blip r:embed="rId8"/>
              <a:srcRect l="100" r="100"/>
              <a:stretch/>
            </p:blipFill>
            <p:spPr>
              <a:xfrm>
                <a:off x="11290525" y="24782222"/>
                <a:ext cx="2160000" cy="216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5" name="右矢印 14"/>
              <p:cNvSpPr/>
              <p:nvPr/>
            </p:nvSpPr>
            <p:spPr>
              <a:xfrm rot="10800000">
                <a:off x="11699112" y="25031100"/>
                <a:ext cx="213028" cy="140299"/>
              </a:xfrm>
              <a:prstGeom prst="rightArrow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4" name="右矢印 33"/>
            <p:cNvSpPr/>
            <p:nvPr/>
          </p:nvSpPr>
          <p:spPr>
            <a:xfrm>
              <a:off x="2153483" y="2847400"/>
              <a:ext cx="278764" cy="183592"/>
            </a:xfrm>
            <a:prstGeom prst="right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右矢印 34"/>
            <p:cNvSpPr/>
            <p:nvPr/>
          </p:nvSpPr>
          <p:spPr>
            <a:xfrm rot="5400000">
              <a:off x="1857142" y="3155384"/>
              <a:ext cx="278764" cy="183592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右矢印 35"/>
            <p:cNvSpPr/>
            <p:nvPr/>
          </p:nvSpPr>
          <p:spPr>
            <a:xfrm rot="16200000">
              <a:off x="1857142" y="2551471"/>
              <a:ext cx="278764" cy="183592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テキスト ボックス 2"/>
          <p:cNvSpPr txBox="1"/>
          <p:nvPr/>
        </p:nvSpPr>
        <p:spPr>
          <a:xfrm>
            <a:off x="5277394" y="1601546"/>
            <a:ext cx="51032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計算例</a:t>
            </a:r>
            <a:r>
              <a:rPr lang="en-US" altLang="ja-JP" dirty="0" smtClean="0"/>
              <a:t>:</a:t>
            </a:r>
            <a:r>
              <a:rPr lang="ja-JP" altLang="en-US" dirty="0" smtClean="0"/>
              <a:t>　パーサ４つとターゲット１つ</a:t>
            </a:r>
            <a:endParaRPr lang="en-US" altLang="ja-JP" dirty="0" smtClean="0"/>
          </a:p>
          <a:p>
            <a:endParaRPr lang="en-US" altLang="zh-CN" dirty="0" smtClean="0"/>
          </a:p>
          <a:p>
            <a:r>
              <a:rPr lang="ja-JP" altLang="en-US" dirty="0" smtClean="0"/>
              <a:t>パーサに対する上下左右４つ方向に移動可能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600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従来</a:t>
            </a:r>
            <a:r>
              <a:rPr lang="ja-JP" altLang="en-US" dirty="0" smtClean="0"/>
              <a:t>手法 </a:t>
            </a:r>
            <a:r>
              <a:rPr lang="en-US" altLang="ja-JP" sz="3600" dirty="0" smtClean="0"/>
              <a:t>– </a:t>
            </a:r>
            <a:r>
              <a:rPr lang="en-US" altLang="ja-JP" sz="3600" dirty="0"/>
              <a:t>Cover Heuristic </a:t>
            </a:r>
            <a:r>
              <a:rPr lang="ja-JP" altLang="en-US" sz="3600" dirty="0"/>
              <a:t>法</a:t>
            </a:r>
            <a:endParaRPr lang="en-US" sz="3600" dirty="0"/>
          </a:p>
        </p:txBody>
      </p:sp>
      <p:grpSp>
        <p:nvGrpSpPr>
          <p:cNvPr id="18" name="グループ化 17"/>
          <p:cNvGrpSpPr/>
          <p:nvPr/>
        </p:nvGrpSpPr>
        <p:grpSpPr>
          <a:xfrm>
            <a:off x="1034119" y="5768454"/>
            <a:ext cx="6733226" cy="828714"/>
            <a:chOff x="1668550" y="24061410"/>
            <a:chExt cx="9816274" cy="1183442"/>
          </a:xfrm>
        </p:grpSpPr>
        <p:pic>
          <p:nvPicPr>
            <p:cNvPr id="19" name="図 18"/>
            <p:cNvPicPr>
              <a:picLocks noChangeAspect="1"/>
            </p:cNvPicPr>
            <p:nvPr/>
          </p:nvPicPr>
          <p:blipFill rotWithShape="1">
            <a:blip r:embed="rId2"/>
            <a:srcRect l="3009" r="12977" b="12874"/>
            <a:stretch/>
          </p:blipFill>
          <p:spPr>
            <a:xfrm>
              <a:off x="1668550" y="24098042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0" name="図 19"/>
            <p:cNvPicPr>
              <a:picLocks noChangeAspect="1"/>
            </p:cNvPicPr>
            <p:nvPr/>
          </p:nvPicPr>
          <p:blipFill rotWithShape="1">
            <a:blip r:embed="rId3"/>
            <a:srcRect t="1728" r="17634" b="15907"/>
            <a:stretch/>
          </p:blipFill>
          <p:spPr>
            <a:xfrm>
              <a:off x="4455596" y="24121911"/>
              <a:ext cx="360000" cy="360000"/>
            </a:xfrm>
            <a:prstGeom prst="rect">
              <a:avLst/>
            </a:prstGeom>
          </p:spPr>
        </p:pic>
        <p:pic>
          <p:nvPicPr>
            <p:cNvPr id="21" name="図 20"/>
            <p:cNvPicPr>
              <a:picLocks noChangeAspect="1"/>
            </p:cNvPicPr>
            <p:nvPr/>
          </p:nvPicPr>
          <p:blipFill rotWithShape="1">
            <a:blip r:embed="rId4"/>
            <a:srcRect l="1" t="15595" r="19537" b="10939"/>
            <a:stretch/>
          </p:blipFill>
          <p:spPr>
            <a:xfrm>
              <a:off x="4454185" y="24838550"/>
              <a:ext cx="360000" cy="360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 rotWithShape="1">
            <a:blip r:embed="rId5"/>
            <a:srcRect t="847" b="847"/>
            <a:stretch/>
          </p:blipFill>
          <p:spPr>
            <a:xfrm>
              <a:off x="7307394" y="24124961"/>
              <a:ext cx="353897" cy="353898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 rotWithShape="1">
            <a:blip r:embed="rId6"/>
            <a:srcRect t="1250" b="1250"/>
            <a:stretch/>
          </p:blipFill>
          <p:spPr>
            <a:xfrm>
              <a:off x="7301291" y="24822906"/>
              <a:ext cx="360000" cy="360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 rotWithShape="1">
            <a:blip r:embed="rId7"/>
            <a:srcRect l="1351" r="1351"/>
            <a:stretch/>
          </p:blipFill>
          <p:spPr>
            <a:xfrm>
              <a:off x="1670586" y="24838551"/>
              <a:ext cx="360000" cy="360000"/>
            </a:xfrm>
            <a:prstGeom prst="rect">
              <a:avLst/>
            </a:prstGeom>
          </p:spPr>
        </p:pic>
        <p:sp>
          <p:nvSpPr>
            <p:cNvPr id="25" name="テキスト ボックス 24"/>
            <p:cNvSpPr txBox="1"/>
            <p:nvPr/>
          </p:nvSpPr>
          <p:spPr>
            <a:xfrm>
              <a:off x="2055469" y="24061410"/>
              <a:ext cx="2459749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空き状態のタイル</a:t>
              </a: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2055469" y="24805332"/>
              <a:ext cx="2146385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障害物</a:t>
              </a:r>
              <a:r>
                <a:rPr lang="ja-JP" altLang="en-US" sz="14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のタイル</a:t>
              </a:r>
              <a:endParaRPr lang="ja-JP" altLang="en-US" sz="1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4866562" y="24084029"/>
              <a:ext cx="2155747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Pursuer</a:t>
              </a:r>
              <a:r>
                <a:rPr lang="ja-JP" altLang="en-US" sz="14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のタイル</a:t>
              </a:r>
              <a:endParaRPr lang="ja-JP" altLang="en-US" sz="1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7743713" y="24084029"/>
              <a:ext cx="3741111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Pursuer</a:t>
              </a:r>
              <a:r>
                <a:rPr lang="ja-JP" altLang="en-US" sz="14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到達可能領域のタイル</a:t>
              </a:r>
              <a:endParaRPr lang="ja-JP" altLang="en-US" sz="1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4866562" y="24798789"/>
              <a:ext cx="2041053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Target</a:t>
              </a:r>
              <a:r>
                <a:rPr lang="ja-JP" altLang="en-US" sz="14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のタイル</a:t>
              </a:r>
              <a:endParaRPr lang="ja-JP" altLang="en-US" sz="1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7743713" y="24796374"/>
              <a:ext cx="3566872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Target</a:t>
              </a:r>
              <a:r>
                <a:rPr lang="ja-JP" altLang="en-US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到達</a:t>
              </a:r>
              <a:r>
                <a:rPr lang="ja-JP" altLang="en-US" sz="14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可能領域のタイル</a:t>
              </a:r>
              <a:endParaRPr lang="ja-JP" altLang="en-US" sz="1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6565662" y="1578548"/>
            <a:ext cx="2575923" cy="3780368"/>
            <a:chOff x="6565662" y="1578548"/>
            <a:chExt cx="2575923" cy="3780368"/>
          </a:xfrm>
        </p:grpSpPr>
        <p:sp>
          <p:nvSpPr>
            <p:cNvPr id="38" name="正方形/長方形 37"/>
            <p:cNvSpPr/>
            <p:nvPr/>
          </p:nvSpPr>
          <p:spPr>
            <a:xfrm>
              <a:off x="6565662" y="1578548"/>
              <a:ext cx="2575923" cy="37803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6565842" y="1578548"/>
              <a:ext cx="2575743" cy="5690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/>
                <a:t>Priority Queue</a:t>
              </a:r>
              <a:endParaRPr kumimoji="1" lang="ja-JP" altLang="en-US" b="1" dirty="0"/>
            </a:p>
          </p:txBody>
        </p:sp>
      </p:grpSp>
      <p:sp>
        <p:nvSpPr>
          <p:cNvPr id="40" name="テキスト ボックス 39"/>
          <p:cNvSpPr txBox="1"/>
          <p:nvPr/>
        </p:nvSpPr>
        <p:spPr>
          <a:xfrm>
            <a:off x="6675000" y="2123882"/>
            <a:ext cx="243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200" dirty="0" smtClean="0"/>
              <a:t>[location, “Pursuer”, time = 0] </a:t>
            </a:r>
            <a:endParaRPr kumimoji="1" lang="ja-JP" altLang="en-US" sz="1200" dirty="0"/>
          </a:p>
        </p:txBody>
      </p:sp>
      <p:pic>
        <p:nvPicPr>
          <p:cNvPr id="33" name="図 1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" t="1826" r="1956" b="2254"/>
          <a:stretch/>
        </p:blipFill>
        <p:spPr bwMode="auto">
          <a:xfrm>
            <a:off x="1034119" y="1578548"/>
            <a:ext cx="3780368" cy="378036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テキスト ボックス 78"/>
          <p:cNvSpPr txBox="1"/>
          <p:nvPr/>
        </p:nvSpPr>
        <p:spPr>
          <a:xfrm>
            <a:off x="6675000" y="2375474"/>
            <a:ext cx="243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200" dirty="0" smtClean="0"/>
              <a:t>[location, “Pursuer”, time = 0] </a:t>
            </a:r>
            <a:endParaRPr kumimoji="1" lang="ja-JP" altLang="en-US" sz="12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675000" y="2650074"/>
            <a:ext cx="243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200" dirty="0" smtClean="0"/>
              <a:t>[location, “Pursuer”, time = 0] </a:t>
            </a:r>
            <a:endParaRPr kumimoji="1" lang="ja-JP" altLang="en-US" sz="1200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6675000" y="2927009"/>
            <a:ext cx="243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200" dirty="0" smtClean="0"/>
              <a:t>[location, “Pursuer”, time = 0] </a:t>
            </a:r>
            <a:endParaRPr kumimoji="1" lang="ja-JP" altLang="en-US" sz="1200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6675000" y="3201609"/>
            <a:ext cx="243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200" dirty="0" smtClean="0"/>
              <a:t>[location, “Target”, time = 0] </a:t>
            </a:r>
            <a:endParaRPr kumimoji="1" lang="ja-JP" altLang="en-US" sz="1200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2123213" y="1588770"/>
            <a:ext cx="1185345" cy="1121153"/>
            <a:chOff x="2115593" y="1581150"/>
            <a:chExt cx="1203032" cy="1137882"/>
          </a:xfrm>
        </p:grpSpPr>
        <p:pic>
          <p:nvPicPr>
            <p:cNvPr id="83" name="図 8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09050" y="1929733"/>
              <a:ext cx="409575" cy="400050"/>
            </a:xfrm>
            <a:prstGeom prst="rect">
              <a:avLst/>
            </a:prstGeom>
          </p:spPr>
        </p:pic>
        <p:pic>
          <p:nvPicPr>
            <p:cNvPr id="84" name="図 8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25168" y="2318982"/>
              <a:ext cx="409575" cy="400050"/>
            </a:xfrm>
            <a:prstGeom prst="rect">
              <a:avLst/>
            </a:prstGeom>
          </p:spPr>
        </p:pic>
        <p:pic>
          <p:nvPicPr>
            <p:cNvPr id="85" name="図 8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0800000">
              <a:off x="2115593" y="1918932"/>
              <a:ext cx="409575" cy="400050"/>
            </a:xfrm>
            <a:prstGeom prst="rect">
              <a:avLst/>
            </a:prstGeom>
          </p:spPr>
        </p:pic>
        <p:pic>
          <p:nvPicPr>
            <p:cNvPr id="86" name="図 85"/>
            <p:cNvPicPr>
              <a:picLocks noChangeAspect="1"/>
            </p:cNvPicPr>
            <p:nvPr/>
          </p:nvPicPr>
          <p:blipFill rotWithShape="1">
            <a:blip r:embed="rId9"/>
            <a:srcRect l="-1744" t="-1" r="13094" b="3602"/>
            <a:stretch/>
          </p:blipFill>
          <p:spPr>
            <a:xfrm rot="16200000">
              <a:off x="2535528" y="1569874"/>
              <a:ext cx="363084" cy="385636"/>
            </a:xfrm>
            <a:prstGeom prst="rect">
              <a:avLst/>
            </a:prstGeom>
          </p:spPr>
        </p:pic>
      </p:grpSp>
      <p:sp>
        <p:nvSpPr>
          <p:cNvPr id="87" name="テキスト ボックス 86"/>
          <p:cNvSpPr txBox="1"/>
          <p:nvPr/>
        </p:nvSpPr>
        <p:spPr>
          <a:xfrm>
            <a:off x="6675000" y="3483922"/>
            <a:ext cx="243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200" dirty="0" smtClean="0"/>
              <a:t>[location, “Pursuer”, time = 1] </a:t>
            </a:r>
          </a:p>
          <a:p>
            <a:pPr>
              <a:lnSpc>
                <a:spcPct val="150000"/>
              </a:lnSpc>
            </a:pPr>
            <a:r>
              <a:rPr lang="en-US" altLang="ja-JP" sz="1200" dirty="0"/>
              <a:t>[location, “Pursuer”, time = 1</a:t>
            </a:r>
            <a:r>
              <a:rPr lang="en-US" altLang="ja-JP" sz="1200" dirty="0" smtClean="0"/>
              <a:t>]</a:t>
            </a:r>
          </a:p>
          <a:p>
            <a:pPr>
              <a:lnSpc>
                <a:spcPct val="150000"/>
              </a:lnSpc>
            </a:pPr>
            <a:r>
              <a:rPr lang="en-US" altLang="ja-JP" sz="1200" dirty="0"/>
              <a:t>[location, “Pursuer”, time = 1</a:t>
            </a:r>
            <a:r>
              <a:rPr lang="en-US" altLang="ja-JP" sz="1200" dirty="0" smtClean="0"/>
              <a:t>]</a:t>
            </a:r>
          </a:p>
          <a:p>
            <a:pPr>
              <a:lnSpc>
                <a:spcPct val="150000"/>
              </a:lnSpc>
            </a:pPr>
            <a:r>
              <a:rPr lang="en-US" altLang="ja-JP" sz="1200" dirty="0"/>
              <a:t>[location, “Pursuer”, time = 1]</a:t>
            </a:r>
            <a:endParaRPr kumimoji="1" lang="ja-JP" altLang="en-US" sz="1200" dirty="0"/>
          </a:p>
        </p:txBody>
      </p:sp>
      <p:grpSp>
        <p:nvGrpSpPr>
          <p:cNvPr id="88" name="グループ化 87"/>
          <p:cNvGrpSpPr/>
          <p:nvPr/>
        </p:nvGrpSpPr>
        <p:grpSpPr>
          <a:xfrm>
            <a:off x="3666109" y="2350410"/>
            <a:ext cx="1171329" cy="1107896"/>
            <a:chOff x="2115593" y="1581150"/>
            <a:chExt cx="1203032" cy="1137882"/>
          </a:xfrm>
        </p:grpSpPr>
        <p:pic>
          <p:nvPicPr>
            <p:cNvPr id="89" name="図 8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09050" y="1929733"/>
              <a:ext cx="409575" cy="400050"/>
            </a:xfrm>
            <a:prstGeom prst="rect">
              <a:avLst/>
            </a:prstGeom>
          </p:spPr>
        </p:pic>
        <p:pic>
          <p:nvPicPr>
            <p:cNvPr id="90" name="図 8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25168" y="2318982"/>
              <a:ext cx="409575" cy="400050"/>
            </a:xfrm>
            <a:prstGeom prst="rect">
              <a:avLst/>
            </a:prstGeom>
          </p:spPr>
        </p:pic>
        <p:pic>
          <p:nvPicPr>
            <p:cNvPr id="91" name="図 9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0800000">
              <a:off x="2115593" y="1918932"/>
              <a:ext cx="409575" cy="400050"/>
            </a:xfrm>
            <a:prstGeom prst="rect">
              <a:avLst/>
            </a:prstGeom>
          </p:spPr>
        </p:pic>
        <p:pic>
          <p:nvPicPr>
            <p:cNvPr id="92" name="図 91"/>
            <p:cNvPicPr>
              <a:picLocks noChangeAspect="1"/>
            </p:cNvPicPr>
            <p:nvPr/>
          </p:nvPicPr>
          <p:blipFill rotWithShape="1">
            <a:blip r:embed="rId9"/>
            <a:srcRect l="-1744" t="-1" r="13094" b="3602"/>
            <a:stretch/>
          </p:blipFill>
          <p:spPr>
            <a:xfrm rot="16200000">
              <a:off x="2535528" y="1569874"/>
              <a:ext cx="363084" cy="385636"/>
            </a:xfrm>
            <a:prstGeom prst="rect">
              <a:avLst/>
            </a:prstGeom>
          </p:spPr>
        </p:pic>
      </p:grpSp>
      <p:sp>
        <p:nvSpPr>
          <p:cNvPr id="93" name="テキスト ボックス 92"/>
          <p:cNvSpPr txBox="1"/>
          <p:nvPr/>
        </p:nvSpPr>
        <p:spPr>
          <a:xfrm>
            <a:off x="6690093" y="4609408"/>
            <a:ext cx="195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1200" dirty="0" smtClean="0"/>
              <a:t>…</a:t>
            </a:r>
            <a:endParaRPr kumimoji="1" lang="ja-JP" altLang="en-US" sz="1200" dirty="0"/>
          </a:p>
        </p:txBody>
      </p:sp>
      <p:grpSp>
        <p:nvGrpSpPr>
          <p:cNvPr id="94" name="グループ化 93"/>
          <p:cNvGrpSpPr/>
          <p:nvPr/>
        </p:nvGrpSpPr>
        <p:grpSpPr>
          <a:xfrm>
            <a:off x="3662191" y="4266300"/>
            <a:ext cx="1171287" cy="1107856"/>
            <a:chOff x="2115593" y="1581150"/>
            <a:chExt cx="1203032" cy="1137882"/>
          </a:xfrm>
        </p:grpSpPr>
        <p:pic>
          <p:nvPicPr>
            <p:cNvPr id="95" name="図 9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09050" y="1929733"/>
              <a:ext cx="409575" cy="400050"/>
            </a:xfrm>
            <a:prstGeom prst="rect">
              <a:avLst/>
            </a:prstGeom>
          </p:spPr>
        </p:pic>
        <p:pic>
          <p:nvPicPr>
            <p:cNvPr id="96" name="図 9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25168" y="2318982"/>
              <a:ext cx="409575" cy="400050"/>
            </a:xfrm>
            <a:prstGeom prst="rect">
              <a:avLst/>
            </a:prstGeom>
          </p:spPr>
        </p:pic>
        <p:pic>
          <p:nvPicPr>
            <p:cNvPr id="97" name="図 9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0800000">
              <a:off x="2115593" y="1918932"/>
              <a:ext cx="409575" cy="400050"/>
            </a:xfrm>
            <a:prstGeom prst="rect">
              <a:avLst/>
            </a:prstGeom>
          </p:spPr>
        </p:pic>
        <p:pic>
          <p:nvPicPr>
            <p:cNvPr id="98" name="図 97"/>
            <p:cNvPicPr>
              <a:picLocks noChangeAspect="1"/>
            </p:cNvPicPr>
            <p:nvPr/>
          </p:nvPicPr>
          <p:blipFill rotWithShape="1">
            <a:blip r:embed="rId9"/>
            <a:srcRect l="-1744" t="-1" r="13094" b="3602"/>
            <a:stretch/>
          </p:blipFill>
          <p:spPr>
            <a:xfrm rot="16200000">
              <a:off x="2535528" y="1569874"/>
              <a:ext cx="363084" cy="385636"/>
            </a:xfrm>
            <a:prstGeom prst="rect">
              <a:avLst/>
            </a:prstGeom>
          </p:spPr>
        </p:pic>
      </p:grpSp>
      <p:grpSp>
        <p:nvGrpSpPr>
          <p:cNvPr id="99" name="グループ化 98"/>
          <p:cNvGrpSpPr/>
          <p:nvPr/>
        </p:nvGrpSpPr>
        <p:grpSpPr>
          <a:xfrm rot="16200000">
            <a:off x="998942" y="3476726"/>
            <a:ext cx="1191268" cy="1126755"/>
            <a:chOff x="2115593" y="1581150"/>
            <a:chExt cx="1203032" cy="1137882"/>
          </a:xfrm>
        </p:grpSpPr>
        <p:pic>
          <p:nvPicPr>
            <p:cNvPr id="100" name="図 9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09050" y="1929733"/>
              <a:ext cx="409575" cy="400050"/>
            </a:xfrm>
            <a:prstGeom prst="rect">
              <a:avLst/>
            </a:prstGeom>
          </p:spPr>
        </p:pic>
        <p:pic>
          <p:nvPicPr>
            <p:cNvPr id="101" name="図 10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25168" y="2318982"/>
              <a:ext cx="409575" cy="400050"/>
            </a:xfrm>
            <a:prstGeom prst="rect">
              <a:avLst/>
            </a:prstGeom>
          </p:spPr>
        </p:pic>
        <p:pic>
          <p:nvPicPr>
            <p:cNvPr id="102" name="図 10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0800000">
              <a:off x="2115593" y="1918932"/>
              <a:ext cx="409575" cy="400050"/>
            </a:xfrm>
            <a:prstGeom prst="rect">
              <a:avLst/>
            </a:prstGeom>
          </p:spPr>
        </p:pic>
        <p:pic>
          <p:nvPicPr>
            <p:cNvPr id="103" name="図 102"/>
            <p:cNvPicPr>
              <a:picLocks noChangeAspect="1"/>
            </p:cNvPicPr>
            <p:nvPr/>
          </p:nvPicPr>
          <p:blipFill rotWithShape="1">
            <a:blip r:embed="rId9"/>
            <a:srcRect l="-1744" t="-1" r="13094" b="3602"/>
            <a:stretch/>
          </p:blipFill>
          <p:spPr>
            <a:xfrm rot="16200000">
              <a:off x="2535528" y="1569874"/>
              <a:ext cx="363084" cy="385636"/>
            </a:xfrm>
            <a:prstGeom prst="rect">
              <a:avLst/>
            </a:prstGeom>
          </p:spPr>
        </p:pic>
      </p:grpSp>
      <p:grpSp>
        <p:nvGrpSpPr>
          <p:cNvPr id="8" name="グループ化 7"/>
          <p:cNvGrpSpPr/>
          <p:nvPr/>
        </p:nvGrpSpPr>
        <p:grpSpPr>
          <a:xfrm>
            <a:off x="2535053" y="3072375"/>
            <a:ext cx="1129370" cy="1168113"/>
            <a:chOff x="2535053" y="3072375"/>
            <a:chExt cx="1129370" cy="1168113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 rotWithShape="1">
            <a:blip r:embed="rId10"/>
            <a:srcRect l="2564" r="3165"/>
            <a:stretch/>
          </p:blipFill>
          <p:spPr>
            <a:xfrm>
              <a:off x="2909050" y="3072375"/>
              <a:ext cx="375812" cy="392422"/>
            </a:xfrm>
            <a:prstGeom prst="rect">
              <a:avLst/>
            </a:prstGeom>
          </p:spPr>
        </p:pic>
        <p:pic>
          <p:nvPicPr>
            <p:cNvPr id="104" name="図 103"/>
            <p:cNvPicPr>
              <a:picLocks noChangeAspect="1"/>
            </p:cNvPicPr>
            <p:nvPr/>
          </p:nvPicPr>
          <p:blipFill rotWithShape="1">
            <a:blip r:embed="rId10"/>
            <a:srcRect l="2564" r="3165"/>
            <a:stretch/>
          </p:blipFill>
          <p:spPr>
            <a:xfrm>
              <a:off x="2909050" y="3848066"/>
              <a:ext cx="375812" cy="392422"/>
            </a:xfrm>
            <a:prstGeom prst="rect">
              <a:avLst/>
            </a:prstGeom>
          </p:spPr>
        </p:pic>
        <p:pic>
          <p:nvPicPr>
            <p:cNvPr id="105" name="図 104"/>
            <p:cNvPicPr>
              <a:picLocks noChangeAspect="1"/>
            </p:cNvPicPr>
            <p:nvPr/>
          </p:nvPicPr>
          <p:blipFill rotWithShape="1">
            <a:blip r:embed="rId10"/>
            <a:srcRect l="2564" r="3165"/>
            <a:stretch/>
          </p:blipFill>
          <p:spPr>
            <a:xfrm>
              <a:off x="3288611" y="3453165"/>
              <a:ext cx="375812" cy="392422"/>
            </a:xfrm>
            <a:prstGeom prst="rect">
              <a:avLst/>
            </a:prstGeom>
          </p:spPr>
        </p:pic>
        <p:pic>
          <p:nvPicPr>
            <p:cNvPr id="106" name="図 105"/>
            <p:cNvPicPr>
              <a:picLocks noChangeAspect="1"/>
            </p:cNvPicPr>
            <p:nvPr/>
          </p:nvPicPr>
          <p:blipFill rotWithShape="1">
            <a:blip r:embed="rId10"/>
            <a:srcRect l="2564" r="3165"/>
            <a:stretch/>
          </p:blipFill>
          <p:spPr>
            <a:xfrm>
              <a:off x="2535053" y="3458978"/>
              <a:ext cx="375812" cy="3924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404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85185E-6 L -0.00052 -0.19537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9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07407E-6 L -0.00131 -0.15856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7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0" grpId="1"/>
      <p:bldP spid="79" grpId="0"/>
      <p:bldP spid="79" grpId="1"/>
      <p:bldP spid="80" grpId="0"/>
      <p:bldP spid="80" grpId="1"/>
      <p:bldP spid="81" grpId="0"/>
      <p:bldP spid="81" grpId="1"/>
      <p:bldP spid="82" grpId="0"/>
      <p:bldP spid="82" grpId="1"/>
      <p:bldP spid="87" grpId="0"/>
      <p:bldP spid="87" grpId="1"/>
      <p:bldP spid="93" grpId="0"/>
      <p:bldP spid="9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従来</a:t>
            </a:r>
            <a:r>
              <a:rPr lang="ja-JP" altLang="en-US" dirty="0" smtClean="0"/>
              <a:t>手法 </a:t>
            </a:r>
            <a:r>
              <a:rPr lang="en-US" altLang="ja-JP" sz="3600" dirty="0" smtClean="0"/>
              <a:t>– </a:t>
            </a:r>
            <a:r>
              <a:rPr lang="en-US" altLang="ja-JP" sz="3600" dirty="0"/>
              <a:t>Cover Heuristic </a:t>
            </a:r>
            <a:r>
              <a:rPr lang="ja-JP" altLang="en-US" sz="3600" dirty="0"/>
              <a:t>法</a:t>
            </a:r>
            <a:endParaRPr lang="en-US" sz="3600" dirty="0"/>
          </a:p>
        </p:txBody>
      </p:sp>
      <p:grpSp>
        <p:nvGrpSpPr>
          <p:cNvPr id="18" name="グループ化 17"/>
          <p:cNvGrpSpPr/>
          <p:nvPr/>
        </p:nvGrpSpPr>
        <p:grpSpPr>
          <a:xfrm>
            <a:off x="1034119" y="5768454"/>
            <a:ext cx="6733226" cy="828714"/>
            <a:chOff x="1668550" y="24061410"/>
            <a:chExt cx="9816274" cy="1183442"/>
          </a:xfrm>
        </p:grpSpPr>
        <p:pic>
          <p:nvPicPr>
            <p:cNvPr id="19" name="図 18"/>
            <p:cNvPicPr>
              <a:picLocks noChangeAspect="1"/>
            </p:cNvPicPr>
            <p:nvPr/>
          </p:nvPicPr>
          <p:blipFill rotWithShape="1">
            <a:blip r:embed="rId2"/>
            <a:srcRect l="3009" r="12977" b="12874"/>
            <a:stretch/>
          </p:blipFill>
          <p:spPr>
            <a:xfrm>
              <a:off x="1668550" y="24098042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0" name="図 19"/>
            <p:cNvPicPr>
              <a:picLocks noChangeAspect="1"/>
            </p:cNvPicPr>
            <p:nvPr/>
          </p:nvPicPr>
          <p:blipFill rotWithShape="1">
            <a:blip r:embed="rId3"/>
            <a:srcRect t="1728" r="17634" b="15907"/>
            <a:stretch/>
          </p:blipFill>
          <p:spPr>
            <a:xfrm>
              <a:off x="4455596" y="24121911"/>
              <a:ext cx="360000" cy="360000"/>
            </a:xfrm>
            <a:prstGeom prst="rect">
              <a:avLst/>
            </a:prstGeom>
          </p:spPr>
        </p:pic>
        <p:pic>
          <p:nvPicPr>
            <p:cNvPr id="21" name="図 20"/>
            <p:cNvPicPr>
              <a:picLocks noChangeAspect="1"/>
            </p:cNvPicPr>
            <p:nvPr/>
          </p:nvPicPr>
          <p:blipFill rotWithShape="1">
            <a:blip r:embed="rId4"/>
            <a:srcRect l="1" t="15595" r="19537" b="10939"/>
            <a:stretch/>
          </p:blipFill>
          <p:spPr>
            <a:xfrm>
              <a:off x="4454185" y="24838550"/>
              <a:ext cx="360000" cy="360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 rotWithShape="1">
            <a:blip r:embed="rId5"/>
            <a:srcRect t="847" b="847"/>
            <a:stretch/>
          </p:blipFill>
          <p:spPr>
            <a:xfrm>
              <a:off x="7307394" y="24124961"/>
              <a:ext cx="353897" cy="353898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 rotWithShape="1">
            <a:blip r:embed="rId6"/>
            <a:srcRect t="1250" b="1250"/>
            <a:stretch/>
          </p:blipFill>
          <p:spPr>
            <a:xfrm>
              <a:off x="7301291" y="24822906"/>
              <a:ext cx="360000" cy="360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 rotWithShape="1">
            <a:blip r:embed="rId7"/>
            <a:srcRect l="1351" r="1351"/>
            <a:stretch/>
          </p:blipFill>
          <p:spPr>
            <a:xfrm>
              <a:off x="1670586" y="24838551"/>
              <a:ext cx="360000" cy="360000"/>
            </a:xfrm>
            <a:prstGeom prst="rect">
              <a:avLst/>
            </a:prstGeom>
          </p:spPr>
        </p:pic>
        <p:sp>
          <p:nvSpPr>
            <p:cNvPr id="25" name="テキスト ボックス 24"/>
            <p:cNvSpPr txBox="1"/>
            <p:nvPr/>
          </p:nvSpPr>
          <p:spPr>
            <a:xfrm>
              <a:off x="2055469" y="24061410"/>
              <a:ext cx="2459749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空き状態のタイル</a:t>
              </a: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2055469" y="24805332"/>
              <a:ext cx="2146385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障害物</a:t>
              </a:r>
              <a:r>
                <a:rPr lang="ja-JP" altLang="en-US" sz="14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のタイル</a:t>
              </a:r>
              <a:endParaRPr lang="ja-JP" altLang="en-US" sz="1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4866562" y="24084029"/>
              <a:ext cx="2155747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Pursuer</a:t>
              </a:r>
              <a:r>
                <a:rPr lang="ja-JP" altLang="en-US" sz="14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のタイル</a:t>
              </a:r>
              <a:endParaRPr lang="ja-JP" altLang="en-US" sz="1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7743713" y="24084029"/>
              <a:ext cx="3741111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Pursuer</a:t>
              </a:r>
              <a:r>
                <a:rPr lang="ja-JP" altLang="en-US" sz="14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到達可能領域のタイル</a:t>
              </a:r>
              <a:endParaRPr lang="ja-JP" altLang="en-US" sz="1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4866562" y="24798789"/>
              <a:ext cx="2041053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Target</a:t>
              </a:r>
              <a:r>
                <a:rPr lang="ja-JP" altLang="en-US" sz="14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のタイル</a:t>
              </a:r>
              <a:endParaRPr lang="ja-JP" altLang="en-US" sz="1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7743713" y="24796374"/>
              <a:ext cx="3566872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Target</a:t>
              </a:r>
              <a:r>
                <a:rPr lang="ja-JP" altLang="en-US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到達</a:t>
              </a:r>
              <a:r>
                <a:rPr lang="ja-JP" altLang="en-US" sz="14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可能領域のタイル</a:t>
              </a:r>
              <a:endParaRPr lang="ja-JP" altLang="en-US" sz="1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6565662" y="1578548"/>
            <a:ext cx="2575923" cy="3780368"/>
            <a:chOff x="6565662" y="1578548"/>
            <a:chExt cx="2575923" cy="3780368"/>
          </a:xfrm>
        </p:grpSpPr>
        <p:sp>
          <p:nvSpPr>
            <p:cNvPr id="38" name="正方形/長方形 37"/>
            <p:cNvSpPr/>
            <p:nvPr/>
          </p:nvSpPr>
          <p:spPr>
            <a:xfrm>
              <a:off x="6565662" y="1578548"/>
              <a:ext cx="2575923" cy="37803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6565842" y="1578548"/>
              <a:ext cx="2575743" cy="5690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/>
                <a:t>Priority Queue</a:t>
              </a:r>
              <a:endParaRPr kumimoji="1" lang="ja-JP" altLang="en-US" b="1" dirty="0"/>
            </a:p>
          </p:txBody>
        </p:sp>
      </p:grpSp>
      <p:pic>
        <p:nvPicPr>
          <p:cNvPr id="34" name="図 33"/>
          <p:cNvPicPr>
            <a:picLocks noChangeAspect="1"/>
          </p:cNvPicPr>
          <p:nvPr/>
        </p:nvPicPr>
        <p:blipFill rotWithShape="1">
          <a:blip r:embed="rId8"/>
          <a:srcRect l="1948" t="1942" r="2699" b="2892"/>
          <a:stretch/>
        </p:blipFill>
        <p:spPr>
          <a:xfrm>
            <a:off x="1062694" y="1582297"/>
            <a:ext cx="3767094" cy="376709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グループ化 5"/>
          <p:cNvGrpSpPr/>
          <p:nvPr/>
        </p:nvGrpSpPr>
        <p:grpSpPr>
          <a:xfrm>
            <a:off x="6675000" y="2123882"/>
            <a:ext cx="2436400" cy="1706470"/>
            <a:chOff x="6675000" y="2123882"/>
            <a:chExt cx="2436400" cy="1706470"/>
          </a:xfrm>
        </p:grpSpPr>
        <p:sp>
          <p:nvSpPr>
            <p:cNvPr id="40" name="テキスト ボックス 39"/>
            <p:cNvSpPr txBox="1"/>
            <p:nvPr/>
          </p:nvSpPr>
          <p:spPr>
            <a:xfrm>
              <a:off x="6675000" y="2123882"/>
              <a:ext cx="243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ja-JP" sz="1200" dirty="0" smtClean="0"/>
                <a:t>[location, “Pursuer”, time = 3] </a:t>
              </a:r>
              <a:endParaRPr kumimoji="1" lang="ja-JP" altLang="en-US" sz="1200" dirty="0"/>
            </a:p>
          </p:txBody>
        </p:sp>
        <p:sp>
          <p:nvSpPr>
            <p:cNvPr id="79" name="テキスト ボックス 78"/>
            <p:cNvSpPr txBox="1"/>
            <p:nvPr/>
          </p:nvSpPr>
          <p:spPr>
            <a:xfrm>
              <a:off x="6675000" y="2375474"/>
              <a:ext cx="243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ja-JP" sz="1200" dirty="0" smtClean="0"/>
                <a:t>[location, “Pursuer”, time = 3] </a:t>
              </a:r>
              <a:endParaRPr kumimoji="1" lang="ja-JP" altLang="en-US" sz="1200" dirty="0"/>
            </a:p>
          </p:txBody>
        </p:sp>
        <p:sp>
          <p:nvSpPr>
            <p:cNvPr id="80" name="テキスト ボックス 79"/>
            <p:cNvSpPr txBox="1"/>
            <p:nvPr/>
          </p:nvSpPr>
          <p:spPr>
            <a:xfrm>
              <a:off x="6675000" y="2650074"/>
              <a:ext cx="243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ja-JP" sz="1200" dirty="0" smtClean="0"/>
                <a:t>[location, “Pursuer”, time = 3] </a:t>
              </a:r>
              <a:endParaRPr kumimoji="1" lang="ja-JP" altLang="en-US" sz="1200" dirty="0"/>
            </a:p>
          </p:txBody>
        </p:sp>
        <p:sp>
          <p:nvSpPr>
            <p:cNvPr id="81" name="テキスト ボックス 80"/>
            <p:cNvSpPr txBox="1"/>
            <p:nvPr/>
          </p:nvSpPr>
          <p:spPr>
            <a:xfrm>
              <a:off x="6675000" y="2927009"/>
              <a:ext cx="243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ja-JP" sz="1200" dirty="0" smtClean="0"/>
                <a:t>[location, “Pursuer”, time = 3] </a:t>
              </a:r>
              <a:endParaRPr kumimoji="1" lang="ja-JP" altLang="en-US" sz="1200" dirty="0"/>
            </a:p>
          </p:txBody>
        </p:sp>
        <p:sp>
          <p:nvSpPr>
            <p:cNvPr id="82" name="テキスト ボックス 81"/>
            <p:cNvSpPr txBox="1"/>
            <p:nvPr/>
          </p:nvSpPr>
          <p:spPr>
            <a:xfrm>
              <a:off x="6675000" y="3461020"/>
              <a:ext cx="243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ja-JP" sz="1200" dirty="0" smtClean="0"/>
                <a:t>[location, “Target”, time = 3] </a:t>
              </a:r>
              <a:endParaRPr kumimoji="1" lang="ja-JP" altLang="en-US" sz="1200" dirty="0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6675000" y="3201609"/>
              <a:ext cx="2002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ja-JP" sz="1200" dirty="0" smtClean="0"/>
                <a:t>…</a:t>
              </a:r>
              <a:endParaRPr kumimoji="1" lang="ja-JP" altLang="en-US" sz="1200" dirty="0"/>
            </a:p>
          </p:txBody>
        </p:sp>
      </p:grpSp>
      <p:pic>
        <p:nvPicPr>
          <p:cNvPr id="37" name="図 1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" t="1939" r="2126" b="3060"/>
          <a:stretch/>
        </p:blipFill>
        <p:spPr bwMode="auto">
          <a:xfrm>
            <a:off x="1034120" y="1578548"/>
            <a:ext cx="3807676" cy="3770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9725025" y="3137854"/>
            <a:ext cx="1876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Pursuer-cover-set:</a:t>
            </a:r>
          </a:p>
          <a:p>
            <a:pPr algn="ctr"/>
            <a:r>
              <a:rPr lang="en-US" altLang="zh-CN" dirty="0" smtClean="0"/>
              <a:t>85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158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従来</a:t>
            </a:r>
            <a:r>
              <a:rPr lang="ja-JP" altLang="en-US" dirty="0" smtClean="0"/>
              <a:t>手法 </a:t>
            </a:r>
            <a:r>
              <a:rPr lang="en-US" altLang="ja-JP" sz="3600" dirty="0" smtClean="0"/>
              <a:t>– </a:t>
            </a:r>
            <a:r>
              <a:rPr lang="en-US" altLang="ja-JP" sz="3600" dirty="0"/>
              <a:t>Cover Heuristic </a:t>
            </a:r>
            <a:r>
              <a:rPr lang="ja-JP" altLang="en-US" sz="3600" dirty="0"/>
              <a:t>法</a:t>
            </a:r>
            <a:endParaRPr lang="en-US" sz="3600" dirty="0"/>
          </a:p>
        </p:txBody>
      </p:sp>
      <p:grpSp>
        <p:nvGrpSpPr>
          <p:cNvPr id="18" name="グループ化 17"/>
          <p:cNvGrpSpPr/>
          <p:nvPr/>
        </p:nvGrpSpPr>
        <p:grpSpPr>
          <a:xfrm>
            <a:off x="1034119" y="5768454"/>
            <a:ext cx="6733226" cy="828714"/>
            <a:chOff x="1668550" y="24061410"/>
            <a:chExt cx="9816274" cy="1183442"/>
          </a:xfrm>
        </p:grpSpPr>
        <p:pic>
          <p:nvPicPr>
            <p:cNvPr id="19" name="図 18"/>
            <p:cNvPicPr>
              <a:picLocks noChangeAspect="1"/>
            </p:cNvPicPr>
            <p:nvPr/>
          </p:nvPicPr>
          <p:blipFill rotWithShape="1">
            <a:blip r:embed="rId2"/>
            <a:srcRect l="3009" r="12977" b="12874"/>
            <a:stretch/>
          </p:blipFill>
          <p:spPr>
            <a:xfrm>
              <a:off x="1668550" y="24098042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0" name="図 19"/>
            <p:cNvPicPr>
              <a:picLocks noChangeAspect="1"/>
            </p:cNvPicPr>
            <p:nvPr/>
          </p:nvPicPr>
          <p:blipFill rotWithShape="1">
            <a:blip r:embed="rId3"/>
            <a:srcRect t="1728" r="17634" b="15907"/>
            <a:stretch/>
          </p:blipFill>
          <p:spPr>
            <a:xfrm>
              <a:off x="4455596" y="24121911"/>
              <a:ext cx="360000" cy="360000"/>
            </a:xfrm>
            <a:prstGeom prst="rect">
              <a:avLst/>
            </a:prstGeom>
          </p:spPr>
        </p:pic>
        <p:pic>
          <p:nvPicPr>
            <p:cNvPr id="21" name="図 20"/>
            <p:cNvPicPr>
              <a:picLocks noChangeAspect="1"/>
            </p:cNvPicPr>
            <p:nvPr/>
          </p:nvPicPr>
          <p:blipFill rotWithShape="1">
            <a:blip r:embed="rId4"/>
            <a:srcRect l="1" t="15595" r="19537" b="10939"/>
            <a:stretch/>
          </p:blipFill>
          <p:spPr>
            <a:xfrm>
              <a:off x="4454185" y="24838550"/>
              <a:ext cx="360000" cy="360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 rotWithShape="1">
            <a:blip r:embed="rId5"/>
            <a:srcRect t="847" b="847"/>
            <a:stretch/>
          </p:blipFill>
          <p:spPr>
            <a:xfrm>
              <a:off x="7307394" y="24124961"/>
              <a:ext cx="353897" cy="353898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 rotWithShape="1">
            <a:blip r:embed="rId6"/>
            <a:srcRect t="1250" b="1250"/>
            <a:stretch/>
          </p:blipFill>
          <p:spPr>
            <a:xfrm>
              <a:off x="7301291" y="24822906"/>
              <a:ext cx="360000" cy="360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 rotWithShape="1">
            <a:blip r:embed="rId7"/>
            <a:srcRect l="1351" r="1351"/>
            <a:stretch/>
          </p:blipFill>
          <p:spPr>
            <a:xfrm>
              <a:off x="1670586" y="24838551"/>
              <a:ext cx="360000" cy="360000"/>
            </a:xfrm>
            <a:prstGeom prst="rect">
              <a:avLst/>
            </a:prstGeom>
          </p:spPr>
        </p:pic>
        <p:sp>
          <p:nvSpPr>
            <p:cNvPr id="25" name="テキスト ボックス 24"/>
            <p:cNvSpPr txBox="1"/>
            <p:nvPr/>
          </p:nvSpPr>
          <p:spPr>
            <a:xfrm>
              <a:off x="2055469" y="24061410"/>
              <a:ext cx="2459749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空き状態のタイル</a:t>
              </a: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2055469" y="24805332"/>
              <a:ext cx="2146385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障害物</a:t>
              </a:r>
              <a:r>
                <a:rPr lang="ja-JP" altLang="en-US" sz="14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のタイル</a:t>
              </a:r>
              <a:endParaRPr lang="ja-JP" altLang="en-US" sz="1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4866562" y="24084029"/>
              <a:ext cx="2155747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Pursuer</a:t>
              </a:r>
              <a:r>
                <a:rPr lang="ja-JP" altLang="en-US" sz="14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のタイル</a:t>
              </a:r>
              <a:endParaRPr lang="ja-JP" altLang="en-US" sz="1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7743713" y="24084029"/>
              <a:ext cx="3741111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Pursuer</a:t>
              </a:r>
              <a:r>
                <a:rPr lang="ja-JP" altLang="en-US" sz="14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到達可能領域のタイル</a:t>
              </a:r>
              <a:endParaRPr lang="ja-JP" altLang="en-US" sz="1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4866562" y="24798789"/>
              <a:ext cx="2041053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Target</a:t>
              </a:r>
              <a:r>
                <a:rPr lang="ja-JP" altLang="en-US" sz="14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のタイル</a:t>
              </a:r>
              <a:endParaRPr lang="ja-JP" altLang="en-US" sz="1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7743713" y="24796374"/>
              <a:ext cx="3566872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Target</a:t>
              </a:r>
              <a:r>
                <a:rPr lang="ja-JP" altLang="en-US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到達</a:t>
              </a:r>
              <a:r>
                <a:rPr lang="ja-JP" altLang="en-US" sz="14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可能領域のタイル</a:t>
              </a:r>
              <a:endParaRPr lang="ja-JP" altLang="en-US" sz="1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グループ化 36"/>
          <p:cNvGrpSpPr/>
          <p:nvPr/>
        </p:nvGrpSpPr>
        <p:grpSpPr>
          <a:xfrm>
            <a:off x="1034118" y="1554726"/>
            <a:ext cx="3747431" cy="3798324"/>
            <a:chOff x="1003822" y="2503885"/>
            <a:chExt cx="2826528" cy="2844367"/>
          </a:xfrm>
        </p:grpSpPr>
        <p:grpSp>
          <p:nvGrpSpPr>
            <p:cNvPr id="12" name="グループ化 11"/>
            <p:cNvGrpSpPr/>
            <p:nvPr/>
          </p:nvGrpSpPr>
          <p:grpSpPr>
            <a:xfrm>
              <a:off x="1003822" y="2521724"/>
              <a:ext cx="2826528" cy="2826528"/>
              <a:chOff x="11290525" y="24782222"/>
              <a:chExt cx="2160000" cy="2160000"/>
            </a:xfrm>
          </p:grpSpPr>
          <p:pic>
            <p:nvPicPr>
              <p:cNvPr id="13" name="図 12"/>
              <p:cNvPicPr>
                <a:picLocks noChangeAspect="1"/>
              </p:cNvPicPr>
              <p:nvPr/>
            </p:nvPicPr>
            <p:blipFill rotWithShape="1">
              <a:blip r:embed="rId8"/>
              <a:srcRect l="100" r="100"/>
              <a:stretch/>
            </p:blipFill>
            <p:spPr>
              <a:xfrm>
                <a:off x="11290525" y="24782222"/>
                <a:ext cx="2160000" cy="216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5" name="右矢印 14"/>
              <p:cNvSpPr/>
              <p:nvPr/>
            </p:nvSpPr>
            <p:spPr>
              <a:xfrm rot="10800000">
                <a:off x="11699112" y="25031100"/>
                <a:ext cx="213028" cy="140299"/>
              </a:xfrm>
              <a:prstGeom prst="rightArrow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4" name="右矢印 33"/>
            <p:cNvSpPr/>
            <p:nvPr/>
          </p:nvSpPr>
          <p:spPr>
            <a:xfrm>
              <a:off x="2153483" y="2847400"/>
              <a:ext cx="278764" cy="183592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lt1"/>
                </a:solidFill>
              </a:endParaRPr>
            </a:p>
          </p:txBody>
        </p:sp>
        <p:sp>
          <p:nvSpPr>
            <p:cNvPr id="35" name="右矢印 34"/>
            <p:cNvSpPr/>
            <p:nvPr/>
          </p:nvSpPr>
          <p:spPr>
            <a:xfrm rot="5400000">
              <a:off x="1857142" y="3155384"/>
              <a:ext cx="278764" cy="183592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右矢印 35"/>
            <p:cNvSpPr/>
            <p:nvPr/>
          </p:nvSpPr>
          <p:spPr>
            <a:xfrm rot="16200000">
              <a:off x="1857142" y="2551471"/>
              <a:ext cx="278764" cy="183592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テキスト ボックス 2"/>
          <p:cNvSpPr txBox="1"/>
          <p:nvPr/>
        </p:nvSpPr>
        <p:spPr>
          <a:xfrm>
            <a:off x="5277394" y="1601546"/>
            <a:ext cx="51032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計算例</a:t>
            </a:r>
            <a:r>
              <a:rPr lang="en-US" altLang="ja-JP" dirty="0" smtClean="0"/>
              <a:t>:</a:t>
            </a:r>
            <a:r>
              <a:rPr lang="ja-JP" altLang="en-US" dirty="0" smtClean="0"/>
              <a:t>　パーサ４つとターゲット１つ</a:t>
            </a:r>
            <a:endParaRPr lang="en-US" altLang="ja-JP" dirty="0" smtClean="0"/>
          </a:p>
          <a:p>
            <a:endParaRPr lang="en-US" altLang="zh-CN" dirty="0" smtClean="0"/>
          </a:p>
          <a:p>
            <a:r>
              <a:rPr lang="ja-JP" altLang="en-US" dirty="0" smtClean="0"/>
              <a:t>パーサに対する上下左右４つ方向に移動可能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各方向に</a:t>
            </a:r>
            <a:r>
              <a:rPr lang="en-US" altLang="ja-JP" dirty="0" smtClean="0"/>
              <a:t>Pursuer-cover-set</a:t>
            </a:r>
            <a:r>
              <a:rPr lang="ja-JP" altLang="en-US" dirty="0" smtClean="0"/>
              <a:t>を計算する</a:t>
            </a:r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286374" y="3152537"/>
            <a:ext cx="20383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Pursuer-cover-set:</a:t>
            </a:r>
          </a:p>
          <a:p>
            <a:r>
              <a:rPr lang="ja-JP" altLang="en-US" dirty="0" smtClean="0"/>
              <a:t>上 </a:t>
            </a:r>
            <a:r>
              <a:rPr lang="en-US" altLang="ja-JP" dirty="0" smtClean="0"/>
              <a:t>- 83</a:t>
            </a:r>
          </a:p>
          <a:p>
            <a:r>
              <a:rPr lang="ja-JP" altLang="en-US" dirty="0" smtClean="0"/>
              <a:t>下 </a:t>
            </a:r>
            <a:r>
              <a:rPr lang="en-US" altLang="ja-JP" dirty="0" smtClean="0"/>
              <a:t>- </a:t>
            </a:r>
            <a:r>
              <a:rPr lang="en-US" altLang="ja-JP" b="1" dirty="0" smtClean="0">
                <a:solidFill>
                  <a:srgbClr val="FF0000"/>
                </a:solidFill>
              </a:rPr>
              <a:t>86</a:t>
            </a:r>
          </a:p>
          <a:p>
            <a:r>
              <a:rPr lang="ja-JP" altLang="en-US" dirty="0" smtClean="0"/>
              <a:t>左 </a:t>
            </a:r>
            <a:r>
              <a:rPr lang="en-US" altLang="ja-JP" dirty="0" smtClean="0"/>
              <a:t>- 83</a:t>
            </a:r>
          </a:p>
          <a:p>
            <a:r>
              <a:rPr lang="ja-JP" altLang="en-US" dirty="0" smtClean="0"/>
              <a:t>右 </a:t>
            </a:r>
            <a:r>
              <a:rPr lang="en-US" altLang="ja-JP" dirty="0" smtClean="0"/>
              <a:t>- 85</a:t>
            </a:r>
            <a:endParaRPr lang="zh-CN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277394" y="4703528"/>
            <a:ext cx="390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結果：</a:t>
            </a:r>
            <a:r>
              <a:rPr lang="ja-JP" altLang="en-US" b="1" dirty="0" smtClean="0">
                <a:solidFill>
                  <a:srgbClr val="FF0000"/>
                </a:solidFill>
              </a:rPr>
              <a:t>下</a:t>
            </a:r>
            <a:r>
              <a:rPr lang="ja-JP" altLang="en-US" dirty="0" smtClean="0"/>
              <a:t>のタイルに移動する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859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1129</Words>
  <Application>Microsoft Office PowerPoint</Application>
  <PresentationFormat>ワイド画面</PresentationFormat>
  <Paragraphs>235</Paragraphs>
  <Slides>21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33" baseType="lpstr">
      <vt:lpstr>等线</vt:lpstr>
      <vt:lpstr>等线 Light</vt:lpstr>
      <vt:lpstr>ＭＳ 明朝</vt:lpstr>
      <vt:lpstr>メイリオ</vt:lpstr>
      <vt:lpstr>游ゴシック</vt:lpstr>
      <vt:lpstr>游ゴシック Light</vt:lpstr>
      <vt:lpstr>Arial</vt:lpstr>
      <vt:lpstr>Calibri</vt:lpstr>
      <vt:lpstr>Calibri Light</vt:lpstr>
      <vt:lpstr>Cambria Math</vt:lpstr>
      <vt:lpstr>Times New Roman</vt:lpstr>
      <vt:lpstr>Office 主题​​</vt:lpstr>
      <vt:lpstr>リアルタイムグリッド環境における マルチエージェントの単一移動対象捕獲の探索法</vt:lpstr>
      <vt:lpstr>目次</vt:lpstr>
      <vt:lpstr>研究背景</vt:lpstr>
      <vt:lpstr>問題定義</vt:lpstr>
      <vt:lpstr>従来手法 – Cover Heuristic 法</vt:lpstr>
      <vt:lpstr>従来手法 – Cover Heuristic 法</vt:lpstr>
      <vt:lpstr>従来手法 – Cover Heuristic 法</vt:lpstr>
      <vt:lpstr>従来手法 – Cover Heuristic 法</vt:lpstr>
      <vt:lpstr>従来手法 – Cover Heuristic 法</vt:lpstr>
      <vt:lpstr>従来手法 – Cover Heuristic 法</vt:lpstr>
      <vt:lpstr>提案手法</vt:lpstr>
      <vt:lpstr>提案手法</vt:lpstr>
      <vt:lpstr>提案手法</vt:lpstr>
      <vt:lpstr>提案手法</vt:lpstr>
      <vt:lpstr>提案手法</vt:lpstr>
      <vt:lpstr>評価実験</vt:lpstr>
      <vt:lpstr>評価実験</vt:lpstr>
      <vt:lpstr>評価実験 - 高速Cover-Heuristic法の高速化割合</vt:lpstr>
      <vt:lpstr>評価実験 - 提案手法とA star algorithmの比較実験</vt:lpstr>
      <vt:lpstr>今後の課題</vt:lpstr>
      <vt:lpstr>ご清聴ありがとうございました！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リアルタイムグリッド環境におけるマルチエージェントの単一移動対象捕獲の探索法</dc:title>
  <dc:creator>唐霄</dc:creator>
  <cp:lastModifiedBy>tangxiao</cp:lastModifiedBy>
  <cp:revision>74</cp:revision>
  <dcterms:created xsi:type="dcterms:W3CDTF">2016-12-04T13:44:00Z</dcterms:created>
  <dcterms:modified xsi:type="dcterms:W3CDTF">2017-02-26T11:54:05Z</dcterms:modified>
</cp:coreProperties>
</file>