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1"/>
  </p:notesMasterIdLst>
  <p:handoutMasterIdLst>
    <p:handoutMasterId r:id="rId12"/>
  </p:handoutMasterIdLst>
  <p:sldIdLst>
    <p:sldId id="256" r:id="rId2"/>
    <p:sldId id="563" r:id="rId3"/>
    <p:sldId id="502" r:id="rId4"/>
    <p:sldId id="560" r:id="rId5"/>
    <p:sldId id="561" r:id="rId6"/>
    <p:sldId id="562" r:id="rId7"/>
    <p:sldId id="558" r:id="rId8"/>
    <p:sldId id="559" r:id="rId9"/>
    <p:sldId id="492" r:id="rId10"/>
  </p:sldIdLst>
  <p:sldSz cx="9144000" cy="6858000" type="screen4x3"/>
  <p:notesSz cx="6858000" cy="9144000"/>
  <p:defaultTextStyle>
    <a:defPPr>
      <a:defRPr lang="en-AU"/>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autoAdjust="0"/>
    <p:restoredTop sz="58970" autoAdjust="0"/>
  </p:normalViewPr>
  <p:slideViewPr>
    <p:cSldViewPr>
      <p:cViewPr>
        <p:scale>
          <a:sx n="62" d="100"/>
          <a:sy n="62" d="100"/>
        </p:scale>
        <p:origin x="-528"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dirty="0"/>
          </a:p>
        </p:txBody>
      </p:sp>
      <p:sp>
        <p:nvSpPr>
          <p:cNvPr id="522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dirty="0"/>
          </a:p>
        </p:txBody>
      </p:sp>
      <p:sp>
        <p:nvSpPr>
          <p:cNvPr id="522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dirty="0"/>
          </a:p>
        </p:txBody>
      </p:sp>
      <p:sp>
        <p:nvSpPr>
          <p:cNvPr id="522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69C6364-A959-4CA8-ACFA-DB5DC6480CC7}" type="slidenum">
              <a:rPr lang="en-AU"/>
              <a:pPr>
                <a:defRPr/>
              </a:pPr>
              <a:t>‹#›</a:t>
            </a:fld>
            <a:endParaRPr lang="en-AU" dirty="0"/>
          </a:p>
        </p:txBody>
      </p:sp>
    </p:spTree>
    <p:extLst>
      <p:ext uri="{BB962C8B-B14F-4D97-AF65-F5344CB8AC3E}">
        <p14:creationId xmlns:p14="http://schemas.microsoft.com/office/powerpoint/2010/main" val="3998191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485BCCE-9C72-410D-BBF7-6F06F221AE25}" type="slidenum">
              <a:rPr lang="en-US"/>
              <a:pPr>
                <a:defRPr/>
              </a:pPr>
              <a:t>‹#›</a:t>
            </a:fld>
            <a:endParaRPr lang="en-US" dirty="0"/>
          </a:p>
        </p:txBody>
      </p:sp>
    </p:spTree>
    <p:extLst>
      <p:ext uri="{BB962C8B-B14F-4D97-AF65-F5344CB8AC3E}">
        <p14:creationId xmlns:p14="http://schemas.microsoft.com/office/powerpoint/2010/main" val="3267774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Hello and welcome</a:t>
            </a:r>
            <a:r>
              <a:rPr lang="en-AU" baseline="0" dirty="0" smtClean="0"/>
              <a:t> to the commencement of </a:t>
            </a:r>
            <a:r>
              <a:rPr lang="en-AU" i="1" baseline="0" dirty="0" smtClean="0"/>
              <a:t>AWDTS </a:t>
            </a:r>
            <a:r>
              <a:rPr lang="en-AU" baseline="0" dirty="0" smtClean="0"/>
              <a:t>’ Course in Alcohol &amp; Other Drugs Specimen Collection &amp; Testing.  </a:t>
            </a:r>
            <a:endParaRPr lang="en-US" dirty="0"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9994E53-3D06-4B26-AC09-0AF1B37F6E79}" type="slidenum">
              <a:rPr lang="en-US" sz="1200" smtClean="0"/>
              <a:pPr eaLnBrk="1" hangingPunct="1"/>
              <a:t>1</a:t>
            </a:fld>
            <a:endParaRPr lang="en-US" sz="12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dirty="0" smtClean="0"/>
              <a:t>AWDTS LOCATIONS</a:t>
            </a:r>
          </a:p>
          <a:p>
            <a:endParaRPr lang="en-AU" dirty="0" smtClean="0"/>
          </a:p>
          <a:p>
            <a:r>
              <a:rPr lang="en-AU" dirty="0" smtClean="0"/>
              <a:t>AWDTS operates in all Australian</a:t>
            </a:r>
            <a:r>
              <a:rPr lang="en-AU" baseline="0" dirty="0" smtClean="0"/>
              <a:t> capitals &amp; major Regional Centres, and provides training in PNG and NZ. </a:t>
            </a:r>
            <a:endParaRPr lang="en-AU"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F736E20-F8EC-4C42-84DC-D993EBBF3C30}" type="slidenum">
              <a:rPr lang="en-US" sz="1200" smtClean="0"/>
              <a:pPr eaLnBrk="1" hangingPunct="1"/>
              <a:t>3</a:t>
            </a:fld>
            <a:endParaRPr 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a:buNone/>
            </a:pPr>
            <a:r>
              <a:rPr lang="en-AU" b="0" dirty="0" smtClean="0"/>
              <a:t>AWDTS PRODUCTS &amp; SERVICES</a:t>
            </a:r>
          </a:p>
          <a:p>
            <a:pPr marL="0" indent="0" algn="l">
              <a:buNone/>
            </a:pPr>
            <a:endParaRPr lang="en-AU" b="1" dirty="0" smtClean="0"/>
          </a:p>
          <a:p>
            <a:pPr>
              <a:buFontTx/>
              <a:buNone/>
            </a:pPr>
            <a:r>
              <a:rPr lang="en-AU" b="0" dirty="0" smtClean="0"/>
              <a:t>AWDTS offers the full range of alcohol and drug testing equipment and services.</a:t>
            </a:r>
          </a:p>
          <a:p>
            <a:pPr>
              <a:buFontTx/>
              <a:buNone/>
            </a:pPr>
            <a:endParaRPr lang="en-AU" b="0" dirty="0" smtClean="0"/>
          </a:p>
          <a:p>
            <a:pPr>
              <a:buFontTx/>
              <a:buNone/>
            </a:pPr>
            <a:r>
              <a:rPr lang="en-AU" b="0" dirty="0" smtClean="0"/>
              <a:t>Whether you are looking at setting up a collection/testing regime from scratch, or simply require one or more products and services, AWDTS is a one-stop shop providing </a:t>
            </a:r>
            <a:r>
              <a:rPr lang="en-AU" b="0" baseline="0" dirty="0" smtClean="0"/>
              <a:t> </a:t>
            </a:r>
            <a:r>
              <a:rPr lang="en-AU" dirty="0" smtClean="0"/>
              <a:t>alcohol</a:t>
            </a:r>
            <a:r>
              <a:rPr lang="en-AU" baseline="0" dirty="0" smtClean="0"/>
              <a:t> and drug collection and testing services, n</a:t>
            </a:r>
            <a:r>
              <a:rPr lang="en-AU" dirty="0" smtClean="0"/>
              <a:t>ationally-accredited training and annual reaccreditation, consultancy services relating</a:t>
            </a:r>
            <a:r>
              <a:rPr lang="en-AU" baseline="0" dirty="0" smtClean="0"/>
              <a:t> to p</a:t>
            </a:r>
            <a:r>
              <a:rPr lang="en-AU" dirty="0" smtClean="0"/>
              <a:t>olicy &amp; procedures, how to set up your own collection &amp; testing program, the relevant Australian Standards and pertinent Health &amp; Safety Acts &amp; legal considerations.  Due to the calibre of our consultants, we also offer expert witnesses for court, and a written opinion service.</a:t>
            </a:r>
          </a:p>
          <a:p>
            <a:pPr>
              <a:buFontTx/>
              <a:buNone/>
            </a:pPr>
            <a:endParaRPr lang="en-AU" b="0" dirty="0" smtClean="0"/>
          </a:p>
          <a:p>
            <a:pPr>
              <a:buFontTx/>
              <a:buNone/>
            </a:pPr>
            <a:endParaRPr lang="en-AU" b="0" dirty="0" smtClean="0"/>
          </a:p>
          <a:p>
            <a:pPr>
              <a:buFontTx/>
              <a:buNone/>
            </a:pPr>
            <a:endParaRPr lang="en-AU" b="0"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F736E20-F8EC-4C42-84DC-D993EBBF3C30}" type="slidenum">
              <a:rPr lang="en-US" sz="1200" smtClean="0"/>
              <a:pPr eaLnBrk="1" hangingPunct="1"/>
              <a:t>7</a:t>
            </a:fld>
            <a:endParaRPr 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dirty="0" smtClean="0"/>
              <a:t>AWDTS provides management &amp;</a:t>
            </a:r>
            <a:r>
              <a:rPr lang="en-AU" baseline="0" dirty="0" smtClean="0"/>
              <a:t> staff education, negotiation and mediation services, Australia’s premier testing equipment and all necessary forms, paperwork and other equipment.</a:t>
            </a:r>
          </a:p>
          <a:p>
            <a:endParaRPr lang="en-AU" baseline="0" dirty="0" smtClean="0"/>
          </a:p>
          <a:p>
            <a:r>
              <a:rPr lang="en-AU" baseline="0" dirty="0" smtClean="0"/>
              <a:t>We can offer laboratory liaison, secure archiving and statistics provision, and access to a specialist Employee Assistance Program dealing with alcohol and drug related problems and in the forensic arena a full range of assessment, treatment, counselling and supervision services.</a:t>
            </a:r>
            <a:endParaRPr lang="en-AU"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F736E20-F8EC-4C42-84DC-D993EBBF3C30}" type="slidenum">
              <a:rPr lang="en-US" sz="1200" smtClean="0"/>
              <a:pPr eaLnBrk="1" hangingPunct="1"/>
              <a:t>8</a:t>
            </a:fld>
            <a:endParaRPr 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baseline="0" dirty="0" smtClean="0"/>
              <a:t>AWDTS RTO/COURSE INFO</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AU" baseline="0" dirty="0" smtClean="0"/>
              <a:t>AWDTS’ Registered Training organisation # 32202 is authorised by the </a:t>
            </a:r>
            <a:r>
              <a:rPr lang="en-AU" i="1" baseline="0" dirty="0" smtClean="0"/>
              <a:t>Department of Education, Employment and Workplace Relations </a:t>
            </a:r>
            <a:r>
              <a:rPr lang="en-AU" baseline="0" dirty="0" smtClean="0"/>
              <a:t>to conduct an AQTF-approved course in the testing of breath, urine and oral fluids, namely </a:t>
            </a:r>
            <a:r>
              <a:rPr lang="en-AU" sz="1200" i="1" dirty="0" smtClean="0">
                <a:effectLst>
                  <a:outerShdw blurRad="50800" dist="38100" dir="2700000" algn="tl">
                    <a:srgbClr val="000000">
                      <a:alpha val="40000"/>
                    </a:srgbClr>
                  </a:outerShdw>
                </a:effectLst>
              </a:rPr>
              <a:t>Course in Alcohol &amp; Other Drugs Specimen Collection &amp; Testing.  </a:t>
            </a:r>
            <a:r>
              <a:rPr lang="en-AU" sz="1200" i="0" dirty="0" smtClean="0">
                <a:effectLst>
                  <a:outerShdw blurRad="50800" dist="38100" dir="2700000" algn="tl">
                    <a:srgbClr val="000000">
                      <a:alpha val="40000"/>
                    </a:srgbClr>
                  </a:outerShdw>
                </a:effectLst>
              </a:rPr>
              <a:t>The Course</a:t>
            </a:r>
            <a:r>
              <a:rPr lang="en-AU" sz="1200" i="0" baseline="0" dirty="0" smtClean="0">
                <a:effectLst>
                  <a:outerShdw blurRad="50800" dist="38100" dir="2700000" algn="tl">
                    <a:srgbClr val="000000">
                      <a:alpha val="40000"/>
                    </a:srgbClr>
                  </a:outerShdw>
                </a:effectLst>
              </a:rPr>
              <a:t> includes two nationally Recognised Units of Competency from the HLT7 Health Training Package:</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i="1" dirty="0" smtClean="0">
                <a:effectLst>
                  <a:outerShdw blurRad="50800" dist="38100" dir="2700000" algn="tl">
                    <a:srgbClr val="000000">
                      <a:alpha val="40000"/>
                    </a:srgbClr>
                  </a:outerShdw>
                </a:effectLst>
              </a:rPr>
              <a:t> </a:t>
            </a:r>
            <a:endParaRPr lang="en-AU" sz="1200" i="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AU" i="1" dirty="0" smtClean="0"/>
              <a:t>HLTPAT304D Collect Pathology Specimens other than blood </a:t>
            </a:r>
          </a:p>
          <a:p>
            <a:pPr marL="0" marR="0" indent="0" algn="l" defTabSz="914400" rtl="0" eaLnBrk="0" fontAlgn="base" latinLnBrk="0" hangingPunct="0">
              <a:lnSpc>
                <a:spcPct val="100000"/>
              </a:lnSpc>
              <a:spcBef>
                <a:spcPct val="30000"/>
              </a:spcBef>
              <a:spcAft>
                <a:spcPct val="0"/>
              </a:spcAft>
              <a:buClrTx/>
              <a:buSzTx/>
              <a:buFontTx/>
              <a:buNone/>
              <a:tabLst/>
              <a:defRPr/>
            </a:pPr>
            <a:r>
              <a:rPr lang="en-AU" sz="1200" b="0" i="1" u="none" strike="noStrike" kern="1200" baseline="0" dirty="0" smtClean="0">
                <a:solidFill>
                  <a:schemeClr val="tx1"/>
                </a:solidFill>
                <a:latin typeface="Times New Roman" pitchFamily="18" charset="0"/>
                <a:ea typeface="+mn-ea"/>
                <a:cs typeface="+mn-cs"/>
              </a:rPr>
              <a:t>HLTPAT410D Collect pathology specimens other than blood for specialised testing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sz="1200" b="0" i="1" u="none" strike="noStrike" kern="1200" baseline="0" dirty="0" smtClean="0">
              <a:solidFill>
                <a:schemeClr val="tx1"/>
              </a:solidFill>
              <a:latin typeface="Times New Roman" pitchFamily="18" charset="0"/>
              <a:ea typeface="+mn-ea"/>
              <a:cs typeface="+mn-cs"/>
            </a:endParaRPr>
          </a:p>
          <a:p>
            <a:r>
              <a:rPr lang="en-AU" sz="1200" b="0" i="0" u="none" strike="noStrike" kern="1200" baseline="0" dirty="0" smtClean="0">
                <a:solidFill>
                  <a:schemeClr val="tx1"/>
                </a:solidFill>
                <a:latin typeface="Times New Roman" pitchFamily="18" charset="0"/>
                <a:ea typeface="+mn-ea"/>
                <a:cs typeface="+mn-cs"/>
              </a:rPr>
              <a:t>HLTPAT304D provides instruction on collection procedures for the conduct of breath testing and use of specialised equipment for sample analysis.  </a:t>
            </a:r>
          </a:p>
          <a:p>
            <a:r>
              <a:rPr lang="en-AU" sz="1200" b="0" i="0" u="none" strike="noStrike" kern="1200" baseline="0" dirty="0" smtClean="0">
                <a:solidFill>
                  <a:schemeClr val="tx1"/>
                </a:solidFill>
                <a:latin typeface="Times New Roman" pitchFamily="18" charset="0"/>
                <a:ea typeface="+mn-ea"/>
                <a:cs typeface="+mn-cs"/>
              </a:rPr>
              <a:t>HLTPAT410D provides instruction for collection procedures and the conduct of on-site testing of oral fluids and urine, packaging and despatch to a laboratory.</a:t>
            </a:r>
          </a:p>
          <a:p>
            <a:endParaRPr lang="en-AU" i="0" dirty="0" smtClean="0"/>
          </a:p>
          <a:p>
            <a:r>
              <a:rPr lang="en-AU" i="0" baseline="0" dirty="0" smtClean="0"/>
              <a:t>Feel free to check out our credentials on the </a:t>
            </a:r>
            <a:r>
              <a:rPr lang="en-AU" i="1" baseline="0" dirty="0" smtClean="0"/>
              <a:t>NTIS </a:t>
            </a:r>
            <a:r>
              <a:rPr lang="en-AU" i="0" baseline="0" dirty="0" smtClean="0"/>
              <a:t>site to satisfy yourself that we are able to make good our claims…only around 5 courses are available in Australia that meet the requirements of </a:t>
            </a:r>
            <a:r>
              <a:rPr lang="en-AU" i="1" baseline="0" dirty="0" smtClean="0"/>
              <a:t>AS/NZS4308 </a:t>
            </a:r>
            <a:r>
              <a:rPr lang="en-AU" sz="1200" b="0" i="1" u="none" strike="noStrike" kern="1200" baseline="0" dirty="0" smtClean="0">
                <a:solidFill>
                  <a:schemeClr val="tx1"/>
                </a:solidFill>
                <a:latin typeface="Times New Roman" pitchFamily="18" charset="0"/>
                <a:ea typeface="+mn-ea"/>
                <a:cs typeface="+mn-cs"/>
              </a:rPr>
              <a:t>Procedures for specimen collection and the detection and quantitation of drugs of abuse in urine </a:t>
            </a:r>
            <a:r>
              <a:rPr lang="en-AU" sz="1200" b="0" i="0" u="none" strike="noStrike" kern="1200" baseline="0" dirty="0" smtClean="0">
                <a:solidFill>
                  <a:schemeClr val="tx1"/>
                </a:solidFill>
                <a:latin typeface="Times New Roman" pitchFamily="18" charset="0"/>
                <a:ea typeface="+mn-ea"/>
                <a:cs typeface="+mn-cs"/>
              </a:rPr>
              <a:t>and </a:t>
            </a:r>
            <a:r>
              <a:rPr lang="en-AU" sz="1200" b="0" i="1" u="none" strike="noStrike" kern="1200" baseline="0" dirty="0" smtClean="0">
                <a:solidFill>
                  <a:schemeClr val="tx1"/>
                </a:solidFill>
                <a:latin typeface="Times New Roman" pitchFamily="18" charset="0"/>
                <a:ea typeface="+mn-ea"/>
                <a:cs typeface="+mn-cs"/>
              </a:rPr>
              <a:t>AS4760:2006  Procedures for specimen collection and the detection and quantitation of drugs in oral fluid .</a:t>
            </a:r>
          </a:p>
          <a:p>
            <a:endParaRPr lang="en-AU" sz="1200" b="0" i="1" u="none" strike="noStrike" kern="1200" baseline="0" dirty="0" smtClean="0">
              <a:solidFill>
                <a:schemeClr val="tx1"/>
              </a:solidFill>
              <a:latin typeface="Times New Roman" pitchFamily="18" charset="0"/>
              <a:ea typeface="+mn-ea"/>
              <a:cs typeface="+mn-cs"/>
            </a:endParaRPr>
          </a:p>
          <a:p>
            <a:r>
              <a:rPr lang="en-AU" sz="1200" b="0" i="0" u="none" strike="noStrike" kern="1200" baseline="0" dirty="0" smtClean="0">
                <a:solidFill>
                  <a:schemeClr val="tx1"/>
                </a:solidFill>
                <a:latin typeface="Times New Roman" pitchFamily="18" charset="0"/>
                <a:ea typeface="+mn-ea"/>
                <a:cs typeface="+mn-cs"/>
              </a:rPr>
              <a:t>There is no</a:t>
            </a:r>
            <a:r>
              <a:rPr lang="en-AU" sz="1200" b="0" i="1" u="none" strike="noStrike" kern="1200" baseline="0" dirty="0" smtClean="0">
                <a:solidFill>
                  <a:schemeClr val="tx1"/>
                </a:solidFill>
                <a:latin typeface="Times New Roman" pitchFamily="18" charset="0"/>
                <a:ea typeface="+mn-ea"/>
                <a:cs typeface="+mn-cs"/>
              </a:rPr>
              <a:t> Standards Australia </a:t>
            </a:r>
            <a:r>
              <a:rPr lang="en-AU" sz="1200" b="0" i="0" u="none" strike="noStrike" kern="1200" baseline="0" dirty="0" smtClean="0">
                <a:solidFill>
                  <a:schemeClr val="tx1"/>
                </a:solidFill>
                <a:latin typeface="Times New Roman" pitchFamily="18" charset="0"/>
                <a:ea typeface="+mn-ea"/>
                <a:cs typeface="+mn-cs"/>
              </a:rPr>
              <a:t>requirement for testing staff to complete an AQTF-approved course in alcohol testing.  However, industry best practice and our experience with the legal system has shown time and again that if problems occur in the testing process and litigation looms, the organisation conducting the alcohol testing will have to demonstrate the competency of its testing staff to perform breath testing, and will usually be asked whether nationally-accredited training known to be available was utilised.  In cases where it was not utilised, lengthy questioning of the witness(</a:t>
            </a:r>
            <a:r>
              <a:rPr lang="en-AU" sz="1200" b="0" i="0" u="none" strike="noStrike" kern="1200" baseline="0" dirty="0" err="1" smtClean="0">
                <a:solidFill>
                  <a:schemeClr val="tx1"/>
                </a:solidFill>
                <a:latin typeface="Times New Roman" pitchFamily="18" charset="0"/>
                <a:ea typeface="+mn-ea"/>
                <a:cs typeface="+mn-cs"/>
              </a:rPr>
              <a:t>es</a:t>
            </a:r>
            <a:r>
              <a:rPr lang="en-AU" sz="1200" b="0" i="0" u="none" strike="noStrike" kern="1200" baseline="0" dirty="0" smtClean="0">
                <a:solidFill>
                  <a:schemeClr val="tx1"/>
                </a:solidFill>
                <a:latin typeface="Times New Roman" pitchFamily="18" charset="0"/>
                <a:ea typeface="+mn-ea"/>
                <a:cs typeface="+mn-cs"/>
              </a:rPr>
              <a:t>) ensued.</a:t>
            </a:r>
          </a:p>
          <a:p>
            <a:endParaRPr lang="en-AU" sz="1200" b="0" i="1" u="none" strike="noStrike" kern="1200" baseline="0" dirty="0" smtClean="0">
              <a:solidFill>
                <a:schemeClr val="tx1"/>
              </a:solidFill>
              <a:latin typeface="Times New Roman" pitchFamily="18" charset="0"/>
              <a:ea typeface="+mn-ea"/>
              <a:cs typeface="+mn-cs"/>
            </a:endParaRPr>
          </a:p>
          <a:p>
            <a:r>
              <a:rPr lang="en-AU" i="0" baseline="0" dirty="0" smtClean="0"/>
              <a:t> </a:t>
            </a:r>
            <a:endParaRPr lang="en-AU" i="0" dirty="0"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F736E20-F8EC-4C42-84DC-D993EBBF3C30}" type="slidenum">
              <a:rPr lang="en-US" sz="1200" smtClean="0"/>
              <a:pPr eaLnBrk="1" hangingPunct="1"/>
              <a:t>9</a:t>
            </a:fld>
            <a:endParaRPr 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0">
          <a:blip r:embed="rId2" cstate="print"/>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228600" y="3886200"/>
            <a:ext cx="8610600" cy="998538"/>
          </a:xfrm>
        </p:spPr>
        <p:txBody>
          <a:bodyPr/>
          <a:lstStyle>
            <a:lvl1pPr algn="ctr">
              <a:defRPr>
                <a:solidFill>
                  <a:schemeClr val="tx1"/>
                </a:solidFill>
              </a:defRPr>
            </a:lvl1pPr>
          </a:lstStyle>
          <a:p>
            <a:r>
              <a:rPr lang="en-US"/>
              <a:t>Click to edit title style</a:t>
            </a:r>
          </a:p>
        </p:txBody>
      </p:sp>
      <p:sp>
        <p:nvSpPr>
          <p:cNvPr id="57347" name="Rectangle 3"/>
          <p:cNvSpPr>
            <a:spLocks noGrp="1" noChangeArrowheads="1"/>
          </p:cNvSpPr>
          <p:nvPr>
            <p:ph type="subTitle" idx="1"/>
          </p:nvPr>
        </p:nvSpPr>
        <p:spPr>
          <a:xfrm>
            <a:off x="228600" y="4953000"/>
            <a:ext cx="8610600" cy="838200"/>
          </a:xfrm>
        </p:spPr>
        <p:txBody>
          <a:bodyPr/>
          <a:lstStyle>
            <a:lvl1pPr marL="0" indent="0" algn="ctr">
              <a:buFont typeface="Wingdings" pitchFamily="2" charset="2"/>
              <a:buNone/>
              <a:defRPr b="1"/>
            </a:lvl1pPr>
          </a:lstStyle>
          <a:p>
            <a:r>
              <a:rPr lang="en-US"/>
              <a:t>Click to edit subtitle style</a:t>
            </a:r>
          </a:p>
        </p:txBody>
      </p:sp>
      <p:sp>
        <p:nvSpPr>
          <p:cNvPr id="4" name="Rectangle 4"/>
          <p:cNvSpPr>
            <a:spLocks noGrp="1" noChangeArrowheads="1"/>
          </p:cNvSpPr>
          <p:nvPr>
            <p:ph type="dt" sz="quarter" idx="10"/>
          </p:nvPr>
        </p:nvSpPr>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p:txBody>
          <a:bodyPr/>
          <a:lstStyle>
            <a:lvl1pPr>
              <a:defRPr/>
            </a:lvl1pPr>
          </a:lstStyle>
          <a:p>
            <a:pPr>
              <a:defRPr/>
            </a:pPr>
            <a:r>
              <a:rPr lang="en-US" dirty="0" smtClean="0"/>
              <a:t>C Sequoia Trust 2012</a:t>
            </a: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EE4F1EB8-8A9F-4C8D-8E5E-5F5486BBB7B9}" type="slidenum">
              <a:rPr lang="en-US"/>
              <a:pPr>
                <a:defRPr/>
              </a:pPr>
              <a:t>‹#›</a:t>
            </a:fld>
            <a:endParaRPr lang="en-US" dirty="0"/>
          </a:p>
        </p:txBody>
      </p:sp>
    </p:spTree>
    <p:extLst>
      <p:ext uri="{BB962C8B-B14F-4D97-AF65-F5344CB8AC3E}">
        <p14:creationId xmlns:p14="http://schemas.microsoft.com/office/powerpoint/2010/main" val="316780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CA91315-35A4-4115-ABE9-37CBBD4880C8}" type="slidenum">
              <a:rPr lang="en-US"/>
              <a:pPr>
                <a:defRPr/>
              </a:pPr>
              <a:t>‹#›</a:t>
            </a:fld>
            <a:endParaRPr lang="en-US" dirty="0"/>
          </a:p>
        </p:txBody>
      </p:sp>
    </p:spTree>
    <p:extLst>
      <p:ext uri="{BB962C8B-B14F-4D97-AF65-F5344CB8AC3E}">
        <p14:creationId xmlns:p14="http://schemas.microsoft.com/office/powerpoint/2010/main" val="313753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4008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152400"/>
            <a:ext cx="63055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7FD5192-0594-43FC-95AC-48A66AFA6F50}" type="slidenum">
              <a:rPr lang="en-US"/>
              <a:pPr>
                <a:defRPr/>
              </a:pPr>
              <a:t>‹#›</a:t>
            </a:fld>
            <a:endParaRPr lang="en-US" dirty="0"/>
          </a:p>
        </p:txBody>
      </p:sp>
    </p:spTree>
    <p:extLst>
      <p:ext uri="{BB962C8B-B14F-4D97-AF65-F5344CB8AC3E}">
        <p14:creationId xmlns:p14="http://schemas.microsoft.com/office/powerpoint/2010/main" val="415473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EFADFBE-2E17-4BEC-8132-516A8DCEACA1}" type="slidenum">
              <a:rPr lang="en-US"/>
              <a:pPr>
                <a:defRPr/>
              </a:pPr>
              <a:t>‹#›</a:t>
            </a:fld>
            <a:endParaRPr lang="en-US" dirty="0"/>
          </a:p>
        </p:txBody>
      </p:sp>
    </p:spTree>
    <p:extLst>
      <p:ext uri="{BB962C8B-B14F-4D97-AF65-F5344CB8AC3E}">
        <p14:creationId xmlns:p14="http://schemas.microsoft.com/office/powerpoint/2010/main" val="252834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F248F01-C5C9-4EF6-BA67-08298EB11CAC}" type="slidenum">
              <a:rPr lang="en-US"/>
              <a:pPr>
                <a:defRPr/>
              </a:pPr>
              <a:t>‹#›</a:t>
            </a:fld>
            <a:endParaRPr lang="en-US" dirty="0"/>
          </a:p>
        </p:txBody>
      </p:sp>
    </p:spTree>
    <p:extLst>
      <p:ext uri="{BB962C8B-B14F-4D97-AF65-F5344CB8AC3E}">
        <p14:creationId xmlns:p14="http://schemas.microsoft.com/office/powerpoint/2010/main" val="20380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6764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10100" y="16764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0D2E00E2-DA3E-40A6-812A-5EF1740B9F1F}" type="slidenum">
              <a:rPr lang="en-US"/>
              <a:pPr>
                <a:defRPr/>
              </a:pPr>
              <a:t>‹#›</a:t>
            </a:fld>
            <a:endParaRPr lang="en-US" dirty="0"/>
          </a:p>
        </p:txBody>
      </p:sp>
    </p:spTree>
    <p:extLst>
      <p:ext uri="{BB962C8B-B14F-4D97-AF65-F5344CB8AC3E}">
        <p14:creationId xmlns:p14="http://schemas.microsoft.com/office/powerpoint/2010/main" val="80992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3862959C-FF75-4D3E-8F05-4AC1E01B03D9}" type="slidenum">
              <a:rPr lang="en-US"/>
              <a:pPr>
                <a:defRPr/>
              </a:pPr>
              <a:t>‹#›</a:t>
            </a:fld>
            <a:endParaRPr lang="en-US" dirty="0"/>
          </a:p>
        </p:txBody>
      </p:sp>
    </p:spTree>
    <p:extLst>
      <p:ext uri="{BB962C8B-B14F-4D97-AF65-F5344CB8AC3E}">
        <p14:creationId xmlns:p14="http://schemas.microsoft.com/office/powerpoint/2010/main" val="67822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196AF73-440A-4AC6-AD36-DDFF7C18D8DE}" type="slidenum">
              <a:rPr lang="en-US"/>
              <a:pPr>
                <a:defRPr/>
              </a:pPr>
              <a:t>‹#›</a:t>
            </a:fld>
            <a:endParaRPr lang="en-US" dirty="0"/>
          </a:p>
        </p:txBody>
      </p:sp>
    </p:spTree>
    <p:extLst>
      <p:ext uri="{BB962C8B-B14F-4D97-AF65-F5344CB8AC3E}">
        <p14:creationId xmlns:p14="http://schemas.microsoft.com/office/powerpoint/2010/main" val="178193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50C9DF37-2521-4402-BC96-70BF8A0CC078}" type="slidenum">
              <a:rPr lang="en-US"/>
              <a:pPr>
                <a:defRPr/>
              </a:pPr>
              <a:t>‹#›</a:t>
            </a:fld>
            <a:endParaRPr lang="en-US" dirty="0"/>
          </a:p>
        </p:txBody>
      </p:sp>
    </p:spTree>
    <p:extLst>
      <p:ext uri="{BB962C8B-B14F-4D97-AF65-F5344CB8AC3E}">
        <p14:creationId xmlns:p14="http://schemas.microsoft.com/office/powerpoint/2010/main" val="194309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B20EE06-E0F2-4645-94C5-7F047EADA037}" type="slidenum">
              <a:rPr lang="en-US"/>
              <a:pPr>
                <a:defRPr/>
              </a:pPr>
              <a:t>‹#›</a:t>
            </a:fld>
            <a:endParaRPr lang="en-US" dirty="0"/>
          </a:p>
        </p:txBody>
      </p:sp>
    </p:spTree>
    <p:extLst>
      <p:ext uri="{BB962C8B-B14F-4D97-AF65-F5344CB8AC3E}">
        <p14:creationId xmlns:p14="http://schemas.microsoft.com/office/powerpoint/2010/main" val="282060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t>C Sequoia Trust 2012</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D682FCE-D059-44D4-AB31-EF8480BC0C5B}" type="slidenum">
              <a:rPr lang="en-US"/>
              <a:pPr>
                <a:defRPr/>
              </a:pPr>
              <a:t>‹#›</a:t>
            </a:fld>
            <a:endParaRPr lang="en-US" dirty="0"/>
          </a:p>
        </p:txBody>
      </p:sp>
    </p:spTree>
    <p:extLst>
      <p:ext uri="{BB962C8B-B14F-4D97-AF65-F5344CB8AC3E}">
        <p14:creationId xmlns:p14="http://schemas.microsoft.com/office/powerpoint/2010/main" val="396807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1371600" y="152400"/>
            <a:ext cx="7467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title style</a:t>
            </a:r>
          </a:p>
        </p:txBody>
      </p:sp>
      <p:sp>
        <p:nvSpPr>
          <p:cNvPr id="13315" name="Rectangle 3"/>
          <p:cNvSpPr>
            <a:spLocks noGrp="1" noChangeArrowheads="1"/>
          </p:cNvSpPr>
          <p:nvPr>
            <p:ph type="body" idx="1"/>
          </p:nvPr>
        </p:nvSpPr>
        <p:spPr bwMode="auto">
          <a:xfrm>
            <a:off x="228600" y="16764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63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563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dirty="0" smtClean="0"/>
              <a:t>C Sequoia Trust 2012</a:t>
            </a:r>
            <a:endParaRPr lang="en-US" dirty="0"/>
          </a:p>
        </p:txBody>
      </p:sp>
      <p:sp>
        <p:nvSpPr>
          <p:cNvPr id="563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15CA97C-4FA0-4CE2-8F7B-D714DF9C046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12"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hf sldNum="0" hdr="0" dt="0"/>
  <p:txStyles>
    <p:titleStyle>
      <a:lvl1pPr algn="l" rtl="0" eaLnBrk="0" fontAlgn="base" hangingPunct="0">
        <a:spcBef>
          <a:spcPct val="0"/>
        </a:spcBef>
        <a:spcAft>
          <a:spcPct val="0"/>
        </a:spcAft>
        <a:defRPr kumimoji="1" sz="4400" b="1">
          <a:solidFill>
            <a:schemeClr val="bg1"/>
          </a:solidFill>
          <a:latin typeface="+mj-lt"/>
          <a:ea typeface="+mj-ea"/>
          <a:cs typeface="+mj-cs"/>
        </a:defRPr>
      </a:lvl1pPr>
      <a:lvl2pPr algn="l" rtl="0" eaLnBrk="0" fontAlgn="base" hangingPunct="0">
        <a:spcBef>
          <a:spcPct val="0"/>
        </a:spcBef>
        <a:spcAft>
          <a:spcPct val="0"/>
        </a:spcAft>
        <a:defRPr kumimoji="1" sz="4400" b="1">
          <a:solidFill>
            <a:schemeClr val="bg1"/>
          </a:solidFill>
          <a:latin typeface="Arial" charset="0"/>
        </a:defRPr>
      </a:lvl2pPr>
      <a:lvl3pPr algn="l" rtl="0" eaLnBrk="0" fontAlgn="base" hangingPunct="0">
        <a:spcBef>
          <a:spcPct val="0"/>
        </a:spcBef>
        <a:spcAft>
          <a:spcPct val="0"/>
        </a:spcAft>
        <a:defRPr kumimoji="1" sz="4400" b="1">
          <a:solidFill>
            <a:schemeClr val="bg1"/>
          </a:solidFill>
          <a:latin typeface="Arial" charset="0"/>
        </a:defRPr>
      </a:lvl3pPr>
      <a:lvl4pPr algn="l" rtl="0" eaLnBrk="0" fontAlgn="base" hangingPunct="0">
        <a:spcBef>
          <a:spcPct val="0"/>
        </a:spcBef>
        <a:spcAft>
          <a:spcPct val="0"/>
        </a:spcAft>
        <a:defRPr kumimoji="1" sz="4400" b="1">
          <a:solidFill>
            <a:schemeClr val="bg1"/>
          </a:solidFill>
          <a:latin typeface="Arial" charset="0"/>
        </a:defRPr>
      </a:lvl4pPr>
      <a:lvl5pPr algn="l" rtl="0" eaLnBrk="0" fontAlgn="base" hangingPunct="0">
        <a:spcBef>
          <a:spcPct val="0"/>
        </a:spcBef>
        <a:spcAft>
          <a:spcPct val="0"/>
        </a:spcAft>
        <a:defRPr kumimoji="1" sz="4400" b="1">
          <a:solidFill>
            <a:schemeClr val="bg1"/>
          </a:solidFill>
          <a:latin typeface="Arial" charset="0"/>
        </a:defRPr>
      </a:lvl5pPr>
      <a:lvl6pPr marL="457200" algn="l" rtl="0" eaLnBrk="0" fontAlgn="base" hangingPunct="0">
        <a:spcBef>
          <a:spcPct val="0"/>
        </a:spcBef>
        <a:spcAft>
          <a:spcPct val="0"/>
        </a:spcAft>
        <a:defRPr kumimoji="1" sz="4400" b="1">
          <a:solidFill>
            <a:schemeClr val="bg1"/>
          </a:solidFill>
          <a:latin typeface="Arial" charset="0"/>
        </a:defRPr>
      </a:lvl6pPr>
      <a:lvl7pPr marL="914400" algn="l" rtl="0" eaLnBrk="0" fontAlgn="base" hangingPunct="0">
        <a:spcBef>
          <a:spcPct val="0"/>
        </a:spcBef>
        <a:spcAft>
          <a:spcPct val="0"/>
        </a:spcAft>
        <a:defRPr kumimoji="1" sz="4400" b="1">
          <a:solidFill>
            <a:schemeClr val="bg1"/>
          </a:solidFill>
          <a:latin typeface="Arial" charset="0"/>
        </a:defRPr>
      </a:lvl7pPr>
      <a:lvl8pPr marL="1371600" algn="l" rtl="0" eaLnBrk="0" fontAlgn="base" hangingPunct="0">
        <a:spcBef>
          <a:spcPct val="0"/>
        </a:spcBef>
        <a:spcAft>
          <a:spcPct val="0"/>
        </a:spcAft>
        <a:defRPr kumimoji="1" sz="4400" b="1">
          <a:solidFill>
            <a:schemeClr val="bg1"/>
          </a:solidFill>
          <a:latin typeface="Arial" charset="0"/>
        </a:defRPr>
      </a:lvl8pPr>
      <a:lvl9pPr marL="1828800" algn="l" rtl="0" eaLnBrk="0" fontAlgn="base" hangingPunct="0">
        <a:spcBef>
          <a:spcPct val="0"/>
        </a:spcBef>
        <a:spcAft>
          <a:spcPct val="0"/>
        </a:spcAft>
        <a:defRPr kumimoji="1" sz="4400" b="1">
          <a:solidFill>
            <a:schemeClr val="bg1"/>
          </a:solidFill>
          <a:latin typeface="Arial" charset="0"/>
        </a:defRPr>
      </a:lvl9pPr>
    </p:titleStyle>
    <p:bodyStyle>
      <a:lvl1pPr marL="342900" indent="-342900" algn="l" rtl="0" eaLnBrk="0" fontAlgn="base" hangingPunct="0">
        <a:spcBef>
          <a:spcPct val="20000"/>
        </a:spcBef>
        <a:spcAft>
          <a:spcPct val="0"/>
        </a:spcAft>
        <a:buClr>
          <a:srgbClr val="0000D4"/>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D4"/>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0000D4"/>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5pPr>
      <a:lvl6pPr marL="25146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6pPr>
      <a:lvl7pPr marL="29718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7pPr>
      <a:lvl8pPr marL="34290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8pPr>
      <a:lvl9pPr marL="38862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7.jpe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0" y="1412776"/>
            <a:ext cx="7772400" cy="2276475"/>
          </a:xfrm>
        </p:spPr>
        <p:txBody>
          <a:bodyPr/>
          <a:lstStyle/>
          <a:p>
            <a:pPr algn="l"/>
            <a:r>
              <a:rPr lang="en-AU" sz="2800" i="1" dirty="0" smtClean="0">
                <a:solidFill>
                  <a:schemeClr val="bg1"/>
                </a:solidFill>
              </a:rPr>
              <a:t>Pre-Course Component</a:t>
            </a:r>
          </a:p>
        </p:txBody>
      </p:sp>
      <p:sp>
        <p:nvSpPr>
          <p:cNvPr id="15363" name="Rectangle 3"/>
          <p:cNvSpPr>
            <a:spLocks noGrp="1" noChangeArrowheads="1"/>
          </p:cNvSpPr>
          <p:nvPr>
            <p:ph type="subTitle" idx="1"/>
          </p:nvPr>
        </p:nvSpPr>
        <p:spPr>
          <a:xfrm>
            <a:off x="142875" y="3733800"/>
            <a:ext cx="8786813" cy="2071464"/>
          </a:xfrm>
        </p:spPr>
        <p:txBody>
          <a:bodyPr/>
          <a:lstStyle/>
          <a:p>
            <a:endParaRPr lang="en-AU" sz="3600" dirty="0" smtClean="0"/>
          </a:p>
          <a:p>
            <a:r>
              <a:rPr lang="en-AU" sz="3600" dirty="0" smtClean="0">
                <a:effectLst>
                  <a:outerShdw blurRad="50800" dist="38100" dir="2700000" algn="tl">
                    <a:srgbClr val="000000">
                      <a:alpha val="40000"/>
                    </a:srgbClr>
                  </a:outerShdw>
                </a:effectLst>
              </a:rPr>
              <a:t>Course in Alcohol &amp; Other Drugs Specimen Collection &amp; Testing </a:t>
            </a:r>
            <a:endParaRPr lang="en-AU" sz="3600" dirty="0"/>
          </a:p>
          <a:p>
            <a:pPr algn="r"/>
            <a:r>
              <a:rPr lang="en-AU" sz="800" dirty="0" smtClean="0"/>
              <a:t>Version 1</a:t>
            </a:r>
            <a:endParaRPr kumimoji="0" lang="en-AU" sz="1200" dirty="0" smtClean="0"/>
          </a:p>
        </p:txBody>
      </p:sp>
      <p:sp>
        <p:nvSpPr>
          <p:cNvPr id="2" name="Footer Placeholder 1"/>
          <p:cNvSpPr>
            <a:spLocks noGrp="1"/>
          </p:cNvSpPr>
          <p:nvPr>
            <p:ph type="ftr" sz="quarter" idx="11"/>
          </p:nvPr>
        </p:nvSpPr>
        <p:spPr/>
        <p:txBody>
          <a:bodyPr/>
          <a:lstStyle/>
          <a:p>
            <a:pPr>
              <a:defRPr/>
            </a:pPr>
            <a:r>
              <a:rPr lang="en-US" dirty="0"/>
              <a:t>© Sequoia Trust 2012</a:t>
            </a:r>
          </a:p>
        </p:txBody>
      </p:sp>
      <p:pic>
        <p:nvPicPr>
          <p:cNvPr id="3" name="Picture 2" descr=" Blesim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033"/>
            <a:ext cx="5364088" cy="124666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smtClean="0"/>
              <a:t>C Sequoia Trust 2012</a:t>
            </a:r>
            <a:endParaRPr lang="en-US" dirty="0"/>
          </a:p>
        </p:txBody>
      </p:sp>
      <p:sp>
        <p:nvSpPr>
          <p:cNvPr id="8" name="TextBox 7"/>
          <p:cNvSpPr txBox="1"/>
          <p:nvPr/>
        </p:nvSpPr>
        <p:spPr>
          <a:xfrm>
            <a:off x="9144000" y="6741368"/>
            <a:ext cx="3960440" cy="4154984"/>
          </a:xfrm>
          <a:prstGeom prst="rect">
            <a:avLst/>
          </a:prstGeom>
          <a:noFill/>
        </p:spPr>
        <p:txBody>
          <a:bodyPr wrap="square" rtlCol="0">
            <a:spAutoFit/>
          </a:bodyPr>
          <a:lstStyle/>
          <a:p>
            <a:r>
              <a:rPr kumimoji="1" lang="en-US" altLang="ja-JP" dirty="0" smtClean="0"/>
              <a:t>Idea: Keep beaker (I can take a screen shot), but make smaller. Add medical people, industrial people, and a regular person in doing different things background high transparency to accent the different groups involved in the drug testing training process. People can  relate to it. </a:t>
            </a:r>
            <a:endParaRPr kumimoji="1" lang="ja-JP" altLang="en-US" dirty="0"/>
          </a:p>
        </p:txBody>
      </p:sp>
      <p:sp>
        <p:nvSpPr>
          <p:cNvPr id="9" name="Rectangle 2"/>
          <p:cNvSpPr txBox="1">
            <a:spLocks noChangeArrowheads="1"/>
          </p:cNvSpPr>
          <p:nvPr/>
        </p:nvSpPr>
        <p:spPr bwMode="auto">
          <a:xfrm>
            <a:off x="-36512" y="2132856"/>
            <a:ext cx="77724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4400" b="1">
                <a:solidFill>
                  <a:schemeClr val="bg1"/>
                </a:solidFill>
                <a:latin typeface="+mj-lt"/>
                <a:ea typeface="+mj-ea"/>
                <a:cs typeface="+mj-cs"/>
              </a:defRPr>
            </a:lvl1pPr>
            <a:lvl2pPr algn="l" rtl="0" eaLnBrk="0" fontAlgn="base" hangingPunct="0">
              <a:spcBef>
                <a:spcPct val="0"/>
              </a:spcBef>
              <a:spcAft>
                <a:spcPct val="0"/>
              </a:spcAft>
              <a:defRPr kumimoji="1" sz="4400" b="1">
                <a:solidFill>
                  <a:schemeClr val="bg1"/>
                </a:solidFill>
                <a:latin typeface="Arial" charset="0"/>
              </a:defRPr>
            </a:lvl2pPr>
            <a:lvl3pPr algn="l" rtl="0" eaLnBrk="0" fontAlgn="base" hangingPunct="0">
              <a:spcBef>
                <a:spcPct val="0"/>
              </a:spcBef>
              <a:spcAft>
                <a:spcPct val="0"/>
              </a:spcAft>
              <a:defRPr kumimoji="1" sz="4400" b="1">
                <a:solidFill>
                  <a:schemeClr val="bg1"/>
                </a:solidFill>
                <a:latin typeface="Arial" charset="0"/>
              </a:defRPr>
            </a:lvl3pPr>
            <a:lvl4pPr algn="l" rtl="0" eaLnBrk="0" fontAlgn="base" hangingPunct="0">
              <a:spcBef>
                <a:spcPct val="0"/>
              </a:spcBef>
              <a:spcAft>
                <a:spcPct val="0"/>
              </a:spcAft>
              <a:defRPr kumimoji="1" sz="4400" b="1">
                <a:solidFill>
                  <a:schemeClr val="bg1"/>
                </a:solidFill>
                <a:latin typeface="Arial" charset="0"/>
              </a:defRPr>
            </a:lvl4pPr>
            <a:lvl5pPr algn="l" rtl="0" eaLnBrk="0" fontAlgn="base" hangingPunct="0">
              <a:spcBef>
                <a:spcPct val="0"/>
              </a:spcBef>
              <a:spcAft>
                <a:spcPct val="0"/>
              </a:spcAft>
              <a:defRPr kumimoji="1" sz="4400" b="1">
                <a:solidFill>
                  <a:schemeClr val="bg1"/>
                </a:solidFill>
                <a:latin typeface="Arial" charset="0"/>
              </a:defRPr>
            </a:lvl5pPr>
            <a:lvl6pPr marL="457200" algn="l" rtl="0" eaLnBrk="0" fontAlgn="base" hangingPunct="0">
              <a:spcBef>
                <a:spcPct val="0"/>
              </a:spcBef>
              <a:spcAft>
                <a:spcPct val="0"/>
              </a:spcAft>
              <a:defRPr kumimoji="1" sz="4400" b="1">
                <a:solidFill>
                  <a:schemeClr val="bg1"/>
                </a:solidFill>
                <a:latin typeface="Arial" charset="0"/>
              </a:defRPr>
            </a:lvl6pPr>
            <a:lvl7pPr marL="914400" algn="l" rtl="0" eaLnBrk="0" fontAlgn="base" hangingPunct="0">
              <a:spcBef>
                <a:spcPct val="0"/>
              </a:spcBef>
              <a:spcAft>
                <a:spcPct val="0"/>
              </a:spcAft>
              <a:defRPr kumimoji="1" sz="4400" b="1">
                <a:solidFill>
                  <a:schemeClr val="bg1"/>
                </a:solidFill>
                <a:latin typeface="Arial" charset="0"/>
              </a:defRPr>
            </a:lvl7pPr>
            <a:lvl8pPr marL="1371600" algn="l" rtl="0" eaLnBrk="0" fontAlgn="base" hangingPunct="0">
              <a:spcBef>
                <a:spcPct val="0"/>
              </a:spcBef>
              <a:spcAft>
                <a:spcPct val="0"/>
              </a:spcAft>
              <a:defRPr kumimoji="1" sz="4400" b="1">
                <a:solidFill>
                  <a:schemeClr val="bg1"/>
                </a:solidFill>
                <a:latin typeface="Arial" charset="0"/>
              </a:defRPr>
            </a:lvl8pPr>
            <a:lvl9pPr marL="1828800" algn="l" rtl="0" eaLnBrk="0" fontAlgn="base" hangingPunct="0">
              <a:spcBef>
                <a:spcPct val="0"/>
              </a:spcBef>
              <a:spcAft>
                <a:spcPct val="0"/>
              </a:spcAft>
              <a:defRPr kumimoji="1" sz="4400" b="1">
                <a:solidFill>
                  <a:schemeClr val="bg1"/>
                </a:solidFill>
                <a:latin typeface="Arial" charset="0"/>
              </a:defRPr>
            </a:lvl9pPr>
          </a:lstStyle>
          <a:p>
            <a:r>
              <a:rPr lang="en-AU" sz="2800" i="1" kern="0" dirty="0" smtClean="0">
                <a:solidFill>
                  <a:schemeClr val="tx1"/>
                </a:solidFill>
              </a:rPr>
              <a:t>Pre-Course Component</a:t>
            </a:r>
            <a:endParaRPr lang="en-AU" sz="2800" i="1" kern="0" dirty="0" smtClean="0">
              <a:solidFill>
                <a:schemeClr val="tx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4005064"/>
            <a:ext cx="1224136" cy="2220856"/>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6038" y="3741320"/>
            <a:ext cx="1247547" cy="2623100"/>
          </a:xfrm>
          <a:prstGeom prst="rect">
            <a:avLst/>
          </a:prstGeom>
        </p:spPr>
      </p:pic>
      <p:sp>
        <p:nvSpPr>
          <p:cNvPr id="15" name="Rectangle 14"/>
          <p:cNvSpPr/>
          <p:nvPr/>
        </p:nvSpPr>
        <p:spPr bwMode="auto">
          <a:xfrm>
            <a:off x="8172400" y="3754422"/>
            <a:ext cx="804672" cy="2596896"/>
          </a:xfrm>
          <a:prstGeom prst="rect">
            <a:avLst/>
          </a:prstGeom>
          <a:blipFill dpi="0" rotWithShape="1">
            <a:blip r:embed="rId4">
              <a:alphaModFix amt="26000"/>
            </a:blip>
            <a:srcRect/>
            <a:stretch>
              <a:fillRect/>
            </a:stretch>
          </a:blip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dirty="0" smtClean="0">
              <a:ln>
                <a:noFill/>
              </a:ln>
              <a:solidFill>
                <a:schemeClr val="tx1"/>
              </a:solidFill>
              <a:effectLst/>
              <a:latin typeface="Times New Roman" pitchFamily="18" charset="0"/>
            </a:endParaRPr>
          </a:p>
        </p:txBody>
      </p:sp>
      <p:sp>
        <p:nvSpPr>
          <p:cNvPr id="17" name="Rectangle 3"/>
          <p:cNvSpPr txBox="1">
            <a:spLocks noChangeArrowheads="1"/>
          </p:cNvSpPr>
          <p:nvPr/>
        </p:nvSpPr>
        <p:spPr bwMode="auto">
          <a:xfrm>
            <a:off x="142873" y="4005064"/>
            <a:ext cx="8786813" cy="207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0000D4"/>
              </a:buClr>
              <a:buSzPct val="75000"/>
              <a:buFont typeface="Wingdings" pitchFamily="2" charset="2"/>
              <a:buNone/>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D4"/>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0000D4"/>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5pPr>
            <a:lvl6pPr marL="25146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6pPr>
            <a:lvl7pPr marL="29718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7pPr>
            <a:lvl8pPr marL="34290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8pPr>
            <a:lvl9pPr marL="3886200" indent="-228600" algn="l" rtl="0" eaLnBrk="0" fontAlgn="base" hangingPunct="0">
              <a:spcBef>
                <a:spcPct val="20000"/>
              </a:spcBef>
              <a:spcAft>
                <a:spcPct val="0"/>
              </a:spcAft>
              <a:buClr>
                <a:srgbClr val="0000D4"/>
              </a:buClr>
              <a:buSzPct val="75000"/>
              <a:buFont typeface="Wingdings" pitchFamily="2" charset="2"/>
              <a:buChar char="n"/>
              <a:defRPr kumimoji="1" sz="2000">
                <a:solidFill>
                  <a:schemeClr val="tx1"/>
                </a:solidFill>
                <a:latin typeface="+mn-lt"/>
              </a:defRPr>
            </a:lvl9pPr>
          </a:lstStyle>
          <a:p>
            <a:endParaRPr lang="en-AU" sz="3600" kern="0" dirty="0" smtClean="0"/>
          </a:p>
          <a:p>
            <a:r>
              <a:rPr lang="en-AU" sz="3600" kern="0" dirty="0" smtClean="0">
                <a:effectLst>
                  <a:outerShdw blurRad="50800" dist="38100" dir="2700000" algn="tl">
                    <a:srgbClr val="000000">
                      <a:alpha val="40000"/>
                    </a:srgbClr>
                  </a:outerShdw>
                </a:effectLst>
              </a:rPr>
              <a:t>Course in Alcohol &amp; Other Drugs Specimen Collection &amp; Testing </a:t>
            </a:r>
            <a:endParaRPr lang="en-AU" sz="3600" kern="0" dirty="0" smtClean="0"/>
          </a:p>
          <a:p>
            <a:pPr algn="r"/>
            <a:r>
              <a:rPr lang="en-AU" sz="800" kern="0" dirty="0" smtClean="0"/>
              <a:t>Version 1</a:t>
            </a:r>
            <a:endParaRPr kumimoji="0" lang="en-AU" sz="1200" kern="0" dirty="0" smtClean="0"/>
          </a:p>
        </p:txBody>
      </p:sp>
      <p:sp>
        <p:nvSpPr>
          <p:cNvPr id="18" name="Rectangle 17"/>
          <p:cNvSpPr/>
          <p:nvPr/>
        </p:nvSpPr>
        <p:spPr bwMode="auto">
          <a:xfrm>
            <a:off x="4788024" y="4005064"/>
            <a:ext cx="2808312" cy="404267"/>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dirty="0" smtClean="0"/>
              <a:t>Remove this reflection</a:t>
            </a:r>
            <a:endParaRPr kumimoji="0" lang="ja-JP" alt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426165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57313" y="285750"/>
            <a:ext cx="7467600" cy="1219200"/>
          </a:xfrm>
        </p:spPr>
        <p:txBody>
          <a:bodyPr/>
          <a:lstStyle/>
          <a:p>
            <a:pPr algn="ctr"/>
            <a:r>
              <a:rPr lang="en-AU" dirty="0" smtClean="0"/>
              <a:t>Blue Stone</a:t>
            </a:r>
          </a:p>
        </p:txBody>
      </p:sp>
      <p:sp>
        <p:nvSpPr>
          <p:cNvPr id="16387" name="Content Placeholder 2"/>
          <p:cNvSpPr>
            <a:spLocks noGrp="1"/>
          </p:cNvSpPr>
          <p:nvPr>
            <p:ph idx="1"/>
          </p:nvPr>
        </p:nvSpPr>
        <p:spPr/>
        <p:txBody>
          <a:bodyPr/>
          <a:lstStyle/>
          <a:p>
            <a:pPr marL="0" indent="0" algn="ctr">
              <a:buNone/>
            </a:pPr>
            <a:r>
              <a:rPr lang="en-AU" b="1" dirty="0" smtClean="0"/>
              <a:t>Where we are…</a:t>
            </a:r>
          </a:p>
          <a:p>
            <a:pPr>
              <a:buFont typeface="Wingdings" pitchFamily="2" charset="2"/>
              <a:buChar char="Ø"/>
            </a:pPr>
            <a:r>
              <a:rPr lang="en-AU" dirty="0" smtClean="0"/>
              <a:t>BNE SYD MEL HBA ADL PER DAR CBR</a:t>
            </a:r>
          </a:p>
          <a:p>
            <a:pPr>
              <a:buFont typeface="Wingdings" pitchFamily="2" charset="2"/>
              <a:buChar char="Ø"/>
            </a:pPr>
            <a:r>
              <a:rPr lang="en-AU" dirty="0" smtClean="0"/>
              <a:t>Gold &amp; Sunshine Coasts</a:t>
            </a:r>
          </a:p>
          <a:p>
            <a:pPr>
              <a:buFont typeface="Wingdings" pitchFamily="2" charset="2"/>
              <a:buChar char="Ø"/>
            </a:pPr>
            <a:r>
              <a:rPr lang="en-AU" dirty="0" smtClean="0"/>
              <a:t>Surat Basin (Chinchilla-Miles-Roma)</a:t>
            </a:r>
          </a:p>
          <a:p>
            <a:pPr>
              <a:buFont typeface="Wingdings" pitchFamily="2" charset="2"/>
              <a:buChar char="Ø"/>
            </a:pPr>
            <a:r>
              <a:rPr lang="en-AU" dirty="0" smtClean="0"/>
              <a:t>Bowen Basin (Blackwater-Emerald-Mackay)</a:t>
            </a:r>
          </a:p>
          <a:p>
            <a:pPr>
              <a:buFont typeface="Wingdings" pitchFamily="2" charset="2"/>
              <a:buChar char="Ø"/>
            </a:pPr>
            <a:r>
              <a:rPr lang="en-AU" dirty="0" smtClean="0"/>
              <a:t>GLT, ROK, TSV, CNS, ISA</a:t>
            </a:r>
          </a:p>
          <a:p>
            <a:pPr>
              <a:buFont typeface="Wingdings" pitchFamily="2" charset="2"/>
              <a:buChar char="Ø"/>
            </a:pPr>
            <a:r>
              <a:rPr lang="en-AU" dirty="0" smtClean="0"/>
              <a:t>89 operational centres Australia-wide</a:t>
            </a:r>
          </a:p>
          <a:p>
            <a:pPr>
              <a:buFont typeface="Wingdings" pitchFamily="2" charset="2"/>
              <a:buChar char="Ø"/>
            </a:pPr>
            <a:r>
              <a:rPr lang="en-AU" dirty="0" smtClean="0"/>
              <a:t>NZ &amp; PNG </a:t>
            </a:r>
          </a:p>
          <a:p>
            <a:pPr>
              <a:buFont typeface="Wingdings" pitchFamily="2" charset="2"/>
              <a:buChar char="Ø"/>
            </a:pPr>
            <a:endParaRPr lang="en-AU" dirty="0" smtClean="0"/>
          </a:p>
        </p:txBody>
      </p:sp>
      <p:pic>
        <p:nvPicPr>
          <p:cNvPr id="1843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1356" y="2852487"/>
            <a:ext cx="1152578" cy="115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a:defRPr/>
            </a:pPr>
            <a:r>
              <a:rPr lang="en-US" dirty="0"/>
              <a:t>© Sequoia Trust 2012</a:t>
            </a:r>
          </a:p>
        </p:txBody>
      </p:sp>
      <p:pic>
        <p:nvPicPr>
          <p:cNvPr id="3" name="Picture 2" descr="Blue St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1885" y="-27384"/>
            <a:ext cx="1028627" cy="1009752"/>
          </a:xfrm>
          <a:prstGeom prst="rect">
            <a:avLst/>
          </a:prstGeom>
        </p:spPr>
      </p:pic>
    </p:spTree>
    <p:extLst>
      <p:ext uri="{BB962C8B-B14F-4D97-AF65-F5344CB8AC3E}">
        <p14:creationId xmlns:p14="http://schemas.microsoft.com/office/powerpoint/2010/main" val="202244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Alternative View of location</a:t>
            </a:r>
            <a:endParaRPr kumimoji="1" lang="ja-JP" altLang="en-US" dirty="0"/>
          </a:p>
        </p:txBody>
      </p:sp>
      <p:sp>
        <p:nvSpPr>
          <p:cNvPr id="4" name="Footer Placeholder 3"/>
          <p:cNvSpPr>
            <a:spLocks noGrp="1"/>
          </p:cNvSpPr>
          <p:nvPr>
            <p:ph type="ftr" sz="quarter" idx="11"/>
          </p:nvPr>
        </p:nvSpPr>
        <p:spPr/>
        <p:txBody>
          <a:bodyPr/>
          <a:lstStyle/>
          <a:p>
            <a:pPr>
              <a:defRPr/>
            </a:pPr>
            <a:r>
              <a:rPr lang="en-US" smtClean="0"/>
              <a:t>C Sequoia Trust 2012</a:t>
            </a:r>
            <a:endParaRPr lang="en-US" dirty="0"/>
          </a:p>
        </p:txBody>
      </p:sp>
      <p:grpSp>
        <p:nvGrpSpPr>
          <p:cNvPr id="6" name="Group 5"/>
          <p:cNvGrpSpPr/>
          <p:nvPr/>
        </p:nvGrpSpPr>
        <p:grpSpPr>
          <a:xfrm>
            <a:off x="107504" y="1772816"/>
            <a:ext cx="5472608" cy="4183430"/>
            <a:chOff x="76439" y="2139822"/>
            <a:chExt cx="5074598" cy="4032448"/>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139822"/>
              <a:ext cx="4266522" cy="4032448"/>
            </a:xfrm>
            <a:prstGeom prst="rect">
              <a:avLst/>
            </a:prstGeom>
            <a:effectLst>
              <a:glow rad="127000">
                <a:srgbClr val="0099CC"/>
              </a:glow>
            </a:effectLst>
          </p:spPr>
        </p:pic>
        <p:sp>
          <p:nvSpPr>
            <p:cNvPr id="8" name="TextBox 7"/>
            <p:cNvSpPr txBox="1"/>
            <p:nvPr/>
          </p:nvSpPr>
          <p:spPr>
            <a:xfrm>
              <a:off x="3779912" y="3342183"/>
              <a:ext cx="864096" cy="461665"/>
            </a:xfrm>
            <a:prstGeom prst="rect">
              <a:avLst/>
            </a:prstGeom>
            <a:solidFill>
              <a:srgbClr val="FFC000"/>
            </a:solidFill>
            <a:ln>
              <a:solidFill>
                <a:srgbClr val="FFC000"/>
              </a:solidFill>
            </a:ln>
          </p:spPr>
          <p:txBody>
            <a:bodyPr wrap="square" rtlCol="0">
              <a:spAutoFit/>
            </a:bodyPr>
            <a:lstStyle/>
            <a:p>
              <a:pPr algn="ctr"/>
              <a:r>
                <a:rPr lang="en-AU" altLang="ja-JP" dirty="0"/>
                <a:t>BNE</a:t>
              </a:r>
              <a:endParaRPr kumimoji="1" lang="ja-JP" altLang="en-US" dirty="0"/>
            </a:p>
          </p:txBody>
        </p:sp>
        <p:cxnSp>
          <p:nvCxnSpPr>
            <p:cNvPr id="9" name="Straight Arrow Connector 8"/>
            <p:cNvCxnSpPr/>
            <p:nvPr/>
          </p:nvCxnSpPr>
          <p:spPr bwMode="auto">
            <a:xfrm flipH="1">
              <a:off x="512526" y="4005064"/>
              <a:ext cx="3570175" cy="402857"/>
            </a:xfrm>
            <a:prstGeom prst="straightConnector1">
              <a:avLst/>
            </a:prstGeom>
            <a:solidFill>
              <a:schemeClr val="accent1"/>
            </a:solidFill>
            <a:ln w="12700" cap="sq" cmpd="sng" algn="ctr">
              <a:solidFill>
                <a:srgbClr val="FFC000"/>
              </a:solidFill>
              <a:prstDash val="solid"/>
              <a:round/>
              <a:headEnd type="none" w="sm" len="sm"/>
              <a:tailEnd type="arrow"/>
            </a:ln>
            <a:effectLst/>
          </p:spPr>
        </p:cxnSp>
        <p:sp>
          <p:nvSpPr>
            <p:cNvPr id="10" name="TextBox 9"/>
            <p:cNvSpPr txBox="1"/>
            <p:nvPr/>
          </p:nvSpPr>
          <p:spPr>
            <a:xfrm>
              <a:off x="76439" y="3835376"/>
              <a:ext cx="864096" cy="461665"/>
            </a:xfrm>
            <a:prstGeom prst="rect">
              <a:avLst/>
            </a:prstGeom>
            <a:solidFill>
              <a:srgbClr val="FFC000"/>
            </a:solidFill>
            <a:ln>
              <a:solidFill>
                <a:srgbClr val="FFC000"/>
              </a:solidFill>
            </a:ln>
          </p:spPr>
          <p:txBody>
            <a:bodyPr wrap="square" rtlCol="0">
              <a:spAutoFit/>
            </a:bodyPr>
            <a:lstStyle/>
            <a:p>
              <a:pPr algn="ctr"/>
              <a:r>
                <a:rPr lang="en-AU" altLang="ja-JP" dirty="0"/>
                <a:t>PER</a:t>
              </a:r>
              <a:endParaRPr kumimoji="1" lang="ja-JP" altLang="en-US" dirty="0"/>
            </a:p>
          </p:txBody>
        </p:sp>
        <p:sp>
          <p:nvSpPr>
            <p:cNvPr id="11" name="TextBox 10"/>
            <p:cNvSpPr txBox="1"/>
            <p:nvPr/>
          </p:nvSpPr>
          <p:spPr>
            <a:xfrm>
              <a:off x="4286941" y="4506559"/>
              <a:ext cx="864096" cy="461665"/>
            </a:xfrm>
            <a:prstGeom prst="rect">
              <a:avLst/>
            </a:prstGeom>
            <a:solidFill>
              <a:srgbClr val="FFC000"/>
            </a:solidFill>
            <a:ln>
              <a:solidFill>
                <a:srgbClr val="FFC000"/>
              </a:solidFill>
            </a:ln>
          </p:spPr>
          <p:txBody>
            <a:bodyPr wrap="square" rtlCol="0">
              <a:spAutoFit/>
            </a:bodyPr>
            <a:lstStyle/>
            <a:p>
              <a:pPr algn="ctr"/>
              <a:r>
                <a:rPr lang="en-AU" altLang="ja-JP" dirty="0"/>
                <a:t>SYD</a:t>
              </a:r>
              <a:endParaRPr kumimoji="1" lang="ja-JP" altLang="en-US" dirty="0"/>
            </a:p>
          </p:txBody>
        </p:sp>
        <p:cxnSp>
          <p:nvCxnSpPr>
            <p:cNvPr id="12" name="Straight Arrow Connector 11"/>
            <p:cNvCxnSpPr/>
            <p:nvPr/>
          </p:nvCxnSpPr>
          <p:spPr bwMode="auto">
            <a:xfrm flipH="1">
              <a:off x="4159523" y="4156046"/>
              <a:ext cx="52436" cy="425082"/>
            </a:xfrm>
            <a:prstGeom prst="straightConnector1">
              <a:avLst/>
            </a:prstGeom>
            <a:solidFill>
              <a:schemeClr val="accent1"/>
            </a:solidFill>
            <a:ln w="12700" cap="sq" cmpd="sng" algn="ctr">
              <a:solidFill>
                <a:srgbClr val="FFC000"/>
              </a:solidFill>
              <a:prstDash val="solid"/>
              <a:round/>
              <a:headEnd type="none" w="sm" len="sm"/>
              <a:tailEnd type="arrow"/>
            </a:ln>
            <a:effectLst/>
          </p:spPr>
        </p:cxnSp>
      </p:grpSp>
      <p:sp>
        <p:nvSpPr>
          <p:cNvPr id="13" name="Oval 12"/>
          <p:cNvSpPr/>
          <p:nvPr/>
        </p:nvSpPr>
        <p:spPr bwMode="auto">
          <a:xfrm>
            <a:off x="4510831" y="3635888"/>
            <a:ext cx="144016" cy="144016"/>
          </a:xfrm>
          <a:prstGeom prst="ellipse">
            <a:avLst/>
          </a:prstGeom>
          <a:solidFill>
            <a:srgbClr val="92D05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Times New Roman" pitchFamily="18" charset="0"/>
            </a:endParaRPr>
          </a:p>
        </p:txBody>
      </p:sp>
      <p:sp>
        <p:nvSpPr>
          <p:cNvPr id="16" name="Oval 15"/>
          <p:cNvSpPr/>
          <p:nvPr/>
        </p:nvSpPr>
        <p:spPr bwMode="auto">
          <a:xfrm>
            <a:off x="4423365" y="4395635"/>
            <a:ext cx="144016" cy="144016"/>
          </a:xfrm>
          <a:prstGeom prst="ellipse">
            <a:avLst/>
          </a:prstGeom>
          <a:solidFill>
            <a:srgbClr val="FFC0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Times New Roman" pitchFamily="18" charset="0"/>
            </a:endParaRPr>
          </a:p>
        </p:txBody>
      </p:sp>
      <p:sp>
        <p:nvSpPr>
          <p:cNvPr id="17" name="Oval 16"/>
          <p:cNvSpPr/>
          <p:nvPr/>
        </p:nvSpPr>
        <p:spPr bwMode="auto">
          <a:xfrm>
            <a:off x="323528" y="4085030"/>
            <a:ext cx="144016" cy="144016"/>
          </a:xfrm>
          <a:prstGeom prst="ellipse">
            <a:avLst/>
          </a:prstGeom>
          <a:solidFill>
            <a:srgbClr val="FFC0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Times New Roman" pitchFamily="18" charset="0"/>
            </a:endParaRPr>
          </a:p>
        </p:txBody>
      </p:sp>
      <p:sp>
        <p:nvSpPr>
          <p:cNvPr id="18" name="TextBox 17"/>
          <p:cNvSpPr txBox="1"/>
          <p:nvPr/>
        </p:nvSpPr>
        <p:spPr>
          <a:xfrm>
            <a:off x="5940152" y="1700808"/>
            <a:ext cx="2664296" cy="5078313"/>
          </a:xfrm>
          <a:prstGeom prst="rect">
            <a:avLst/>
          </a:prstGeom>
          <a:noFill/>
        </p:spPr>
        <p:txBody>
          <a:bodyPr wrap="square" rtlCol="0">
            <a:spAutoFit/>
          </a:bodyPr>
          <a:lstStyle/>
          <a:p>
            <a:r>
              <a:rPr kumimoji="1" lang="en-US" altLang="ja-JP" sz="1800" dirty="0" smtClean="0"/>
              <a:t>Notes: this is more supportive of creating a mental model of where the locations are than text. We could make the maps smaller and still include the text, but I don’t think that is necessary. Also, should we include a map of NZ and PNG? Do away with the arrows? If we keep the beaker, suggested to knock out the reflection effect to focus on content. Too much screen is taken up by the heading on these slides, taking away from information focus. </a:t>
            </a:r>
            <a:endParaRPr kumimoji="1" lang="ja-JP" altLang="en-US" sz="1800" dirty="0"/>
          </a:p>
        </p:txBody>
      </p:sp>
    </p:spTree>
    <p:extLst>
      <p:ext uri="{BB962C8B-B14F-4D97-AF65-F5344CB8AC3E}">
        <p14:creationId xmlns:p14="http://schemas.microsoft.com/office/powerpoint/2010/main" val="1827324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Alternative View 2</a:t>
            </a:r>
            <a:endParaRPr kumimoji="1" lang="ja-JP" altLang="en-US" dirty="0"/>
          </a:p>
        </p:txBody>
      </p:sp>
      <p:sp>
        <p:nvSpPr>
          <p:cNvPr id="4" name="Footer Placeholder 3"/>
          <p:cNvSpPr>
            <a:spLocks noGrp="1"/>
          </p:cNvSpPr>
          <p:nvPr>
            <p:ph type="ftr" sz="quarter" idx="11"/>
          </p:nvPr>
        </p:nvSpPr>
        <p:spPr/>
        <p:txBody>
          <a:bodyPr/>
          <a:lstStyle/>
          <a:p>
            <a:pPr>
              <a:defRPr/>
            </a:pPr>
            <a:r>
              <a:rPr lang="en-US" smtClean="0"/>
              <a:t>C Sequoia Trust 2012</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1916832"/>
            <a:ext cx="4536504" cy="4270303"/>
          </a:xfrm>
          <a:prstGeom prst="rect">
            <a:avLst/>
          </a:prstGeom>
        </p:spPr>
      </p:pic>
      <p:sp>
        <p:nvSpPr>
          <p:cNvPr id="9" name="Rectangle 8"/>
          <p:cNvSpPr/>
          <p:nvPr/>
        </p:nvSpPr>
        <p:spPr bwMode="auto">
          <a:xfrm>
            <a:off x="3995936" y="3429000"/>
            <a:ext cx="720081" cy="478967"/>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ja-JP" sz="2400" b="0" i="0" u="none" strike="noStrike" cap="none" normalizeH="0" baseline="0" dirty="0" smtClean="0">
                <a:ln>
                  <a:noFill/>
                </a:ln>
                <a:solidFill>
                  <a:schemeClr val="tx1"/>
                </a:solidFill>
                <a:effectLst/>
                <a:latin typeface="Times New Roman" pitchFamily="18" charset="0"/>
              </a:rPr>
              <a:t>BNE</a:t>
            </a:r>
            <a:endParaRPr kumimoji="0" lang="ja-JP" alt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23307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ja-JP" altLang="en-US"/>
          </a:p>
        </p:txBody>
      </p:sp>
      <p:sp>
        <p:nvSpPr>
          <p:cNvPr id="4" name="Footer Placeholder 3"/>
          <p:cNvSpPr>
            <a:spLocks noGrp="1"/>
          </p:cNvSpPr>
          <p:nvPr>
            <p:ph type="ftr" sz="quarter" idx="11"/>
          </p:nvPr>
        </p:nvSpPr>
        <p:spPr/>
        <p:txBody>
          <a:bodyPr/>
          <a:lstStyle/>
          <a:p>
            <a:pPr>
              <a:defRPr/>
            </a:pPr>
            <a:r>
              <a:rPr lang="en-US" smtClean="0"/>
              <a:t>C Sequoia Trust 2012</a:t>
            </a:r>
            <a:endParaRPr lang="en-US" dirty="0"/>
          </a:p>
        </p:txBody>
      </p:sp>
      <p:sp>
        <p:nvSpPr>
          <p:cNvPr id="6" name="Content Placeholder 2"/>
          <p:cNvSpPr>
            <a:spLocks noGrp="1"/>
          </p:cNvSpPr>
          <p:nvPr>
            <p:ph idx="1"/>
          </p:nvPr>
        </p:nvSpPr>
        <p:spPr>
          <a:xfrm>
            <a:off x="395536" y="1628800"/>
            <a:ext cx="8610600" cy="4876800"/>
          </a:xfrm>
        </p:spPr>
        <p:txBody>
          <a:bodyPr/>
          <a:lstStyle/>
          <a:p>
            <a:pPr marL="0" indent="0" algn="ctr">
              <a:buNone/>
            </a:pPr>
            <a:r>
              <a:rPr lang="en-AU" sz="3000" b="1" dirty="0" smtClean="0"/>
              <a:t>What we do…</a:t>
            </a:r>
          </a:p>
          <a:p>
            <a:pPr>
              <a:buFont typeface="Wingdings" pitchFamily="2" charset="2"/>
              <a:buChar char="Ø"/>
            </a:pPr>
            <a:r>
              <a:rPr lang="en-AU" sz="3000" dirty="0" smtClean="0"/>
              <a:t>A&amp;OD collecting/testing</a:t>
            </a:r>
          </a:p>
          <a:p>
            <a:pPr>
              <a:buFont typeface="Wingdings" pitchFamily="2" charset="2"/>
              <a:buChar char="Ø"/>
            </a:pPr>
            <a:r>
              <a:rPr lang="en-AU" sz="3000" dirty="0" smtClean="0"/>
              <a:t>Nationally-accredited training </a:t>
            </a:r>
          </a:p>
          <a:p>
            <a:pPr>
              <a:buFont typeface="Wingdings" pitchFamily="2" charset="2"/>
              <a:buChar char="Ø"/>
            </a:pPr>
            <a:r>
              <a:rPr lang="en-AU" sz="3000" dirty="0" smtClean="0"/>
              <a:t>Consultancy services</a:t>
            </a:r>
          </a:p>
          <a:p>
            <a:pPr lvl="1">
              <a:buFont typeface="Wingdings" pitchFamily="2" charset="2"/>
              <a:buChar char="Ø"/>
            </a:pPr>
            <a:r>
              <a:rPr lang="en-AU" sz="2600" dirty="0" smtClean="0"/>
              <a:t>Policy &amp; procedures</a:t>
            </a:r>
          </a:p>
          <a:p>
            <a:pPr lvl="1">
              <a:buFont typeface="Wingdings" pitchFamily="2" charset="2"/>
              <a:buChar char="Ø"/>
            </a:pPr>
            <a:r>
              <a:rPr lang="en-AU" sz="2600" dirty="0" smtClean="0"/>
              <a:t>Expert witness &amp; written opinions</a:t>
            </a:r>
          </a:p>
          <a:p>
            <a:pPr lvl="1">
              <a:buFont typeface="Wingdings" pitchFamily="2" charset="2"/>
              <a:buChar char="Ø"/>
            </a:pPr>
            <a:r>
              <a:rPr lang="en-AU" sz="2600" dirty="0" smtClean="0"/>
              <a:t>Set up collection &amp; testing program</a:t>
            </a:r>
          </a:p>
          <a:p>
            <a:pPr lvl="1">
              <a:buFont typeface="Wingdings" pitchFamily="2" charset="2"/>
              <a:buChar char="Ø"/>
            </a:pPr>
            <a:r>
              <a:rPr lang="en-AU" sz="2600" dirty="0" smtClean="0"/>
              <a:t>Relevant Australian Standards</a:t>
            </a:r>
          </a:p>
          <a:p>
            <a:pPr lvl="1">
              <a:buFont typeface="Wingdings" pitchFamily="2" charset="2"/>
              <a:buChar char="Ø"/>
            </a:pPr>
            <a:r>
              <a:rPr lang="en-AU" sz="2600" dirty="0" smtClean="0"/>
              <a:t>Health &amp; Safety Acts &amp; legal considerations</a:t>
            </a:r>
            <a:r>
              <a:rPr lang="en-AU" dirty="0" smtClean="0"/>
              <a:t> </a:t>
            </a:r>
          </a:p>
        </p:txBody>
      </p:sp>
    </p:spTree>
    <p:extLst>
      <p:ext uri="{BB962C8B-B14F-4D97-AF65-F5344CB8AC3E}">
        <p14:creationId xmlns:p14="http://schemas.microsoft.com/office/powerpoint/2010/main" val="1917498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57313" y="285750"/>
            <a:ext cx="7467600" cy="1219200"/>
          </a:xfrm>
        </p:spPr>
        <p:txBody>
          <a:bodyPr/>
          <a:lstStyle/>
          <a:p>
            <a:pPr algn="ctr"/>
            <a:r>
              <a:rPr lang="en-AU" dirty="0" smtClean="0"/>
              <a:t>What We Do</a:t>
            </a:r>
            <a:endParaRPr lang="en-AU" dirty="0" smtClean="0"/>
          </a:p>
        </p:txBody>
      </p:sp>
      <p:sp>
        <p:nvSpPr>
          <p:cNvPr id="3" name="Footer Placeholder 2"/>
          <p:cNvSpPr>
            <a:spLocks noGrp="1"/>
          </p:cNvSpPr>
          <p:nvPr>
            <p:ph type="ftr" sz="quarter" idx="11"/>
          </p:nvPr>
        </p:nvSpPr>
        <p:spPr>
          <a:xfrm>
            <a:off x="3124200" y="6409134"/>
            <a:ext cx="2895600" cy="476250"/>
          </a:xfrm>
        </p:spPr>
        <p:txBody>
          <a:bodyPr/>
          <a:lstStyle/>
          <a:p>
            <a:pPr>
              <a:defRPr/>
            </a:pPr>
            <a:r>
              <a:rPr lang="en-US" dirty="0"/>
              <a:t>© Sequoia Trust 2012</a:t>
            </a:r>
          </a:p>
        </p:txBody>
      </p:sp>
      <p:pic>
        <p:nvPicPr>
          <p:cNvPr id="5" name="Picture 4" descr="Blue Ston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0" y="0"/>
            <a:ext cx="1384300" cy="13589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747656"/>
            <a:ext cx="1033272" cy="1033272"/>
          </a:xfrm>
          <a:prstGeom prst="rect">
            <a:avLst/>
          </a:prstGeom>
        </p:spPr>
      </p:pic>
      <p:sp>
        <p:nvSpPr>
          <p:cNvPr id="6" name="Plus 5"/>
          <p:cNvSpPr/>
          <p:nvPr/>
        </p:nvSpPr>
        <p:spPr bwMode="auto">
          <a:xfrm>
            <a:off x="852744" y="2003133"/>
            <a:ext cx="576064" cy="576064"/>
          </a:xfrm>
          <a:prstGeom prst="mathPlus">
            <a:avLst/>
          </a:prstGeom>
          <a:solidFill>
            <a:srgbClr val="0070C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Times New Roman" pitchFamily="18" charset="0"/>
            </a:endParaRPr>
          </a:p>
        </p:txBody>
      </p:sp>
      <p:sp>
        <p:nvSpPr>
          <p:cNvPr id="7" name="Minus 6"/>
          <p:cNvSpPr/>
          <p:nvPr/>
        </p:nvSpPr>
        <p:spPr bwMode="auto">
          <a:xfrm>
            <a:off x="852744" y="2385074"/>
            <a:ext cx="576064" cy="565030"/>
          </a:xfrm>
          <a:prstGeom prst="mathMinus">
            <a:avLst/>
          </a:prstGeom>
          <a:solidFill>
            <a:srgbClr val="0070C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Times New Roman" pitchFamily="18" charset="0"/>
            </a:endParaRPr>
          </a:p>
        </p:txBody>
      </p:sp>
      <p:sp>
        <p:nvSpPr>
          <p:cNvPr id="8" name="TextBox 7"/>
          <p:cNvSpPr txBox="1"/>
          <p:nvPr/>
        </p:nvSpPr>
        <p:spPr>
          <a:xfrm>
            <a:off x="1571086" y="1916832"/>
            <a:ext cx="6601314" cy="5847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kumimoji="1" lang="en-US" altLang="ja-JP" sz="3200" dirty="0" smtClean="0"/>
              <a:t>A&amp;D collecting/testing</a:t>
            </a:r>
            <a:endParaRPr kumimoji="1" lang="ja-JP" altLang="en-US" sz="3200" dirty="0"/>
          </a:p>
        </p:txBody>
      </p:sp>
      <p:sp>
        <p:nvSpPr>
          <p:cNvPr id="10" name="TextBox 9"/>
          <p:cNvSpPr txBox="1"/>
          <p:nvPr/>
        </p:nvSpPr>
        <p:spPr>
          <a:xfrm>
            <a:off x="-3852936" y="3645024"/>
            <a:ext cx="3528392" cy="2308324"/>
          </a:xfrm>
          <a:prstGeom prst="rect">
            <a:avLst/>
          </a:prstGeom>
          <a:noFill/>
        </p:spPr>
        <p:txBody>
          <a:bodyPr wrap="square" rtlCol="0">
            <a:spAutoFit/>
          </a:bodyPr>
          <a:lstStyle/>
          <a:p>
            <a:r>
              <a:rPr kumimoji="1" lang="en-US" altLang="ja-JP" dirty="0" smtClean="0"/>
              <a:t>Ideas: Break these out with images and off color text, adds to memory aid. I can continue with these themes if you agree, any ideas for consulting image????</a:t>
            </a:r>
            <a:endParaRPr kumimoji="1" lang="ja-JP" altLang="en-US" dirty="0"/>
          </a:p>
        </p:txBody>
      </p:sp>
      <p:sp>
        <p:nvSpPr>
          <p:cNvPr id="11" name="Rectangle 10" hidden="1"/>
          <p:cNvSpPr/>
          <p:nvPr/>
        </p:nvSpPr>
        <p:spPr bwMode="auto">
          <a:xfrm>
            <a:off x="2771800" y="1556792"/>
            <a:ext cx="4032448" cy="5112568"/>
          </a:xfrm>
          <a:prstGeom prst="rect">
            <a:avLst/>
          </a:prstGeom>
          <a:blipFill dpi="0" rotWithShape="1">
            <a:blip r:embed="rId5">
              <a:alphaModFix amt="10000"/>
            </a:blip>
            <a:srcRect/>
            <a:stretch>
              <a:fillRect/>
            </a:stretch>
          </a:blipFill>
          <a:ln w="12700" cap="sq" cmpd="sng" algn="ctr">
            <a:noFill/>
            <a:prstDash val="solid"/>
            <a:round/>
            <a:headEnd type="none" w="sm" len="sm"/>
            <a:tailEnd type="none" w="sm" len="sm"/>
          </a:ln>
          <a:effectLst>
            <a:softEdge rad="215900"/>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Times New Roman" pitchFamily="18" charset="0"/>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445" y="2996952"/>
            <a:ext cx="1031179" cy="1031179"/>
          </a:xfrm>
          <a:prstGeom prst="rect">
            <a:avLst/>
          </a:prstGeom>
        </p:spPr>
      </p:pic>
      <p:sp>
        <p:nvSpPr>
          <p:cNvPr id="23" name="Rectangle 22"/>
          <p:cNvSpPr/>
          <p:nvPr/>
        </p:nvSpPr>
        <p:spPr bwMode="auto">
          <a:xfrm>
            <a:off x="0" y="4797152"/>
            <a:ext cx="9144000" cy="1685801"/>
          </a:xfrm>
          <a:prstGeom prst="rect">
            <a:avLst/>
          </a:prstGeom>
          <a:gradFill>
            <a:gsLst>
              <a:gs pos="0">
                <a:schemeClr val="accent1">
                  <a:lumMod val="40000"/>
                  <a:lumOff val="60000"/>
                </a:schemeClr>
              </a:gs>
              <a:gs pos="52000">
                <a:schemeClr val="accent1">
                  <a:tint val="44500"/>
                  <a:satMod val="160000"/>
                  <a:lumMod val="36000"/>
                  <a:lumOff val="64000"/>
                </a:schemeClr>
              </a:gs>
              <a:gs pos="100000">
                <a:schemeClr val="accent1">
                  <a:tint val="23500"/>
                  <a:satMod val="160000"/>
                </a:schemeClr>
              </a:gs>
            </a:gsLst>
            <a:lin ang="5400000" scaled="0"/>
          </a:gra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Times New Roman" pitchFamily="18" charset="0"/>
            </a:endParaRPr>
          </a:p>
        </p:txBody>
      </p:sp>
      <p:sp>
        <p:nvSpPr>
          <p:cNvPr id="20" name="TextBox 19"/>
          <p:cNvSpPr txBox="1"/>
          <p:nvPr/>
        </p:nvSpPr>
        <p:spPr>
          <a:xfrm>
            <a:off x="1505912" y="3204265"/>
            <a:ext cx="6666488" cy="5847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AU" altLang="ja-JP" sz="3200" dirty="0"/>
              <a:t>Nationally-accredited training </a:t>
            </a:r>
          </a:p>
        </p:txBody>
      </p:sp>
      <p:sp>
        <p:nvSpPr>
          <p:cNvPr id="15" name="Rectangle 14"/>
          <p:cNvSpPr/>
          <p:nvPr/>
        </p:nvSpPr>
        <p:spPr>
          <a:xfrm>
            <a:off x="-324544" y="5559623"/>
            <a:ext cx="5400600" cy="461665"/>
          </a:xfrm>
          <a:prstGeom prst="rect">
            <a:avLst/>
          </a:prstGeom>
        </p:spPr>
        <p:txBody>
          <a:bodyPr wrap="square">
            <a:spAutoFit/>
          </a:bodyPr>
          <a:lstStyle/>
          <a:p>
            <a:pPr lvl="1"/>
            <a:r>
              <a:rPr lang="en-AU" altLang="ja-JP" dirty="0"/>
              <a:t>Expert witness &amp; written opinions</a:t>
            </a:r>
            <a:endParaRPr lang="en-AU" altLang="ja-JP" dirty="0"/>
          </a:p>
        </p:txBody>
      </p:sp>
      <p:sp>
        <p:nvSpPr>
          <p:cNvPr id="22" name="TextBox 21"/>
          <p:cNvSpPr txBox="1"/>
          <p:nvPr/>
        </p:nvSpPr>
        <p:spPr>
          <a:xfrm>
            <a:off x="0" y="4149080"/>
            <a:ext cx="9144000" cy="5847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AU" altLang="ja-JP" sz="3200" dirty="0"/>
              <a:t>Consultancy services</a:t>
            </a:r>
            <a:endParaRPr lang="en-AU" altLang="ja-JP" sz="3200" dirty="0"/>
          </a:p>
        </p:txBody>
      </p:sp>
      <p:sp>
        <p:nvSpPr>
          <p:cNvPr id="16" name="Rectangle 15"/>
          <p:cNvSpPr/>
          <p:nvPr/>
        </p:nvSpPr>
        <p:spPr>
          <a:xfrm>
            <a:off x="4644008" y="4911551"/>
            <a:ext cx="3730066" cy="461665"/>
          </a:xfrm>
          <a:prstGeom prst="rect">
            <a:avLst/>
          </a:prstGeom>
        </p:spPr>
        <p:txBody>
          <a:bodyPr wrap="square">
            <a:spAutoFit/>
          </a:bodyPr>
          <a:lstStyle/>
          <a:p>
            <a:pPr lvl="1"/>
            <a:r>
              <a:rPr lang="en-AU" altLang="ja-JP" dirty="0"/>
              <a:t>Policy &amp; procedures</a:t>
            </a:r>
            <a:endParaRPr lang="en-AU" altLang="ja-JP" dirty="0"/>
          </a:p>
        </p:txBody>
      </p:sp>
      <p:sp>
        <p:nvSpPr>
          <p:cNvPr id="18" name="Rectangle 17"/>
          <p:cNvSpPr/>
          <p:nvPr/>
        </p:nvSpPr>
        <p:spPr>
          <a:xfrm>
            <a:off x="2339752" y="6021288"/>
            <a:ext cx="5072372" cy="461665"/>
          </a:xfrm>
          <a:prstGeom prst="rect">
            <a:avLst/>
          </a:prstGeom>
        </p:spPr>
        <p:txBody>
          <a:bodyPr wrap="square">
            <a:spAutoFit/>
          </a:bodyPr>
          <a:lstStyle/>
          <a:p>
            <a:pPr lvl="1"/>
            <a:r>
              <a:rPr lang="en-AU" altLang="ja-JP" dirty="0"/>
              <a:t>Set up collection &amp; testing program</a:t>
            </a:r>
          </a:p>
        </p:txBody>
      </p:sp>
      <p:sp>
        <p:nvSpPr>
          <p:cNvPr id="19" name="Rectangle 18"/>
          <p:cNvSpPr/>
          <p:nvPr/>
        </p:nvSpPr>
        <p:spPr>
          <a:xfrm>
            <a:off x="4644008" y="5559623"/>
            <a:ext cx="5364088" cy="461665"/>
          </a:xfrm>
          <a:prstGeom prst="rect">
            <a:avLst/>
          </a:prstGeom>
        </p:spPr>
        <p:txBody>
          <a:bodyPr wrap="square">
            <a:spAutoFit/>
          </a:bodyPr>
          <a:lstStyle/>
          <a:p>
            <a:pPr lvl="1"/>
            <a:r>
              <a:rPr lang="en-AU" altLang="ja-JP" dirty="0"/>
              <a:t>Relevant Australian Standards</a:t>
            </a:r>
          </a:p>
        </p:txBody>
      </p:sp>
      <p:sp>
        <p:nvSpPr>
          <p:cNvPr id="21" name="Rectangle 20"/>
          <p:cNvSpPr/>
          <p:nvPr/>
        </p:nvSpPr>
        <p:spPr>
          <a:xfrm>
            <a:off x="-324544" y="4797152"/>
            <a:ext cx="5846998" cy="830997"/>
          </a:xfrm>
          <a:prstGeom prst="rect">
            <a:avLst/>
          </a:prstGeom>
        </p:spPr>
        <p:txBody>
          <a:bodyPr wrap="square">
            <a:spAutoFit/>
          </a:bodyPr>
          <a:lstStyle/>
          <a:p>
            <a:pPr lvl="1"/>
            <a:r>
              <a:rPr lang="en-AU" altLang="ja-JP" dirty="0"/>
              <a:t>Health &amp; Safety Acts &amp; legal considerations </a:t>
            </a:r>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006" y="4189439"/>
            <a:ext cx="504056" cy="504056"/>
          </a:xfrm>
          <a:prstGeom prst="rect">
            <a:avLst/>
          </a:prstGeom>
        </p:spPr>
      </p:pic>
    </p:spTree>
    <p:extLst>
      <p:ext uri="{BB962C8B-B14F-4D97-AF65-F5344CB8AC3E}">
        <p14:creationId xmlns:p14="http://schemas.microsoft.com/office/powerpoint/2010/main" val="2489862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57313" y="285750"/>
            <a:ext cx="7467600" cy="1219200"/>
          </a:xfrm>
        </p:spPr>
        <p:txBody>
          <a:bodyPr/>
          <a:lstStyle/>
          <a:p>
            <a:pPr algn="ctr"/>
            <a:r>
              <a:rPr lang="en-AU" dirty="0" smtClean="0"/>
              <a:t>Blue Stone</a:t>
            </a:r>
          </a:p>
        </p:txBody>
      </p:sp>
      <p:sp>
        <p:nvSpPr>
          <p:cNvPr id="16387" name="Content Placeholder 2"/>
          <p:cNvSpPr>
            <a:spLocks noGrp="1"/>
          </p:cNvSpPr>
          <p:nvPr>
            <p:ph idx="1"/>
          </p:nvPr>
        </p:nvSpPr>
        <p:spPr/>
        <p:txBody>
          <a:bodyPr/>
          <a:lstStyle/>
          <a:p>
            <a:pPr>
              <a:buFont typeface="Wingdings" pitchFamily="2" charset="2"/>
              <a:buChar char="Ø"/>
            </a:pPr>
            <a:endParaRPr lang="en-AU" dirty="0" smtClean="0"/>
          </a:p>
          <a:p>
            <a:pPr>
              <a:buFont typeface="Wingdings" pitchFamily="2" charset="2"/>
              <a:buChar char="Ø"/>
            </a:pPr>
            <a:r>
              <a:rPr lang="en-AU" dirty="0" smtClean="0"/>
              <a:t>Management &amp; staff education</a:t>
            </a:r>
          </a:p>
          <a:p>
            <a:pPr>
              <a:buFont typeface="Wingdings" pitchFamily="2" charset="2"/>
              <a:buChar char="Ø"/>
            </a:pPr>
            <a:r>
              <a:rPr lang="en-AU" dirty="0" smtClean="0"/>
              <a:t>Management &amp; union negotiations</a:t>
            </a:r>
          </a:p>
          <a:p>
            <a:pPr>
              <a:buFont typeface="Wingdings" pitchFamily="2" charset="2"/>
              <a:buChar char="Ø"/>
            </a:pPr>
            <a:r>
              <a:rPr lang="en-AU" dirty="0" smtClean="0"/>
              <a:t>Sale of testing &amp; associated equipment</a:t>
            </a:r>
          </a:p>
          <a:p>
            <a:pPr>
              <a:buFont typeface="Wingdings" pitchFamily="2" charset="2"/>
              <a:buChar char="Ø"/>
            </a:pPr>
            <a:r>
              <a:rPr lang="en-AU" dirty="0" smtClean="0"/>
              <a:t>Laboratory liaison</a:t>
            </a:r>
          </a:p>
          <a:p>
            <a:pPr>
              <a:buFont typeface="Wingdings" pitchFamily="2" charset="2"/>
              <a:buChar char="Ø"/>
            </a:pPr>
            <a:r>
              <a:rPr lang="en-AU" dirty="0" smtClean="0"/>
              <a:t>Statistics &amp; archiving</a:t>
            </a:r>
          </a:p>
          <a:p>
            <a:pPr>
              <a:buFont typeface="Wingdings" pitchFamily="2" charset="2"/>
              <a:buChar char="Ø"/>
            </a:pPr>
            <a:r>
              <a:rPr lang="en-AU" dirty="0" smtClean="0"/>
              <a:t>Specialist EAP services</a:t>
            </a:r>
          </a:p>
          <a:p>
            <a:pPr>
              <a:buFont typeface="Wingdings" pitchFamily="2" charset="2"/>
              <a:buChar char="Ø"/>
            </a:pPr>
            <a:r>
              <a:rPr lang="en-AU" dirty="0" smtClean="0"/>
              <a:t>Bail &amp; Pre-Sentence Assessment/Reporting</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3405" y="4008785"/>
            <a:ext cx="1524000" cy="1658319"/>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4010920"/>
            <a:ext cx="2208245" cy="165618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9104" y="2205916"/>
            <a:ext cx="1351215" cy="1223083"/>
          </a:xfrm>
          <a:prstGeom prst="rect">
            <a:avLst/>
          </a:prstGeom>
        </p:spPr>
      </p:pic>
      <p:sp>
        <p:nvSpPr>
          <p:cNvPr id="6" name="Footer Placeholder 5"/>
          <p:cNvSpPr>
            <a:spLocks noGrp="1"/>
          </p:cNvSpPr>
          <p:nvPr>
            <p:ph type="ftr" sz="quarter" idx="11"/>
          </p:nvPr>
        </p:nvSpPr>
        <p:spPr/>
        <p:txBody>
          <a:bodyPr/>
          <a:lstStyle/>
          <a:p>
            <a:pPr>
              <a:defRPr/>
            </a:pPr>
            <a:r>
              <a:rPr lang="en-US" dirty="0"/>
              <a:t>© Sequoia Trust 2012</a:t>
            </a:r>
          </a:p>
        </p:txBody>
      </p:sp>
      <p:pic>
        <p:nvPicPr>
          <p:cNvPr id="7" name="Picture 6" descr="Blue St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700" y="0"/>
            <a:ext cx="1384300" cy="1358900"/>
          </a:xfrm>
          <a:prstGeom prst="rect">
            <a:avLst/>
          </a:prstGeom>
        </p:spPr>
      </p:pic>
    </p:spTree>
    <p:extLst>
      <p:ext uri="{BB962C8B-B14F-4D97-AF65-F5344CB8AC3E}">
        <p14:creationId xmlns:p14="http://schemas.microsoft.com/office/powerpoint/2010/main" val="51265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357313" y="285750"/>
            <a:ext cx="7467600" cy="1219200"/>
          </a:xfrm>
        </p:spPr>
        <p:txBody>
          <a:bodyPr/>
          <a:lstStyle/>
          <a:p>
            <a:pPr algn="ctr"/>
            <a:r>
              <a:rPr lang="en-AU" dirty="0" smtClean="0"/>
              <a:t>Blue Stone</a:t>
            </a:r>
          </a:p>
        </p:txBody>
      </p:sp>
      <p:sp>
        <p:nvSpPr>
          <p:cNvPr id="16387" name="Content Placeholder 2"/>
          <p:cNvSpPr>
            <a:spLocks noGrp="1"/>
          </p:cNvSpPr>
          <p:nvPr>
            <p:ph idx="1"/>
          </p:nvPr>
        </p:nvSpPr>
        <p:spPr/>
        <p:txBody>
          <a:bodyPr/>
          <a:lstStyle/>
          <a:p>
            <a:pPr>
              <a:buFont typeface="Wingdings" pitchFamily="2" charset="2"/>
              <a:buNone/>
            </a:pPr>
            <a:endParaRPr lang="en-AU" dirty="0" smtClean="0"/>
          </a:p>
          <a:p>
            <a:pPr>
              <a:buFont typeface="Wingdings" pitchFamily="2" charset="2"/>
              <a:buNone/>
            </a:pPr>
            <a:endParaRPr lang="en-AU" dirty="0" smtClean="0"/>
          </a:p>
          <a:p>
            <a:pPr>
              <a:buFont typeface="Wingdings" pitchFamily="2" charset="2"/>
              <a:buChar char="Ø"/>
            </a:pPr>
            <a:endParaRPr lang="en-AU" dirty="0" smtClean="0"/>
          </a:p>
          <a:p>
            <a:pPr>
              <a:buFont typeface="Wingdings" pitchFamily="2" charset="2"/>
              <a:buChar char="Ø"/>
            </a:pPr>
            <a:r>
              <a:rPr lang="en-AU" dirty="0" smtClean="0"/>
              <a:t>RTO #32202 (DETA)</a:t>
            </a:r>
          </a:p>
          <a:p>
            <a:pPr>
              <a:buFont typeface="Wingdings" pitchFamily="2" charset="2"/>
              <a:buChar char="Ø"/>
            </a:pPr>
            <a:r>
              <a:rPr lang="en-AU" dirty="0" smtClean="0"/>
              <a:t>HLTPAT304D Collect Pathology Specimens other than Blood</a:t>
            </a:r>
          </a:p>
          <a:p>
            <a:pPr>
              <a:buFont typeface="Wingdings" pitchFamily="2" charset="2"/>
              <a:buChar char="Ø"/>
            </a:pPr>
            <a:r>
              <a:rPr lang="en-AU" dirty="0" smtClean="0"/>
              <a:t>HLTPAT410D Collect </a:t>
            </a:r>
            <a:r>
              <a:rPr lang="en-AU" dirty="0"/>
              <a:t>pathology specimens other than blood for specialised </a:t>
            </a:r>
            <a:r>
              <a:rPr lang="en-AU" dirty="0" smtClean="0"/>
              <a:t>testing</a:t>
            </a:r>
          </a:p>
          <a:p>
            <a:pPr marL="0" indent="0">
              <a:buNone/>
            </a:pPr>
            <a:endParaRPr kumimoji="0" lang="en-US" sz="1000" dirty="0" smtClean="0"/>
          </a:p>
          <a:p>
            <a:pPr marL="0" indent="0">
              <a:buNone/>
            </a:pPr>
            <a:endParaRPr kumimoji="0" lang="en-US" sz="1000" dirty="0"/>
          </a:p>
          <a:p>
            <a:pPr marL="0" indent="0">
              <a:buNone/>
            </a:pPr>
            <a:endParaRPr kumimoji="0" lang="en-US" sz="1000" dirty="0" smtClean="0"/>
          </a:p>
          <a:p>
            <a:pPr marL="0" indent="0">
              <a:buNone/>
            </a:pPr>
            <a:r>
              <a:rPr kumimoji="0" lang="en-US" sz="1000" dirty="0"/>
              <a:t> </a:t>
            </a:r>
            <a:r>
              <a:rPr kumimoji="0" lang="en-US" sz="1000" dirty="0" smtClean="0"/>
              <a:t>                    </a:t>
            </a:r>
          </a:p>
          <a:p>
            <a:pPr marL="0" indent="0">
              <a:buNone/>
            </a:pPr>
            <a:r>
              <a:rPr kumimoji="0" lang="en-US" sz="1000" dirty="0"/>
              <a:t> </a:t>
            </a:r>
            <a:r>
              <a:rPr kumimoji="0" lang="en-US" sz="1000" dirty="0" smtClean="0"/>
              <a:t>                                                                                                                                                                                                         </a:t>
            </a:r>
            <a:endParaRPr lang="en-AU" dirty="0"/>
          </a:p>
        </p:txBody>
      </p:sp>
      <p:pic>
        <p:nvPicPr>
          <p:cNvPr id="1638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5170" y="1772816"/>
            <a:ext cx="248689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a:defRPr/>
            </a:pPr>
            <a:r>
              <a:rPr lang="en-US" dirty="0"/>
              <a:t>© Sequoia Trust 2012</a:t>
            </a:r>
          </a:p>
        </p:txBody>
      </p:sp>
      <p:sp>
        <p:nvSpPr>
          <p:cNvPr id="3" name="Content Placeholder 2"/>
          <p:cNvSpPr>
            <a:spLocks noGrp="1"/>
          </p:cNvSpPr>
          <p:nvPr>
            <p:ph idx="1"/>
          </p:nvPr>
        </p:nvSpPr>
        <p:spPr/>
        <p:txBody>
          <a:bodyPr/>
          <a:lstStyle/>
          <a:p>
            <a:endParaRPr lang="en-US"/>
          </a:p>
        </p:txBody>
      </p:sp>
      <p:pic>
        <p:nvPicPr>
          <p:cNvPr id="4" name="Picture 3" descr="Blue St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327" y="221975"/>
            <a:ext cx="1197949" cy="1175968"/>
          </a:xfrm>
          <a:prstGeom prst="rect">
            <a:avLst/>
          </a:prstGeom>
        </p:spPr>
      </p:pic>
    </p:spTree>
    <p:extLst>
      <p:ext uri="{BB962C8B-B14F-4D97-AF65-F5344CB8AC3E}">
        <p14:creationId xmlns:p14="http://schemas.microsoft.com/office/powerpoint/2010/main" val="2844933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design template">
  <a:themeElements>
    <a:clrScheme name="Medical design template 1">
      <a:dk1>
        <a:srgbClr val="000000"/>
      </a:dk1>
      <a:lt1>
        <a:srgbClr val="FFFFFF"/>
      </a:lt1>
      <a:dk2>
        <a:srgbClr val="000000"/>
      </a:dk2>
      <a:lt2>
        <a:srgbClr val="FFFFFF"/>
      </a:lt2>
      <a:accent1>
        <a:srgbClr val="000066"/>
      </a:accent1>
      <a:accent2>
        <a:srgbClr val="000099"/>
      </a:accent2>
      <a:accent3>
        <a:srgbClr val="FFFFFF"/>
      </a:accent3>
      <a:accent4>
        <a:srgbClr val="000000"/>
      </a:accent4>
      <a:accent5>
        <a:srgbClr val="AAAAB8"/>
      </a:accent5>
      <a:accent6>
        <a:srgbClr val="00008A"/>
      </a:accent6>
      <a:hlink>
        <a:srgbClr val="2660B6"/>
      </a:hlink>
      <a:folHlink>
        <a:srgbClr val="875FDF"/>
      </a:folHlink>
    </a:clrScheme>
    <a:fontScheme name="Medical desig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edical design template 1">
        <a:dk1>
          <a:srgbClr val="000000"/>
        </a:dk1>
        <a:lt1>
          <a:srgbClr val="FFFFFF"/>
        </a:lt1>
        <a:dk2>
          <a:srgbClr val="000000"/>
        </a:dk2>
        <a:lt2>
          <a:srgbClr val="FFFFFF"/>
        </a:lt2>
        <a:accent1>
          <a:srgbClr val="000066"/>
        </a:accent1>
        <a:accent2>
          <a:srgbClr val="000099"/>
        </a:accent2>
        <a:accent3>
          <a:srgbClr val="FFFFFF"/>
        </a:accent3>
        <a:accent4>
          <a:srgbClr val="000000"/>
        </a:accent4>
        <a:accent5>
          <a:srgbClr val="AAAAB8"/>
        </a:accent5>
        <a:accent6>
          <a:srgbClr val="00008A"/>
        </a:accent6>
        <a:hlink>
          <a:srgbClr val="2660B6"/>
        </a:hlink>
        <a:folHlink>
          <a:srgbClr val="875FD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Medical design template</Template>
  <TotalTime>15175</TotalTime>
  <Words>955</Words>
  <Application>Microsoft Office PowerPoint</Application>
  <PresentationFormat>On-screen Show (4:3)</PresentationFormat>
  <Paragraphs>108</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Medical design template</vt:lpstr>
      <vt:lpstr>Pre-Course Component</vt:lpstr>
      <vt:lpstr>PowerPoint Presentation</vt:lpstr>
      <vt:lpstr>Blue Stone</vt:lpstr>
      <vt:lpstr>Alternative View of location</vt:lpstr>
      <vt:lpstr>Alternative View 2</vt:lpstr>
      <vt:lpstr>PowerPoint Presentation</vt:lpstr>
      <vt:lpstr>What We Do</vt:lpstr>
      <vt:lpstr>Blue Stone</vt:lpstr>
      <vt:lpstr>Blue Stone</vt:lpstr>
    </vt:vector>
  </TitlesOfParts>
  <Manager>Tony Graham</Manager>
  <Company>AFDTS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AWDTS Drug Testing Training Program</dc:title>
  <dc:creator>Tony Graham</dc:creator>
  <cp:lastModifiedBy>daniel</cp:lastModifiedBy>
  <cp:revision>336</cp:revision>
  <dcterms:created xsi:type="dcterms:W3CDTF">2001-09-12T23:33:43Z</dcterms:created>
  <dcterms:modified xsi:type="dcterms:W3CDTF">2013-11-06T05:55:13Z</dcterms:modified>
</cp:coreProperties>
</file>