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66" r:id="rId4"/>
    <p:sldId id="284" r:id="rId5"/>
    <p:sldId id="282" r:id="rId6"/>
    <p:sldId id="285" r:id="rId7"/>
    <p:sldId id="286" r:id="rId8"/>
    <p:sldId id="268" r:id="rId9"/>
    <p:sldId id="280" r:id="rId10"/>
    <p:sldId id="267" r:id="rId11"/>
    <p:sldId id="269" r:id="rId12"/>
    <p:sldId id="278" r:id="rId13"/>
    <p:sldId id="279" r:id="rId14"/>
    <p:sldId id="275" r:id="rId15"/>
    <p:sldId id="270" r:id="rId16"/>
    <p:sldId id="271" r:id="rId17"/>
    <p:sldId id="272" r:id="rId18"/>
    <p:sldId id="274" r:id="rId19"/>
    <p:sldId id="28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EFEFE"/>
    <a:srgbClr val="003A1A"/>
    <a:srgbClr val="004821"/>
    <a:srgbClr val="049E92"/>
    <a:srgbClr val="E72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314" autoAdjust="0"/>
  </p:normalViewPr>
  <p:slideViewPr>
    <p:cSldViewPr snapToGrid="0">
      <p:cViewPr varScale="1">
        <p:scale>
          <a:sx n="54" d="100"/>
          <a:sy n="54" d="100"/>
        </p:scale>
        <p:origin x="18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E6078-FD37-43DE-850B-C14728B611CB}" type="datetimeFigureOut">
              <a:rPr lang="en-SG" smtClean="0"/>
              <a:t>13/7/2018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3F778-B4F2-449B-9D1E-24D353E49FC4}" type="slidenum">
              <a:rPr lang="en-SG" smtClean="0"/>
              <a:t>‹#›</a:t>
            </a:fld>
            <a:endParaRPr lang="en-SG"/>
          </a:p>
        </p:txBody>
      </p:sp>
    </p:spTree>
    <p:extLst>
      <p:ext uri="{BB962C8B-B14F-4D97-AF65-F5344CB8AC3E}">
        <p14:creationId xmlns:p14="http://schemas.microsoft.com/office/powerpoint/2010/main" val="92471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2</a:t>
            </a:fld>
            <a:endParaRPr lang="en-SG"/>
          </a:p>
        </p:txBody>
      </p:sp>
    </p:spTree>
    <p:extLst>
      <p:ext uri="{BB962C8B-B14F-4D97-AF65-F5344CB8AC3E}">
        <p14:creationId xmlns:p14="http://schemas.microsoft.com/office/powerpoint/2010/main" val="75546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https://docs.oracle.com/javase/8/docs/technotes/guides/install/install_overview.html</a:t>
            </a:r>
          </a:p>
          <a:p>
            <a:endParaRPr lang="en-US" dirty="0"/>
          </a:p>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11</a:t>
            </a:fld>
            <a:endParaRPr lang="en-SG"/>
          </a:p>
        </p:txBody>
      </p:sp>
    </p:spTree>
    <p:extLst>
      <p:ext uri="{BB962C8B-B14F-4D97-AF65-F5344CB8AC3E}">
        <p14:creationId xmlns:p14="http://schemas.microsoft.com/office/powerpoint/2010/main" val="150750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https://docs.oracle.com/javase/8/docs/technotes/guides/install/install_overview.html</a:t>
            </a:r>
          </a:p>
          <a:p>
            <a:endParaRPr lang="en-US" dirty="0"/>
          </a:p>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12</a:t>
            </a:fld>
            <a:endParaRPr lang="en-SG"/>
          </a:p>
        </p:txBody>
      </p:sp>
    </p:spTree>
    <p:extLst>
      <p:ext uri="{BB962C8B-B14F-4D97-AF65-F5344CB8AC3E}">
        <p14:creationId xmlns:p14="http://schemas.microsoft.com/office/powerpoint/2010/main" val="442232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13</a:t>
            </a:fld>
            <a:endParaRPr lang="en-SG"/>
          </a:p>
        </p:txBody>
      </p:sp>
    </p:spTree>
    <p:extLst>
      <p:ext uri="{BB962C8B-B14F-4D97-AF65-F5344CB8AC3E}">
        <p14:creationId xmlns:p14="http://schemas.microsoft.com/office/powerpoint/2010/main" val="217477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14</a:t>
            </a:fld>
            <a:endParaRPr lang="en-SG"/>
          </a:p>
        </p:txBody>
      </p:sp>
    </p:spTree>
    <p:extLst>
      <p:ext uri="{BB962C8B-B14F-4D97-AF65-F5344CB8AC3E}">
        <p14:creationId xmlns:p14="http://schemas.microsoft.com/office/powerpoint/2010/main" val="321085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https://www.javatpoint.com/package</a:t>
            </a:r>
          </a:p>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15</a:t>
            </a:fld>
            <a:endParaRPr lang="en-SG"/>
          </a:p>
        </p:txBody>
      </p:sp>
    </p:spTree>
    <p:extLst>
      <p:ext uri="{BB962C8B-B14F-4D97-AF65-F5344CB8AC3E}">
        <p14:creationId xmlns:p14="http://schemas.microsoft.com/office/powerpoint/2010/main" val="3661801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16</a:t>
            </a:fld>
            <a:endParaRPr lang="en-SG"/>
          </a:p>
        </p:txBody>
      </p:sp>
    </p:spTree>
    <p:extLst>
      <p:ext uri="{BB962C8B-B14F-4D97-AF65-F5344CB8AC3E}">
        <p14:creationId xmlns:p14="http://schemas.microsoft.com/office/powerpoint/2010/main" val="3778887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Demo </a:t>
            </a:r>
          </a:p>
        </p:txBody>
      </p:sp>
      <p:sp>
        <p:nvSpPr>
          <p:cNvPr id="4" name="Slide Number Placeholder 3"/>
          <p:cNvSpPr>
            <a:spLocks noGrp="1"/>
          </p:cNvSpPr>
          <p:nvPr>
            <p:ph type="sldNum" sz="quarter" idx="10"/>
          </p:nvPr>
        </p:nvSpPr>
        <p:spPr/>
        <p:txBody>
          <a:bodyPr/>
          <a:lstStyle/>
          <a:p>
            <a:fld id="{8313F778-B4F2-449B-9D1E-24D353E49FC4}" type="slidenum">
              <a:rPr lang="en-SG" smtClean="0"/>
              <a:t>17</a:t>
            </a:fld>
            <a:endParaRPr lang="en-SG"/>
          </a:p>
        </p:txBody>
      </p:sp>
    </p:spTree>
    <p:extLst>
      <p:ext uri="{BB962C8B-B14F-4D97-AF65-F5344CB8AC3E}">
        <p14:creationId xmlns:p14="http://schemas.microsoft.com/office/powerpoint/2010/main" val="1226060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https://docs.oracle.com/javase/tutorial/java/data/numberformat.html</a:t>
            </a:r>
          </a:p>
          <a:p>
            <a:r>
              <a:rPr lang="en-US" b="1" dirty="0"/>
              <a:t>Demo : </a:t>
            </a:r>
            <a:r>
              <a:rPr lang="en-US" sz="1200" b="1" kern="1200" dirty="0">
                <a:solidFill>
                  <a:schemeClr val="tx1"/>
                </a:solidFill>
                <a:latin typeface="+mn-lt"/>
                <a:ea typeface="+mn-ea"/>
                <a:cs typeface="+mn-cs"/>
              </a:rPr>
              <a:t>com.beacon.java.demo.module1. </a:t>
            </a:r>
            <a:r>
              <a:rPr lang="en-US" sz="1200" b="1" kern="1200" dirty="0" err="1">
                <a:solidFill>
                  <a:schemeClr val="tx1"/>
                </a:solidFill>
                <a:latin typeface="+mn-lt"/>
                <a:ea typeface="+mn-ea"/>
                <a:cs typeface="+mn-cs"/>
              </a:rPr>
              <a:t>FormattingOutput</a:t>
            </a:r>
            <a:endParaRPr lang="en-US" b="1" dirty="0"/>
          </a:p>
        </p:txBody>
      </p:sp>
      <p:sp>
        <p:nvSpPr>
          <p:cNvPr id="4" name="Slide Number Placeholder 3"/>
          <p:cNvSpPr>
            <a:spLocks noGrp="1"/>
          </p:cNvSpPr>
          <p:nvPr>
            <p:ph type="sldNum" sz="quarter" idx="10"/>
          </p:nvPr>
        </p:nvSpPr>
        <p:spPr/>
        <p:txBody>
          <a:bodyPr/>
          <a:lstStyle/>
          <a:p>
            <a:fld id="{8313F778-B4F2-449B-9D1E-24D353E49FC4}" type="slidenum">
              <a:rPr lang="en-SG" smtClean="0"/>
              <a:t>18</a:t>
            </a:fld>
            <a:endParaRPr lang="en-SG"/>
          </a:p>
        </p:txBody>
      </p:sp>
    </p:spTree>
    <p:extLst>
      <p:ext uri="{BB962C8B-B14F-4D97-AF65-F5344CB8AC3E}">
        <p14:creationId xmlns:p14="http://schemas.microsoft.com/office/powerpoint/2010/main" val="265292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Demo </a:t>
            </a:r>
            <a:endParaRPr lang="en-US" b="1" dirty="0"/>
          </a:p>
        </p:txBody>
      </p:sp>
      <p:sp>
        <p:nvSpPr>
          <p:cNvPr id="4" name="Slide Number Placeholder 3"/>
          <p:cNvSpPr>
            <a:spLocks noGrp="1"/>
          </p:cNvSpPr>
          <p:nvPr>
            <p:ph type="sldNum" sz="quarter" idx="10"/>
          </p:nvPr>
        </p:nvSpPr>
        <p:spPr/>
        <p:txBody>
          <a:bodyPr/>
          <a:lstStyle/>
          <a:p>
            <a:fld id="{8313F778-B4F2-449B-9D1E-24D353E49FC4}" type="slidenum">
              <a:rPr lang="en-SG" smtClean="0"/>
              <a:t>19</a:t>
            </a:fld>
            <a:endParaRPr lang="en-SG"/>
          </a:p>
        </p:txBody>
      </p:sp>
    </p:spTree>
    <p:extLst>
      <p:ext uri="{BB962C8B-B14F-4D97-AF65-F5344CB8AC3E}">
        <p14:creationId xmlns:p14="http://schemas.microsoft.com/office/powerpoint/2010/main" val="262587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Demo </a:t>
            </a:r>
            <a:endParaRPr lang="en-US" b="1" dirty="0"/>
          </a:p>
        </p:txBody>
      </p:sp>
      <p:sp>
        <p:nvSpPr>
          <p:cNvPr id="4" name="Slide Number Placeholder 3"/>
          <p:cNvSpPr>
            <a:spLocks noGrp="1"/>
          </p:cNvSpPr>
          <p:nvPr>
            <p:ph type="sldNum" sz="quarter" idx="10"/>
          </p:nvPr>
        </p:nvSpPr>
        <p:spPr/>
        <p:txBody>
          <a:bodyPr/>
          <a:lstStyle/>
          <a:p>
            <a:fld id="{8313F778-B4F2-449B-9D1E-24D353E49FC4}" type="slidenum">
              <a:rPr lang="en-SG" smtClean="0"/>
              <a:t>20</a:t>
            </a:fld>
            <a:endParaRPr lang="en-SG"/>
          </a:p>
        </p:txBody>
      </p:sp>
    </p:spTree>
    <p:extLst>
      <p:ext uri="{BB962C8B-B14F-4D97-AF65-F5344CB8AC3E}">
        <p14:creationId xmlns:p14="http://schemas.microsoft.com/office/powerpoint/2010/main" val="57980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https://www.javatpoint.com/features-of-java</a:t>
            </a:r>
          </a:p>
        </p:txBody>
      </p:sp>
      <p:sp>
        <p:nvSpPr>
          <p:cNvPr id="4" name="Slide Number Placeholder 3"/>
          <p:cNvSpPr>
            <a:spLocks noGrp="1"/>
          </p:cNvSpPr>
          <p:nvPr>
            <p:ph type="sldNum" sz="quarter" idx="10"/>
          </p:nvPr>
        </p:nvSpPr>
        <p:spPr/>
        <p:txBody>
          <a:bodyPr/>
          <a:lstStyle/>
          <a:p>
            <a:fld id="{8313F778-B4F2-449B-9D1E-24D353E49FC4}" type="slidenum">
              <a:rPr lang="en-SG" smtClean="0"/>
              <a:t>3</a:t>
            </a:fld>
            <a:endParaRPr lang="en-SG"/>
          </a:p>
        </p:txBody>
      </p:sp>
    </p:spTree>
    <p:extLst>
      <p:ext uri="{BB962C8B-B14F-4D97-AF65-F5344CB8AC3E}">
        <p14:creationId xmlns:p14="http://schemas.microsoft.com/office/powerpoint/2010/main" val="1345468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4</a:t>
            </a:fld>
            <a:endParaRPr lang="en-SG"/>
          </a:p>
        </p:txBody>
      </p:sp>
    </p:spTree>
    <p:extLst>
      <p:ext uri="{BB962C8B-B14F-4D97-AF65-F5344CB8AC3E}">
        <p14:creationId xmlns:p14="http://schemas.microsoft.com/office/powerpoint/2010/main" val="212677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5</a:t>
            </a:fld>
            <a:endParaRPr lang="en-SG"/>
          </a:p>
        </p:txBody>
      </p:sp>
    </p:spTree>
    <p:extLst>
      <p:ext uri="{BB962C8B-B14F-4D97-AF65-F5344CB8AC3E}">
        <p14:creationId xmlns:p14="http://schemas.microsoft.com/office/powerpoint/2010/main" val="69154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6</a:t>
            </a:fld>
            <a:endParaRPr lang="en-SG"/>
          </a:p>
        </p:txBody>
      </p:sp>
    </p:spTree>
    <p:extLst>
      <p:ext uri="{BB962C8B-B14F-4D97-AF65-F5344CB8AC3E}">
        <p14:creationId xmlns:p14="http://schemas.microsoft.com/office/powerpoint/2010/main" val="404782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7</a:t>
            </a:fld>
            <a:endParaRPr lang="en-SG"/>
          </a:p>
        </p:txBody>
      </p:sp>
    </p:spTree>
    <p:extLst>
      <p:ext uri="{BB962C8B-B14F-4D97-AF65-F5344CB8AC3E}">
        <p14:creationId xmlns:p14="http://schemas.microsoft.com/office/powerpoint/2010/main" val="31472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8</a:t>
            </a:fld>
            <a:endParaRPr lang="en-SG"/>
          </a:p>
        </p:txBody>
      </p:sp>
    </p:spTree>
    <p:extLst>
      <p:ext uri="{BB962C8B-B14F-4D97-AF65-F5344CB8AC3E}">
        <p14:creationId xmlns:p14="http://schemas.microsoft.com/office/powerpoint/2010/main" val="302861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9</a:t>
            </a:fld>
            <a:endParaRPr lang="en-SG"/>
          </a:p>
        </p:txBody>
      </p:sp>
    </p:spTree>
    <p:extLst>
      <p:ext uri="{BB962C8B-B14F-4D97-AF65-F5344CB8AC3E}">
        <p14:creationId xmlns:p14="http://schemas.microsoft.com/office/powerpoint/2010/main" val="2847206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3F778-B4F2-449B-9D1E-24D353E49FC4}" type="slidenum">
              <a:rPr lang="en-SG" smtClean="0"/>
              <a:t>10</a:t>
            </a:fld>
            <a:endParaRPr lang="en-SG"/>
          </a:p>
        </p:txBody>
      </p:sp>
    </p:spTree>
    <p:extLst>
      <p:ext uri="{BB962C8B-B14F-4D97-AF65-F5344CB8AC3E}">
        <p14:creationId xmlns:p14="http://schemas.microsoft.com/office/powerpoint/2010/main" val="1335690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3A1A"/>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2C10EE-FD01-4F38-ACFE-F6DECADF7D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6218" y="1959429"/>
            <a:ext cx="5147525" cy="4579483"/>
          </a:xfrm>
          <a:prstGeom prst="rect">
            <a:avLst/>
          </a:prstGeom>
        </p:spPr>
      </p:pic>
      <p:sp>
        <p:nvSpPr>
          <p:cNvPr id="2" name="Title 1">
            <a:extLst>
              <a:ext uri="{FF2B5EF4-FFF2-40B4-BE49-F238E27FC236}">
                <a16:creationId xmlns:a16="http://schemas.microsoft.com/office/drawing/2014/main" id="{925748E0-13E8-4802-ADEC-27E97292579D}"/>
              </a:ext>
            </a:extLst>
          </p:cNvPr>
          <p:cNvSpPr>
            <a:spLocks noGrp="1"/>
          </p:cNvSpPr>
          <p:nvPr>
            <p:ph type="ctrTitle"/>
          </p:nvPr>
        </p:nvSpPr>
        <p:spPr>
          <a:xfrm>
            <a:off x="359230" y="1375455"/>
            <a:ext cx="8755742" cy="2044020"/>
          </a:xfrm>
        </p:spPr>
        <p:txBody>
          <a:bodyPr anchor="b">
            <a:normAutofit/>
          </a:bodyPr>
          <a:lstStyle>
            <a:lvl1pPr algn="l">
              <a:defRPr sz="5400">
                <a:solidFill>
                  <a:schemeClr val="bg1"/>
                </a:solidFill>
                <a:latin typeface="Arial Black" panose="020B0A040201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53CDDE0-5047-40D1-AA0B-36857D0A3359}"/>
              </a:ext>
            </a:extLst>
          </p:cNvPr>
          <p:cNvSpPr>
            <a:spLocks noGrp="1"/>
          </p:cNvSpPr>
          <p:nvPr>
            <p:ph type="subTitle" idx="1"/>
          </p:nvPr>
        </p:nvSpPr>
        <p:spPr>
          <a:xfrm>
            <a:off x="359229" y="3543981"/>
            <a:ext cx="6357257" cy="1655762"/>
          </a:xfrm>
        </p:spPr>
        <p:txBody>
          <a:bodyPr/>
          <a:lstStyle>
            <a:lvl1pPr marL="0" indent="0" algn="l">
              <a:buNone/>
              <a:defRPr sz="2400">
                <a:solidFill>
                  <a:schemeClr val="bg1"/>
                </a:solidFill>
                <a:latin typeface="Arial Black" panose="020B0A04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TextBox 3">
            <a:extLst>
              <a:ext uri="{FF2B5EF4-FFF2-40B4-BE49-F238E27FC236}">
                <a16:creationId xmlns:a16="http://schemas.microsoft.com/office/drawing/2014/main" id="{79597127-A33E-49B3-AD49-52348706A6CD}"/>
              </a:ext>
            </a:extLst>
          </p:cNvPr>
          <p:cNvSpPr txBox="1"/>
          <p:nvPr userDrawn="1"/>
        </p:nvSpPr>
        <p:spPr>
          <a:xfrm>
            <a:off x="4789715" y="4960166"/>
            <a:ext cx="8592457"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BUSINESS ENABLEMENT OF CORE PROCESSING APPLICATIONS</a:t>
            </a:r>
          </a:p>
        </p:txBody>
      </p:sp>
      <p:pic>
        <p:nvPicPr>
          <p:cNvPr id="1026" name="Picture 2" descr="Related image">
            <a:extLst>
              <a:ext uri="{FF2B5EF4-FFF2-40B4-BE49-F238E27FC236}">
                <a16:creationId xmlns:a16="http://schemas.microsoft.com/office/drawing/2014/main" id="{418DFEB0-F83F-438E-AABC-28FADDE3D96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978" y="58056"/>
            <a:ext cx="617530" cy="71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8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A41A-2726-4A2E-A14F-47C686F3574C}"/>
              </a:ext>
            </a:extLst>
          </p:cNvPr>
          <p:cNvSpPr>
            <a:spLocks noGrp="1"/>
          </p:cNvSpPr>
          <p:nvPr>
            <p:ph type="title"/>
          </p:nvPr>
        </p:nvSpPr>
        <p:spPr>
          <a:xfrm>
            <a:off x="838200" y="365125"/>
            <a:ext cx="10515600" cy="549275"/>
          </a:xfrm>
        </p:spPr>
        <p:txBody>
          <a:bodyPr>
            <a:noAutofit/>
          </a:bodyPr>
          <a:lstStyle>
            <a:lvl1pPr>
              <a:defRPr sz="4000">
                <a:latin typeface="Arial Black" panose="020B0A040201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D73FA34-1DD8-4E48-947E-E749F318B936}"/>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388AD877-0E20-4701-A6A6-3FB1CA862413}"/>
              </a:ext>
            </a:extLst>
          </p:cNvPr>
          <p:cNvSpPr>
            <a:spLocks noGrp="1"/>
          </p:cNvSpPr>
          <p:nvPr>
            <p:ph type="sldNum" sz="quarter" idx="12"/>
          </p:nvPr>
        </p:nvSpPr>
        <p:spPr>
          <a:xfrm>
            <a:off x="8610600" y="6356350"/>
            <a:ext cx="2743200" cy="365125"/>
          </a:xfrm>
          <a:prstGeom prst="rect">
            <a:avLst/>
          </a:prstGeom>
        </p:spPr>
        <p:txBody>
          <a:bodyPr/>
          <a:lstStyle/>
          <a:p>
            <a:fld id="{C03A07A4-7313-4657-BE09-ED239BEFD931}" type="slidenum">
              <a:rPr lang="en-US" smtClean="0"/>
              <a:t>‹#›</a:t>
            </a:fld>
            <a:endParaRPr lang="en-US"/>
          </a:p>
        </p:txBody>
      </p:sp>
      <p:pic>
        <p:nvPicPr>
          <p:cNvPr id="11" name="Picture 10">
            <a:extLst>
              <a:ext uri="{FF2B5EF4-FFF2-40B4-BE49-F238E27FC236}">
                <a16:creationId xmlns:a16="http://schemas.microsoft.com/office/drawing/2014/main" id="{8478049D-3A8B-459A-925E-50C7A691EE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031" y="53317"/>
            <a:ext cx="700969" cy="623615"/>
          </a:xfrm>
          <a:prstGeom prst="rect">
            <a:avLst/>
          </a:prstGeom>
        </p:spPr>
      </p:pic>
      <p:sp>
        <p:nvSpPr>
          <p:cNvPr id="4" name="Rectangle 3">
            <a:extLst>
              <a:ext uri="{FF2B5EF4-FFF2-40B4-BE49-F238E27FC236}">
                <a16:creationId xmlns:a16="http://schemas.microsoft.com/office/drawing/2014/main" id="{40BB171E-EBE2-450D-8E4A-FFF9C44F783B}"/>
              </a:ext>
            </a:extLst>
          </p:cNvPr>
          <p:cNvSpPr/>
          <p:nvPr userDrawn="1"/>
        </p:nvSpPr>
        <p:spPr>
          <a:xfrm>
            <a:off x="0" y="6817012"/>
            <a:ext cx="12192000" cy="47815"/>
          </a:xfrm>
          <a:prstGeom prst="rect">
            <a:avLst/>
          </a:prstGeom>
          <a:solidFill>
            <a:srgbClr val="003A1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E2C006BA-4F04-480A-9099-A9109E277886}"/>
              </a:ext>
            </a:extLst>
          </p:cNvPr>
          <p:cNvSpPr>
            <a:spLocks noGrp="1"/>
          </p:cNvSpPr>
          <p:nvPr>
            <p:ph type="body" sz="quarter" idx="13" hasCustomPrompt="1"/>
          </p:nvPr>
        </p:nvSpPr>
        <p:spPr>
          <a:xfrm>
            <a:off x="838200" y="914400"/>
            <a:ext cx="10515600" cy="600075"/>
          </a:xfrm>
        </p:spPr>
        <p:txBody>
          <a:bodyPr anchor="ctr">
            <a:normAutofit/>
          </a:bodyPr>
          <a:lstStyle>
            <a:lvl1pPr marL="0" indent="0">
              <a:buNone/>
              <a:defRPr sz="2400">
                <a:latin typeface="Arial" panose="020B0604020202020204" pitchFamily="34" charset="0"/>
                <a:cs typeface="Arial" panose="020B0604020202020204" pitchFamily="34" charset="0"/>
              </a:defRPr>
            </a:lvl1pPr>
          </a:lstStyle>
          <a:p>
            <a:pPr lvl="0"/>
            <a:r>
              <a:rPr lang="en-US" dirty="0"/>
              <a:t>&lt;add </a:t>
            </a:r>
            <a:r>
              <a:rPr lang="en-US" dirty="0" err="1"/>
              <a:t>subheader</a:t>
            </a:r>
            <a:r>
              <a:rPr lang="en-US" dirty="0"/>
              <a:t> here&gt;</a:t>
            </a:r>
          </a:p>
        </p:txBody>
      </p:sp>
    </p:spTree>
    <p:extLst>
      <p:ext uri="{BB962C8B-B14F-4D97-AF65-F5344CB8AC3E}">
        <p14:creationId xmlns:p14="http://schemas.microsoft.com/office/powerpoint/2010/main" val="99663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F982-B6A3-419D-B25F-F2C6BCE5521E}"/>
              </a:ext>
            </a:extLst>
          </p:cNvPr>
          <p:cNvSpPr>
            <a:spLocks noGrp="1"/>
          </p:cNvSpPr>
          <p:nvPr>
            <p:ph type="title" hasCustomPrompt="1"/>
          </p:nvPr>
        </p:nvSpPr>
        <p:spPr>
          <a:xfrm>
            <a:off x="831850" y="1709738"/>
            <a:ext cx="10515600" cy="2852737"/>
          </a:xfrm>
        </p:spPr>
        <p:txBody>
          <a:bodyPr anchor="ctr"/>
          <a:lstStyle>
            <a:lvl1pPr>
              <a:defRPr sz="6000"/>
            </a:lvl1pPr>
          </a:lstStyle>
          <a:p>
            <a:r>
              <a:rPr lang="en-US" dirty="0"/>
              <a:t>SLIDE DIVIDER </a:t>
            </a:r>
          </a:p>
        </p:txBody>
      </p:sp>
      <p:sp>
        <p:nvSpPr>
          <p:cNvPr id="3" name="Text Placeholder 2">
            <a:extLst>
              <a:ext uri="{FF2B5EF4-FFF2-40B4-BE49-F238E27FC236}">
                <a16:creationId xmlns:a16="http://schemas.microsoft.com/office/drawing/2014/main" id="{870AE7BC-3B6C-46DD-87E4-DC4C5A1692AA}"/>
              </a:ext>
            </a:extLst>
          </p:cNvPr>
          <p:cNvSpPr>
            <a:spLocks noGrp="1"/>
          </p:cNvSpPr>
          <p:nvPr>
            <p:ph type="body" idx="1" hasCustomPrompt="1"/>
          </p:nvPr>
        </p:nvSpPr>
        <p:spPr>
          <a:xfrm>
            <a:off x="831850" y="3497943"/>
            <a:ext cx="10515600" cy="2591707"/>
          </a:xfrm>
          <a:solidFill>
            <a:srgbClr val="004821"/>
          </a:solidFill>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&lt;Sub topic&gt; </a:t>
            </a:r>
          </a:p>
        </p:txBody>
      </p:sp>
      <p:sp>
        <p:nvSpPr>
          <p:cNvPr id="6" name="Slide Number Placeholder 5">
            <a:extLst>
              <a:ext uri="{FF2B5EF4-FFF2-40B4-BE49-F238E27FC236}">
                <a16:creationId xmlns:a16="http://schemas.microsoft.com/office/drawing/2014/main" id="{4C95937C-8DAE-4396-847C-95C5485988CE}"/>
              </a:ext>
            </a:extLst>
          </p:cNvPr>
          <p:cNvSpPr>
            <a:spLocks noGrp="1"/>
          </p:cNvSpPr>
          <p:nvPr>
            <p:ph type="sldNum" sz="quarter" idx="12"/>
          </p:nvPr>
        </p:nvSpPr>
        <p:spPr>
          <a:xfrm>
            <a:off x="8610600" y="6356350"/>
            <a:ext cx="2743200" cy="365125"/>
          </a:xfrm>
          <a:prstGeom prst="rect">
            <a:avLst/>
          </a:prstGeom>
        </p:spPr>
        <p:txBody>
          <a:bodyPr/>
          <a:lstStyle/>
          <a:p>
            <a:fld id="{C03A07A4-7313-4657-BE09-ED239BEFD931}" type="slidenum">
              <a:rPr lang="en-US" smtClean="0"/>
              <a:t>‹#›</a:t>
            </a:fld>
            <a:endParaRPr lang="en-US"/>
          </a:p>
        </p:txBody>
      </p:sp>
      <p:pic>
        <p:nvPicPr>
          <p:cNvPr id="8" name="Picture 7">
            <a:extLst>
              <a:ext uri="{FF2B5EF4-FFF2-40B4-BE49-F238E27FC236}">
                <a16:creationId xmlns:a16="http://schemas.microsoft.com/office/drawing/2014/main" id="{00CCE161-9198-4F2F-B05F-5C7051885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031" y="53317"/>
            <a:ext cx="700969" cy="623615"/>
          </a:xfrm>
          <a:prstGeom prst="rect">
            <a:avLst/>
          </a:prstGeom>
        </p:spPr>
      </p:pic>
    </p:spTree>
    <p:extLst>
      <p:ext uri="{BB962C8B-B14F-4D97-AF65-F5344CB8AC3E}">
        <p14:creationId xmlns:p14="http://schemas.microsoft.com/office/powerpoint/2010/main" val="317603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D0C0-90B5-4250-A607-03CAABB72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A00DF-F781-4E47-880E-A07931992F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813F5-C750-47EB-9F96-4CDBEF4E29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96BF1A5-4EB0-4882-8A9F-0F7F4B953D76}"/>
              </a:ext>
            </a:extLst>
          </p:cNvPr>
          <p:cNvSpPr>
            <a:spLocks noGrp="1"/>
          </p:cNvSpPr>
          <p:nvPr>
            <p:ph type="sldNum" sz="quarter" idx="12"/>
          </p:nvPr>
        </p:nvSpPr>
        <p:spPr>
          <a:xfrm>
            <a:off x="8610600" y="6356350"/>
            <a:ext cx="2743200" cy="365125"/>
          </a:xfrm>
          <a:prstGeom prst="rect">
            <a:avLst/>
          </a:prstGeom>
        </p:spPr>
        <p:txBody>
          <a:bodyPr/>
          <a:lstStyle/>
          <a:p>
            <a:fld id="{C03A07A4-7313-4657-BE09-ED239BEFD931}" type="slidenum">
              <a:rPr lang="en-US" smtClean="0"/>
              <a:t>‹#›</a:t>
            </a:fld>
            <a:endParaRPr lang="en-US"/>
          </a:p>
        </p:txBody>
      </p:sp>
      <p:pic>
        <p:nvPicPr>
          <p:cNvPr id="8" name="Picture 7">
            <a:extLst>
              <a:ext uri="{FF2B5EF4-FFF2-40B4-BE49-F238E27FC236}">
                <a16:creationId xmlns:a16="http://schemas.microsoft.com/office/drawing/2014/main" id="{036BC1A0-4980-49F8-A211-34218A0F0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031" y="53317"/>
            <a:ext cx="700969" cy="623615"/>
          </a:xfrm>
          <a:prstGeom prst="rect">
            <a:avLst/>
          </a:prstGeom>
        </p:spPr>
      </p:pic>
      <p:cxnSp>
        <p:nvCxnSpPr>
          <p:cNvPr id="9" name="Straight Connector 8">
            <a:extLst>
              <a:ext uri="{FF2B5EF4-FFF2-40B4-BE49-F238E27FC236}">
                <a16:creationId xmlns:a16="http://schemas.microsoft.com/office/drawing/2014/main" id="{FC46BAF6-9803-4962-8101-91F9B7672D86}"/>
              </a:ext>
            </a:extLst>
          </p:cNvPr>
          <p:cNvCxnSpPr/>
          <p:nvPr userDrawn="1"/>
        </p:nvCxnSpPr>
        <p:spPr>
          <a:xfrm>
            <a:off x="838200" y="1705202"/>
            <a:ext cx="10515600" cy="0"/>
          </a:xfrm>
          <a:prstGeom prst="line">
            <a:avLst/>
          </a:prstGeom>
          <a:ln w="3175">
            <a:solidFill>
              <a:srgbClr val="00482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675B1E-EFC7-4F49-BCBA-A7616B83CC58}"/>
              </a:ext>
            </a:extLst>
          </p:cNvPr>
          <p:cNvSpPr/>
          <p:nvPr userDrawn="1"/>
        </p:nvSpPr>
        <p:spPr>
          <a:xfrm>
            <a:off x="0" y="6817012"/>
            <a:ext cx="12192000" cy="47815"/>
          </a:xfrm>
          <a:prstGeom prst="rect">
            <a:avLst/>
          </a:prstGeom>
          <a:solidFill>
            <a:srgbClr val="003A1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91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D575-66D4-4801-BE10-30E060A131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DB3E1-F8C2-44D8-B7FB-E55B41BD9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C67DAA-7AF0-42FA-A999-3398BC6590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4C4BA0-229E-4E7A-8E52-B2A5342D9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172431-CABD-4DC9-90E1-09BCC3EC4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27B4A0C-9046-4E4D-95AC-E657CB626622}"/>
              </a:ext>
            </a:extLst>
          </p:cNvPr>
          <p:cNvSpPr>
            <a:spLocks noGrp="1"/>
          </p:cNvSpPr>
          <p:nvPr>
            <p:ph type="sldNum" sz="quarter" idx="12"/>
          </p:nvPr>
        </p:nvSpPr>
        <p:spPr>
          <a:xfrm>
            <a:off x="8610600" y="6356350"/>
            <a:ext cx="2743200" cy="365125"/>
          </a:xfrm>
          <a:prstGeom prst="rect">
            <a:avLst/>
          </a:prstGeom>
        </p:spPr>
        <p:txBody>
          <a:bodyPr/>
          <a:lstStyle/>
          <a:p>
            <a:fld id="{C03A07A4-7313-4657-BE09-ED239BEFD931}" type="slidenum">
              <a:rPr lang="en-US" smtClean="0"/>
              <a:t>‹#›</a:t>
            </a:fld>
            <a:endParaRPr lang="en-US"/>
          </a:p>
        </p:txBody>
      </p:sp>
      <p:cxnSp>
        <p:nvCxnSpPr>
          <p:cNvPr id="10" name="Straight Connector 9">
            <a:extLst>
              <a:ext uri="{FF2B5EF4-FFF2-40B4-BE49-F238E27FC236}">
                <a16:creationId xmlns:a16="http://schemas.microsoft.com/office/drawing/2014/main" id="{F9240A55-F64D-45A5-8B69-77DA1F548545}"/>
              </a:ext>
            </a:extLst>
          </p:cNvPr>
          <p:cNvCxnSpPr/>
          <p:nvPr userDrawn="1"/>
        </p:nvCxnSpPr>
        <p:spPr>
          <a:xfrm>
            <a:off x="838200" y="1676174"/>
            <a:ext cx="10515600" cy="0"/>
          </a:xfrm>
          <a:prstGeom prst="line">
            <a:avLst/>
          </a:prstGeom>
          <a:ln w="3175">
            <a:solidFill>
              <a:srgbClr val="0048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1345817-FFF3-4FB4-BEDC-18B6427970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031" y="53317"/>
            <a:ext cx="700969" cy="623615"/>
          </a:xfrm>
          <a:prstGeom prst="rect">
            <a:avLst/>
          </a:prstGeom>
        </p:spPr>
      </p:pic>
      <p:sp>
        <p:nvSpPr>
          <p:cNvPr id="12" name="Rectangle 11">
            <a:extLst>
              <a:ext uri="{FF2B5EF4-FFF2-40B4-BE49-F238E27FC236}">
                <a16:creationId xmlns:a16="http://schemas.microsoft.com/office/drawing/2014/main" id="{627127E6-7559-4147-864A-B374AB8D6807}"/>
              </a:ext>
            </a:extLst>
          </p:cNvPr>
          <p:cNvSpPr/>
          <p:nvPr userDrawn="1"/>
        </p:nvSpPr>
        <p:spPr>
          <a:xfrm>
            <a:off x="0" y="6817012"/>
            <a:ext cx="12192000" cy="47815"/>
          </a:xfrm>
          <a:prstGeom prst="rect">
            <a:avLst/>
          </a:prstGeom>
          <a:solidFill>
            <a:srgbClr val="003A1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79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2DCC2E-0E97-4A37-AF52-925EFCE3E54B}"/>
              </a:ext>
            </a:extLst>
          </p:cNvPr>
          <p:cNvSpPr>
            <a:spLocks noGrp="1"/>
          </p:cNvSpPr>
          <p:nvPr>
            <p:ph type="sldNum" sz="quarter" idx="12"/>
          </p:nvPr>
        </p:nvSpPr>
        <p:spPr>
          <a:xfrm>
            <a:off x="8610600" y="6356350"/>
            <a:ext cx="2743200" cy="365125"/>
          </a:xfrm>
          <a:prstGeom prst="rect">
            <a:avLst/>
          </a:prstGeom>
        </p:spPr>
        <p:txBody>
          <a:bodyPr/>
          <a:lstStyle/>
          <a:p>
            <a:fld id="{C03A07A4-7313-4657-BE09-ED239BEFD931}" type="slidenum">
              <a:rPr lang="en-US" smtClean="0"/>
              <a:t>‹#›</a:t>
            </a:fld>
            <a:endParaRPr lang="en-US"/>
          </a:p>
        </p:txBody>
      </p:sp>
      <p:pic>
        <p:nvPicPr>
          <p:cNvPr id="5" name="Picture 4">
            <a:extLst>
              <a:ext uri="{FF2B5EF4-FFF2-40B4-BE49-F238E27FC236}">
                <a16:creationId xmlns:a16="http://schemas.microsoft.com/office/drawing/2014/main" id="{7FA70CD6-5CFF-46FC-A5AA-9723409924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91031" y="53317"/>
            <a:ext cx="700969" cy="623615"/>
          </a:xfrm>
          <a:prstGeom prst="rect">
            <a:avLst/>
          </a:prstGeom>
        </p:spPr>
      </p:pic>
    </p:spTree>
    <p:extLst>
      <p:ext uri="{BB962C8B-B14F-4D97-AF65-F5344CB8AC3E}">
        <p14:creationId xmlns:p14="http://schemas.microsoft.com/office/powerpoint/2010/main" val="3806148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57A45-EBB3-4BF7-8A6C-676EB04AA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F47A2F-CEDD-456F-8044-6C447B7736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6E62AF-1990-484F-B327-45F09B031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A07A4-7313-4657-BE09-ED239BEFD931}" type="slidenum">
              <a:rPr lang="en-US" smtClean="0"/>
              <a:t>‹#›</a:t>
            </a:fld>
            <a:endParaRPr lang="en-US"/>
          </a:p>
        </p:txBody>
      </p:sp>
      <p:cxnSp>
        <p:nvCxnSpPr>
          <p:cNvPr id="9" name="Straight Connector 8">
            <a:extLst>
              <a:ext uri="{FF2B5EF4-FFF2-40B4-BE49-F238E27FC236}">
                <a16:creationId xmlns:a16="http://schemas.microsoft.com/office/drawing/2014/main" id="{4987A6F0-1EEE-490A-A3B2-0452743CD72A}"/>
              </a:ext>
            </a:extLst>
          </p:cNvPr>
          <p:cNvCxnSpPr/>
          <p:nvPr userDrawn="1"/>
        </p:nvCxnSpPr>
        <p:spPr>
          <a:xfrm>
            <a:off x="838200" y="1502006"/>
            <a:ext cx="10515600" cy="0"/>
          </a:xfrm>
          <a:prstGeom prst="line">
            <a:avLst/>
          </a:prstGeom>
          <a:ln w="3175">
            <a:solidFill>
              <a:srgbClr val="0048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54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8/docs/api/java/lang/Boolea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oracle.com/javase/8/docs/api/java/lang/String.html#valueOf-boolea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8298-3E41-46A2-8F7D-A581D8FE57AB}"/>
              </a:ext>
            </a:extLst>
          </p:cNvPr>
          <p:cNvSpPr>
            <a:spLocks noGrp="1"/>
          </p:cNvSpPr>
          <p:nvPr>
            <p:ph type="ctrTitle"/>
          </p:nvPr>
        </p:nvSpPr>
        <p:spPr/>
        <p:txBody>
          <a:bodyPr/>
          <a:lstStyle/>
          <a:p>
            <a:r>
              <a:rPr lang="en-US" dirty="0"/>
              <a:t>Introduction to Java</a:t>
            </a:r>
          </a:p>
        </p:txBody>
      </p:sp>
    </p:spTree>
    <p:extLst>
      <p:ext uri="{BB962C8B-B14F-4D97-AF65-F5344CB8AC3E}">
        <p14:creationId xmlns:p14="http://schemas.microsoft.com/office/powerpoint/2010/main" val="3201954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10</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Virtual Machine</a:t>
            </a:r>
          </a:p>
        </p:txBody>
      </p:sp>
      <p:sp>
        <p:nvSpPr>
          <p:cNvPr id="31" name="TextBox 30">
            <a:extLst>
              <a:ext uri="{FF2B5EF4-FFF2-40B4-BE49-F238E27FC236}">
                <a16:creationId xmlns:a16="http://schemas.microsoft.com/office/drawing/2014/main" id="{44C4E90E-60BD-4C51-8C89-76817C81195F}"/>
              </a:ext>
            </a:extLst>
          </p:cNvPr>
          <p:cNvSpPr txBox="1"/>
          <p:nvPr/>
        </p:nvSpPr>
        <p:spPr>
          <a:xfrm>
            <a:off x="1799796" y="1728084"/>
            <a:ext cx="8826085" cy="369332"/>
          </a:xfrm>
          <a:prstGeom prst="rect">
            <a:avLst/>
          </a:prstGeom>
          <a:noFill/>
        </p:spPr>
        <p:txBody>
          <a:bodyPr wrap="square" rtlCol="0">
            <a:spAutoFit/>
          </a:bodyPr>
          <a:lstStyle/>
          <a:p>
            <a:r>
              <a:rPr lang="en-US" dirty="0"/>
              <a:t>The diagram shows each step in the process of compiling and executing a Java program.</a:t>
            </a:r>
          </a:p>
        </p:txBody>
      </p:sp>
      <p:grpSp>
        <p:nvGrpSpPr>
          <p:cNvPr id="47" name="Group 46">
            <a:extLst>
              <a:ext uri="{FF2B5EF4-FFF2-40B4-BE49-F238E27FC236}">
                <a16:creationId xmlns:a16="http://schemas.microsoft.com/office/drawing/2014/main" id="{2A107D16-9882-4D0C-92EC-035CEB8D9E44}"/>
              </a:ext>
            </a:extLst>
          </p:cNvPr>
          <p:cNvGrpSpPr/>
          <p:nvPr/>
        </p:nvGrpSpPr>
        <p:grpSpPr>
          <a:xfrm>
            <a:off x="2471835" y="2240132"/>
            <a:ext cx="6651845" cy="4189305"/>
            <a:chOff x="1526955" y="2199492"/>
            <a:chExt cx="6651845" cy="4189305"/>
          </a:xfrm>
        </p:grpSpPr>
        <p:sp>
          <p:nvSpPr>
            <p:cNvPr id="13" name="Oval 12">
              <a:extLst>
                <a:ext uri="{FF2B5EF4-FFF2-40B4-BE49-F238E27FC236}">
                  <a16:creationId xmlns:a16="http://schemas.microsoft.com/office/drawing/2014/main" id="{BBC9675D-5863-4052-B80F-820A8B62586B}"/>
                </a:ext>
              </a:extLst>
            </p:cNvPr>
            <p:cNvSpPr/>
            <p:nvPr/>
          </p:nvSpPr>
          <p:spPr>
            <a:xfrm>
              <a:off x="3647439" y="2199492"/>
              <a:ext cx="1676400" cy="9599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Java source code</a:t>
              </a:r>
            </a:p>
          </p:txBody>
        </p:sp>
        <p:sp>
          <p:nvSpPr>
            <p:cNvPr id="14" name="Rectangle: Rounded Corners 13">
              <a:extLst>
                <a:ext uri="{FF2B5EF4-FFF2-40B4-BE49-F238E27FC236}">
                  <a16:creationId xmlns:a16="http://schemas.microsoft.com/office/drawing/2014/main" id="{E92D81CD-78A5-4A00-8442-B4802DAEFA65}"/>
                </a:ext>
              </a:extLst>
            </p:cNvPr>
            <p:cNvSpPr/>
            <p:nvPr/>
          </p:nvSpPr>
          <p:spPr>
            <a:xfrm>
              <a:off x="3647439" y="3550772"/>
              <a:ext cx="1676400" cy="99432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D04F1ED-DBAD-4D97-8F54-11B5366799A8}"/>
                </a:ext>
              </a:extLst>
            </p:cNvPr>
            <p:cNvSpPr txBox="1"/>
            <p:nvPr/>
          </p:nvSpPr>
          <p:spPr>
            <a:xfrm flipH="1">
              <a:off x="4296408" y="3647988"/>
              <a:ext cx="561342" cy="338554"/>
            </a:xfrm>
            <a:prstGeom prst="rect">
              <a:avLst/>
            </a:prstGeom>
            <a:noFill/>
          </p:spPr>
          <p:txBody>
            <a:bodyPr wrap="square" rtlCol="0">
              <a:spAutoFit/>
            </a:bodyPr>
            <a:lstStyle/>
            <a:p>
              <a:r>
                <a:rPr lang="en-US" sz="1600" dirty="0"/>
                <a:t>JDK</a:t>
              </a:r>
            </a:p>
          </p:txBody>
        </p:sp>
        <p:sp>
          <p:nvSpPr>
            <p:cNvPr id="17" name="Rectangle: Rounded Corners 16">
              <a:extLst>
                <a:ext uri="{FF2B5EF4-FFF2-40B4-BE49-F238E27FC236}">
                  <a16:creationId xmlns:a16="http://schemas.microsoft.com/office/drawing/2014/main" id="{1D2E7A90-F9BB-4913-A9CC-CC922814AEDB}"/>
                </a:ext>
              </a:extLst>
            </p:cNvPr>
            <p:cNvSpPr/>
            <p:nvPr/>
          </p:nvSpPr>
          <p:spPr>
            <a:xfrm>
              <a:off x="3784599" y="4102649"/>
              <a:ext cx="1483360" cy="3759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Java compiler</a:t>
              </a:r>
            </a:p>
          </p:txBody>
        </p:sp>
        <p:sp>
          <p:nvSpPr>
            <p:cNvPr id="69" name="Rectangle: Rounded Corners 68">
              <a:extLst>
                <a:ext uri="{FF2B5EF4-FFF2-40B4-BE49-F238E27FC236}">
                  <a16:creationId xmlns:a16="http://schemas.microsoft.com/office/drawing/2014/main" id="{781AD82C-2B7E-41EB-8081-C5CDB11376CF}"/>
                </a:ext>
              </a:extLst>
            </p:cNvPr>
            <p:cNvSpPr/>
            <p:nvPr/>
          </p:nvSpPr>
          <p:spPr>
            <a:xfrm>
              <a:off x="6370320" y="3611732"/>
              <a:ext cx="1195904" cy="87699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Java byte code</a:t>
              </a:r>
            </a:p>
          </p:txBody>
        </p:sp>
        <p:sp>
          <p:nvSpPr>
            <p:cNvPr id="71" name="Rectangle: Rounded Corners 70">
              <a:extLst>
                <a:ext uri="{FF2B5EF4-FFF2-40B4-BE49-F238E27FC236}">
                  <a16:creationId xmlns:a16="http://schemas.microsoft.com/office/drawing/2014/main" id="{8553B2AB-DE8E-4DDB-9F1A-C633D2608421}"/>
                </a:ext>
              </a:extLst>
            </p:cNvPr>
            <p:cNvSpPr/>
            <p:nvPr/>
          </p:nvSpPr>
          <p:spPr>
            <a:xfrm>
              <a:off x="3545839" y="4956915"/>
              <a:ext cx="4632961" cy="68004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p>
          </p:txBody>
        </p:sp>
        <p:sp>
          <p:nvSpPr>
            <p:cNvPr id="72" name="Rectangle: Rounded Corners 71">
              <a:extLst>
                <a:ext uri="{FF2B5EF4-FFF2-40B4-BE49-F238E27FC236}">
                  <a16:creationId xmlns:a16="http://schemas.microsoft.com/office/drawing/2014/main" id="{114BDDA4-5F1D-4377-832C-CA1F139B2271}"/>
                </a:ext>
              </a:extLst>
            </p:cNvPr>
            <p:cNvSpPr/>
            <p:nvPr/>
          </p:nvSpPr>
          <p:spPr>
            <a:xfrm>
              <a:off x="3515359" y="5708754"/>
              <a:ext cx="4632961" cy="68004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t>Hardware Platform</a:t>
              </a:r>
            </a:p>
          </p:txBody>
        </p:sp>
        <p:sp>
          <p:nvSpPr>
            <p:cNvPr id="73" name="TextBox 72">
              <a:extLst>
                <a:ext uri="{FF2B5EF4-FFF2-40B4-BE49-F238E27FC236}">
                  <a16:creationId xmlns:a16="http://schemas.microsoft.com/office/drawing/2014/main" id="{CB1DBEDF-8730-4A99-9826-C3A4EB43DE3E}"/>
                </a:ext>
              </a:extLst>
            </p:cNvPr>
            <p:cNvSpPr txBox="1"/>
            <p:nvPr/>
          </p:nvSpPr>
          <p:spPr>
            <a:xfrm flipH="1">
              <a:off x="6687601" y="5165025"/>
              <a:ext cx="561342" cy="338554"/>
            </a:xfrm>
            <a:prstGeom prst="rect">
              <a:avLst/>
            </a:prstGeom>
            <a:noFill/>
          </p:spPr>
          <p:txBody>
            <a:bodyPr wrap="square" rtlCol="0">
              <a:spAutoFit/>
            </a:bodyPr>
            <a:lstStyle/>
            <a:p>
              <a:r>
                <a:rPr lang="en-US" sz="1600" dirty="0"/>
                <a:t>JRE</a:t>
              </a:r>
            </a:p>
          </p:txBody>
        </p:sp>
        <p:sp>
          <p:nvSpPr>
            <p:cNvPr id="18" name="Rectangle 17">
              <a:extLst>
                <a:ext uri="{FF2B5EF4-FFF2-40B4-BE49-F238E27FC236}">
                  <a16:creationId xmlns:a16="http://schemas.microsoft.com/office/drawing/2014/main" id="{2073858C-34E7-4424-AFD1-455729FEFE11}"/>
                </a:ext>
              </a:extLst>
            </p:cNvPr>
            <p:cNvSpPr/>
            <p:nvPr/>
          </p:nvSpPr>
          <p:spPr>
            <a:xfrm>
              <a:off x="3784599" y="5065702"/>
              <a:ext cx="1640841" cy="471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JVM</a:t>
              </a:r>
            </a:p>
          </p:txBody>
        </p:sp>
        <p:cxnSp>
          <p:nvCxnSpPr>
            <p:cNvPr id="33" name="Straight Arrow Connector 32">
              <a:extLst>
                <a:ext uri="{FF2B5EF4-FFF2-40B4-BE49-F238E27FC236}">
                  <a16:creationId xmlns:a16="http://schemas.microsoft.com/office/drawing/2014/main" id="{937FEE8A-3698-40DE-9C28-60B63EC83D10}"/>
                </a:ext>
              </a:extLst>
            </p:cNvPr>
            <p:cNvCxnSpPr>
              <a:stCxn id="13" idx="4"/>
              <a:endCxn id="14" idx="0"/>
            </p:cNvCxnSpPr>
            <p:nvPr/>
          </p:nvCxnSpPr>
          <p:spPr>
            <a:xfrm>
              <a:off x="4485639" y="3159482"/>
              <a:ext cx="0" cy="391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8384D9E-D519-428C-8F2A-06CD615B1A15}"/>
                </a:ext>
              </a:extLst>
            </p:cNvPr>
            <p:cNvCxnSpPr>
              <a:stCxn id="14" idx="3"/>
              <a:endCxn id="69" idx="1"/>
            </p:cNvCxnSpPr>
            <p:nvPr/>
          </p:nvCxnSpPr>
          <p:spPr>
            <a:xfrm>
              <a:off x="5323839" y="4047935"/>
              <a:ext cx="1046481" cy="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5196B18-735C-4DC9-B303-3B6D676532FB}"/>
                </a:ext>
              </a:extLst>
            </p:cNvPr>
            <p:cNvCxnSpPr>
              <a:stCxn id="69" idx="2"/>
              <a:endCxn id="71" idx="0"/>
            </p:cNvCxnSpPr>
            <p:nvPr/>
          </p:nvCxnSpPr>
          <p:spPr>
            <a:xfrm rot="5400000">
              <a:off x="6181203" y="4169846"/>
              <a:ext cx="468186" cy="1105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Speech Bubble: Rectangle 42">
              <a:extLst>
                <a:ext uri="{FF2B5EF4-FFF2-40B4-BE49-F238E27FC236}">
                  <a16:creationId xmlns:a16="http://schemas.microsoft.com/office/drawing/2014/main" id="{76BFFC81-A7DF-4B7E-97E6-8B8D966A1AE6}"/>
                </a:ext>
              </a:extLst>
            </p:cNvPr>
            <p:cNvSpPr/>
            <p:nvPr/>
          </p:nvSpPr>
          <p:spPr>
            <a:xfrm>
              <a:off x="1676400" y="2936240"/>
              <a:ext cx="1504951" cy="777235"/>
            </a:xfrm>
            <a:prstGeom prst="wedgeRectCallout">
              <a:avLst>
                <a:gd name="adj1" fmla="val 94740"/>
                <a:gd name="adj2" fmla="val 8770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source code (.java) is compiled by JDK into byte code</a:t>
              </a:r>
            </a:p>
          </p:txBody>
        </p:sp>
        <p:sp>
          <p:nvSpPr>
            <p:cNvPr id="81" name="Speech Bubble: Rectangle 80">
              <a:extLst>
                <a:ext uri="{FF2B5EF4-FFF2-40B4-BE49-F238E27FC236}">
                  <a16:creationId xmlns:a16="http://schemas.microsoft.com/office/drawing/2014/main" id="{18B925BB-1AB5-44F2-9CCE-1D2B3BA0171B}"/>
                </a:ext>
              </a:extLst>
            </p:cNvPr>
            <p:cNvSpPr/>
            <p:nvPr/>
          </p:nvSpPr>
          <p:spPr>
            <a:xfrm>
              <a:off x="1582835" y="4358005"/>
              <a:ext cx="1504951" cy="777235"/>
            </a:xfrm>
            <a:prstGeom prst="wedgeRectCallout">
              <a:avLst>
                <a:gd name="adj1" fmla="val 124445"/>
                <a:gd name="adj2" fmla="val 7463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JVM interprets the byte code.</a:t>
              </a:r>
            </a:p>
          </p:txBody>
        </p:sp>
        <p:sp>
          <p:nvSpPr>
            <p:cNvPr id="82" name="Speech Bubble: Rectangle 81">
              <a:extLst>
                <a:ext uri="{FF2B5EF4-FFF2-40B4-BE49-F238E27FC236}">
                  <a16:creationId xmlns:a16="http://schemas.microsoft.com/office/drawing/2014/main" id="{7B19D46E-3886-446A-B0E0-528EF8167FAC}"/>
                </a:ext>
              </a:extLst>
            </p:cNvPr>
            <p:cNvSpPr/>
            <p:nvPr/>
          </p:nvSpPr>
          <p:spPr>
            <a:xfrm>
              <a:off x="6096000" y="2290869"/>
              <a:ext cx="1504951" cy="777235"/>
            </a:xfrm>
            <a:prstGeom prst="wedgeRectCallout">
              <a:avLst>
                <a:gd name="adj1" fmla="val -111167"/>
                <a:gd name="adj2" fmla="val 33607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JVM executes the interpreted code.</a:t>
              </a:r>
            </a:p>
          </p:txBody>
        </p:sp>
        <p:sp>
          <p:nvSpPr>
            <p:cNvPr id="45" name="Oval 44">
              <a:extLst>
                <a:ext uri="{FF2B5EF4-FFF2-40B4-BE49-F238E27FC236}">
                  <a16:creationId xmlns:a16="http://schemas.microsoft.com/office/drawing/2014/main" id="{A4F9E19E-1F81-4389-82F6-51366E16F071}"/>
                </a:ext>
              </a:extLst>
            </p:cNvPr>
            <p:cNvSpPr/>
            <p:nvPr/>
          </p:nvSpPr>
          <p:spPr>
            <a:xfrm>
              <a:off x="1587807" y="2814320"/>
              <a:ext cx="253784" cy="25378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1</a:t>
              </a:r>
            </a:p>
          </p:txBody>
        </p:sp>
        <p:sp>
          <p:nvSpPr>
            <p:cNvPr id="84" name="Oval 83">
              <a:extLst>
                <a:ext uri="{FF2B5EF4-FFF2-40B4-BE49-F238E27FC236}">
                  <a16:creationId xmlns:a16="http://schemas.microsoft.com/office/drawing/2014/main" id="{3040E959-AFA2-449D-8CF5-719B1C0E3A1B}"/>
                </a:ext>
              </a:extLst>
            </p:cNvPr>
            <p:cNvSpPr/>
            <p:nvPr/>
          </p:nvSpPr>
          <p:spPr>
            <a:xfrm>
              <a:off x="1526955" y="4214409"/>
              <a:ext cx="253784" cy="25378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2</a:t>
              </a:r>
            </a:p>
          </p:txBody>
        </p:sp>
        <p:sp>
          <p:nvSpPr>
            <p:cNvPr id="85" name="Oval 84">
              <a:extLst>
                <a:ext uri="{FF2B5EF4-FFF2-40B4-BE49-F238E27FC236}">
                  <a16:creationId xmlns:a16="http://schemas.microsoft.com/office/drawing/2014/main" id="{AD18EAFE-406C-4477-A009-5689AC4C74BE}"/>
                </a:ext>
              </a:extLst>
            </p:cNvPr>
            <p:cNvSpPr/>
            <p:nvPr/>
          </p:nvSpPr>
          <p:spPr>
            <a:xfrm>
              <a:off x="5969108" y="2204382"/>
              <a:ext cx="253784" cy="25378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3</a:t>
              </a:r>
            </a:p>
          </p:txBody>
        </p:sp>
      </p:grpSp>
    </p:spTree>
    <p:extLst>
      <p:ext uri="{BB962C8B-B14F-4D97-AF65-F5344CB8AC3E}">
        <p14:creationId xmlns:p14="http://schemas.microsoft.com/office/powerpoint/2010/main" val="321385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11</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Starting a Java Program</a:t>
            </a:r>
          </a:p>
        </p:txBody>
      </p:sp>
      <p:sp>
        <p:nvSpPr>
          <p:cNvPr id="31" name="TextBox 30">
            <a:extLst>
              <a:ext uri="{FF2B5EF4-FFF2-40B4-BE49-F238E27FC236}">
                <a16:creationId xmlns:a16="http://schemas.microsoft.com/office/drawing/2014/main" id="{44C4E90E-60BD-4C51-8C89-76817C81195F}"/>
              </a:ext>
            </a:extLst>
          </p:cNvPr>
          <p:cNvSpPr txBox="1"/>
          <p:nvPr/>
        </p:nvSpPr>
        <p:spPr>
          <a:xfrm>
            <a:off x="838200" y="2060446"/>
            <a:ext cx="4109958" cy="923330"/>
          </a:xfrm>
          <a:prstGeom prst="rect">
            <a:avLst/>
          </a:prstGeom>
          <a:noFill/>
        </p:spPr>
        <p:txBody>
          <a:bodyPr wrap="square" rtlCol="0">
            <a:spAutoFit/>
          </a:bodyPr>
          <a:lstStyle/>
          <a:p>
            <a:r>
              <a:rPr lang="en-US" dirty="0"/>
              <a:t>To write a Java program , you’ll need to download and install the runtime environment on your machines.</a:t>
            </a:r>
          </a:p>
        </p:txBody>
      </p:sp>
      <p:grpSp>
        <p:nvGrpSpPr>
          <p:cNvPr id="9" name="Group 8">
            <a:extLst>
              <a:ext uri="{FF2B5EF4-FFF2-40B4-BE49-F238E27FC236}">
                <a16:creationId xmlns:a16="http://schemas.microsoft.com/office/drawing/2014/main" id="{EE58BFC0-6A43-44B0-8E51-46D936AF71B3}"/>
              </a:ext>
            </a:extLst>
          </p:cNvPr>
          <p:cNvGrpSpPr/>
          <p:nvPr/>
        </p:nvGrpSpPr>
        <p:grpSpPr>
          <a:xfrm>
            <a:off x="1137648" y="3365629"/>
            <a:ext cx="2716319" cy="1717561"/>
            <a:chOff x="1412240" y="2782252"/>
            <a:chExt cx="3647440" cy="2306320"/>
          </a:xfrm>
        </p:grpSpPr>
        <p:sp>
          <p:nvSpPr>
            <p:cNvPr id="3" name="Rectangle: Rounded Corners 2">
              <a:extLst>
                <a:ext uri="{FF2B5EF4-FFF2-40B4-BE49-F238E27FC236}">
                  <a16:creationId xmlns:a16="http://schemas.microsoft.com/office/drawing/2014/main" id="{4820E7A5-05BF-4ECD-A2A6-68064B5FF0E3}"/>
                </a:ext>
              </a:extLst>
            </p:cNvPr>
            <p:cNvSpPr/>
            <p:nvPr/>
          </p:nvSpPr>
          <p:spPr>
            <a:xfrm>
              <a:off x="1412240" y="2782252"/>
              <a:ext cx="3647440" cy="230632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68314B0-577B-4A4A-A3E8-8D5BC2407523}"/>
                </a:ext>
              </a:extLst>
            </p:cNvPr>
            <p:cNvSpPr/>
            <p:nvPr/>
          </p:nvSpPr>
          <p:spPr>
            <a:xfrm>
              <a:off x="1635760" y="3457261"/>
              <a:ext cx="3200400" cy="7416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Programming Language</a:t>
              </a:r>
            </a:p>
          </p:txBody>
        </p:sp>
        <p:sp>
          <p:nvSpPr>
            <p:cNvPr id="28" name="Rectangle: Rounded Corners 27">
              <a:extLst>
                <a:ext uri="{FF2B5EF4-FFF2-40B4-BE49-F238E27FC236}">
                  <a16:creationId xmlns:a16="http://schemas.microsoft.com/office/drawing/2014/main" id="{082C0E9F-F6F5-4B56-9F59-AF73242B6908}"/>
                </a:ext>
              </a:extLst>
            </p:cNvPr>
            <p:cNvSpPr/>
            <p:nvPr/>
          </p:nvSpPr>
          <p:spPr>
            <a:xfrm>
              <a:off x="1635760" y="4229420"/>
              <a:ext cx="3200400" cy="7416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Runtime Environment</a:t>
              </a:r>
            </a:p>
          </p:txBody>
        </p:sp>
        <p:sp>
          <p:nvSpPr>
            <p:cNvPr id="7" name="TextBox 6">
              <a:extLst>
                <a:ext uri="{FF2B5EF4-FFF2-40B4-BE49-F238E27FC236}">
                  <a16:creationId xmlns:a16="http://schemas.microsoft.com/office/drawing/2014/main" id="{C466BBA7-EC2B-4DCA-8A8F-E00A4261D3BE}"/>
                </a:ext>
              </a:extLst>
            </p:cNvPr>
            <p:cNvSpPr txBox="1"/>
            <p:nvPr/>
          </p:nvSpPr>
          <p:spPr>
            <a:xfrm>
              <a:off x="2711734" y="2939678"/>
              <a:ext cx="700448" cy="400110"/>
            </a:xfrm>
            <a:prstGeom prst="rect">
              <a:avLst/>
            </a:prstGeom>
            <a:noFill/>
          </p:spPr>
          <p:txBody>
            <a:bodyPr wrap="none" rtlCol="0">
              <a:spAutoFit/>
            </a:bodyPr>
            <a:lstStyle/>
            <a:p>
              <a:r>
                <a:rPr lang="en-US" sz="2000" b="1" dirty="0"/>
                <a:t>JAVA</a:t>
              </a:r>
            </a:p>
          </p:txBody>
        </p:sp>
      </p:grpSp>
      <p:sp>
        <p:nvSpPr>
          <p:cNvPr id="32" name="Rectangle: Rounded Corners 31">
            <a:extLst>
              <a:ext uri="{FF2B5EF4-FFF2-40B4-BE49-F238E27FC236}">
                <a16:creationId xmlns:a16="http://schemas.microsoft.com/office/drawing/2014/main" id="{3CDE7806-AD21-46DF-AC43-59B952F9FD76}"/>
              </a:ext>
            </a:extLst>
          </p:cNvPr>
          <p:cNvSpPr/>
          <p:nvPr/>
        </p:nvSpPr>
        <p:spPr>
          <a:xfrm>
            <a:off x="5488375" y="1742952"/>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Check operating software (OS) types and configurations if it is a 32 or 64 bit on your machines.</a:t>
            </a:r>
          </a:p>
        </p:txBody>
      </p:sp>
      <p:sp>
        <p:nvSpPr>
          <p:cNvPr id="34" name="Rectangle: Rounded Corners 33">
            <a:extLst>
              <a:ext uri="{FF2B5EF4-FFF2-40B4-BE49-F238E27FC236}">
                <a16:creationId xmlns:a16="http://schemas.microsoft.com/office/drawing/2014/main" id="{B3FA120C-E029-4302-8FE2-AA7156BA0EDF}"/>
              </a:ext>
            </a:extLst>
          </p:cNvPr>
          <p:cNvSpPr/>
          <p:nvPr/>
        </p:nvSpPr>
        <p:spPr>
          <a:xfrm>
            <a:off x="5488375" y="2619625"/>
            <a:ext cx="6085366" cy="826361"/>
          </a:xfrm>
          <a:prstGeom prst="roundRect">
            <a:avLst/>
          </a:prstGeom>
          <a:solidFill>
            <a:schemeClr val="bg2">
              <a:lumMod val="9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Go to Java SE download sites                     and select JDK for your OS system requirements </a:t>
            </a:r>
          </a:p>
        </p:txBody>
      </p:sp>
      <p:pic>
        <p:nvPicPr>
          <p:cNvPr id="8" name="Picture 7">
            <a:extLst>
              <a:ext uri="{FF2B5EF4-FFF2-40B4-BE49-F238E27FC236}">
                <a16:creationId xmlns:a16="http://schemas.microsoft.com/office/drawing/2014/main" id="{E95EA750-3C07-4531-A3E3-386DFAD7DC51}"/>
              </a:ext>
            </a:extLst>
          </p:cNvPr>
          <p:cNvPicPr>
            <a:picLocks noChangeAspect="1"/>
          </p:cNvPicPr>
          <p:nvPr/>
        </p:nvPicPr>
        <p:blipFill>
          <a:blip r:embed="rId3"/>
          <a:stretch>
            <a:fillRect/>
          </a:stretch>
        </p:blipFill>
        <p:spPr>
          <a:xfrm>
            <a:off x="8336280" y="2748831"/>
            <a:ext cx="976473" cy="283974"/>
          </a:xfrm>
          <a:prstGeom prst="rect">
            <a:avLst/>
          </a:prstGeom>
        </p:spPr>
      </p:pic>
      <p:sp>
        <p:nvSpPr>
          <p:cNvPr id="36" name="Rectangle: Rounded Corners 35">
            <a:extLst>
              <a:ext uri="{FF2B5EF4-FFF2-40B4-BE49-F238E27FC236}">
                <a16:creationId xmlns:a16="http://schemas.microsoft.com/office/drawing/2014/main" id="{23DEDD9A-BBD4-48C6-B67A-18EEB02EEDF0}"/>
              </a:ext>
            </a:extLst>
          </p:cNvPr>
          <p:cNvSpPr/>
          <p:nvPr/>
        </p:nvSpPr>
        <p:spPr>
          <a:xfrm>
            <a:off x="5488375" y="3495378"/>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Run the downloaded installer which installs both JDK and JRE to the default directory.</a:t>
            </a:r>
          </a:p>
        </p:txBody>
      </p:sp>
      <p:sp>
        <p:nvSpPr>
          <p:cNvPr id="38" name="Rectangle: Rounded Corners 37">
            <a:extLst>
              <a:ext uri="{FF2B5EF4-FFF2-40B4-BE49-F238E27FC236}">
                <a16:creationId xmlns:a16="http://schemas.microsoft.com/office/drawing/2014/main" id="{BDE30FF5-CAAF-4187-B8AF-E3893A91C56F}"/>
              </a:ext>
            </a:extLst>
          </p:cNvPr>
          <p:cNvSpPr/>
          <p:nvPr/>
        </p:nvSpPr>
        <p:spPr>
          <a:xfrm>
            <a:off x="5488375" y="4369723"/>
            <a:ext cx="6085366" cy="826361"/>
          </a:xfrm>
          <a:prstGeom prst="roundRect">
            <a:avLst/>
          </a:prstGeom>
          <a:solidFill>
            <a:schemeClr val="bg2">
              <a:lumMod val="9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Include the JDK’s bin directory in the PATH environment variable (system variable) to run JDK programs.</a:t>
            </a:r>
          </a:p>
        </p:txBody>
      </p:sp>
      <p:sp>
        <p:nvSpPr>
          <p:cNvPr id="44" name="Rectangle: Rounded Corners 43">
            <a:extLst>
              <a:ext uri="{FF2B5EF4-FFF2-40B4-BE49-F238E27FC236}">
                <a16:creationId xmlns:a16="http://schemas.microsoft.com/office/drawing/2014/main" id="{835CC43C-2009-4711-A3A5-7635C5A3F583}"/>
              </a:ext>
            </a:extLst>
          </p:cNvPr>
          <p:cNvSpPr/>
          <p:nvPr/>
        </p:nvSpPr>
        <p:spPr>
          <a:xfrm>
            <a:off x="5488375" y="5254748"/>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Verify the JDK installation showing the version install in command prompt e.g. # java -version</a:t>
            </a:r>
          </a:p>
        </p:txBody>
      </p:sp>
      <p:sp>
        <p:nvSpPr>
          <p:cNvPr id="24" name="TextBox 23">
            <a:extLst>
              <a:ext uri="{FF2B5EF4-FFF2-40B4-BE49-F238E27FC236}">
                <a16:creationId xmlns:a16="http://schemas.microsoft.com/office/drawing/2014/main" id="{9239BE38-41A3-4F4D-AFF2-A4121C728F21}"/>
              </a:ext>
            </a:extLst>
          </p:cNvPr>
          <p:cNvSpPr txBox="1"/>
          <p:nvPr/>
        </p:nvSpPr>
        <p:spPr>
          <a:xfrm>
            <a:off x="493401" y="6479458"/>
            <a:ext cx="6070764" cy="276999"/>
          </a:xfrm>
          <a:prstGeom prst="rect">
            <a:avLst/>
          </a:prstGeom>
          <a:noFill/>
        </p:spPr>
        <p:txBody>
          <a:bodyPr wrap="none" rtlCol="0">
            <a:spAutoFit/>
          </a:bodyPr>
          <a:lstStyle/>
          <a:p>
            <a:r>
              <a:rPr lang="en-US" sz="1200" dirty="0"/>
              <a:t>source: https://docs.oracle.com/javase/8/docs/technotes/guides/install/install_overview.html</a:t>
            </a:r>
          </a:p>
        </p:txBody>
      </p:sp>
      <p:sp>
        <p:nvSpPr>
          <p:cNvPr id="10" name="Rectangle: Rounded Corners 9">
            <a:extLst>
              <a:ext uri="{FF2B5EF4-FFF2-40B4-BE49-F238E27FC236}">
                <a16:creationId xmlns:a16="http://schemas.microsoft.com/office/drawing/2014/main" id="{2ACEA585-D060-491C-938E-40FF0D628A90}"/>
              </a:ext>
            </a:extLst>
          </p:cNvPr>
          <p:cNvSpPr/>
          <p:nvPr/>
        </p:nvSpPr>
        <p:spPr>
          <a:xfrm>
            <a:off x="5374640" y="1625600"/>
            <a:ext cx="6329680" cy="4572000"/>
          </a:xfrm>
          <a:prstGeom prst="roundRect">
            <a:avLst>
              <a:gd name="adj" fmla="val 8903"/>
            </a:avLst>
          </a:prstGeom>
          <a:noFill/>
          <a:ln w="9525">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5FFB16A5-3CF1-4EAD-BAFF-FCC29A787A12}"/>
              </a:ext>
            </a:extLst>
          </p:cNvPr>
          <p:cNvCxnSpPr>
            <a:cxnSpLocks/>
            <a:stCxn id="28" idx="3"/>
            <a:endCxn id="10" idx="1"/>
          </p:cNvCxnSpPr>
          <p:nvPr/>
        </p:nvCxnSpPr>
        <p:spPr>
          <a:xfrm flipV="1">
            <a:off x="3687508" y="3911600"/>
            <a:ext cx="1687132" cy="807935"/>
          </a:xfrm>
          <a:prstGeom prst="bentConnector3">
            <a:avLst/>
          </a:prstGeom>
          <a:ln w="9525">
            <a:solidFill>
              <a:schemeClr val="accent4"/>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63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12</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Starting a Java Program</a:t>
            </a:r>
          </a:p>
        </p:txBody>
      </p:sp>
      <p:sp>
        <p:nvSpPr>
          <p:cNvPr id="31" name="TextBox 30">
            <a:extLst>
              <a:ext uri="{FF2B5EF4-FFF2-40B4-BE49-F238E27FC236}">
                <a16:creationId xmlns:a16="http://schemas.microsoft.com/office/drawing/2014/main" id="{44C4E90E-60BD-4C51-8C89-76817C81195F}"/>
              </a:ext>
            </a:extLst>
          </p:cNvPr>
          <p:cNvSpPr txBox="1"/>
          <p:nvPr/>
        </p:nvSpPr>
        <p:spPr>
          <a:xfrm>
            <a:off x="838200" y="1816482"/>
            <a:ext cx="4109958" cy="1200329"/>
          </a:xfrm>
          <a:prstGeom prst="rect">
            <a:avLst/>
          </a:prstGeom>
          <a:noFill/>
        </p:spPr>
        <p:txBody>
          <a:bodyPr wrap="square" rtlCol="0">
            <a:spAutoFit/>
          </a:bodyPr>
          <a:lstStyle/>
          <a:p>
            <a:r>
              <a:rPr lang="en-US" dirty="0"/>
              <a:t>Once the Java runtime environment has already setup you can start writing the code using  a simple text editor such as notepad.</a:t>
            </a:r>
          </a:p>
        </p:txBody>
      </p:sp>
      <p:grpSp>
        <p:nvGrpSpPr>
          <p:cNvPr id="9" name="Group 8">
            <a:extLst>
              <a:ext uri="{FF2B5EF4-FFF2-40B4-BE49-F238E27FC236}">
                <a16:creationId xmlns:a16="http://schemas.microsoft.com/office/drawing/2014/main" id="{EE58BFC0-6A43-44B0-8E51-46D936AF71B3}"/>
              </a:ext>
            </a:extLst>
          </p:cNvPr>
          <p:cNvGrpSpPr/>
          <p:nvPr/>
        </p:nvGrpSpPr>
        <p:grpSpPr>
          <a:xfrm>
            <a:off x="1137648" y="3365629"/>
            <a:ext cx="2716319" cy="1717561"/>
            <a:chOff x="1412240" y="2782252"/>
            <a:chExt cx="3647440" cy="2306320"/>
          </a:xfrm>
        </p:grpSpPr>
        <p:sp>
          <p:nvSpPr>
            <p:cNvPr id="3" name="Rectangle: Rounded Corners 2">
              <a:extLst>
                <a:ext uri="{FF2B5EF4-FFF2-40B4-BE49-F238E27FC236}">
                  <a16:creationId xmlns:a16="http://schemas.microsoft.com/office/drawing/2014/main" id="{4820E7A5-05BF-4ECD-A2A6-68064B5FF0E3}"/>
                </a:ext>
              </a:extLst>
            </p:cNvPr>
            <p:cNvSpPr/>
            <p:nvPr/>
          </p:nvSpPr>
          <p:spPr>
            <a:xfrm>
              <a:off x="1412240" y="2782252"/>
              <a:ext cx="3647440" cy="230632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68314B0-577B-4A4A-A3E8-8D5BC2407523}"/>
                </a:ext>
              </a:extLst>
            </p:cNvPr>
            <p:cNvSpPr/>
            <p:nvPr/>
          </p:nvSpPr>
          <p:spPr>
            <a:xfrm>
              <a:off x="1635760" y="3457261"/>
              <a:ext cx="3200400" cy="7416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Programming Language</a:t>
              </a:r>
            </a:p>
          </p:txBody>
        </p:sp>
        <p:sp>
          <p:nvSpPr>
            <p:cNvPr id="28" name="Rectangle: Rounded Corners 27">
              <a:extLst>
                <a:ext uri="{FF2B5EF4-FFF2-40B4-BE49-F238E27FC236}">
                  <a16:creationId xmlns:a16="http://schemas.microsoft.com/office/drawing/2014/main" id="{082C0E9F-F6F5-4B56-9F59-AF73242B6908}"/>
                </a:ext>
              </a:extLst>
            </p:cNvPr>
            <p:cNvSpPr/>
            <p:nvPr/>
          </p:nvSpPr>
          <p:spPr>
            <a:xfrm>
              <a:off x="1635760" y="4229420"/>
              <a:ext cx="3200400" cy="7416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Runtime Environment</a:t>
              </a:r>
            </a:p>
          </p:txBody>
        </p:sp>
        <p:sp>
          <p:nvSpPr>
            <p:cNvPr id="7" name="TextBox 6">
              <a:extLst>
                <a:ext uri="{FF2B5EF4-FFF2-40B4-BE49-F238E27FC236}">
                  <a16:creationId xmlns:a16="http://schemas.microsoft.com/office/drawing/2014/main" id="{C466BBA7-EC2B-4DCA-8A8F-E00A4261D3BE}"/>
                </a:ext>
              </a:extLst>
            </p:cNvPr>
            <p:cNvSpPr txBox="1"/>
            <p:nvPr/>
          </p:nvSpPr>
          <p:spPr>
            <a:xfrm>
              <a:off x="2711734" y="2939678"/>
              <a:ext cx="700448" cy="400110"/>
            </a:xfrm>
            <a:prstGeom prst="rect">
              <a:avLst/>
            </a:prstGeom>
            <a:noFill/>
          </p:spPr>
          <p:txBody>
            <a:bodyPr wrap="none" rtlCol="0">
              <a:spAutoFit/>
            </a:bodyPr>
            <a:lstStyle/>
            <a:p>
              <a:r>
                <a:rPr lang="en-US" sz="2000" b="1" dirty="0"/>
                <a:t>JAVA</a:t>
              </a:r>
            </a:p>
          </p:txBody>
        </p:sp>
      </p:grpSp>
      <p:sp>
        <p:nvSpPr>
          <p:cNvPr id="32" name="Rectangle: Rounded Corners 31">
            <a:extLst>
              <a:ext uri="{FF2B5EF4-FFF2-40B4-BE49-F238E27FC236}">
                <a16:creationId xmlns:a16="http://schemas.microsoft.com/office/drawing/2014/main" id="{3CDE7806-AD21-46DF-AC43-59B952F9FD76}"/>
              </a:ext>
            </a:extLst>
          </p:cNvPr>
          <p:cNvSpPr/>
          <p:nvPr/>
        </p:nvSpPr>
        <p:spPr>
          <a:xfrm>
            <a:off x="5488375" y="1742952"/>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Create a source file contains a code written in Java language.  It should save as </a:t>
            </a:r>
            <a:r>
              <a:rPr lang="en-US" b="1" dirty="0">
                <a:solidFill>
                  <a:schemeClr val="tx1"/>
                </a:solidFill>
              </a:rPr>
              <a:t>.java</a:t>
            </a:r>
            <a:r>
              <a:rPr lang="en-US" dirty="0">
                <a:solidFill>
                  <a:schemeClr val="tx1"/>
                </a:solidFill>
              </a:rPr>
              <a:t>.</a:t>
            </a:r>
          </a:p>
        </p:txBody>
      </p:sp>
      <p:sp>
        <p:nvSpPr>
          <p:cNvPr id="34" name="Rectangle: Rounded Corners 33">
            <a:extLst>
              <a:ext uri="{FF2B5EF4-FFF2-40B4-BE49-F238E27FC236}">
                <a16:creationId xmlns:a16="http://schemas.microsoft.com/office/drawing/2014/main" id="{B3FA120C-E029-4302-8FE2-AA7156BA0EDF}"/>
              </a:ext>
            </a:extLst>
          </p:cNvPr>
          <p:cNvSpPr/>
          <p:nvPr/>
        </p:nvSpPr>
        <p:spPr>
          <a:xfrm>
            <a:off x="5488375" y="2619625"/>
            <a:ext cx="6085366" cy="826361"/>
          </a:xfrm>
          <a:prstGeom prst="roundRect">
            <a:avLst/>
          </a:prstGeom>
          <a:solidFill>
            <a:schemeClr val="bg2">
              <a:lumMod val="9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Compile the source file into .class file using </a:t>
            </a:r>
            <a:r>
              <a:rPr lang="en-US" dirty="0" err="1">
                <a:solidFill>
                  <a:schemeClr val="tx1"/>
                </a:solidFill>
              </a:rPr>
              <a:t>javac</a:t>
            </a:r>
            <a:r>
              <a:rPr lang="en-US" dirty="0">
                <a:solidFill>
                  <a:schemeClr val="tx1"/>
                </a:solidFill>
              </a:rPr>
              <a:t> command e.g. # </a:t>
            </a:r>
            <a:r>
              <a:rPr lang="en-US" dirty="0" err="1">
                <a:solidFill>
                  <a:schemeClr val="tx1"/>
                </a:solidFill>
              </a:rPr>
              <a:t>javac</a:t>
            </a:r>
            <a:r>
              <a:rPr lang="en-US" dirty="0">
                <a:solidFill>
                  <a:schemeClr val="tx1"/>
                </a:solidFill>
              </a:rPr>
              <a:t>  &lt;*.java file&gt;</a:t>
            </a:r>
          </a:p>
        </p:txBody>
      </p:sp>
      <p:sp>
        <p:nvSpPr>
          <p:cNvPr id="36" name="Rectangle: Rounded Corners 35">
            <a:extLst>
              <a:ext uri="{FF2B5EF4-FFF2-40B4-BE49-F238E27FC236}">
                <a16:creationId xmlns:a16="http://schemas.microsoft.com/office/drawing/2014/main" id="{23DEDD9A-BBD4-48C6-B67A-18EEB02EEDF0}"/>
              </a:ext>
            </a:extLst>
          </p:cNvPr>
          <p:cNvSpPr/>
          <p:nvPr/>
        </p:nvSpPr>
        <p:spPr>
          <a:xfrm>
            <a:off x="5488375" y="3495378"/>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Run the program using java command or the application launcher tool that uses the JVM.</a:t>
            </a:r>
          </a:p>
        </p:txBody>
      </p:sp>
      <p:sp>
        <p:nvSpPr>
          <p:cNvPr id="38" name="Rectangle: Rounded Corners 37">
            <a:extLst>
              <a:ext uri="{FF2B5EF4-FFF2-40B4-BE49-F238E27FC236}">
                <a16:creationId xmlns:a16="http://schemas.microsoft.com/office/drawing/2014/main" id="{BDE30FF5-CAAF-4187-B8AF-E3893A91C56F}"/>
              </a:ext>
            </a:extLst>
          </p:cNvPr>
          <p:cNvSpPr/>
          <p:nvPr/>
        </p:nvSpPr>
        <p:spPr>
          <a:xfrm>
            <a:off x="5488375" y="4369723"/>
            <a:ext cx="6085366" cy="826361"/>
          </a:xfrm>
          <a:prstGeom prst="roundRect">
            <a:avLst/>
          </a:prstGeom>
          <a:solidFill>
            <a:schemeClr val="bg2">
              <a:lumMod val="90000"/>
              <a:alpha val="7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On the directory where the compiled filed located you need to execute the command  # java –</a:t>
            </a:r>
            <a:r>
              <a:rPr lang="en-US" dirty="0" err="1">
                <a:solidFill>
                  <a:schemeClr val="tx1"/>
                </a:solidFill>
              </a:rPr>
              <a:t>cp</a:t>
            </a:r>
            <a:r>
              <a:rPr lang="en-US" dirty="0">
                <a:solidFill>
                  <a:schemeClr val="tx1"/>
                </a:solidFill>
              </a:rPr>
              <a:t>  &lt;</a:t>
            </a:r>
            <a:r>
              <a:rPr lang="en-US" dirty="0" err="1">
                <a:solidFill>
                  <a:schemeClr val="tx1"/>
                </a:solidFill>
              </a:rPr>
              <a:t>classname</a:t>
            </a:r>
            <a:r>
              <a:rPr lang="en-US" dirty="0">
                <a:solidFill>
                  <a:schemeClr val="tx1"/>
                </a:solidFill>
              </a:rPr>
              <a:t>&gt;.</a:t>
            </a:r>
          </a:p>
        </p:txBody>
      </p:sp>
      <p:sp>
        <p:nvSpPr>
          <p:cNvPr id="44" name="Rectangle: Rounded Corners 43">
            <a:extLst>
              <a:ext uri="{FF2B5EF4-FFF2-40B4-BE49-F238E27FC236}">
                <a16:creationId xmlns:a16="http://schemas.microsoft.com/office/drawing/2014/main" id="{835CC43C-2009-4711-A3A5-7635C5A3F583}"/>
              </a:ext>
            </a:extLst>
          </p:cNvPr>
          <p:cNvSpPr/>
          <p:nvPr/>
        </p:nvSpPr>
        <p:spPr>
          <a:xfrm>
            <a:off x="5488375" y="5254748"/>
            <a:ext cx="6085366" cy="826361"/>
          </a:xfrm>
          <a:prstGeom prst="roundRect">
            <a:avLst/>
          </a:prstGeom>
          <a:solidFill>
            <a:schemeClr val="bg2">
              <a:lumMod val="90000"/>
              <a:alpha val="4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The static main method will be the </a:t>
            </a:r>
            <a:r>
              <a:rPr lang="en-US" dirty="0" err="1">
                <a:solidFill>
                  <a:schemeClr val="tx1"/>
                </a:solidFill>
              </a:rPr>
              <a:t>entrypoint</a:t>
            </a:r>
            <a:r>
              <a:rPr lang="en-US" dirty="0">
                <a:solidFill>
                  <a:schemeClr val="tx1"/>
                </a:solidFill>
              </a:rPr>
              <a:t> to invoked first when running java program.</a:t>
            </a:r>
          </a:p>
        </p:txBody>
      </p:sp>
      <p:sp>
        <p:nvSpPr>
          <p:cNvPr id="24" name="TextBox 23">
            <a:extLst>
              <a:ext uri="{FF2B5EF4-FFF2-40B4-BE49-F238E27FC236}">
                <a16:creationId xmlns:a16="http://schemas.microsoft.com/office/drawing/2014/main" id="{9239BE38-41A3-4F4D-AFF2-A4121C728F21}"/>
              </a:ext>
            </a:extLst>
          </p:cNvPr>
          <p:cNvSpPr txBox="1"/>
          <p:nvPr/>
        </p:nvSpPr>
        <p:spPr>
          <a:xfrm>
            <a:off x="493401" y="6479458"/>
            <a:ext cx="6070764" cy="276999"/>
          </a:xfrm>
          <a:prstGeom prst="rect">
            <a:avLst/>
          </a:prstGeom>
          <a:noFill/>
        </p:spPr>
        <p:txBody>
          <a:bodyPr wrap="none" rtlCol="0">
            <a:spAutoFit/>
          </a:bodyPr>
          <a:lstStyle/>
          <a:p>
            <a:r>
              <a:rPr lang="en-US" sz="1200" dirty="0"/>
              <a:t>source: https://docs.oracle.com/javase/8/docs/technotes/guides/install/install_overview.html</a:t>
            </a:r>
          </a:p>
        </p:txBody>
      </p:sp>
      <p:sp>
        <p:nvSpPr>
          <p:cNvPr id="10" name="Rectangle: Rounded Corners 9">
            <a:extLst>
              <a:ext uri="{FF2B5EF4-FFF2-40B4-BE49-F238E27FC236}">
                <a16:creationId xmlns:a16="http://schemas.microsoft.com/office/drawing/2014/main" id="{2ACEA585-D060-491C-938E-40FF0D628A90}"/>
              </a:ext>
            </a:extLst>
          </p:cNvPr>
          <p:cNvSpPr/>
          <p:nvPr/>
        </p:nvSpPr>
        <p:spPr>
          <a:xfrm>
            <a:off x="5374640" y="1625600"/>
            <a:ext cx="6329680" cy="4572000"/>
          </a:xfrm>
          <a:prstGeom prst="roundRect">
            <a:avLst>
              <a:gd name="adj" fmla="val 8903"/>
            </a:avLst>
          </a:prstGeom>
          <a:noFill/>
          <a:ln w="952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5FFB16A5-3CF1-4EAD-BAFF-FCC29A787A12}"/>
              </a:ext>
            </a:extLst>
          </p:cNvPr>
          <p:cNvCxnSpPr>
            <a:cxnSpLocks/>
            <a:stCxn id="6" idx="3"/>
            <a:endCxn id="10" idx="1"/>
          </p:cNvCxnSpPr>
          <p:nvPr/>
        </p:nvCxnSpPr>
        <p:spPr>
          <a:xfrm flipV="1">
            <a:off x="3687508" y="3911600"/>
            <a:ext cx="1687132" cy="232893"/>
          </a:xfrm>
          <a:prstGeom prst="bentConnector3">
            <a:avLst/>
          </a:prstGeom>
          <a:ln w="9525">
            <a:solidFill>
              <a:schemeClr val="accent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62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13</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Importing classes</a:t>
            </a:r>
          </a:p>
        </p:txBody>
      </p:sp>
      <p:sp>
        <p:nvSpPr>
          <p:cNvPr id="71" name="TextBox 70">
            <a:extLst>
              <a:ext uri="{FF2B5EF4-FFF2-40B4-BE49-F238E27FC236}">
                <a16:creationId xmlns:a16="http://schemas.microsoft.com/office/drawing/2014/main" id="{B2E179A7-785A-4DEB-ABC3-82728DDDBE9B}"/>
              </a:ext>
            </a:extLst>
          </p:cNvPr>
          <p:cNvSpPr txBox="1"/>
          <p:nvPr/>
        </p:nvSpPr>
        <p:spPr>
          <a:xfrm>
            <a:off x="4002656" y="2054849"/>
            <a:ext cx="6949824" cy="3631763"/>
          </a:xfrm>
          <a:prstGeom prst="rect">
            <a:avLst/>
          </a:prstGeom>
          <a:noFill/>
        </p:spPr>
        <p:txBody>
          <a:bodyPr wrap="square" rtlCol="0">
            <a:spAutoFit/>
          </a:bodyPr>
          <a:lstStyle/>
          <a:p>
            <a:r>
              <a:rPr lang="en-US" dirty="0"/>
              <a:t>A Java</a:t>
            </a:r>
            <a:r>
              <a:rPr lang="en-US" b="1" dirty="0">
                <a:solidFill>
                  <a:schemeClr val="accent5"/>
                </a:solidFill>
              </a:rPr>
              <a:t> class </a:t>
            </a:r>
            <a:r>
              <a:rPr lang="en-US" dirty="0"/>
              <a:t>is a group of objects which have common properties.  It is a template or blue print from which objects are created.</a:t>
            </a:r>
          </a:p>
          <a:p>
            <a:endParaRPr lang="en-US" dirty="0"/>
          </a:p>
          <a:p>
            <a:r>
              <a:rPr lang="en-US" b="1" dirty="0"/>
              <a:t>Syntax:</a:t>
            </a:r>
          </a:p>
          <a:p>
            <a:endParaRPr lang="en-US" b="1" dirty="0"/>
          </a:p>
          <a:p>
            <a:r>
              <a:rPr lang="en-US" dirty="0"/>
              <a:t>modifier class </a:t>
            </a:r>
            <a:r>
              <a:rPr lang="en-US" dirty="0" err="1"/>
              <a:t>ClassName</a:t>
            </a:r>
            <a:r>
              <a:rPr lang="en-US" dirty="0"/>
              <a:t> {  </a:t>
            </a:r>
            <a:r>
              <a:rPr lang="en-US" dirty="0">
                <a:solidFill>
                  <a:schemeClr val="tx1">
                    <a:lumMod val="50000"/>
                    <a:lumOff val="50000"/>
                  </a:schemeClr>
                </a:solidFill>
              </a:rPr>
              <a:t>//class header </a:t>
            </a:r>
          </a:p>
          <a:p>
            <a:r>
              <a:rPr lang="en-US" dirty="0"/>
              <a:t> </a:t>
            </a:r>
          </a:p>
          <a:p>
            <a:pPr lvl="1"/>
            <a:r>
              <a:rPr lang="en-US" dirty="0">
                <a:solidFill>
                  <a:schemeClr val="tx1">
                    <a:lumMod val="50000"/>
                    <a:lumOff val="50000"/>
                  </a:schemeClr>
                </a:solidFill>
              </a:rPr>
              <a:t>//field, constructor, interface</a:t>
            </a:r>
          </a:p>
          <a:p>
            <a:pPr lvl="1"/>
            <a:r>
              <a:rPr lang="en-US" dirty="0">
                <a:solidFill>
                  <a:schemeClr val="tx1">
                    <a:lumMod val="50000"/>
                    <a:lumOff val="50000"/>
                  </a:schemeClr>
                </a:solidFill>
              </a:rPr>
              <a:t>//method declarations</a:t>
            </a:r>
          </a:p>
          <a:p>
            <a:pPr lvl="1"/>
            <a:r>
              <a:rPr lang="en-US" dirty="0">
                <a:solidFill>
                  <a:schemeClr val="tx1">
                    <a:lumMod val="50000"/>
                    <a:lumOff val="50000"/>
                  </a:schemeClr>
                </a:solidFill>
              </a:rPr>
              <a:t>//nested class</a:t>
            </a:r>
          </a:p>
          <a:p>
            <a:endParaRPr lang="en-US" dirty="0"/>
          </a:p>
          <a:p>
            <a:r>
              <a:rPr lang="en-US" dirty="0"/>
              <a:t> }</a:t>
            </a:r>
          </a:p>
          <a:p>
            <a:endParaRPr lang="en-US" sz="1400" dirty="0"/>
          </a:p>
        </p:txBody>
      </p:sp>
      <p:sp>
        <p:nvSpPr>
          <p:cNvPr id="2" name="Rectangle 1">
            <a:extLst>
              <a:ext uri="{FF2B5EF4-FFF2-40B4-BE49-F238E27FC236}">
                <a16:creationId xmlns:a16="http://schemas.microsoft.com/office/drawing/2014/main" id="{F1D0D69F-55B0-4704-83C6-BD96D650C046}"/>
              </a:ext>
            </a:extLst>
          </p:cNvPr>
          <p:cNvSpPr/>
          <p:nvPr/>
        </p:nvSpPr>
        <p:spPr>
          <a:xfrm>
            <a:off x="1560308" y="2397083"/>
            <a:ext cx="1167716" cy="1010430"/>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CCBDB16C-94D2-44F2-8739-75050C05CFC0}"/>
              </a:ext>
            </a:extLst>
          </p:cNvPr>
          <p:cNvSpPr/>
          <p:nvPr/>
        </p:nvSpPr>
        <p:spPr>
          <a:xfrm>
            <a:off x="1560308" y="2397084"/>
            <a:ext cx="1167715" cy="203876"/>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Class A</a:t>
            </a:r>
          </a:p>
        </p:txBody>
      </p:sp>
      <p:sp>
        <p:nvSpPr>
          <p:cNvPr id="31" name="Rectangle 30">
            <a:extLst>
              <a:ext uri="{FF2B5EF4-FFF2-40B4-BE49-F238E27FC236}">
                <a16:creationId xmlns:a16="http://schemas.microsoft.com/office/drawing/2014/main" id="{A2A76353-8C48-4F46-87CA-7D7A21C504AA}"/>
              </a:ext>
            </a:extLst>
          </p:cNvPr>
          <p:cNvSpPr/>
          <p:nvPr/>
        </p:nvSpPr>
        <p:spPr>
          <a:xfrm>
            <a:off x="2251340" y="3510770"/>
            <a:ext cx="1167716" cy="1010430"/>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7EA54378-C5B3-4CC5-B597-6E82197DB7A0}"/>
              </a:ext>
            </a:extLst>
          </p:cNvPr>
          <p:cNvSpPr/>
          <p:nvPr/>
        </p:nvSpPr>
        <p:spPr>
          <a:xfrm>
            <a:off x="2251340" y="3510770"/>
            <a:ext cx="1167715" cy="22639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Class C</a:t>
            </a:r>
          </a:p>
        </p:txBody>
      </p:sp>
      <p:sp>
        <p:nvSpPr>
          <p:cNvPr id="33" name="Rectangle 32">
            <a:extLst>
              <a:ext uri="{FF2B5EF4-FFF2-40B4-BE49-F238E27FC236}">
                <a16:creationId xmlns:a16="http://schemas.microsoft.com/office/drawing/2014/main" id="{8A2FC4B9-1942-4FC0-B868-E1D0D6B809D4}"/>
              </a:ext>
            </a:extLst>
          </p:cNvPr>
          <p:cNvSpPr/>
          <p:nvPr/>
        </p:nvSpPr>
        <p:spPr>
          <a:xfrm>
            <a:off x="946276" y="3490450"/>
            <a:ext cx="1167716" cy="1010430"/>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4BF512D8-0B9B-4939-9FE7-F478CCB9C77C}"/>
              </a:ext>
            </a:extLst>
          </p:cNvPr>
          <p:cNvSpPr/>
          <p:nvPr/>
        </p:nvSpPr>
        <p:spPr>
          <a:xfrm>
            <a:off x="946276" y="3490450"/>
            <a:ext cx="1167715" cy="22639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Class B</a:t>
            </a:r>
          </a:p>
        </p:txBody>
      </p:sp>
    </p:spTree>
    <p:extLst>
      <p:ext uri="{BB962C8B-B14F-4D97-AF65-F5344CB8AC3E}">
        <p14:creationId xmlns:p14="http://schemas.microsoft.com/office/powerpoint/2010/main" val="4627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14</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Importing classes</a:t>
            </a:r>
          </a:p>
        </p:txBody>
      </p:sp>
      <p:pic>
        <p:nvPicPr>
          <p:cNvPr id="8" name="Picture 7">
            <a:extLst>
              <a:ext uri="{FF2B5EF4-FFF2-40B4-BE49-F238E27FC236}">
                <a16:creationId xmlns:a16="http://schemas.microsoft.com/office/drawing/2014/main" id="{D1614212-2300-48A8-B181-DEAE06DC5B69}"/>
              </a:ext>
            </a:extLst>
          </p:cNvPr>
          <p:cNvPicPr>
            <a:picLocks noChangeAspect="1"/>
          </p:cNvPicPr>
          <p:nvPr/>
        </p:nvPicPr>
        <p:blipFill>
          <a:blip r:embed="rId3"/>
          <a:stretch>
            <a:fillRect/>
          </a:stretch>
        </p:blipFill>
        <p:spPr>
          <a:xfrm>
            <a:off x="5126274" y="3015532"/>
            <a:ext cx="3110332" cy="2169999"/>
          </a:xfrm>
          <a:prstGeom prst="rect">
            <a:avLst/>
          </a:prstGeom>
        </p:spPr>
      </p:pic>
      <p:sp>
        <p:nvSpPr>
          <p:cNvPr id="9" name="Rectangle 8">
            <a:extLst>
              <a:ext uri="{FF2B5EF4-FFF2-40B4-BE49-F238E27FC236}">
                <a16:creationId xmlns:a16="http://schemas.microsoft.com/office/drawing/2014/main" id="{DC45DFA3-DA79-4CB9-9A9B-D62E7D60D2C4}"/>
              </a:ext>
            </a:extLst>
          </p:cNvPr>
          <p:cNvSpPr/>
          <p:nvPr/>
        </p:nvSpPr>
        <p:spPr>
          <a:xfrm>
            <a:off x="5097657" y="3015532"/>
            <a:ext cx="637868" cy="292038"/>
          </a:xfrm>
          <a:prstGeom prst="rect">
            <a:avLst/>
          </a:prstGeom>
          <a:no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CAF28E89-E582-4278-9B44-3C3EE1D232D2}"/>
              </a:ext>
            </a:extLst>
          </p:cNvPr>
          <p:cNvCxnSpPr>
            <a:cxnSpLocks/>
            <a:stCxn id="9" idx="0"/>
            <a:endCxn id="15" idx="0"/>
          </p:cNvCxnSpPr>
          <p:nvPr/>
        </p:nvCxnSpPr>
        <p:spPr>
          <a:xfrm rot="16200000" flipV="1">
            <a:off x="3907578" y="1506519"/>
            <a:ext cx="403559" cy="2614468"/>
          </a:xfrm>
          <a:prstGeom prst="bentConnector3">
            <a:avLst>
              <a:gd name="adj1" fmla="val 156646"/>
            </a:avLst>
          </a:prstGeom>
          <a:ln w="63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B488B0-FAEF-4FDA-A662-D3F81775306B}"/>
              </a:ext>
            </a:extLst>
          </p:cNvPr>
          <p:cNvSpPr txBox="1"/>
          <p:nvPr/>
        </p:nvSpPr>
        <p:spPr>
          <a:xfrm>
            <a:off x="477972" y="2611973"/>
            <a:ext cx="4648302" cy="1323439"/>
          </a:xfrm>
          <a:prstGeom prst="rect">
            <a:avLst/>
          </a:prstGeom>
          <a:noFill/>
        </p:spPr>
        <p:txBody>
          <a:bodyPr wrap="square" rtlCol="0">
            <a:spAutoFit/>
          </a:bodyPr>
          <a:lstStyle/>
          <a:p>
            <a:r>
              <a:rPr lang="en-US" sz="1600" b="1" dirty="0"/>
              <a:t>Access modifier:</a:t>
            </a:r>
          </a:p>
          <a:p>
            <a:r>
              <a:rPr lang="en-US" sz="1600" dirty="0"/>
              <a:t>public (+) :  Accessible to all</a:t>
            </a:r>
          </a:p>
          <a:p>
            <a:r>
              <a:rPr lang="en-US" sz="1600" dirty="0"/>
              <a:t>protected (#) : Class &amp; subclasses can call</a:t>
            </a:r>
          </a:p>
          <a:p>
            <a:r>
              <a:rPr lang="en-US" sz="1600" dirty="0"/>
              <a:t>default (~) :  Can be called any classes within package</a:t>
            </a:r>
          </a:p>
          <a:p>
            <a:r>
              <a:rPr lang="en-US" sz="1600" dirty="0"/>
              <a:t>Private (-) : Class methods only and not classes</a:t>
            </a:r>
          </a:p>
        </p:txBody>
      </p:sp>
      <p:sp>
        <p:nvSpPr>
          <p:cNvPr id="44" name="Rectangle 43">
            <a:extLst>
              <a:ext uri="{FF2B5EF4-FFF2-40B4-BE49-F238E27FC236}">
                <a16:creationId xmlns:a16="http://schemas.microsoft.com/office/drawing/2014/main" id="{099DBF14-870E-437C-B741-22593F2EE60B}"/>
              </a:ext>
            </a:extLst>
          </p:cNvPr>
          <p:cNvSpPr/>
          <p:nvPr/>
        </p:nvSpPr>
        <p:spPr>
          <a:xfrm>
            <a:off x="5381821" y="3424461"/>
            <a:ext cx="1769550" cy="590136"/>
          </a:xfrm>
          <a:prstGeom prst="rect">
            <a:avLst/>
          </a:prstGeom>
          <a:no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A52E2D5-DDDD-4060-895C-63313D8A293F}"/>
              </a:ext>
            </a:extLst>
          </p:cNvPr>
          <p:cNvCxnSpPr>
            <a:cxnSpLocks/>
            <a:stCxn id="44" idx="3"/>
            <a:endCxn id="48" idx="2"/>
          </p:cNvCxnSpPr>
          <p:nvPr/>
        </p:nvCxnSpPr>
        <p:spPr>
          <a:xfrm flipV="1">
            <a:off x="7151371" y="2620984"/>
            <a:ext cx="1654828" cy="1098545"/>
          </a:xfrm>
          <a:prstGeom prst="bentConnector2">
            <a:avLst/>
          </a:prstGeom>
          <a:ln w="63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9BFEB3A-3A9E-4CAA-B071-182C0F3A45F5}"/>
              </a:ext>
            </a:extLst>
          </p:cNvPr>
          <p:cNvSpPr txBox="1"/>
          <p:nvPr/>
        </p:nvSpPr>
        <p:spPr>
          <a:xfrm>
            <a:off x="6454080" y="1789987"/>
            <a:ext cx="4704237" cy="830997"/>
          </a:xfrm>
          <a:prstGeom prst="rect">
            <a:avLst/>
          </a:prstGeom>
          <a:noFill/>
        </p:spPr>
        <p:txBody>
          <a:bodyPr wrap="none" rtlCol="0">
            <a:spAutoFit/>
          </a:bodyPr>
          <a:lstStyle/>
          <a:p>
            <a:r>
              <a:rPr lang="en-US" sz="1600" b="1" dirty="0"/>
              <a:t>Class members: Instance variables</a:t>
            </a:r>
          </a:p>
          <a:p>
            <a:r>
              <a:rPr lang="en-US" sz="1600" dirty="0"/>
              <a:t>-created inside the class but outside the method. </a:t>
            </a:r>
          </a:p>
          <a:p>
            <a:r>
              <a:rPr lang="en-US" sz="1600" dirty="0"/>
              <a:t>-it gets its memory at run time when object is created.</a:t>
            </a:r>
          </a:p>
        </p:txBody>
      </p:sp>
      <p:sp>
        <p:nvSpPr>
          <p:cNvPr id="52" name="Rectangle 51">
            <a:extLst>
              <a:ext uri="{FF2B5EF4-FFF2-40B4-BE49-F238E27FC236}">
                <a16:creationId xmlns:a16="http://schemas.microsoft.com/office/drawing/2014/main" id="{6F214795-4FE5-49F3-A522-7279BFAA0620}"/>
              </a:ext>
            </a:extLst>
          </p:cNvPr>
          <p:cNvSpPr/>
          <p:nvPr/>
        </p:nvSpPr>
        <p:spPr>
          <a:xfrm>
            <a:off x="5449776" y="4128457"/>
            <a:ext cx="2871182" cy="773591"/>
          </a:xfrm>
          <a:prstGeom prst="rect">
            <a:avLst/>
          </a:prstGeom>
          <a:noFill/>
          <a:ln w="63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783082E5-2C89-4EC8-8824-1EE65F8B6BA8}"/>
              </a:ext>
            </a:extLst>
          </p:cNvPr>
          <p:cNvCxnSpPr>
            <a:cxnSpLocks/>
            <a:stCxn id="52" idx="2"/>
            <a:endCxn id="63" idx="3"/>
          </p:cNvCxnSpPr>
          <p:nvPr/>
        </p:nvCxnSpPr>
        <p:spPr>
          <a:xfrm rot="5400000">
            <a:off x="5245637" y="4084410"/>
            <a:ext cx="822092" cy="2457368"/>
          </a:xfrm>
          <a:prstGeom prst="bentConnector2">
            <a:avLst/>
          </a:prstGeom>
          <a:ln w="63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8E0BB2B-3570-4272-8D0B-C643301B9ED0}"/>
              </a:ext>
            </a:extLst>
          </p:cNvPr>
          <p:cNvSpPr txBox="1"/>
          <p:nvPr/>
        </p:nvSpPr>
        <p:spPr>
          <a:xfrm>
            <a:off x="1785498" y="5185531"/>
            <a:ext cx="2642501" cy="1077218"/>
          </a:xfrm>
          <a:prstGeom prst="rect">
            <a:avLst/>
          </a:prstGeom>
          <a:noFill/>
        </p:spPr>
        <p:txBody>
          <a:bodyPr wrap="square" rtlCol="0">
            <a:spAutoFit/>
          </a:bodyPr>
          <a:lstStyle/>
          <a:p>
            <a:r>
              <a:rPr lang="en-US" sz="1600" b="1" dirty="0"/>
              <a:t>Class members: Methods</a:t>
            </a:r>
          </a:p>
          <a:p>
            <a:r>
              <a:rPr lang="en-US" sz="1600" dirty="0"/>
              <a:t>-collection of statements that are group together to perform an operation.</a:t>
            </a:r>
          </a:p>
        </p:txBody>
      </p:sp>
    </p:spTree>
    <p:extLst>
      <p:ext uri="{BB962C8B-B14F-4D97-AF65-F5344CB8AC3E}">
        <p14:creationId xmlns:p14="http://schemas.microsoft.com/office/powerpoint/2010/main" val="398963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Rounded Corners 69">
            <a:extLst>
              <a:ext uri="{FF2B5EF4-FFF2-40B4-BE49-F238E27FC236}">
                <a16:creationId xmlns:a16="http://schemas.microsoft.com/office/drawing/2014/main" id="{FCC33CA6-6687-4F49-997B-B80333F270C1}"/>
              </a:ext>
            </a:extLst>
          </p:cNvPr>
          <p:cNvSpPr/>
          <p:nvPr/>
        </p:nvSpPr>
        <p:spPr>
          <a:xfrm>
            <a:off x="627647" y="4031650"/>
            <a:ext cx="5702061" cy="1022555"/>
          </a:xfrm>
          <a:prstGeom prst="roundRect">
            <a:avLst/>
          </a:prstGeom>
          <a:solidFill>
            <a:schemeClr val="tx2">
              <a:lumMod val="20000"/>
              <a:lumOff val="8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436B8AE3-52D8-472E-B9B5-7FF3891E23B9}"/>
              </a:ext>
            </a:extLst>
          </p:cNvPr>
          <p:cNvSpPr/>
          <p:nvPr/>
        </p:nvSpPr>
        <p:spPr>
          <a:xfrm>
            <a:off x="654104" y="2936227"/>
            <a:ext cx="5702061" cy="1022555"/>
          </a:xfrm>
          <a:prstGeom prst="roundRect">
            <a:avLst/>
          </a:prstGeom>
          <a:solidFill>
            <a:schemeClr val="tx2">
              <a:lumMod val="20000"/>
              <a:lumOff val="8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A0890E54-D5CE-468A-B62E-F33D1D495F62}"/>
              </a:ext>
            </a:extLst>
          </p:cNvPr>
          <p:cNvSpPr/>
          <p:nvPr/>
        </p:nvSpPr>
        <p:spPr>
          <a:xfrm>
            <a:off x="627647" y="1858297"/>
            <a:ext cx="5702061" cy="1022555"/>
          </a:xfrm>
          <a:prstGeom prst="round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15</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Importing classes</a:t>
            </a:r>
          </a:p>
        </p:txBody>
      </p:sp>
      <p:sp>
        <p:nvSpPr>
          <p:cNvPr id="3" name="Rectangle: Rounded Corners 2">
            <a:extLst>
              <a:ext uri="{FF2B5EF4-FFF2-40B4-BE49-F238E27FC236}">
                <a16:creationId xmlns:a16="http://schemas.microsoft.com/office/drawing/2014/main" id="{4820E7A5-05BF-4ECD-A2A6-68064B5FF0E3}"/>
              </a:ext>
            </a:extLst>
          </p:cNvPr>
          <p:cNvSpPr/>
          <p:nvPr/>
        </p:nvSpPr>
        <p:spPr>
          <a:xfrm>
            <a:off x="2103120" y="2054034"/>
            <a:ext cx="1254006" cy="53073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a:t>
            </a:r>
          </a:p>
        </p:txBody>
      </p:sp>
      <p:sp>
        <p:nvSpPr>
          <p:cNvPr id="29" name="Rectangle: Rounded Corners 28">
            <a:extLst>
              <a:ext uri="{FF2B5EF4-FFF2-40B4-BE49-F238E27FC236}">
                <a16:creationId xmlns:a16="http://schemas.microsoft.com/office/drawing/2014/main" id="{4941DCDD-83CC-43C6-93AB-850681862222}"/>
              </a:ext>
            </a:extLst>
          </p:cNvPr>
          <p:cNvSpPr/>
          <p:nvPr/>
        </p:nvSpPr>
        <p:spPr>
          <a:xfrm>
            <a:off x="691634" y="3028759"/>
            <a:ext cx="1254006" cy="53073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lang</a:t>
            </a:r>
            <a:endParaRPr lang="en-US" dirty="0">
              <a:solidFill>
                <a:schemeClr val="tx1"/>
              </a:solidFill>
            </a:endParaRPr>
          </a:p>
        </p:txBody>
      </p:sp>
      <p:sp>
        <p:nvSpPr>
          <p:cNvPr id="30" name="Rectangle: Rounded Corners 29">
            <a:extLst>
              <a:ext uri="{FF2B5EF4-FFF2-40B4-BE49-F238E27FC236}">
                <a16:creationId xmlns:a16="http://schemas.microsoft.com/office/drawing/2014/main" id="{1E57592A-A4C1-4C77-83AE-9A40F0D0841A}"/>
              </a:ext>
            </a:extLst>
          </p:cNvPr>
          <p:cNvSpPr/>
          <p:nvPr/>
        </p:nvSpPr>
        <p:spPr>
          <a:xfrm>
            <a:off x="2103120" y="3028759"/>
            <a:ext cx="1254006" cy="53073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Util</a:t>
            </a:r>
            <a:endParaRPr lang="en-US" dirty="0">
              <a:solidFill>
                <a:schemeClr val="tx1"/>
              </a:solidFill>
            </a:endParaRPr>
          </a:p>
        </p:txBody>
      </p:sp>
      <p:sp>
        <p:nvSpPr>
          <p:cNvPr id="39" name="Rectangle: Rounded Corners 38">
            <a:extLst>
              <a:ext uri="{FF2B5EF4-FFF2-40B4-BE49-F238E27FC236}">
                <a16:creationId xmlns:a16="http://schemas.microsoft.com/office/drawing/2014/main" id="{2BF3FA44-5EBD-40BA-B1D3-B907CE27EDA2}"/>
              </a:ext>
            </a:extLst>
          </p:cNvPr>
          <p:cNvSpPr/>
          <p:nvPr/>
        </p:nvSpPr>
        <p:spPr>
          <a:xfrm>
            <a:off x="3514606" y="3028759"/>
            <a:ext cx="1254006" cy="53073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awt</a:t>
            </a:r>
            <a:endParaRPr lang="en-US" dirty="0">
              <a:solidFill>
                <a:schemeClr val="tx1"/>
              </a:solidFill>
            </a:endParaRPr>
          </a:p>
        </p:txBody>
      </p:sp>
      <p:cxnSp>
        <p:nvCxnSpPr>
          <p:cNvPr id="27" name="Straight Arrow Connector 26">
            <a:extLst>
              <a:ext uri="{FF2B5EF4-FFF2-40B4-BE49-F238E27FC236}">
                <a16:creationId xmlns:a16="http://schemas.microsoft.com/office/drawing/2014/main" id="{ECE217F9-B985-4531-AE88-FD437150B851}"/>
              </a:ext>
            </a:extLst>
          </p:cNvPr>
          <p:cNvCxnSpPr>
            <a:stCxn id="29" idx="0"/>
            <a:endCxn id="3" idx="2"/>
          </p:cNvCxnSpPr>
          <p:nvPr/>
        </p:nvCxnSpPr>
        <p:spPr>
          <a:xfrm flipV="1">
            <a:off x="1318637" y="2584766"/>
            <a:ext cx="1411486" cy="443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6584A0-E926-4AF6-9421-E81FBAC1A26D}"/>
              </a:ext>
            </a:extLst>
          </p:cNvPr>
          <p:cNvCxnSpPr>
            <a:cxnSpLocks/>
            <a:stCxn id="30" idx="0"/>
            <a:endCxn id="3" idx="2"/>
          </p:cNvCxnSpPr>
          <p:nvPr/>
        </p:nvCxnSpPr>
        <p:spPr>
          <a:xfrm flipV="1">
            <a:off x="2730123" y="2584766"/>
            <a:ext cx="0" cy="443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DB8FEC1-684A-450F-B852-2324110FF312}"/>
              </a:ext>
            </a:extLst>
          </p:cNvPr>
          <p:cNvCxnSpPr>
            <a:cxnSpLocks/>
            <a:stCxn id="39" idx="0"/>
            <a:endCxn id="3" idx="2"/>
          </p:cNvCxnSpPr>
          <p:nvPr/>
        </p:nvCxnSpPr>
        <p:spPr>
          <a:xfrm flipH="1" flipV="1">
            <a:off x="2730123" y="2584766"/>
            <a:ext cx="1411486" cy="443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D431565-0BF1-4356-9C81-351794D9F6EC}"/>
              </a:ext>
            </a:extLst>
          </p:cNvPr>
          <p:cNvSpPr/>
          <p:nvPr/>
        </p:nvSpPr>
        <p:spPr>
          <a:xfrm>
            <a:off x="731046" y="4099050"/>
            <a:ext cx="1175266" cy="38861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System.class</a:t>
            </a:r>
            <a:endParaRPr lang="en-US" sz="1200" dirty="0">
              <a:solidFill>
                <a:schemeClr val="tx1"/>
              </a:solidFill>
            </a:endParaRPr>
          </a:p>
        </p:txBody>
      </p:sp>
      <p:sp>
        <p:nvSpPr>
          <p:cNvPr id="56" name="Rectangle: Rounded Corners 55">
            <a:extLst>
              <a:ext uri="{FF2B5EF4-FFF2-40B4-BE49-F238E27FC236}">
                <a16:creationId xmlns:a16="http://schemas.microsoft.com/office/drawing/2014/main" id="{088BCA76-D355-4884-A0C6-C695C026721E}"/>
              </a:ext>
            </a:extLst>
          </p:cNvPr>
          <p:cNvSpPr/>
          <p:nvPr/>
        </p:nvSpPr>
        <p:spPr>
          <a:xfrm>
            <a:off x="731046" y="4543043"/>
            <a:ext cx="1175266" cy="38861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String.class</a:t>
            </a:r>
            <a:endParaRPr lang="en-US" sz="1200" dirty="0">
              <a:solidFill>
                <a:schemeClr val="tx1"/>
              </a:solidFill>
            </a:endParaRPr>
          </a:p>
        </p:txBody>
      </p:sp>
      <p:sp>
        <p:nvSpPr>
          <p:cNvPr id="57" name="Rectangle: Rounded Corners 56">
            <a:extLst>
              <a:ext uri="{FF2B5EF4-FFF2-40B4-BE49-F238E27FC236}">
                <a16:creationId xmlns:a16="http://schemas.microsoft.com/office/drawing/2014/main" id="{BA85933E-C69D-4526-9BC4-4A9A316ACEDA}"/>
              </a:ext>
            </a:extLst>
          </p:cNvPr>
          <p:cNvSpPr/>
          <p:nvPr/>
        </p:nvSpPr>
        <p:spPr>
          <a:xfrm>
            <a:off x="2131554" y="4099050"/>
            <a:ext cx="1175266" cy="38861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ArrayList.class</a:t>
            </a:r>
            <a:endParaRPr lang="en-US" sz="1200" dirty="0">
              <a:solidFill>
                <a:schemeClr val="tx1"/>
              </a:solidFill>
            </a:endParaRPr>
          </a:p>
        </p:txBody>
      </p:sp>
      <p:sp>
        <p:nvSpPr>
          <p:cNvPr id="58" name="Rectangle: Rounded Corners 57">
            <a:extLst>
              <a:ext uri="{FF2B5EF4-FFF2-40B4-BE49-F238E27FC236}">
                <a16:creationId xmlns:a16="http://schemas.microsoft.com/office/drawing/2014/main" id="{3F3BEBE1-462B-4BC9-90F3-06D1B1E833EF}"/>
              </a:ext>
            </a:extLst>
          </p:cNvPr>
          <p:cNvSpPr/>
          <p:nvPr/>
        </p:nvSpPr>
        <p:spPr>
          <a:xfrm>
            <a:off x="2131554" y="4543043"/>
            <a:ext cx="1175266" cy="38861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Map.class</a:t>
            </a:r>
            <a:endParaRPr lang="en-US" sz="1200" dirty="0">
              <a:solidFill>
                <a:schemeClr val="tx1"/>
              </a:solidFill>
            </a:endParaRPr>
          </a:p>
        </p:txBody>
      </p:sp>
      <p:sp>
        <p:nvSpPr>
          <p:cNvPr id="59" name="Rectangle: Rounded Corners 58">
            <a:extLst>
              <a:ext uri="{FF2B5EF4-FFF2-40B4-BE49-F238E27FC236}">
                <a16:creationId xmlns:a16="http://schemas.microsoft.com/office/drawing/2014/main" id="{4200B3D7-A175-4B54-A576-D9F6A94D044C}"/>
              </a:ext>
            </a:extLst>
          </p:cNvPr>
          <p:cNvSpPr/>
          <p:nvPr/>
        </p:nvSpPr>
        <p:spPr>
          <a:xfrm>
            <a:off x="3553976" y="4099050"/>
            <a:ext cx="1175266" cy="388618"/>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Button.class</a:t>
            </a:r>
            <a:endParaRPr lang="en-US" sz="1200" dirty="0">
              <a:solidFill>
                <a:schemeClr val="tx1"/>
              </a:solidFill>
            </a:endParaRPr>
          </a:p>
        </p:txBody>
      </p:sp>
      <p:cxnSp>
        <p:nvCxnSpPr>
          <p:cNvPr id="60" name="Straight Arrow Connector 59">
            <a:extLst>
              <a:ext uri="{FF2B5EF4-FFF2-40B4-BE49-F238E27FC236}">
                <a16:creationId xmlns:a16="http://schemas.microsoft.com/office/drawing/2014/main" id="{635B59E2-2CEF-48A4-B04A-D2A89ED1D184}"/>
              </a:ext>
            </a:extLst>
          </p:cNvPr>
          <p:cNvCxnSpPr>
            <a:stCxn id="54" idx="0"/>
            <a:endCxn id="29" idx="2"/>
          </p:cNvCxnSpPr>
          <p:nvPr/>
        </p:nvCxnSpPr>
        <p:spPr>
          <a:xfrm flipH="1" flipV="1">
            <a:off x="1318637" y="3559491"/>
            <a:ext cx="42" cy="53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E40D69-0C71-4E90-8F7F-29C55DBA88D3}"/>
              </a:ext>
            </a:extLst>
          </p:cNvPr>
          <p:cNvCxnSpPr/>
          <p:nvPr/>
        </p:nvCxnSpPr>
        <p:spPr>
          <a:xfrm flipH="1" flipV="1">
            <a:off x="2730123" y="3559490"/>
            <a:ext cx="42" cy="53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9AD01A5-9B88-42D6-AF8A-4DE8135E94E2}"/>
              </a:ext>
            </a:extLst>
          </p:cNvPr>
          <p:cNvCxnSpPr>
            <a:cxnSpLocks/>
            <a:stCxn id="59" idx="0"/>
            <a:endCxn id="39" idx="2"/>
          </p:cNvCxnSpPr>
          <p:nvPr/>
        </p:nvCxnSpPr>
        <p:spPr>
          <a:xfrm flipV="1">
            <a:off x="4141609" y="3559491"/>
            <a:ext cx="0" cy="53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9DE1A82-7724-46E1-B5C9-1238CFE31774}"/>
              </a:ext>
            </a:extLst>
          </p:cNvPr>
          <p:cNvSpPr txBox="1"/>
          <p:nvPr/>
        </p:nvSpPr>
        <p:spPr>
          <a:xfrm>
            <a:off x="5017794" y="2240951"/>
            <a:ext cx="1126719" cy="307777"/>
          </a:xfrm>
          <a:prstGeom prst="rect">
            <a:avLst/>
          </a:prstGeom>
          <a:noFill/>
        </p:spPr>
        <p:txBody>
          <a:bodyPr wrap="none" rtlCol="0">
            <a:spAutoFit/>
          </a:bodyPr>
          <a:lstStyle/>
          <a:p>
            <a:r>
              <a:rPr lang="en-US" sz="1400" dirty="0"/>
              <a:t>Java package</a:t>
            </a:r>
          </a:p>
        </p:txBody>
      </p:sp>
      <p:sp>
        <p:nvSpPr>
          <p:cNvPr id="66" name="TextBox 65">
            <a:extLst>
              <a:ext uri="{FF2B5EF4-FFF2-40B4-BE49-F238E27FC236}">
                <a16:creationId xmlns:a16="http://schemas.microsoft.com/office/drawing/2014/main" id="{5EA981F7-433A-44A6-908F-5BEC14FC23D7}"/>
              </a:ext>
            </a:extLst>
          </p:cNvPr>
          <p:cNvSpPr txBox="1"/>
          <p:nvPr/>
        </p:nvSpPr>
        <p:spPr>
          <a:xfrm>
            <a:off x="5035518" y="3224674"/>
            <a:ext cx="1162262" cy="523220"/>
          </a:xfrm>
          <a:prstGeom prst="rect">
            <a:avLst/>
          </a:prstGeom>
          <a:noFill/>
        </p:spPr>
        <p:txBody>
          <a:bodyPr wrap="square" rtlCol="0">
            <a:spAutoFit/>
          </a:bodyPr>
          <a:lstStyle/>
          <a:p>
            <a:r>
              <a:rPr lang="en-US" sz="1400" dirty="0"/>
              <a:t>Java sub packages</a:t>
            </a:r>
          </a:p>
        </p:txBody>
      </p:sp>
      <p:sp>
        <p:nvSpPr>
          <p:cNvPr id="67" name="TextBox 66">
            <a:extLst>
              <a:ext uri="{FF2B5EF4-FFF2-40B4-BE49-F238E27FC236}">
                <a16:creationId xmlns:a16="http://schemas.microsoft.com/office/drawing/2014/main" id="{52288641-A5F1-439D-AB81-79981A63C07B}"/>
              </a:ext>
            </a:extLst>
          </p:cNvPr>
          <p:cNvSpPr txBox="1"/>
          <p:nvPr/>
        </p:nvSpPr>
        <p:spPr>
          <a:xfrm>
            <a:off x="5017794" y="4318931"/>
            <a:ext cx="1036694" cy="307777"/>
          </a:xfrm>
          <a:prstGeom prst="rect">
            <a:avLst/>
          </a:prstGeom>
          <a:noFill/>
        </p:spPr>
        <p:txBody>
          <a:bodyPr wrap="none" rtlCol="0">
            <a:spAutoFit/>
          </a:bodyPr>
          <a:lstStyle/>
          <a:p>
            <a:r>
              <a:rPr lang="en-US" sz="1400" dirty="0"/>
              <a:t>Java classes</a:t>
            </a:r>
          </a:p>
        </p:txBody>
      </p:sp>
      <p:sp>
        <p:nvSpPr>
          <p:cNvPr id="71" name="TextBox 70">
            <a:extLst>
              <a:ext uri="{FF2B5EF4-FFF2-40B4-BE49-F238E27FC236}">
                <a16:creationId xmlns:a16="http://schemas.microsoft.com/office/drawing/2014/main" id="{B2E179A7-785A-4DEB-ABC3-82728DDDBE9B}"/>
              </a:ext>
            </a:extLst>
          </p:cNvPr>
          <p:cNvSpPr txBox="1"/>
          <p:nvPr/>
        </p:nvSpPr>
        <p:spPr>
          <a:xfrm>
            <a:off x="6763989" y="1668028"/>
            <a:ext cx="4966619" cy="4524315"/>
          </a:xfrm>
          <a:prstGeom prst="rect">
            <a:avLst/>
          </a:prstGeom>
          <a:noFill/>
        </p:spPr>
        <p:txBody>
          <a:bodyPr wrap="square" rtlCol="0">
            <a:spAutoFit/>
          </a:bodyPr>
          <a:lstStyle/>
          <a:p>
            <a:r>
              <a:rPr lang="en-US" dirty="0"/>
              <a:t>A </a:t>
            </a:r>
            <a:r>
              <a:rPr lang="en-US" b="1" dirty="0">
                <a:solidFill>
                  <a:schemeClr val="accent5"/>
                </a:solidFill>
              </a:rPr>
              <a:t>java package</a:t>
            </a:r>
            <a:r>
              <a:rPr lang="en-US" dirty="0"/>
              <a:t> is a group of similar types of classes, interfaces and sub-packages.</a:t>
            </a:r>
          </a:p>
          <a:p>
            <a:endParaRPr lang="en-US" dirty="0"/>
          </a:p>
          <a:p>
            <a:r>
              <a:rPr lang="en-US" dirty="0"/>
              <a:t>Package in java can be categorized in two form, </a:t>
            </a:r>
            <a:r>
              <a:rPr lang="en-US" b="1" dirty="0"/>
              <a:t>built-in package </a:t>
            </a:r>
            <a:r>
              <a:rPr lang="en-US" dirty="0"/>
              <a:t>and </a:t>
            </a:r>
            <a:r>
              <a:rPr lang="en-US" b="1" dirty="0"/>
              <a:t>user-defined package</a:t>
            </a:r>
            <a:r>
              <a:rPr lang="en-US" dirty="0"/>
              <a:t>.</a:t>
            </a:r>
          </a:p>
          <a:p>
            <a:endParaRPr lang="en-US" dirty="0"/>
          </a:p>
          <a:p>
            <a:r>
              <a:rPr lang="en-US" dirty="0"/>
              <a:t>There are three ways to access the package from outside the package.</a:t>
            </a:r>
          </a:p>
          <a:p>
            <a:pPr marL="342900" indent="-342900">
              <a:buFont typeface="+mj-lt"/>
              <a:buAutoNum type="arabicPeriod"/>
            </a:pPr>
            <a:endParaRPr lang="en-US" dirty="0"/>
          </a:p>
          <a:p>
            <a:pPr marL="342900" indent="-342900">
              <a:buFont typeface="+mj-lt"/>
              <a:buAutoNum type="arabicPeriod"/>
            </a:pPr>
            <a:r>
              <a:rPr lang="en-US" dirty="0"/>
              <a:t>import package.*;</a:t>
            </a:r>
          </a:p>
          <a:p>
            <a:pPr marL="342900" indent="-342900">
              <a:buFont typeface="+mj-lt"/>
              <a:buAutoNum type="arabicPeriod"/>
            </a:pPr>
            <a:r>
              <a:rPr lang="en-US" dirty="0"/>
              <a:t>import </a:t>
            </a:r>
            <a:r>
              <a:rPr lang="en-US" dirty="0" err="1"/>
              <a:t>package.classname</a:t>
            </a:r>
            <a:r>
              <a:rPr lang="en-US" dirty="0"/>
              <a:t>;</a:t>
            </a:r>
          </a:p>
          <a:p>
            <a:pPr marL="342900" indent="-342900">
              <a:buFont typeface="+mj-lt"/>
              <a:buAutoNum type="arabicPeriod"/>
            </a:pPr>
            <a:r>
              <a:rPr lang="en-US" dirty="0"/>
              <a:t>fully qualified name.</a:t>
            </a:r>
          </a:p>
          <a:p>
            <a:endParaRPr lang="en-US" dirty="0"/>
          </a:p>
          <a:p>
            <a:r>
              <a:rPr lang="en-US" dirty="0"/>
              <a:t>The </a:t>
            </a:r>
            <a:r>
              <a:rPr lang="en-US" b="1" dirty="0">
                <a:solidFill>
                  <a:schemeClr val="accent5"/>
                </a:solidFill>
              </a:rPr>
              <a:t>import</a:t>
            </a:r>
            <a:r>
              <a:rPr lang="en-US" dirty="0"/>
              <a:t> keyword is used to make the classes and interface of another package accessible to the current package.</a:t>
            </a:r>
          </a:p>
        </p:txBody>
      </p:sp>
      <p:sp>
        <p:nvSpPr>
          <p:cNvPr id="26" name="TextBox 25">
            <a:extLst>
              <a:ext uri="{FF2B5EF4-FFF2-40B4-BE49-F238E27FC236}">
                <a16:creationId xmlns:a16="http://schemas.microsoft.com/office/drawing/2014/main" id="{33CF398E-5594-4E34-95E1-444F0DDF7670}"/>
              </a:ext>
            </a:extLst>
          </p:cNvPr>
          <p:cNvSpPr txBox="1"/>
          <p:nvPr/>
        </p:nvSpPr>
        <p:spPr>
          <a:xfrm>
            <a:off x="493401" y="6479458"/>
            <a:ext cx="3021083" cy="276999"/>
          </a:xfrm>
          <a:prstGeom prst="rect">
            <a:avLst/>
          </a:prstGeom>
          <a:noFill/>
        </p:spPr>
        <p:txBody>
          <a:bodyPr wrap="none" rtlCol="0">
            <a:spAutoFit/>
          </a:bodyPr>
          <a:lstStyle/>
          <a:p>
            <a:r>
              <a:rPr lang="en-US" sz="1200" dirty="0"/>
              <a:t>source: https://www.javatpoint.com/package</a:t>
            </a:r>
          </a:p>
        </p:txBody>
      </p:sp>
    </p:spTree>
    <p:extLst>
      <p:ext uri="{BB962C8B-B14F-4D97-AF65-F5344CB8AC3E}">
        <p14:creationId xmlns:p14="http://schemas.microsoft.com/office/powerpoint/2010/main" val="111595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16</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Formatting the output</a:t>
            </a:r>
          </a:p>
        </p:txBody>
      </p:sp>
      <p:sp>
        <p:nvSpPr>
          <p:cNvPr id="71" name="TextBox 70">
            <a:extLst>
              <a:ext uri="{FF2B5EF4-FFF2-40B4-BE49-F238E27FC236}">
                <a16:creationId xmlns:a16="http://schemas.microsoft.com/office/drawing/2014/main" id="{B2E179A7-785A-4DEB-ABC3-82728DDDBE9B}"/>
              </a:ext>
            </a:extLst>
          </p:cNvPr>
          <p:cNvSpPr txBox="1"/>
          <p:nvPr/>
        </p:nvSpPr>
        <p:spPr>
          <a:xfrm>
            <a:off x="1450211" y="2475582"/>
            <a:ext cx="9022124" cy="646331"/>
          </a:xfrm>
          <a:prstGeom prst="rect">
            <a:avLst/>
          </a:prstGeom>
          <a:noFill/>
        </p:spPr>
        <p:txBody>
          <a:bodyPr wrap="square" rtlCol="0">
            <a:spAutoFit/>
          </a:bodyPr>
          <a:lstStyle/>
          <a:p>
            <a:r>
              <a:rPr lang="en-US" dirty="0"/>
              <a:t>Invoking </a:t>
            </a:r>
            <a:r>
              <a:rPr lang="en-US" b="1" dirty="0"/>
              <a:t>print or </a:t>
            </a:r>
            <a:r>
              <a:rPr lang="en-US" b="1" dirty="0" err="1"/>
              <a:t>println</a:t>
            </a:r>
            <a:r>
              <a:rPr lang="en-US" b="1" dirty="0"/>
              <a:t> </a:t>
            </a:r>
            <a:r>
              <a:rPr lang="en-US" dirty="0"/>
              <a:t>outputs a single value after converting the value using the appropriate </a:t>
            </a:r>
            <a:r>
              <a:rPr lang="en-US" dirty="0" err="1"/>
              <a:t>toString</a:t>
            </a:r>
            <a:r>
              <a:rPr lang="en-US" dirty="0"/>
              <a:t> method.</a:t>
            </a:r>
          </a:p>
        </p:txBody>
      </p:sp>
      <p:pic>
        <p:nvPicPr>
          <p:cNvPr id="6" name="Picture 5">
            <a:extLst>
              <a:ext uri="{FF2B5EF4-FFF2-40B4-BE49-F238E27FC236}">
                <a16:creationId xmlns:a16="http://schemas.microsoft.com/office/drawing/2014/main" id="{41BB85A9-54BD-403C-8F03-55185FE357A2}"/>
              </a:ext>
            </a:extLst>
          </p:cNvPr>
          <p:cNvPicPr>
            <a:picLocks noChangeAspect="1"/>
          </p:cNvPicPr>
          <p:nvPr/>
        </p:nvPicPr>
        <p:blipFill>
          <a:blip r:embed="rId3"/>
          <a:stretch>
            <a:fillRect/>
          </a:stretch>
        </p:blipFill>
        <p:spPr>
          <a:xfrm>
            <a:off x="1420067" y="3232789"/>
            <a:ext cx="7190533" cy="2537259"/>
          </a:xfrm>
          <a:prstGeom prst="rect">
            <a:avLst/>
          </a:prstGeom>
        </p:spPr>
      </p:pic>
      <p:pic>
        <p:nvPicPr>
          <p:cNvPr id="7" name="Picture 6">
            <a:extLst>
              <a:ext uri="{FF2B5EF4-FFF2-40B4-BE49-F238E27FC236}">
                <a16:creationId xmlns:a16="http://schemas.microsoft.com/office/drawing/2014/main" id="{099F46D6-085F-47C4-A30E-97581B759B62}"/>
              </a:ext>
            </a:extLst>
          </p:cNvPr>
          <p:cNvPicPr>
            <a:picLocks noChangeAspect="1"/>
          </p:cNvPicPr>
          <p:nvPr/>
        </p:nvPicPr>
        <p:blipFill>
          <a:blip r:embed="rId4"/>
          <a:stretch>
            <a:fillRect/>
          </a:stretch>
        </p:blipFill>
        <p:spPr>
          <a:xfrm>
            <a:off x="6922294" y="4231789"/>
            <a:ext cx="3376612" cy="425332"/>
          </a:xfrm>
          <a:prstGeom prst="rect">
            <a:avLst/>
          </a:prstGeom>
        </p:spPr>
      </p:pic>
      <p:sp>
        <p:nvSpPr>
          <p:cNvPr id="8" name="Arrow: Right 7">
            <a:extLst>
              <a:ext uri="{FF2B5EF4-FFF2-40B4-BE49-F238E27FC236}">
                <a16:creationId xmlns:a16="http://schemas.microsoft.com/office/drawing/2014/main" id="{D1AE2CFB-71D6-4FA5-AE9C-0D0979196715}"/>
              </a:ext>
            </a:extLst>
          </p:cNvPr>
          <p:cNvSpPr/>
          <p:nvPr/>
        </p:nvSpPr>
        <p:spPr>
          <a:xfrm>
            <a:off x="5644732" y="4230157"/>
            <a:ext cx="543064" cy="3932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4A3493-B2DC-4637-9873-8422319779AB}"/>
              </a:ext>
            </a:extLst>
          </p:cNvPr>
          <p:cNvSpPr txBox="1"/>
          <p:nvPr/>
        </p:nvSpPr>
        <p:spPr>
          <a:xfrm>
            <a:off x="1450211" y="1764613"/>
            <a:ext cx="9687717" cy="646331"/>
          </a:xfrm>
          <a:prstGeom prst="rect">
            <a:avLst/>
          </a:prstGeom>
          <a:noFill/>
        </p:spPr>
        <p:txBody>
          <a:bodyPr wrap="square" rtlCol="0">
            <a:spAutoFit/>
          </a:bodyPr>
          <a:lstStyle/>
          <a:p>
            <a:r>
              <a:rPr lang="en-US" dirty="0"/>
              <a:t> In Java, instances of </a:t>
            </a:r>
            <a:r>
              <a:rPr lang="en-US" b="1" dirty="0" err="1"/>
              <a:t>PrintStream</a:t>
            </a:r>
            <a:r>
              <a:rPr lang="en-US" b="1" dirty="0"/>
              <a:t> and </a:t>
            </a:r>
            <a:r>
              <a:rPr lang="en-US" b="1" dirty="0" err="1"/>
              <a:t>PrintWriter</a:t>
            </a:r>
            <a:r>
              <a:rPr lang="en-US" b="1" dirty="0"/>
              <a:t> </a:t>
            </a:r>
            <a:r>
              <a:rPr lang="en-US" dirty="0"/>
              <a:t>implement a standard set of write methods for simple byte and character output.</a:t>
            </a:r>
          </a:p>
        </p:txBody>
      </p:sp>
      <p:sp>
        <p:nvSpPr>
          <p:cNvPr id="32" name="TextBox 31">
            <a:extLst>
              <a:ext uri="{FF2B5EF4-FFF2-40B4-BE49-F238E27FC236}">
                <a16:creationId xmlns:a16="http://schemas.microsoft.com/office/drawing/2014/main" id="{C703780D-7386-43F1-B5F1-181FF752DD7D}"/>
              </a:ext>
            </a:extLst>
          </p:cNvPr>
          <p:cNvSpPr txBox="1"/>
          <p:nvPr/>
        </p:nvSpPr>
        <p:spPr>
          <a:xfrm>
            <a:off x="1967245" y="5936343"/>
            <a:ext cx="8257509" cy="369332"/>
          </a:xfrm>
          <a:prstGeom prst="rect">
            <a:avLst/>
          </a:prstGeom>
          <a:noFill/>
        </p:spPr>
        <p:txBody>
          <a:bodyPr wrap="square" rtlCol="0">
            <a:spAutoFit/>
          </a:bodyPr>
          <a:lstStyle/>
          <a:p>
            <a:r>
              <a:rPr lang="en-US" i="1" dirty="0"/>
              <a:t>Note: The i and r variables are formatted and utilizes </a:t>
            </a:r>
            <a:r>
              <a:rPr lang="en-US" i="1" dirty="0" err="1"/>
              <a:t>toString</a:t>
            </a:r>
            <a:r>
              <a:rPr lang="en-US" i="1" dirty="0"/>
              <a:t> method during compile.</a:t>
            </a:r>
          </a:p>
        </p:txBody>
      </p:sp>
      <p:sp>
        <p:nvSpPr>
          <p:cNvPr id="34" name="TextBox 33">
            <a:extLst>
              <a:ext uri="{FF2B5EF4-FFF2-40B4-BE49-F238E27FC236}">
                <a16:creationId xmlns:a16="http://schemas.microsoft.com/office/drawing/2014/main" id="{5F156F61-926F-4D7E-8D6C-0D20B3870047}"/>
              </a:ext>
            </a:extLst>
          </p:cNvPr>
          <p:cNvSpPr txBox="1"/>
          <p:nvPr/>
        </p:nvSpPr>
        <p:spPr>
          <a:xfrm>
            <a:off x="6736803" y="3657540"/>
            <a:ext cx="4667612" cy="307777"/>
          </a:xfrm>
          <a:prstGeom prst="rect">
            <a:avLst/>
          </a:prstGeom>
          <a:noFill/>
        </p:spPr>
        <p:txBody>
          <a:bodyPr wrap="square" rtlCol="0">
            <a:spAutoFit/>
          </a:bodyPr>
          <a:lstStyle/>
          <a:p>
            <a:r>
              <a:rPr lang="en-US" sz="1400" b="1" dirty="0"/>
              <a:t>Output in the console:</a:t>
            </a:r>
          </a:p>
        </p:txBody>
      </p:sp>
      <p:sp>
        <p:nvSpPr>
          <p:cNvPr id="11" name="TextBox 10">
            <a:extLst>
              <a:ext uri="{FF2B5EF4-FFF2-40B4-BE49-F238E27FC236}">
                <a16:creationId xmlns:a16="http://schemas.microsoft.com/office/drawing/2014/main" id="{C7AE2840-BFA5-4399-8A44-58C42EE29551}"/>
              </a:ext>
            </a:extLst>
          </p:cNvPr>
          <p:cNvSpPr txBox="1"/>
          <p:nvPr/>
        </p:nvSpPr>
        <p:spPr>
          <a:xfrm>
            <a:off x="4577299" y="2928626"/>
            <a:ext cx="5721607" cy="369332"/>
          </a:xfrm>
          <a:prstGeom prst="rect">
            <a:avLst/>
          </a:prstGeom>
          <a:noFill/>
        </p:spPr>
        <p:txBody>
          <a:bodyPr wrap="square" rtlCol="0">
            <a:spAutoFit/>
          </a:bodyPr>
          <a:lstStyle/>
          <a:p>
            <a:r>
              <a:rPr lang="en-US" b="1" i="1" dirty="0" err="1">
                <a:solidFill>
                  <a:schemeClr val="accent5"/>
                </a:solidFill>
              </a:rPr>
              <a:t>toString</a:t>
            </a:r>
            <a:r>
              <a:rPr lang="en-US" b="1" i="1" dirty="0">
                <a:solidFill>
                  <a:schemeClr val="accent5"/>
                </a:solidFill>
              </a:rPr>
              <a:t> </a:t>
            </a:r>
            <a:r>
              <a:rPr lang="en-US" i="1" dirty="0">
                <a:solidFill>
                  <a:schemeClr val="accent5"/>
                </a:solidFill>
              </a:rPr>
              <a:t>method is a string representation of an object.</a:t>
            </a:r>
          </a:p>
        </p:txBody>
      </p:sp>
    </p:spTree>
    <p:extLst>
      <p:ext uri="{BB962C8B-B14F-4D97-AF65-F5344CB8AC3E}">
        <p14:creationId xmlns:p14="http://schemas.microsoft.com/office/powerpoint/2010/main" val="101481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17</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Formatting the output</a:t>
            </a:r>
          </a:p>
        </p:txBody>
      </p:sp>
      <p:sp>
        <p:nvSpPr>
          <p:cNvPr id="9" name="TextBox 8">
            <a:extLst>
              <a:ext uri="{FF2B5EF4-FFF2-40B4-BE49-F238E27FC236}">
                <a16:creationId xmlns:a16="http://schemas.microsoft.com/office/drawing/2014/main" id="{FE4A3493-B2DC-4637-9873-8422319779AB}"/>
              </a:ext>
            </a:extLst>
          </p:cNvPr>
          <p:cNvSpPr txBox="1"/>
          <p:nvPr/>
        </p:nvSpPr>
        <p:spPr>
          <a:xfrm>
            <a:off x="1450211" y="1823400"/>
            <a:ext cx="7117526" cy="369332"/>
          </a:xfrm>
          <a:prstGeom prst="rect">
            <a:avLst/>
          </a:prstGeom>
          <a:noFill/>
        </p:spPr>
        <p:txBody>
          <a:bodyPr wrap="none" rtlCol="0">
            <a:spAutoFit/>
          </a:bodyPr>
          <a:lstStyle/>
          <a:p>
            <a:r>
              <a:rPr lang="en-US" dirty="0"/>
              <a:t>The </a:t>
            </a:r>
            <a:r>
              <a:rPr lang="en-US" b="1" dirty="0">
                <a:solidFill>
                  <a:schemeClr val="accent5"/>
                </a:solidFill>
              </a:rPr>
              <a:t>format method </a:t>
            </a:r>
            <a:r>
              <a:rPr lang="en-US" dirty="0"/>
              <a:t>formats multiple arguments based on a format string.</a:t>
            </a:r>
          </a:p>
        </p:txBody>
      </p:sp>
      <p:pic>
        <p:nvPicPr>
          <p:cNvPr id="3" name="Picture 2">
            <a:extLst>
              <a:ext uri="{FF2B5EF4-FFF2-40B4-BE49-F238E27FC236}">
                <a16:creationId xmlns:a16="http://schemas.microsoft.com/office/drawing/2014/main" id="{17C32B06-7BCF-4A90-AC02-5BCA1D328CD4}"/>
              </a:ext>
            </a:extLst>
          </p:cNvPr>
          <p:cNvPicPr>
            <a:picLocks noChangeAspect="1"/>
          </p:cNvPicPr>
          <p:nvPr/>
        </p:nvPicPr>
        <p:blipFill>
          <a:blip r:embed="rId3"/>
          <a:stretch>
            <a:fillRect/>
          </a:stretch>
        </p:blipFill>
        <p:spPr>
          <a:xfrm>
            <a:off x="1374228" y="2453229"/>
            <a:ext cx="5362575" cy="962025"/>
          </a:xfrm>
          <a:prstGeom prst="rect">
            <a:avLst/>
          </a:prstGeom>
        </p:spPr>
      </p:pic>
      <p:pic>
        <p:nvPicPr>
          <p:cNvPr id="10" name="Picture 9">
            <a:extLst>
              <a:ext uri="{FF2B5EF4-FFF2-40B4-BE49-F238E27FC236}">
                <a16:creationId xmlns:a16="http://schemas.microsoft.com/office/drawing/2014/main" id="{74F76151-58DA-4382-AD8B-5E3645D5CFFD}"/>
              </a:ext>
            </a:extLst>
          </p:cNvPr>
          <p:cNvPicPr>
            <a:picLocks noChangeAspect="1"/>
          </p:cNvPicPr>
          <p:nvPr/>
        </p:nvPicPr>
        <p:blipFill>
          <a:blip r:embed="rId4"/>
          <a:stretch>
            <a:fillRect/>
          </a:stretch>
        </p:blipFill>
        <p:spPr>
          <a:xfrm>
            <a:off x="7444726" y="2954237"/>
            <a:ext cx="3000375" cy="238125"/>
          </a:xfrm>
          <a:prstGeom prst="rect">
            <a:avLst/>
          </a:prstGeom>
        </p:spPr>
      </p:pic>
      <p:sp>
        <p:nvSpPr>
          <p:cNvPr id="14" name="Arrow: Right 13">
            <a:extLst>
              <a:ext uri="{FF2B5EF4-FFF2-40B4-BE49-F238E27FC236}">
                <a16:creationId xmlns:a16="http://schemas.microsoft.com/office/drawing/2014/main" id="{A37DD3F2-2FC4-4E84-BA2A-7FBA2C2C92DE}"/>
              </a:ext>
            </a:extLst>
          </p:cNvPr>
          <p:cNvSpPr/>
          <p:nvPr/>
        </p:nvSpPr>
        <p:spPr>
          <a:xfrm>
            <a:off x="6276168" y="2603868"/>
            <a:ext cx="543064" cy="3932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D8C3C9-87DD-404D-B896-AE7B7FCCFCF2}"/>
              </a:ext>
            </a:extLst>
          </p:cNvPr>
          <p:cNvSpPr txBox="1"/>
          <p:nvPr/>
        </p:nvSpPr>
        <p:spPr>
          <a:xfrm>
            <a:off x="7444726" y="2492733"/>
            <a:ext cx="2230216" cy="307777"/>
          </a:xfrm>
          <a:prstGeom prst="rect">
            <a:avLst/>
          </a:prstGeom>
          <a:noFill/>
        </p:spPr>
        <p:txBody>
          <a:bodyPr wrap="square" rtlCol="0">
            <a:spAutoFit/>
          </a:bodyPr>
          <a:lstStyle/>
          <a:p>
            <a:r>
              <a:rPr lang="en-US" sz="1400" b="1" dirty="0"/>
              <a:t>Output in the console:</a:t>
            </a:r>
          </a:p>
        </p:txBody>
      </p:sp>
      <p:sp>
        <p:nvSpPr>
          <p:cNvPr id="11" name="Oval 10">
            <a:extLst>
              <a:ext uri="{FF2B5EF4-FFF2-40B4-BE49-F238E27FC236}">
                <a16:creationId xmlns:a16="http://schemas.microsoft.com/office/drawing/2014/main" id="{EBC2A89E-8971-4956-85A0-E616D8443DB7}"/>
              </a:ext>
            </a:extLst>
          </p:cNvPr>
          <p:cNvSpPr/>
          <p:nvPr/>
        </p:nvSpPr>
        <p:spPr>
          <a:xfrm>
            <a:off x="4698592" y="3022551"/>
            <a:ext cx="312908" cy="302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C37EA04-C636-48A6-8401-4F33BD5E8FD8}"/>
              </a:ext>
            </a:extLst>
          </p:cNvPr>
          <p:cNvSpPr txBox="1"/>
          <p:nvPr/>
        </p:nvSpPr>
        <p:spPr>
          <a:xfrm>
            <a:off x="2354566" y="3570649"/>
            <a:ext cx="1501154" cy="738664"/>
          </a:xfrm>
          <a:prstGeom prst="rect">
            <a:avLst/>
          </a:prstGeom>
          <a:noFill/>
        </p:spPr>
        <p:txBody>
          <a:bodyPr wrap="square" rtlCol="0">
            <a:spAutoFit/>
          </a:bodyPr>
          <a:lstStyle/>
          <a:p>
            <a:r>
              <a:rPr lang="en-US" sz="1400" b="1" dirty="0">
                <a:solidFill>
                  <a:schemeClr val="accent5"/>
                </a:solidFill>
              </a:rPr>
              <a:t>d</a:t>
            </a:r>
            <a:r>
              <a:rPr lang="en-US" sz="1400" b="1" dirty="0"/>
              <a:t> </a:t>
            </a:r>
            <a:r>
              <a:rPr lang="en-US" sz="1400" dirty="0"/>
              <a:t>formats an integer value as a decimal value.</a:t>
            </a:r>
          </a:p>
        </p:txBody>
      </p:sp>
      <p:cxnSp>
        <p:nvCxnSpPr>
          <p:cNvPr id="22" name="Connector: Elbow 21">
            <a:extLst>
              <a:ext uri="{FF2B5EF4-FFF2-40B4-BE49-F238E27FC236}">
                <a16:creationId xmlns:a16="http://schemas.microsoft.com/office/drawing/2014/main" id="{101B7DB8-6ACD-4D49-8C2C-F91A11DECBBF}"/>
              </a:ext>
            </a:extLst>
          </p:cNvPr>
          <p:cNvCxnSpPr>
            <a:cxnSpLocks/>
            <a:stCxn id="11" idx="4"/>
            <a:endCxn id="19" idx="0"/>
          </p:cNvCxnSpPr>
          <p:nvPr/>
        </p:nvCxnSpPr>
        <p:spPr>
          <a:xfrm rot="5400000">
            <a:off x="3857251" y="2572853"/>
            <a:ext cx="245689" cy="1749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A2E3BBF-F5AD-4722-9F56-68B6A2694FC6}"/>
              </a:ext>
            </a:extLst>
          </p:cNvPr>
          <p:cNvSpPr/>
          <p:nvPr/>
        </p:nvSpPr>
        <p:spPr>
          <a:xfrm>
            <a:off x="5198847" y="3037790"/>
            <a:ext cx="312908" cy="302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50406E8D-A94F-44EA-9636-F82B387E34CC}"/>
              </a:ext>
            </a:extLst>
          </p:cNvPr>
          <p:cNvCxnSpPr>
            <a:cxnSpLocks/>
            <a:stCxn id="28" idx="4"/>
            <a:endCxn id="33" idx="0"/>
          </p:cNvCxnSpPr>
          <p:nvPr/>
        </p:nvCxnSpPr>
        <p:spPr>
          <a:xfrm rot="5400000">
            <a:off x="4529938" y="3247686"/>
            <a:ext cx="732850" cy="9178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C3C8F-80F3-45A2-ADF1-9CFE1C3F7278}"/>
              </a:ext>
            </a:extLst>
          </p:cNvPr>
          <p:cNvSpPr txBox="1"/>
          <p:nvPr/>
        </p:nvSpPr>
        <p:spPr>
          <a:xfrm>
            <a:off x="3686848" y="4073049"/>
            <a:ext cx="1501154" cy="954107"/>
          </a:xfrm>
          <a:prstGeom prst="rect">
            <a:avLst/>
          </a:prstGeom>
          <a:noFill/>
        </p:spPr>
        <p:txBody>
          <a:bodyPr wrap="square" rtlCol="0">
            <a:spAutoFit/>
          </a:bodyPr>
          <a:lstStyle/>
          <a:p>
            <a:r>
              <a:rPr lang="en-US" sz="1400" b="1" dirty="0">
                <a:solidFill>
                  <a:schemeClr val="accent5"/>
                </a:solidFill>
              </a:rPr>
              <a:t>f </a:t>
            </a:r>
            <a:r>
              <a:rPr lang="en-US" sz="1400" dirty="0"/>
              <a:t>formats a floating point value as a decimal value</a:t>
            </a:r>
            <a:r>
              <a:rPr lang="en-US" sz="1400" b="1" dirty="0">
                <a:solidFill>
                  <a:schemeClr val="accent5"/>
                </a:solidFill>
              </a:rPr>
              <a:t>.</a:t>
            </a:r>
            <a:endParaRPr lang="en-US" sz="1400" dirty="0"/>
          </a:p>
        </p:txBody>
      </p:sp>
      <p:sp>
        <p:nvSpPr>
          <p:cNvPr id="35" name="Oval 34">
            <a:extLst>
              <a:ext uri="{FF2B5EF4-FFF2-40B4-BE49-F238E27FC236}">
                <a16:creationId xmlns:a16="http://schemas.microsoft.com/office/drawing/2014/main" id="{3F52E0FD-F179-482C-8569-4A9A75E251EF}"/>
              </a:ext>
            </a:extLst>
          </p:cNvPr>
          <p:cNvSpPr/>
          <p:nvPr/>
        </p:nvSpPr>
        <p:spPr>
          <a:xfrm>
            <a:off x="5491435" y="3050425"/>
            <a:ext cx="312908" cy="302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ctor: Elbow 35">
            <a:extLst>
              <a:ext uri="{FF2B5EF4-FFF2-40B4-BE49-F238E27FC236}">
                <a16:creationId xmlns:a16="http://schemas.microsoft.com/office/drawing/2014/main" id="{80F437F5-CB1C-4BF9-9466-D101C430D18C}"/>
              </a:ext>
            </a:extLst>
          </p:cNvPr>
          <p:cNvCxnSpPr>
            <a:cxnSpLocks/>
            <a:stCxn id="35" idx="4"/>
          </p:cNvCxnSpPr>
          <p:nvPr/>
        </p:nvCxnSpPr>
        <p:spPr>
          <a:xfrm rot="16200000" flipH="1">
            <a:off x="5125158" y="3875564"/>
            <a:ext cx="104546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AB7DA8-2049-43D2-B7B2-4548322D9B13}"/>
              </a:ext>
            </a:extLst>
          </p:cNvPr>
          <p:cNvSpPr txBox="1"/>
          <p:nvPr/>
        </p:nvSpPr>
        <p:spPr>
          <a:xfrm>
            <a:off x="5217949" y="4406166"/>
            <a:ext cx="1501154" cy="738664"/>
          </a:xfrm>
          <a:prstGeom prst="rect">
            <a:avLst/>
          </a:prstGeom>
          <a:noFill/>
        </p:spPr>
        <p:txBody>
          <a:bodyPr wrap="square" rtlCol="0">
            <a:spAutoFit/>
          </a:bodyPr>
          <a:lstStyle/>
          <a:p>
            <a:r>
              <a:rPr lang="en-US" sz="1400" b="1" dirty="0">
                <a:solidFill>
                  <a:schemeClr val="accent5"/>
                </a:solidFill>
              </a:rPr>
              <a:t>n </a:t>
            </a:r>
            <a:r>
              <a:rPr lang="en-US" sz="1400" dirty="0"/>
              <a:t>outputs a platform-specific line terminator.</a:t>
            </a:r>
          </a:p>
        </p:txBody>
      </p:sp>
      <p:sp>
        <p:nvSpPr>
          <p:cNvPr id="41" name="TextBox 40">
            <a:extLst>
              <a:ext uri="{FF2B5EF4-FFF2-40B4-BE49-F238E27FC236}">
                <a16:creationId xmlns:a16="http://schemas.microsoft.com/office/drawing/2014/main" id="{B015F333-3EEE-405E-8009-40932B72CF49}"/>
              </a:ext>
            </a:extLst>
          </p:cNvPr>
          <p:cNvSpPr txBox="1"/>
          <p:nvPr/>
        </p:nvSpPr>
        <p:spPr>
          <a:xfrm>
            <a:off x="857737" y="5494848"/>
            <a:ext cx="9708663" cy="646331"/>
          </a:xfrm>
          <a:prstGeom prst="rect">
            <a:avLst/>
          </a:prstGeom>
          <a:noFill/>
        </p:spPr>
        <p:txBody>
          <a:bodyPr wrap="square" rtlCol="0">
            <a:spAutoFit/>
          </a:bodyPr>
          <a:lstStyle/>
          <a:p>
            <a:r>
              <a:rPr lang="en-US" i="1" dirty="0"/>
              <a:t>Note: All format specifiers begin with a </a:t>
            </a:r>
            <a:r>
              <a:rPr lang="en-US" b="1" i="1" dirty="0"/>
              <a:t>%</a:t>
            </a:r>
            <a:r>
              <a:rPr lang="en-US" i="1" dirty="0"/>
              <a:t> and end with a 1- or 2-character conversion that specifies the kind of formatted output being generated..</a:t>
            </a:r>
          </a:p>
        </p:txBody>
      </p:sp>
    </p:spTree>
    <p:extLst>
      <p:ext uri="{BB962C8B-B14F-4D97-AF65-F5344CB8AC3E}">
        <p14:creationId xmlns:p14="http://schemas.microsoft.com/office/powerpoint/2010/main" val="287784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8E4410-4D9A-4F5D-8187-24A4597F7EBE}"/>
              </a:ext>
            </a:extLst>
          </p:cNvPr>
          <p:cNvPicPr>
            <a:picLocks noChangeAspect="1"/>
          </p:cNvPicPr>
          <p:nvPr/>
        </p:nvPicPr>
        <p:blipFill>
          <a:blip r:embed="rId3"/>
          <a:stretch>
            <a:fillRect/>
          </a:stretch>
        </p:blipFill>
        <p:spPr>
          <a:xfrm>
            <a:off x="1391219" y="2021245"/>
            <a:ext cx="6591300" cy="4295775"/>
          </a:xfrm>
          <a:prstGeom prst="rect">
            <a:avLst/>
          </a:prstGeom>
        </p:spPr>
      </p:pic>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18</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Formatting the output</a:t>
            </a:r>
          </a:p>
        </p:txBody>
      </p:sp>
      <p:sp>
        <p:nvSpPr>
          <p:cNvPr id="9" name="TextBox 8">
            <a:extLst>
              <a:ext uri="{FF2B5EF4-FFF2-40B4-BE49-F238E27FC236}">
                <a16:creationId xmlns:a16="http://schemas.microsoft.com/office/drawing/2014/main" id="{FE4A3493-B2DC-4637-9873-8422319779AB}"/>
              </a:ext>
            </a:extLst>
          </p:cNvPr>
          <p:cNvSpPr txBox="1"/>
          <p:nvPr/>
        </p:nvSpPr>
        <p:spPr>
          <a:xfrm>
            <a:off x="1566207" y="1676913"/>
            <a:ext cx="6241324" cy="369332"/>
          </a:xfrm>
          <a:prstGeom prst="rect">
            <a:avLst/>
          </a:prstGeom>
          <a:noFill/>
        </p:spPr>
        <p:txBody>
          <a:bodyPr wrap="none" rtlCol="0">
            <a:spAutoFit/>
          </a:bodyPr>
          <a:lstStyle/>
          <a:p>
            <a:r>
              <a:rPr lang="en-US" dirty="0"/>
              <a:t>More examples on using format method for numeric and dates.  </a:t>
            </a:r>
          </a:p>
        </p:txBody>
      </p:sp>
      <p:sp>
        <p:nvSpPr>
          <p:cNvPr id="21" name="TextBox 20">
            <a:extLst>
              <a:ext uri="{FF2B5EF4-FFF2-40B4-BE49-F238E27FC236}">
                <a16:creationId xmlns:a16="http://schemas.microsoft.com/office/drawing/2014/main" id="{EE907673-9968-404A-9EB6-277EB07C1BB0}"/>
              </a:ext>
            </a:extLst>
          </p:cNvPr>
          <p:cNvSpPr txBox="1"/>
          <p:nvPr/>
        </p:nvSpPr>
        <p:spPr>
          <a:xfrm>
            <a:off x="7360705" y="3412192"/>
            <a:ext cx="3631760" cy="584775"/>
          </a:xfrm>
          <a:prstGeom prst="rect">
            <a:avLst/>
          </a:prstGeom>
          <a:noFill/>
        </p:spPr>
        <p:txBody>
          <a:bodyPr wrap="square" rtlCol="0">
            <a:spAutoFit/>
          </a:bodyPr>
          <a:lstStyle/>
          <a:p>
            <a:r>
              <a:rPr lang="en-US" sz="1600" i="1" dirty="0"/>
              <a:t>Note: The output is shown with double quotes in the embedded comment.</a:t>
            </a:r>
          </a:p>
        </p:txBody>
      </p:sp>
      <p:sp>
        <p:nvSpPr>
          <p:cNvPr id="7" name="TextBox 6">
            <a:extLst>
              <a:ext uri="{FF2B5EF4-FFF2-40B4-BE49-F238E27FC236}">
                <a16:creationId xmlns:a16="http://schemas.microsoft.com/office/drawing/2014/main" id="{A7527DCA-00A4-4D60-A1D3-F9523AD849A8}"/>
              </a:ext>
            </a:extLst>
          </p:cNvPr>
          <p:cNvSpPr txBox="1"/>
          <p:nvPr/>
        </p:nvSpPr>
        <p:spPr>
          <a:xfrm>
            <a:off x="493401" y="6479458"/>
            <a:ext cx="5088894" cy="276999"/>
          </a:xfrm>
          <a:prstGeom prst="rect">
            <a:avLst/>
          </a:prstGeom>
          <a:noFill/>
        </p:spPr>
        <p:txBody>
          <a:bodyPr wrap="none" rtlCol="0">
            <a:spAutoFit/>
          </a:bodyPr>
          <a:lstStyle/>
          <a:p>
            <a:r>
              <a:rPr lang="en-US" sz="1200" dirty="0"/>
              <a:t>source: https://docs.oracle.com/javase/tutorial/java/data/numberformat.html</a:t>
            </a:r>
          </a:p>
        </p:txBody>
      </p:sp>
    </p:spTree>
    <p:extLst>
      <p:ext uri="{BB962C8B-B14F-4D97-AF65-F5344CB8AC3E}">
        <p14:creationId xmlns:p14="http://schemas.microsoft.com/office/powerpoint/2010/main" val="116431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19</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Formatting the output</a:t>
            </a:r>
          </a:p>
        </p:txBody>
      </p:sp>
      <p:sp>
        <p:nvSpPr>
          <p:cNvPr id="42" name="TextBox 41">
            <a:extLst>
              <a:ext uri="{FF2B5EF4-FFF2-40B4-BE49-F238E27FC236}">
                <a16:creationId xmlns:a16="http://schemas.microsoft.com/office/drawing/2014/main" id="{79A8D511-0AE4-4681-AC11-A7102C285A5C}"/>
              </a:ext>
            </a:extLst>
          </p:cNvPr>
          <p:cNvSpPr txBox="1"/>
          <p:nvPr/>
        </p:nvSpPr>
        <p:spPr>
          <a:xfrm>
            <a:off x="624240" y="1688643"/>
            <a:ext cx="10943519" cy="3447098"/>
          </a:xfrm>
          <a:prstGeom prst="rect">
            <a:avLst/>
          </a:prstGeom>
          <a:noFill/>
        </p:spPr>
        <p:txBody>
          <a:bodyPr wrap="square" rtlCol="0">
            <a:spAutoFit/>
          </a:bodyPr>
          <a:lstStyle/>
          <a:p>
            <a:r>
              <a:rPr lang="en-US" sz="2000" dirty="0"/>
              <a:t>Conversions are divided into the following categories:</a:t>
            </a:r>
          </a:p>
          <a:p>
            <a:endParaRPr lang="en-US" dirty="0"/>
          </a:p>
          <a:p>
            <a:pPr marL="285750" indent="-285750">
              <a:buFont typeface="Arial" panose="020B0604020202020204" pitchFamily="34" charset="0"/>
              <a:buChar char="•"/>
            </a:pPr>
            <a:r>
              <a:rPr lang="en-US" b="1" dirty="0"/>
              <a:t>General </a:t>
            </a:r>
            <a:r>
              <a:rPr lang="en-US" dirty="0"/>
              <a:t>- may be applied to any argument type</a:t>
            </a:r>
          </a:p>
          <a:p>
            <a:pPr marL="285750" indent="-285750">
              <a:buFont typeface="Arial" panose="020B0604020202020204" pitchFamily="34" charset="0"/>
              <a:buChar char="•"/>
            </a:pPr>
            <a:r>
              <a:rPr lang="en-US" b="1" dirty="0"/>
              <a:t>Character</a:t>
            </a:r>
            <a:r>
              <a:rPr lang="en-US" dirty="0"/>
              <a:t> - may be applied to basic types which represent Unicode characters: char, Character, byte, Byte, short, and Short. This conversion may also be applied to the types </a:t>
            </a:r>
            <a:r>
              <a:rPr lang="en-US" dirty="0" err="1"/>
              <a:t>int</a:t>
            </a:r>
            <a:r>
              <a:rPr lang="en-US" dirty="0"/>
              <a:t> and Integer returns true</a:t>
            </a:r>
          </a:p>
          <a:p>
            <a:pPr marL="285750" indent="-285750">
              <a:buFont typeface="Arial" panose="020B0604020202020204" pitchFamily="34" charset="0"/>
              <a:buChar char="•"/>
            </a:pPr>
            <a:r>
              <a:rPr lang="en-US" b="1" dirty="0"/>
              <a:t>Integral - </a:t>
            </a:r>
            <a:r>
              <a:rPr lang="en-US" dirty="0"/>
              <a:t>may be applied to Java integral types: byte, Byte, short, Short, </a:t>
            </a:r>
            <a:r>
              <a:rPr lang="en-US" dirty="0" err="1"/>
              <a:t>int</a:t>
            </a:r>
            <a:r>
              <a:rPr lang="en-US" dirty="0"/>
              <a:t> and Integer, long, Long, and </a:t>
            </a:r>
            <a:r>
              <a:rPr lang="en-US" dirty="0" err="1"/>
              <a:t>BigInteger</a:t>
            </a:r>
            <a:endParaRPr lang="en-US" dirty="0"/>
          </a:p>
          <a:p>
            <a:pPr marL="285750" indent="-285750">
              <a:buFont typeface="Arial" panose="020B0604020202020204" pitchFamily="34" charset="0"/>
              <a:buChar char="•"/>
            </a:pPr>
            <a:r>
              <a:rPr lang="en-US" b="1" dirty="0"/>
              <a:t>Floating Point </a:t>
            </a:r>
            <a:r>
              <a:rPr lang="en-US" dirty="0"/>
              <a:t>- may be applied to Java floating-point types: float, Float, double, Double, and </a:t>
            </a:r>
            <a:r>
              <a:rPr lang="en-US" dirty="0" err="1"/>
              <a:t>BigDecimal</a:t>
            </a:r>
            <a:endParaRPr lang="en-US" dirty="0"/>
          </a:p>
          <a:p>
            <a:pPr marL="285750" indent="-285750">
              <a:buFont typeface="Arial" panose="020B0604020202020204" pitchFamily="34" charset="0"/>
              <a:buChar char="•"/>
            </a:pPr>
            <a:r>
              <a:rPr lang="en-US" b="1" dirty="0"/>
              <a:t>Date/Time </a:t>
            </a:r>
            <a:r>
              <a:rPr lang="en-US" dirty="0"/>
              <a:t>- may be applied to Java types which are capable of encoding a date or time: long, Long, Calendar, Date and </a:t>
            </a:r>
            <a:r>
              <a:rPr lang="en-US" dirty="0" err="1"/>
              <a:t>TemporalAccessor</a:t>
            </a:r>
            <a:endParaRPr lang="en-US" dirty="0"/>
          </a:p>
          <a:p>
            <a:pPr marL="285750" indent="-285750">
              <a:buFont typeface="Arial" panose="020B0604020202020204" pitchFamily="34" charset="0"/>
              <a:buChar char="•"/>
            </a:pPr>
            <a:r>
              <a:rPr lang="en-US" b="1" dirty="0"/>
              <a:t>Percent </a:t>
            </a:r>
            <a:r>
              <a:rPr lang="en-US" dirty="0"/>
              <a:t>- produces a literal '%' ('\u0025')</a:t>
            </a:r>
          </a:p>
          <a:p>
            <a:pPr marL="285750" indent="-285750">
              <a:buFont typeface="Arial" panose="020B0604020202020204" pitchFamily="34" charset="0"/>
              <a:buChar char="•"/>
            </a:pPr>
            <a:r>
              <a:rPr lang="en-US" b="1" dirty="0"/>
              <a:t>Line Separator </a:t>
            </a:r>
            <a:r>
              <a:rPr lang="en-US" dirty="0"/>
              <a:t>- produces the platform-specific line separator</a:t>
            </a:r>
          </a:p>
        </p:txBody>
      </p:sp>
    </p:spTree>
    <p:extLst>
      <p:ext uri="{BB962C8B-B14F-4D97-AF65-F5344CB8AC3E}">
        <p14:creationId xmlns:p14="http://schemas.microsoft.com/office/powerpoint/2010/main" val="223736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a:xfrm>
            <a:off x="8610600" y="6356350"/>
            <a:ext cx="2743200" cy="365125"/>
          </a:xfrm>
        </p:spPr>
        <p:txBody>
          <a:bodyPr/>
          <a:lstStyle/>
          <a:p>
            <a:fld id="{C03A07A4-7313-4657-BE09-ED239BEFD931}" type="slidenum">
              <a:rPr lang="en-US" smtClean="0"/>
              <a:t>2</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latin typeface="+mn-lt"/>
              </a:rPr>
              <a:t>Module Objectives</a:t>
            </a:r>
          </a:p>
        </p:txBody>
      </p:sp>
      <p:sp>
        <p:nvSpPr>
          <p:cNvPr id="31" name="TextBox 30">
            <a:extLst>
              <a:ext uri="{FF2B5EF4-FFF2-40B4-BE49-F238E27FC236}">
                <a16:creationId xmlns:a16="http://schemas.microsoft.com/office/drawing/2014/main" id="{44C4E90E-60BD-4C51-8C89-76817C81195F}"/>
              </a:ext>
            </a:extLst>
          </p:cNvPr>
          <p:cNvSpPr txBox="1"/>
          <p:nvPr/>
        </p:nvSpPr>
        <p:spPr>
          <a:xfrm>
            <a:off x="972765" y="1798134"/>
            <a:ext cx="8072953" cy="369332"/>
          </a:xfrm>
          <a:prstGeom prst="rect">
            <a:avLst/>
          </a:prstGeom>
          <a:noFill/>
        </p:spPr>
        <p:txBody>
          <a:bodyPr wrap="square" rtlCol="0">
            <a:spAutoFit/>
          </a:bodyPr>
          <a:lstStyle/>
          <a:p>
            <a:r>
              <a:rPr lang="en-US" dirty="0"/>
              <a:t>At the end of this module, you will be able to:</a:t>
            </a:r>
          </a:p>
        </p:txBody>
      </p:sp>
      <p:sp>
        <p:nvSpPr>
          <p:cNvPr id="6" name="Rectangle 5">
            <a:extLst>
              <a:ext uri="{FF2B5EF4-FFF2-40B4-BE49-F238E27FC236}">
                <a16:creationId xmlns:a16="http://schemas.microsoft.com/office/drawing/2014/main" id="{C5586AD1-2548-44A6-BC7D-D344092B379C}"/>
              </a:ext>
            </a:extLst>
          </p:cNvPr>
          <p:cNvSpPr/>
          <p:nvPr/>
        </p:nvSpPr>
        <p:spPr>
          <a:xfrm>
            <a:off x="3852545" y="3435816"/>
            <a:ext cx="629920" cy="286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5F82344-1AFD-4E3E-8142-80CB9BF604E8}"/>
              </a:ext>
            </a:extLst>
          </p:cNvPr>
          <p:cNvSpPr/>
          <p:nvPr/>
        </p:nvSpPr>
        <p:spPr>
          <a:xfrm>
            <a:off x="4504676" y="3435816"/>
            <a:ext cx="629920" cy="286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741F769-CF8D-43F3-ADDB-3655733D538A}"/>
              </a:ext>
            </a:extLst>
          </p:cNvPr>
          <p:cNvSpPr/>
          <p:nvPr/>
        </p:nvSpPr>
        <p:spPr>
          <a:xfrm>
            <a:off x="5156807" y="3433990"/>
            <a:ext cx="975360" cy="287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9B473C3-A069-412E-A6D1-0D026170FFD4}"/>
              </a:ext>
            </a:extLst>
          </p:cNvPr>
          <p:cNvSpPr/>
          <p:nvPr/>
        </p:nvSpPr>
        <p:spPr>
          <a:xfrm>
            <a:off x="6193136" y="3433990"/>
            <a:ext cx="1182294" cy="287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3B37478-67F6-468C-A98E-3E804591FF67}"/>
              </a:ext>
            </a:extLst>
          </p:cNvPr>
          <p:cNvSpPr/>
          <p:nvPr/>
        </p:nvSpPr>
        <p:spPr>
          <a:xfrm>
            <a:off x="3794545" y="3739816"/>
            <a:ext cx="3673055" cy="115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E72B721-FA01-482C-87F2-44E450CFD698}"/>
              </a:ext>
            </a:extLst>
          </p:cNvPr>
          <p:cNvSpPr txBox="1"/>
          <p:nvPr/>
        </p:nvSpPr>
        <p:spPr>
          <a:xfrm>
            <a:off x="972764" y="2235681"/>
            <a:ext cx="8072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Discuss the different features of Java.</a:t>
            </a:r>
          </a:p>
          <a:p>
            <a:pPr marL="285750" indent="-285750">
              <a:buFont typeface="Arial" panose="020B0604020202020204" pitchFamily="34" charset="0"/>
              <a:buChar char="•"/>
            </a:pPr>
            <a:r>
              <a:rPr lang="en-US" dirty="0"/>
              <a:t>Know the Java Virtual Machine and how it works.</a:t>
            </a:r>
          </a:p>
          <a:p>
            <a:pPr marL="285750" indent="-285750">
              <a:buFont typeface="Arial" panose="020B0604020202020204" pitchFamily="34" charset="0"/>
              <a:buChar char="•"/>
            </a:pPr>
            <a:r>
              <a:rPr lang="en-US"/>
              <a:t>Show </a:t>
            </a:r>
            <a:r>
              <a:rPr lang="en-US" dirty="0"/>
              <a:t>how to start and run a Java program.</a:t>
            </a:r>
          </a:p>
          <a:p>
            <a:pPr marL="285750" indent="-285750">
              <a:buFont typeface="Arial" panose="020B0604020202020204" pitchFamily="34" charset="0"/>
              <a:buChar char="•"/>
            </a:pPr>
            <a:r>
              <a:rPr lang="en-US" dirty="0"/>
              <a:t>Explain how to import classes and ways to access it.</a:t>
            </a:r>
          </a:p>
          <a:p>
            <a:pPr marL="285750" indent="-285750">
              <a:buFont typeface="Arial" panose="020B0604020202020204" pitchFamily="34" charset="0"/>
              <a:buChar char="•"/>
            </a:pPr>
            <a:r>
              <a:rPr lang="en-US" dirty="0"/>
              <a:t>Know the instances and methods in formatting outputs.</a:t>
            </a:r>
          </a:p>
        </p:txBody>
      </p:sp>
    </p:spTree>
    <p:extLst>
      <p:ext uri="{BB962C8B-B14F-4D97-AF65-F5344CB8AC3E}">
        <p14:creationId xmlns:p14="http://schemas.microsoft.com/office/powerpoint/2010/main" val="548218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20</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Formatting the output</a:t>
            </a:r>
          </a:p>
        </p:txBody>
      </p:sp>
      <p:graphicFrame>
        <p:nvGraphicFramePr>
          <p:cNvPr id="2" name="Table 1">
            <a:extLst>
              <a:ext uri="{FF2B5EF4-FFF2-40B4-BE49-F238E27FC236}">
                <a16:creationId xmlns:a16="http://schemas.microsoft.com/office/drawing/2014/main" id="{3D66B2C3-49E4-4277-AC80-0431A6B42BCC}"/>
              </a:ext>
            </a:extLst>
          </p:cNvPr>
          <p:cNvGraphicFramePr>
            <a:graphicFrameLocks noGrp="1"/>
          </p:cNvGraphicFramePr>
          <p:nvPr>
            <p:extLst>
              <p:ext uri="{D42A27DB-BD31-4B8C-83A1-F6EECF244321}">
                <p14:modId xmlns:p14="http://schemas.microsoft.com/office/powerpoint/2010/main" val="572569193"/>
              </p:ext>
            </p:extLst>
          </p:nvPr>
        </p:nvGraphicFramePr>
        <p:xfrm>
          <a:off x="1184131" y="2264166"/>
          <a:ext cx="9412748" cy="3007360"/>
        </p:xfrm>
        <a:graphic>
          <a:graphicData uri="http://schemas.openxmlformats.org/drawingml/2006/table">
            <a:tbl>
              <a:tblPr firstRow="1" bandRow="1">
                <a:tableStyleId>{5C22544A-7EE6-4342-B048-85BDC9FD1C3A}</a:tableStyleId>
              </a:tblPr>
              <a:tblGrid>
                <a:gridCol w="1172989">
                  <a:extLst>
                    <a:ext uri="{9D8B030D-6E8A-4147-A177-3AD203B41FA5}">
                      <a16:colId xmlns:a16="http://schemas.microsoft.com/office/drawing/2014/main" val="1327787024"/>
                    </a:ext>
                  </a:extLst>
                </a:gridCol>
                <a:gridCol w="2428240">
                  <a:extLst>
                    <a:ext uri="{9D8B030D-6E8A-4147-A177-3AD203B41FA5}">
                      <a16:colId xmlns:a16="http://schemas.microsoft.com/office/drawing/2014/main" val="295000995"/>
                    </a:ext>
                  </a:extLst>
                </a:gridCol>
                <a:gridCol w="5811519">
                  <a:extLst>
                    <a:ext uri="{9D8B030D-6E8A-4147-A177-3AD203B41FA5}">
                      <a16:colId xmlns:a16="http://schemas.microsoft.com/office/drawing/2014/main" val="246821926"/>
                    </a:ext>
                  </a:extLst>
                </a:gridCol>
              </a:tblGrid>
              <a:tr h="370840">
                <a:tc>
                  <a:txBody>
                    <a:bodyPr/>
                    <a:lstStyle/>
                    <a:p>
                      <a:pPr algn="ctr"/>
                      <a:r>
                        <a:rPr lang="en-US" sz="1800" dirty="0"/>
                        <a:t>Conversion</a:t>
                      </a:r>
                    </a:p>
                  </a:txBody>
                  <a:tcPr marL="38100" marR="38100" marT="38100" marB="38100" anchor="b"/>
                </a:tc>
                <a:tc>
                  <a:txBody>
                    <a:bodyPr/>
                    <a:lstStyle/>
                    <a:p>
                      <a:pPr algn="ctr"/>
                      <a:r>
                        <a:rPr lang="en-US" sz="1800" dirty="0"/>
                        <a:t>Argument Category</a:t>
                      </a:r>
                    </a:p>
                  </a:txBody>
                  <a:tcPr marL="38100" marR="38100" marT="38100" marB="38100" anchor="b"/>
                </a:tc>
                <a:tc>
                  <a:txBody>
                    <a:bodyPr/>
                    <a:lstStyle/>
                    <a:p>
                      <a:pPr algn="ctr"/>
                      <a:r>
                        <a:rPr lang="en-US" sz="1800" dirty="0"/>
                        <a:t>Description</a:t>
                      </a:r>
                    </a:p>
                  </a:txBody>
                  <a:tcPr marL="38100" marR="38100" marT="38100" marB="38100" anchor="b"/>
                </a:tc>
                <a:extLst>
                  <a:ext uri="{0D108BD9-81ED-4DB2-BD59-A6C34878D82A}">
                    <a16:rowId xmlns:a16="http://schemas.microsoft.com/office/drawing/2014/main" val="4123686899"/>
                  </a:ext>
                </a:extLst>
              </a:tr>
              <a:tr h="370840">
                <a:tc>
                  <a:txBody>
                    <a:bodyPr/>
                    <a:lstStyle/>
                    <a:p>
                      <a:r>
                        <a:rPr lang="en-US" sz="1800"/>
                        <a:t>'b', 'B'</a:t>
                      </a:r>
                    </a:p>
                  </a:txBody>
                  <a:tcPr marL="38100" marR="38100" marT="38100" marB="38100"/>
                </a:tc>
                <a:tc>
                  <a:txBody>
                    <a:bodyPr/>
                    <a:lstStyle/>
                    <a:p>
                      <a:r>
                        <a:rPr lang="en-US" sz="1800" dirty="0"/>
                        <a:t>general</a:t>
                      </a:r>
                    </a:p>
                  </a:txBody>
                  <a:tcPr marL="38100" marR="38100" marT="38100" marB="38100"/>
                </a:tc>
                <a:tc>
                  <a:txBody>
                    <a:bodyPr/>
                    <a:lstStyle/>
                    <a:p>
                      <a:r>
                        <a:rPr lang="en-US" sz="1800" dirty="0"/>
                        <a:t>If the argument </a:t>
                      </a:r>
                      <a:r>
                        <a:rPr lang="en-US" sz="1800" i="1" dirty="0" err="1"/>
                        <a:t>arg</a:t>
                      </a:r>
                      <a:r>
                        <a:rPr lang="en-US" sz="1800" dirty="0"/>
                        <a:t> is null, then the result is "false". If </a:t>
                      </a:r>
                      <a:r>
                        <a:rPr lang="en-US" sz="1800" i="1" dirty="0" err="1"/>
                        <a:t>arg</a:t>
                      </a:r>
                      <a:r>
                        <a:rPr lang="en-US" sz="1800" dirty="0"/>
                        <a:t> is a </a:t>
                      </a:r>
                      <a:r>
                        <a:rPr lang="en-US" sz="1800" dirty="0" err="1"/>
                        <a:t>boolean</a:t>
                      </a:r>
                      <a:r>
                        <a:rPr lang="en-US" sz="1800" dirty="0"/>
                        <a:t> or </a:t>
                      </a:r>
                      <a:r>
                        <a:rPr lang="en-US" sz="1800" u="none" strike="noStrike" dirty="0">
                          <a:solidFill>
                            <a:srgbClr val="4A6782"/>
                          </a:solidFill>
                          <a:effectLst/>
                          <a:hlinkClick r:id="rId3" tooltip="class in java.lang"/>
                        </a:rPr>
                        <a:t>Boolean</a:t>
                      </a:r>
                      <a:r>
                        <a:rPr lang="en-US" sz="1800" dirty="0"/>
                        <a:t>, then the result is the string returned by </a:t>
                      </a:r>
                      <a:r>
                        <a:rPr lang="en-US" sz="1800" u="none" strike="noStrike" dirty="0" err="1">
                          <a:solidFill>
                            <a:srgbClr val="4A6782"/>
                          </a:solidFill>
                          <a:effectLst/>
                          <a:hlinkClick r:id="rId4"/>
                        </a:rPr>
                        <a:t>String.valueOf</a:t>
                      </a:r>
                      <a:r>
                        <a:rPr lang="en-US" sz="1800" u="none" strike="noStrike" dirty="0">
                          <a:solidFill>
                            <a:srgbClr val="4A6782"/>
                          </a:solidFill>
                          <a:effectLst/>
                          <a:hlinkClick r:id="rId4"/>
                        </a:rPr>
                        <a:t>(</a:t>
                      </a:r>
                      <a:r>
                        <a:rPr lang="en-US" sz="1800" u="none" strike="noStrike" dirty="0" err="1">
                          <a:solidFill>
                            <a:srgbClr val="4A6782"/>
                          </a:solidFill>
                          <a:effectLst/>
                          <a:hlinkClick r:id="rId4"/>
                        </a:rPr>
                        <a:t>arg</a:t>
                      </a:r>
                      <a:r>
                        <a:rPr lang="en-US" sz="1800" u="none" strike="noStrike" dirty="0">
                          <a:solidFill>
                            <a:srgbClr val="4A6782"/>
                          </a:solidFill>
                          <a:effectLst/>
                          <a:hlinkClick r:id="rId4"/>
                        </a:rPr>
                        <a:t>)</a:t>
                      </a:r>
                      <a:r>
                        <a:rPr lang="en-US" sz="1800" dirty="0"/>
                        <a:t>. Otherwise, the result is "true".</a:t>
                      </a:r>
                    </a:p>
                  </a:txBody>
                  <a:tcPr marL="38100" marR="38100" marT="38100" marB="38100" anchor="ctr"/>
                </a:tc>
                <a:extLst>
                  <a:ext uri="{0D108BD9-81ED-4DB2-BD59-A6C34878D82A}">
                    <a16:rowId xmlns:a16="http://schemas.microsoft.com/office/drawing/2014/main" val="3567855314"/>
                  </a:ext>
                </a:extLst>
              </a:tr>
              <a:tr h="370840">
                <a:tc>
                  <a:txBody>
                    <a:bodyPr/>
                    <a:lstStyle/>
                    <a:p>
                      <a:r>
                        <a:rPr lang="en-US" sz="1800" dirty="0"/>
                        <a:t>'c', 'C'</a:t>
                      </a:r>
                    </a:p>
                  </a:txBody>
                  <a:tcPr marL="38100" marR="38100" marT="38100" marB="38100"/>
                </a:tc>
                <a:tc>
                  <a:txBody>
                    <a:bodyPr/>
                    <a:lstStyle/>
                    <a:p>
                      <a:r>
                        <a:rPr lang="en-US" sz="1800"/>
                        <a:t>character</a:t>
                      </a:r>
                    </a:p>
                  </a:txBody>
                  <a:tcPr marL="38100" marR="38100" marT="38100" marB="38100"/>
                </a:tc>
                <a:tc>
                  <a:txBody>
                    <a:bodyPr/>
                    <a:lstStyle/>
                    <a:p>
                      <a:r>
                        <a:rPr lang="en-US" sz="1800" dirty="0"/>
                        <a:t>The result is a Unicode character</a:t>
                      </a:r>
                    </a:p>
                  </a:txBody>
                  <a:tcPr marL="38100" marR="38100" marT="38100" marB="38100" anchor="ctr"/>
                </a:tc>
                <a:extLst>
                  <a:ext uri="{0D108BD9-81ED-4DB2-BD59-A6C34878D82A}">
                    <a16:rowId xmlns:a16="http://schemas.microsoft.com/office/drawing/2014/main" val="1066033764"/>
                  </a:ext>
                </a:extLst>
              </a:tr>
              <a:tr h="370840">
                <a:tc>
                  <a:txBody>
                    <a:bodyPr/>
                    <a:lstStyle/>
                    <a:p>
                      <a:r>
                        <a:rPr lang="en-US" sz="1800" dirty="0"/>
                        <a:t>'d'</a:t>
                      </a:r>
                    </a:p>
                  </a:txBody>
                  <a:tcPr marL="38100" marR="38100" marT="38100" marB="38100"/>
                </a:tc>
                <a:tc>
                  <a:txBody>
                    <a:bodyPr/>
                    <a:lstStyle/>
                    <a:p>
                      <a:r>
                        <a:rPr lang="en-US" sz="1800"/>
                        <a:t>integral</a:t>
                      </a:r>
                    </a:p>
                  </a:txBody>
                  <a:tcPr marL="38100" marR="38100" marT="38100" marB="38100"/>
                </a:tc>
                <a:tc>
                  <a:txBody>
                    <a:bodyPr/>
                    <a:lstStyle/>
                    <a:p>
                      <a:r>
                        <a:rPr lang="en-US" sz="1800" dirty="0"/>
                        <a:t>The result is formatted as a decimal integer</a:t>
                      </a:r>
                    </a:p>
                  </a:txBody>
                  <a:tcPr marL="38100" marR="38100" marT="38100" marB="38100" anchor="ctr"/>
                </a:tc>
                <a:extLst>
                  <a:ext uri="{0D108BD9-81ED-4DB2-BD59-A6C34878D82A}">
                    <a16:rowId xmlns:a16="http://schemas.microsoft.com/office/drawing/2014/main" val="4266467212"/>
                  </a:ext>
                </a:extLst>
              </a:tr>
              <a:tr h="370840">
                <a:tc>
                  <a:txBody>
                    <a:bodyPr/>
                    <a:lstStyle/>
                    <a:p>
                      <a:r>
                        <a:rPr lang="en-US" sz="1800" dirty="0"/>
                        <a:t>'e', 'E'</a:t>
                      </a:r>
                    </a:p>
                  </a:txBody>
                  <a:tcPr marL="38100" marR="38100" marT="38100" marB="38100"/>
                </a:tc>
                <a:tc>
                  <a:txBody>
                    <a:bodyPr/>
                    <a:lstStyle/>
                    <a:p>
                      <a:r>
                        <a:rPr lang="en-US" sz="1800"/>
                        <a:t>floating point</a:t>
                      </a:r>
                    </a:p>
                  </a:txBody>
                  <a:tcPr marL="38100" marR="38100" marT="38100" marB="38100"/>
                </a:tc>
                <a:tc>
                  <a:txBody>
                    <a:bodyPr/>
                    <a:lstStyle/>
                    <a:p>
                      <a:r>
                        <a:rPr lang="en-US" sz="1800" dirty="0"/>
                        <a:t>The result is formatted as a decimal number in computerized scientific notation</a:t>
                      </a:r>
                    </a:p>
                  </a:txBody>
                  <a:tcPr marL="38100" marR="38100" marT="38100" marB="38100" anchor="ctr"/>
                </a:tc>
                <a:extLst>
                  <a:ext uri="{0D108BD9-81ED-4DB2-BD59-A6C34878D82A}">
                    <a16:rowId xmlns:a16="http://schemas.microsoft.com/office/drawing/2014/main" val="698654822"/>
                  </a:ext>
                </a:extLst>
              </a:tr>
              <a:tr h="370840">
                <a:tc>
                  <a:txBody>
                    <a:bodyPr/>
                    <a:lstStyle/>
                    <a:p>
                      <a:r>
                        <a:rPr lang="en-US" sz="1800" dirty="0"/>
                        <a:t>'t', 'T'</a:t>
                      </a:r>
                    </a:p>
                  </a:txBody>
                  <a:tcPr marL="38100" marR="38100" marT="38100" marB="38100"/>
                </a:tc>
                <a:tc>
                  <a:txBody>
                    <a:bodyPr/>
                    <a:lstStyle/>
                    <a:p>
                      <a:r>
                        <a:rPr lang="en-US" sz="1800"/>
                        <a:t>date/time</a:t>
                      </a:r>
                    </a:p>
                  </a:txBody>
                  <a:tcPr marL="38100" marR="38100" marT="38100" marB="38100"/>
                </a:tc>
                <a:tc>
                  <a:txBody>
                    <a:bodyPr/>
                    <a:lstStyle/>
                    <a:p>
                      <a:r>
                        <a:rPr lang="en-US" sz="1800" dirty="0"/>
                        <a:t>Prefix for date and time conversion characters.</a:t>
                      </a:r>
                    </a:p>
                  </a:txBody>
                  <a:tcPr marL="38100" marR="38100" marT="38100" marB="38100" anchor="ctr"/>
                </a:tc>
                <a:extLst>
                  <a:ext uri="{0D108BD9-81ED-4DB2-BD59-A6C34878D82A}">
                    <a16:rowId xmlns:a16="http://schemas.microsoft.com/office/drawing/2014/main" val="857291593"/>
                  </a:ext>
                </a:extLst>
              </a:tr>
            </a:tbl>
          </a:graphicData>
        </a:graphic>
      </p:graphicFrame>
    </p:spTree>
    <p:extLst>
      <p:ext uri="{BB962C8B-B14F-4D97-AF65-F5344CB8AC3E}">
        <p14:creationId xmlns:p14="http://schemas.microsoft.com/office/powerpoint/2010/main" val="401146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Rounded Corners 181">
            <a:extLst>
              <a:ext uri="{FF2B5EF4-FFF2-40B4-BE49-F238E27FC236}">
                <a16:creationId xmlns:a16="http://schemas.microsoft.com/office/drawing/2014/main" id="{65026481-7EA5-43D4-86AD-54885184E32C}"/>
              </a:ext>
            </a:extLst>
          </p:cNvPr>
          <p:cNvSpPr/>
          <p:nvPr/>
        </p:nvSpPr>
        <p:spPr>
          <a:xfrm>
            <a:off x="8622937" y="5760963"/>
            <a:ext cx="3332450"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7" name="Rectangle: Rounded Corners 176">
            <a:extLst>
              <a:ext uri="{FF2B5EF4-FFF2-40B4-BE49-F238E27FC236}">
                <a16:creationId xmlns:a16="http://schemas.microsoft.com/office/drawing/2014/main" id="{55D92D39-71EE-4295-83D1-B42C45C9B214}"/>
              </a:ext>
            </a:extLst>
          </p:cNvPr>
          <p:cNvSpPr/>
          <p:nvPr/>
        </p:nvSpPr>
        <p:spPr>
          <a:xfrm>
            <a:off x="8622937" y="5193363"/>
            <a:ext cx="332522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31B00269-2C65-488E-9765-C4F5F7E7BF6B}"/>
              </a:ext>
            </a:extLst>
          </p:cNvPr>
          <p:cNvSpPr/>
          <p:nvPr/>
        </p:nvSpPr>
        <p:spPr>
          <a:xfrm>
            <a:off x="8615709" y="4621508"/>
            <a:ext cx="3332450"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97CFB52C-3E05-4C82-BDA1-2012FA547C3C}"/>
              </a:ext>
            </a:extLst>
          </p:cNvPr>
          <p:cNvSpPr/>
          <p:nvPr/>
        </p:nvSpPr>
        <p:spPr>
          <a:xfrm>
            <a:off x="8622937" y="4030889"/>
            <a:ext cx="332522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12395811-89DC-4588-B740-597B38ACD9E7}"/>
              </a:ext>
            </a:extLst>
          </p:cNvPr>
          <p:cNvSpPr/>
          <p:nvPr/>
        </p:nvSpPr>
        <p:spPr>
          <a:xfrm>
            <a:off x="8615708" y="3448230"/>
            <a:ext cx="3332451"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B88E8544-712F-498A-BE10-0815C2ADF10C}"/>
              </a:ext>
            </a:extLst>
          </p:cNvPr>
          <p:cNvSpPr/>
          <p:nvPr/>
        </p:nvSpPr>
        <p:spPr>
          <a:xfrm>
            <a:off x="8603848" y="2867267"/>
            <a:ext cx="334431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0" name="Rectangle: Rounded Corners 169">
            <a:extLst>
              <a:ext uri="{FF2B5EF4-FFF2-40B4-BE49-F238E27FC236}">
                <a16:creationId xmlns:a16="http://schemas.microsoft.com/office/drawing/2014/main" id="{11F1D550-577B-480C-988E-7FEE50F57B96}"/>
              </a:ext>
            </a:extLst>
          </p:cNvPr>
          <p:cNvSpPr/>
          <p:nvPr/>
        </p:nvSpPr>
        <p:spPr>
          <a:xfrm>
            <a:off x="325304" y="5146159"/>
            <a:ext cx="268141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B0B0DCB9-B803-47AD-8734-F328C5B3C0D5}"/>
              </a:ext>
            </a:extLst>
          </p:cNvPr>
          <p:cNvSpPr/>
          <p:nvPr/>
        </p:nvSpPr>
        <p:spPr>
          <a:xfrm>
            <a:off x="306215" y="5747582"/>
            <a:ext cx="2681412"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04042425-4532-4032-B21C-0FE00C33852F}"/>
              </a:ext>
            </a:extLst>
          </p:cNvPr>
          <p:cNvSpPr/>
          <p:nvPr/>
        </p:nvSpPr>
        <p:spPr>
          <a:xfrm>
            <a:off x="318076" y="4574304"/>
            <a:ext cx="2681412"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6" name="Rectangle: Rounded Corners 165">
            <a:extLst>
              <a:ext uri="{FF2B5EF4-FFF2-40B4-BE49-F238E27FC236}">
                <a16:creationId xmlns:a16="http://schemas.microsoft.com/office/drawing/2014/main" id="{3E4331DC-CF21-4A42-AB0F-C35011B42DBD}"/>
              </a:ext>
            </a:extLst>
          </p:cNvPr>
          <p:cNvSpPr/>
          <p:nvPr/>
        </p:nvSpPr>
        <p:spPr>
          <a:xfrm>
            <a:off x="325304" y="3983685"/>
            <a:ext cx="268141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Rectangle: Rounded Corners 164">
            <a:extLst>
              <a:ext uri="{FF2B5EF4-FFF2-40B4-BE49-F238E27FC236}">
                <a16:creationId xmlns:a16="http://schemas.microsoft.com/office/drawing/2014/main" id="{2E7A05DC-1472-449F-8983-25299FB4F7B2}"/>
              </a:ext>
            </a:extLst>
          </p:cNvPr>
          <p:cNvSpPr/>
          <p:nvPr/>
        </p:nvSpPr>
        <p:spPr>
          <a:xfrm>
            <a:off x="318076" y="3401026"/>
            <a:ext cx="2681412" cy="479445"/>
          </a:xfrm>
          <a:prstGeom prst="round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6973AAC9-7187-47A4-92C2-8588C8EB5C1F}"/>
              </a:ext>
            </a:extLst>
          </p:cNvPr>
          <p:cNvSpPr/>
          <p:nvPr/>
        </p:nvSpPr>
        <p:spPr>
          <a:xfrm>
            <a:off x="306215" y="2820063"/>
            <a:ext cx="2681412" cy="479445"/>
          </a:xfrm>
          <a:prstGeom prst="round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3</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Features of Java</a:t>
            </a:r>
          </a:p>
        </p:txBody>
      </p:sp>
      <p:sp>
        <p:nvSpPr>
          <p:cNvPr id="15" name="Rectangle: Rounded Corners 14">
            <a:extLst>
              <a:ext uri="{FF2B5EF4-FFF2-40B4-BE49-F238E27FC236}">
                <a16:creationId xmlns:a16="http://schemas.microsoft.com/office/drawing/2014/main" id="{4625AFD5-DDFC-444B-97A0-43080999E19F}"/>
              </a:ext>
            </a:extLst>
          </p:cNvPr>
          <p:cNvSpPr/>
          <p:nvPr/>
        </p:nvSpPr>
        <p:spPr>
          <a:xfrm>
            <a:off x="7154137" y="2855420"/>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Dynamic</a:t>
            </a:r>
          </a:p>
        </p:txBody>
      </p:sp>
      <p:sp>
        <p:nvSpPr>
          <p:cNvPr id="19" name="Rectangle: Rounded Corners 18">
            <a:extLst>
              <a:ext uri="{FF2B5EF4-FFF2-40B4-BE49-F238E27FC236}">
                <a16:creationId xmlns:a16="http://schemas.microsoft.com/office/drawing/2014/main" id="{DE7C9D1D-D80B-4086-BC52-2E5FAC62F6CA}"/>
              </a:ext>
            </a:extLst>
          </p:cNvPr>
          <p:cNvSpPr/>
          <p:nvPr/>
        </p:nvSpPr>
        <p:spPr>
          <a:xfrm>
            <a:off x="7154137" y="3425360"/>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Interpreted</a:t>
            </a:r>
          </a:p>
        </p:txBody>
      </p:sp>
      <p:sp>
        <p:nvSpPr>
          <p:cNvPr id="21" name="Rectangle: Rounded Corners 20">
            <a:extLst>
              <a:ext uri="{FF2B5EF4-FFF2-40B4-BE49-F238E27FC236}">
                <a16:creationId xmlns:a16="http://schemas.microsoft.com/office/drawing/2014/main" id="{543BE0B9-188E-44C8-8EF6-5181B6D336EA}"/>
              </a:ext>
            </a:extLst>
          </p:cNvPr>
          <p:cNvSpPr/>
          <p:nvPr/>
        </p:nvSpPr>
        <p:spPr>
          <a:xfrm>
            <a:off x="7154137" y="4003394"/>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High Performance</a:t>
            </a:r>
          </a:p>
        </p:txBody>
      </p:sp>
      <p:sp>
        <p:nvSpPr>
          <p:cNvPr id="22" name="Rectangle: Rounded Corners 21">
            <a:extLst>
              <a:ext uri="{FF2B5EF4-FFF2-40B4-BE49-F238E27FC236}">
                <a16:creationId xmlns:a16="http://schemas.microsoft.com/office/drawing/2014/main" id="{2363CB3E-7D6F-4201-A2D3-E24B812BA7A3}"/>
              </a:ext>
            </a:extLst>
          </p:cNvPr>
          <p:cNvSpPr/>
          <p:nvPr/>
        </p:nvSpPr>
        <p:spPr>
          <a:xfrm>
            <a:off x="7154137" y="4572548"/>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Multithreaded</a:t>
            </a:r>
          </a:p>
        </p:txBody>
      </p:sp>
      <p:sp>
        <p:nvSpPr>
          <p:cNvPr id="23" name="Rectangle: Rounded Corners 22">
            <a:extLst>
              <a:ext uri="{FF2B5EF4-FFF2-40B4-BE49-F238E27FC236}">
                <a16:creationId xmlns:a16="http://schemas.microsoft.com/office/drawing/2014/main" id="{6DBBD01D-F8BE-4A17-BC29-F7A64B243ACD}"/>
              </a:ext>
            </a:extLst>
          </p:cNvPr>
          <p:cNvSpPr/>
          <p:nvPr/>
        </p:nvSpPr>
        <p:spPr>
          <a:xfrm>
            <a:off x="7154137" y="5146709"/>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Distributed</a:t>
            </a:r>
          </a:p>
        </p:txBody>
      </p:sp>
      <p:sp>
        <p:nvSpPr>
          <p:cNvPr id="24" name="Rectangle: Rounded Corners 23">
            <a:extLst>
              <a:ext uri="{FF2B5EF4-FFF2-40B4-BE49-F238E27FC236}">
                <a16:creationId xmlns:a16="http://schemas.microsoft.com/office/drawing/2014/main" id="{280E4C98-9651-47F8-AA71-00B74D32D333}"/>
              </a:ext>
            </a:extLst>
          </p:cNvPr>
          <p:cNvSpPr/>
          <p:nvPr/>
        </p:nvSpPr>
        <p:spPr>
          <a:xfrm>
            <a:off x="7154137" y="5725266"/>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Robust</a:t>
            </a:r>
          </a:p>
        </p:txBody>
      </p:sp>
      <p:sp>
        <p:nvSpPr>
          <p:cNvPr id="25" name="Rectangle: Rounded Corners 24">
            <a:extLst>
              <a:ext uri="{FF2B5EF4-FFF2-40B4-BE49-F238E27FC236}">
                <a16:creationId xmlns:a16="http://schemas.microsoft.com/office/drawing/2014/main" id="{40BC3B35-A1EB-4A50-8063-28408DDF7AC5}"/>
              </a:ext>
            </a:extLst>
          </p:cNvPr>
          <p:cNvSpPr/>
          <p:nvPr/>
        </p:nvSpPr>
        <p:spPr>
          <a:xfrm>
            <a:off x="2919644" y="2814052"/>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Simple</a:t>
            </a:r>
          </a:p>
        </p:txBody>
      </p:sp>
      <p:sp>
        <p:nvSpPr>
          <p:cNvPr id="26" name="Rectangle: Rounded Corners 25">
            <a:extLst>
              <a:ext uri="{FF2B5EF4-FFF2-40B4-BE49-F238E27FC236}">
                <a16:creationId xmlns:a16="http://schemas.microsoft.com/office/drawing/2014/main" id="{07D37704-D751-4E37-9A1F-86290FF096A1}"/>
              </a:ext>
            </a:extLst>
          </p:cNvPr>
          <p:cNvSpPr/>
          <p:nvPr/>
        </p:nvSpPr>
        <p:spPr>
          <a:xfrm>
            <a:off x="2919644" y="3953015"/>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Object-oriented</a:t>
            </a:r>
          </a:p>
        </p:txBody>
      </p:sp>
      <p:sp>
        <p:nvSpPr>
          <p:cNvPr id="27" name="Rectangle: Rounded Corners 26">
            <a:extLst>
              <a:ext uri="{FF2B5EF4-FFF2-40B4-BE49-F238E27FC236}">
                <a16:creationId xmlns:a16="http://schemas.microsoft.com/office/drawing/2014/main" id="{D53B6699-B4DC-4526-8CB0-6B2C26221081}"/>
              </a:ext>
            </a:extLst>
          </p:cNvPr>
          <p:cNvSpPr/>
          <p:nvPr/>
        </p:nvSpPr>
        <p:spPr>
          <a:xfrm>
            <a:off x="2919644" y="4531049"/>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Platform independent</a:t>
            </a:r>
          </a:p>
        </p:txBody>
      </p:sp>
      <p:sp>
        <p:nvSpPr>
          <p:cNvPr id="28" name="Rectangle: Rounded Corners 27">
            <a:extLst>
              <a:ext uri="{FF2B5EF4-FFF2-40B4-BE49-F238E27FC236}">
                <a16:creationId xmlns:a16="http://schemas.microsoft.com/office/drawing/2014/main" id="{8D95C437-F341-45EC-8B29-200CE3B4BC58}"/>
              </a:ext>
            </a:extLst>
          </p:cNvPr>
          <p:cNvSpPr/>
          <p:nvPr/>
        </p:nvSpPr>
        <p:spPr>
          <a:xfrm>
            <a:off x="2919644" y="5100203"/>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Secured</a:t>
            </a:r>
          </a:p>
        </p:txBody>
      </p:sp>
      <p:sp>
        <p:nvSpPr>
          <p:cNvPr id="29" name="Rectangle: Rounded Corners 28">
            <a:extLst>
              <a:ext uri="{FF2B5EF4-FFF2-40B4-BE49-F238E27FC236}">
                <a16:creationId xmlns:a16="http://schemas.microsoft.com/office/drawing/2014/main" id="{30F725C3-0C64-4E69-838C-291EB2CB8F78}"/>
              </a:ext>
            </a:extLst>
          </p:cNvPr>
          <p:cNvSpPr/>
          <p:nvPr/>
        </p:nvSpPr>
        <p:spPr>
          <a:xfrm>
            <a:off x="2919644" y="5684092"/>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Architecture neutral</a:t>
            </a:r>
          </a:p>
        </p:txBody>
      </p:sp>
      <p:sp>
        <p:nvSpPr>
          <p:cNvPr id="30" name="Rectangle: Rounded Corners 29">
            <a:extLst>
              <a:ext uri="{FF2B5EF4-FFF2-40B4-BE49-F238E27FC236}">
                <a16:creationId xmlns:a16="http://schemas.microsoft.com/office/drawing/2014/main" id="{AEC0E839-EC47-4CCC-BC43-285E0879D5F1}"/>
              </a:ext>
            </a:extLst>
          </p:cNvPr>
          <p:cNvSpPr/>
          <p:nvPr/>
        </p:nvSpPr>
        <p:spPr>
          <a:xfrm>
            <a:off x="2919531" y="3383860"/>
            <a:ext cx="1552968" cy="53266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Portable</a:t>
            </a:r>
          </a:p>
        </p:txBody>
      </p:sp>
      <p:sp>
        <p:nvSpPr>
          <p:cNvPr id="31" name="TextBox 30">
            <a:extLst>
              <a:ext uri="{FF2B5EF4-FFF2-40B4-BE49-F238E27FC236}">
                <a16:creationId xmlns:a16="http://schemas.microsoft.com/office/drawing/2014/main" id="{44C4E90E-60BD-4C51-8C89-76817C81195F}"/>
              </a:ext>
            </a:extLst>
          </p:cNvPr>
          <p:cNvSpPr txBox="1"/>
          <p:nvPr/>
        </p:nvSpPr>
        <p:spPr>
          <a:xfrm>
            <a:off x="572876" y="1702382"/>
            <a:ext cx="10985763" cy="923330"/>
          </a:xfrm>
          <a:prstGeom prst="rect">
            <a:avLst/>
          </a:prstGeom>
          <a:noFill/>
        </p:spPr>
        <p:txBody>
          <a:bodyPr wrap="square" rtlCol="0">
            <a:spAutoFit/>
          </a:bodyPr>
          <a:lstStyle/>
          <a:p>
            <a:r>
              <a:rPr lang="en-US" dirty="0"/>
              <a:t>The main objective of Java programming language creation was to make it portable, simple and secure programming language. Apart from this, there are also some awesome features which play important role in the popularity of this language.</a:t>
            </a:r>
          </a:p>
        </p:txBody>
      </p:sp>
      <p:sp>
        <p:nvSpPr>
          <p:cNvPr id="32" name="Oval 31">
            <a:extLst>
              <a:ext uri="{FF2B5EF4-FFF2-40B4-BE49-F238E27FC236}">
                <a16:creationId xmlns:a16="http://schemas.microsoft.com/office/drawing/2014/main" id="{9AF35E95-3DEA-4493-9C77-15B7D2577847}"/>
              </a:ext>
            </a:extLst>
          </p:cNvPr>
          <p:cNvSpPr/>
          <p:nvPr/>
        </p:nvSpPr>
        <p:spPr>
          <a:xfrm>
            <a:off x="5305466" y="4276323"/>
            <a:ext cx="1040859" cy="7873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1B67B104-785F-4268-A73C-AFD57819BD3C}"/>
              </a:ext>
            </a:extLst>
          </p:cNvPr>
          <p:cNvCxnSpPr>
            <a:cxnSpLocks/>
            <a:stCxn id="32" idx="2"/>
            <a:endCxn id="25" idx="3"/>
          </p:cNvCxnSpPr>
          <p:nvPr/>
        </p:nvCxnSpPr>
        <p:spPr>
          <a:xfrm flipH="1" flipV="1">
            <a:off x="4472612" y="3080382"/>
            <a:ext cx="832854" cy="158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280F6C4-6E80-4997-BE2D-355AA814F632}"/>
              </a:ext>
            </a:extLst>
          </p:cNvPr>
          <p:cNvCxnSpPr>
            <a:cxnSpLocks/>
            <a:stCxn id="32" idx="2"/>
            <a:endCxn id="30" idx="3"/>
          </p:cNvCxnSpPr>
          <p:nvPr/>
        </p:nvCxnSpPr>
        <p:spPr>
          <a:xfrm flipH="1" flipV="1">
            <a:off x="4472499" y="3650190"/>
            <a:ext cx="832967" cy="101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AE27DC4-FA31-43C6-90B3-09563B3BD07F}"/>
              </a:ext>
            </a:extLst>
          </p:cNvPr>
          <p:cNvCxnSpPr>
            <a:cxnSpLocks/>
            <a:stCxn id="32" idx="2"/>
            <a:endCxn id="26" idx="3"/>
          </p:cNvCxnSpPr>
          <p:nvPr/>
        </p:nvCxnSpPr>
        <p:spPr>
          <a:xfrm flipH="1" flipV="1">
            <a:off x="4472612" y="4219345"/>
            <a:ext cx="832854" cy="450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BBBE3A4-B55E-4984-BEF3-5BC857D5A3B8}"/>
              </a:ext>
            </a:extLst>
          </p:cNvPr>
          <p:cNvCxnSpPr>
            <a:cxnSpLocks/>
            <a:stCxn id="32" idx="2"/>
            <a:endCxn id="27" idx="3"/>
          </p:cNvCxnSpPr>
          <p:nvPr/>
        </p:nvCxnSpPr>
        <p:spPr>
          <a:xfrm flipH="1">
            <a:off x="4472612" y="4670016"/>
            <a:ext cx="832854" cy="12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7B82879-E8E4-477A-8073-C796C344F25D}"/>
              </a:ext>
            </a:extLst>
          </p:cNvPr>
          <p:cNvCxnSpPr>
            <a:cxnSpLocks/>
            <a:stCxn id="32" idx="2"/>
            <a:endCxn id="28" idx="3"/>
          </p:cNvCxnSpPr>
          <p:nvPr/>
        </p:nvCxnSpPr>
        <p:spPr>
          <a:xfrm flipH="1">
            <a:off x="4472612" y="4670016"/>
            <a:ext cx="832854" cy="69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C010E6B-E6DF-43C3-9859-2BD74716FD23}"/>
              </a:ext>
            </a:extLst>
          </p:cNvPr>
          <p:cNvCxnSpPr>
            <a:cxnSpLocks/>
            <a:stCxn id="32" idx="2"/>
            <a:endCxn id="29" idx="3"/>
          </p:cNvCxnSpPr>
          <p:nvPr/>
        </p:nvCxnSpPr>
        <p:spPr>
          <a:xfrm flipH="1">
            <a:off x="4472612" y="4670016"/>
            <a:ext cx="832854" cy="1280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4F692AF-58D8-49AF-A2D5-845E7EB24F52}"/>
              </a:ext>
            </a:extLst>
          </p:cNvPr>
          <p:cNvCxnSpPr>
            <a:cxnSpLocks/>
            <a:stCxn id="32" idx="6"/>
            <a:endCxn id="15" idx="1"/>
          </p:cNvCxnSpPr>
          <p:nvPr/>
        </p:nvCxnSpPr>
        <p:spPr>
          <a:xfrm flipV="1">
            <a:off x="6346325" y="3121750"/>
            <a:ext cx="807812" cy="154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9E4C79E-91C7-41A1-A580-28B450D15A82}"/>
              </a:ext>
            </a:extLst>
          </p:cNvPr>
          <p:cNvCxnSpPr>
            <a:cxnSpLocks/>
            <a:stCxn id="32" idx="6"/>
            <a:endCxn id="19" idx="1"/>
          </p:cNvCxnSpPr>
          <p:nvPr/>
        </p:nvCxnSpPr>
        <p:spPr>
          <a:xfrm flipV="1">
            <a:off x="6346325" y="3691690"/>
            <a:ext cx="807812" cy="97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4113F67-23B3-49E4-B7D0-FB02B97018EF}"/>
              </a:ext>
            </a:extLst>
          </p:cNvPr>
          <p:cNvCxnSpPr>
            <a:cxnSpLocks/>
            <a:stCxn id="32" idx="6"/>
            <a:endCxn id="21" idx="1"/>
          </p:cNvCxnSpPr>
          <p:nvPr/>
        </p:nvCxnSpPr>
        <p:spPr>
          <a:xfrm flipV="1">
            <a:off x="6346325" y="4269724"/>
            <a:ext cx="807812" cy="40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056892A-084D-437B-B97B-CFF9364846B8}"/>
              </a:ext>
            </a:extLst>
          </p:cNvPr>
          <p:cNvCxnSpPr>
            <a:cxnSpLocks/>
            <a:stCxn id="32" idx="6"/>
            <a:endCxn id="22" idx="1"/>
          </p:cNvCxnSpPr>
          <p:nvPr/>
        </p:nvCxnSpPr>
        <p:spPr>
          <a:xfrm>
            <a:off x="6346325" y="4670016"/>
            <a:ext cx="807812" cy="16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441D94D-D3EC-4A98-B256-1E6E4AFA10FF}"/>
              </a:ext>
            </a:extLst>
          </p:cNvPr>
          <p:cNvCxnSpPr>
            <a:cxnSpLocks/>
            <a:stCxn id="32" idx="6"/>
            <a:endCxn id="23" idx="1"/>
          </p:cNvCxnSpPr>
          <p:nvPr/>
        </p:nvCxnSpPr>
        <p:spPr>
          <a:xfrm>
            <a:off x="6346325" y="4670016"/>
            <a:ext cx="807812" cy="743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0CBD474-FF37-4FEE-B38F-A226CAA21668}"/>
              </a:ext>
            </a:extLst>
          </p:cNvPr>
          <p:cNvCxnSpPr>
            <a:cxnSpLocks/>
            <a:stCxn id="32" idx="6"/>
            <a:endCxn id="24" idx="1"/>
          </p:cNvCxnSpPr>
          <p:nvPr/>
        </p:nvCxnSpPr>
        <p:spPr>
          <a:xfrm>
            <a:off x="6346325" y="4670016"/>
            <a:ext cx="807812" cy="132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2D25980-91C3-4F86-BAE2-FD0E1D752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445" y="3480991"/>
            <a:ext cx="2171328" cy="2171328"/>
          </a:xfrm>
          <a:prstGeom prst="rect">
            <a:avLst/>
          </a:prstGeom>
        </p:spPr>
      </p:pic>
      <p:sp>
        <p:nvSpPr>
          <p:cNvPr id="152" name="TextBox 151">
            <a:extLst>
              <a:ext uri="{FF2B5EF4-FFF2-40B4-BE49-F238E27FC236}">
                <a16:creationId xmlns:a16="http://schemas.microsoft.com/office/drawing/2014/main" id="{481BE6E2-7101-4940-948A-A38EFC169242}"/>
              </a:ext>
            </a:extLst>
          </p:cNvPr>
          <p:cNvSpPr txBox="1"/>
          <p:nvPr/>
        </p:nvSpPr>
        <p:spPr>
          <a:xfrm>
            <a:off x="360486" y="2830533"/>
            <a:ext cx="2559102" cy="461665"/>
          </a:xfrm>
          <a:prstGeom prst="rect">
            <a:avLst/>
          </a:prstGeom>
          <a:noFill/>
        </p:spPr>
        <p:txBody>
          <a:bodyPr wrap="square" rtlCol="0">
            <a:spAutoFit/>
          </a:bodyPr>
          <a:lstStyle/>
          <a:p>
            <a:pPr algn="r"/>
            <a:r>
              <a:rPr lang="en-US" sz="1200" dirty="0"/>
              <a:t>It is easy to learn and its syntax is simple, clean and easy to understand.</a:t>
            </a:r>
          </a:p>
        </p:txBody>
      </p:sp>
      <p:sp>
        <p:nvSpPr>
          <p:cNvPr id="153" name="TextBox 152">
            <a:extLst>
              <a:ext uri="{FF2B5EF4-FFF2-40B4-BE49-F238E27FC236}">
                <a16:creationId xmlns:a16="http://schemas.microsoft.com/office/drawing/2014/main" id="{283F8BB6-0298-4FA8-AE04-7E28D263A8EE}"/>
              </a:ext>
            </a:extLst>
          </p:cNvPr>
          <p:cNvSpPr txBox="1"/>
          <p:nvPr/>
        </p:nvSpPr>
        <p:spPr>
          <a:xfrm>
            <a:off x="608302" y="3412643"/>
            <a:ext cx="2275801" cy="461665"/>
          </a:xfrm>
          <a:prstGeom prst="rect">
            <a:avLst/>
          </a:prstGeom>
          <a:noFill/>
        </p:spPr>
        <p:txBody>
          <a:bodyPr wrap="square" rtlCol="0">
            <a:spAutoFit/>
          </a:bodyPr>
          <a:lstStyle/>
          <a:p>
            <a:pPr algn="r"/>
            <a:r>
              <a:rPr lang="en-US" sz="1200" dirty="0"/>
              <a:t> It facilitates you to carry the java bytecode to any platform.</a:t>
            </a:r>
            <a:endParaRPr lang="en-US" sz="1000" dirty="0"/>
          </a:p>
        </p:txBody>
      </p:sp>
      <p:sp>
        <p:nvSpPr>
          <p:cNvPr id="154" name="TextBox 153">
            <a:extLst>
              <a:ext uri="{FF2B5EF4-FFF2-40B4-BE49-F238E27FC236}">
                <a16:creationId xmlns:a16="http://schemas.microsoft.com/office/drawing/2014/main" id="{7B608471-19EB-4B1B-AEA1-AC7632042FC4}"/>
              </a:ext>
            </a:extLst>
          </p:cNvPr>
          <p:cNvSpPr txBox="1"/>
          <p:nvPr/>
        </p:nvSpPr>
        <p:spPr>
          <a:xfrm>
            <a:off x="584841" y="4069627"/>
            <a:ext cx="2275801" cy="276999"/>
          </a:xfrm>
          <a:prstGeom prst="rect">
            <a:avLst/>
          </a:prstGeom>
          <a:noFill/>
        </p:spPr>
        <p:txBody>
          <a:bodyPr wrap="square" rtlCol="0">
            <a:spAutoFit/>
          </a:bodyPr>
          <a:lstStyle/>
          <a:p>
            <a:pPr algn="r"/>
            <a:r>
              <a:rPr lang="en-US" sz="1200" dirty="0"/>
              <a:t>Everything in Java is an object.</a:t>
            </a:r>
            <a:endParaRPr lang="en-US" sz="1000" dirty="0"/>
          </a:p>
        </p:txBody>
      </p:sp>
      <p:sp>
        <p:nvSpPr>
          <p:cNvPr id="155" name="TextBox 154">
            <a:extLst>
              <a:ext uri="{FF2B5EF4-FFF2-40B4-BE49-F238E27FC236}">
                <a16:creationId xmlns:a16="http://schemas.microsoft.com/office/drawing/2014/main" id="{41139E72-5F83-40BC-81C2-E89669BBAA17}"/>
              </a:ext>
            </a:extLst>
          </p:cNvPr>
          <p:cNvSpPr txBox="1"/>
          <p:nvPr/>
        </p:nvSpPr>
        <p:spPr>
          <a:xfrm>
            <a:off x="584841" y="4571022"/>
            <a:ext cx="2275801" cy="461665"/>
          </a:xfrm>
          <a:prstGeom prst="rect">
            <a:avLst/>
          </a:prstGeom>
          <a:noFill/>
        </p:spPr>
        <p:txBody>
          <a:bodyPr wrap="square" rtlCol="0">
            <a:spAutoFit/>
          </a:bodyPr>
          <a:lstStyle/>
          <a:p>
            <a:pPr algn="r"/>
            <a:r>
              <a:rPr lang="en-US" sz="1200" dirty="0"/>
              <a:t> Java is a write once, run anywhere language.</a:t>
            </a:r>
            <a:endParaRPr lang="en-US" sz="700" dirty="0"/>
          </a:p>
        </p:txBody>
      </p:sp>
      <p:sp>
        <p:nvSpPr>
          <p:cNvPr id="156" name="TextBox 155">
            <a:extLst>
              <a:ext uri="{FF2B5EF4-FFF2-40B4-BE49-F238E27FC236}">
                <a16:creationId xmlns:a16="http://schemas.microsoft.com/office/drawing/2014/main" id="{F2D8441D-AF9D-470B-A949-EACEC0AF32D6}"/>
              </a:ext>
            </a:extLst>
          </p:cNvPr>
          <p:cNvSpPr txBox="1"/>
          <p:nvPr/>
        </p:nvSpPr>
        <p:spPr>
          <a:xfrm>
            <a:off x="572876" y="5119031"/>
            <a:ext cx="2346655" cy="461665"/>
          </a:xfrm>
          <a:prstGeom prst="rect">
            <a:avLst/>
          </a:prstGeom>
          <a:noFill/>
        </p:spPr>
        <p:txBody>
          <a:bodyPr wrap="square" rtlCol="0">
            <a:spAutoFit/>
          </a:bodyPr>
          <a:lstStyle/>
          <a:p>
            <a:pPr algn="r"/>
            <a:r>
              <a:rPr lang="en-US" sz="1200" dirty="0"/>
              <a:t>It has no explicit pointer &amp; it runs inside virtual machine sandbox.</a:t>
            </a:r>
            <a:endParaRPr lang="en-US" sz="700" dirty="0"/>
          </a:p>
        </p:txBody>
      </p:sp>
      <p:sp>
        <p:nvSpPr>
          <p:cNvPr id="157" name="TextBox 156">
            <a:extLst>
              <a:ext uri="{FF2B5EF4-FFF2-40B4-BE49-F238E27FC236}">
                <a16:creationId xmlns:a16="http://schemas.microsoft.com/office/drawing/2014/main" id="{7D04DAE8-0E6A-4A10-87A5-E72451DC11A6}"/>
              </a:ext>
            </a:extLst>
          </p:cNvPr>
          <p:cNvSpPr txBox="1"/>
          <p:nvPr/>
        </p:nvSpPr>
        <p:spPr>
          <a:xfrm>
            <a:off x="181833" y="5729000"/>
            <a:ext cx="2768597" cy="461665"/>
          </a:xfrm>
          <a:prstGeom prst="rect">
            <a:avLst/>
          </a:prstGeom>
          <a:noFill/>
        </p:spPr>
        <p:txBody>
          <a:bodyPr wrap="square" rtlCol="0">
            <a:spAutoFit/>
          </a:bodyPr>
          <a:lstStyle/>
          <a:p>
            <a:pPr algn="r"/>
            <a:r>
              <a:rPr lang="en-US" sz="1200" dirty="0"/>
              <a:t>It’s has no implementation dependent features e.g. fixed primitive types size.</a:t>
            </a:r>
            <a:endParaRPr lang="en-US" sz="400" dirty="0"/>
          </a:p>
        </p:txBody>
      </p:sp>
      <p:sp>
        <p:nvSpPr>
          <p:cNvPr id="158" name="TextBox 157">
            <a:extLst>
              <a:ext uri="{FF2B5EF4-FFF2-40B4-BE49-F238E27FC236}">
                <a16:creationId xmlns:a16="http://schemas.microsoft.com/office/drawing/2014/main" id="{3A8AB879-A55A-41D6-B9C8-F581E4AC3FCD}"/>
              </a:ext>
            </a:extLst>
          </p:cNvPr>
          <p:cNvSpPr txBox="1"/>
          <p:nvPr/>
        </p:nvSpPr>
        <p:spPr>
          <a:xfrm>
            <a:off x="8794089" y="2902450"/>
            <a:ext cx="2970542" cy="461665"/>
          </a:xfrm>
          <a:prstGeom prst="rect">
            <a:avLst/>
          </a:prstGeom>
          <a:noFill/>
        </p:spPr>
        <p:txBody>
          <a:bodyPr wrap="square" rtlCol="0">
            <a:spAutoFit/>
          </a:bodyPr>
          <a:lstStyle/>
          <a:p>
            <a:r>
              <a:rPr lang="en-US" sz="1200" dirty="0"/>
              <a:t>A source code written in one platform, the same code can be executed in any platform. </a:t>
            </a:r>
            <a:endParaRPr lang="en-US" sz="1000" dirty="0"/>
          </a:p>
        </p:txBody>
      </p:sp>
      <p:sp>
        <p:nvSpPr>
          <p:cNvPr id="159" name="TextBox 158">
            <a:extLst>
              <a:ext uri="{FF2B5EF4-FFF2-40B4-BE49-F238E27FC236}">
                <a16:creationId xmlns:a16="http://schemas.microsoft.com/office/drawing/2014/main" id="{D0C230D4-C220-44C5-8C5D-1A9E382F222A}"/>
              </a:ext>
            </a:extLst>
          </p:cNvPr>
          <p:cNvSpPr txBox="1"/>
          <p:nvPr/>
        </p:nvSpPr>
        <p:spPr>
          <a:xfrm>
            <a:off x="8801317" y="3475614"/>
            <a:ext cx="2503032" cy="461665"/>
          </a:xfrm>
          <a:prstGeom prst="rect">
            <a:avLst/>
          </a:prstGeom>
          <a:noFill/>
        </p:spPr>
        <p:txBody>
          <a:bodyPr wrap="square" rtlCol="0">
            <a:spAutoFit/>
          </a:bodyPr>
          <a:lstStyle/>
          <a:p>
            <a:r>
              <a:rPr lang="en-US" sz="1200" dirty="0"/>
              <a:t>It compile class file and converted to bytecode that is interpreted on JVM.</a:t>
            </a:r>
            <a:endParaRPr lang="en-US" sz="1000" dirty="0"/>
          </a:p>
        </p:txBody>
      </p:sp>
      <p:sp>
        <p:nvSpPr>
          <p:cNvPr id="160" name="TextBox 159">
            <a:extLst>
              <a:ext uri="{FF2B5EF4-FFF2-40B4-BE49-F238E27FC236}">
                <a16:creationId xmlns:a16="http://schemas.microsoft.com/office/drawing/2014/main" id="{6DEE9CF3-2273-4240-A2CF-EB9AC8CA1A75}"/>
              </a:ext>
            </a:extLst>
          </p:cNvPr>
          <p:cNvSpPr txBox="1"/>
          <p:nvPr/>
        </p:nvSpPr>
        <p:spPr>
          <a:xfrm>
            <a:off x="8842361" y="4045490"/>
            <a:ext cx="2970542" cy="461665"/>
          </a:xfrm>
          <a:prstGeom prst="rect">
            <a:avLst/>
          </a:prstGeom>
          <a:noFill/>
        </p:spPr>
        <p:txBody>
          <a:bodyPr wrap="square" rtlCol="0">
            <a:spAutoFit/>
          </a:bodyPr>
          <a:lstStyle/>
          <a:p>
            <a:r>
              <a:rPr lang="en-US" sz="1200" dirty="0"/>
              <a:t>It is faster than traditional interpretation since bytecode is "close" to native code. </a:t>
            </a:r>
          </a:p>
        </p:txBody>
      </p:sp>
      <p:sp>
        <p:nvSpPr>
          <p:cNvPr id="161" name="TextBox 160">
            <a:extLst>
              <a:ext uri="{FF2B5EF4-FFF2-40B4-BE49-F238E27FC236}">
                <a16:creationId xmlns:a16="http://schemas.microsoft.com/office/drawing/2014/main" id="{B28700F4-BAC6-45B6-B4DD-651749F15289}"/>
              </a:ext>
            </a:extLst>
          </p:cNvPr>
          <p:cNvSpPr txBox="1"/>
          <p:nvPr/>
        </p:nvSpPr>
        <p:spPr>
          <a:xfrm>
            <a:off x="8842361" y="4648047"/>
            <a:ext cx="2970542" cy="461665"/>
          </a:xfrm>
          <a:prstGeom prst="rect">
            <a:avLst/>
          </a:prstGeom>
          <a:noFill/>
        </p:spPr>
        <p:txBody>
          <a:bodyPr wrap="square" rtlCol="0">
            <a:spAutoFit/>
          </a:bodyPr>
          <a:lstStyle/>
          <a:p>
            <a:r>
              <a:rPr lang="en-US" sz="1200" dirty="0"/>
              <a:t>It deals with many tasks at once by defining multiple threads executing concurrently.</a:t>
            </a:r>
          </a:p>
        </p:txBody>
      </p:sp>
      <p:sp>
        <p:nvSpPr>
          <p:cNvPr id="162" name="TextBox 161">
            <a:extLst>
              <a:ext uri="{FF2B5EF4-FFF2-40B4-BE49-F238E27FC236}">
                <a16:creationId xmlns:a16="http://schemas.microsoft.com/office/drawing/2014/main" id="{99DE7896-24F4-43E1-8BE1-52946D27EBDD}"/>
              </a:ext>
            </a:extLst>
          </p:cNvPr>
          <p:cNvSpPr txBox="1"/>
          <p:nvPr/>
        </p:nvSpPr>
        <p:spPr>
          <a:xfrm>
            <a:off x="8814409" y="5176340"/>
            <a:ext cx="2970542" cy="461665"/>
          </a:xfrm>
          <a:prstGeom prst="rect">
            <a:avLst/>
          </a:prstGeom>
          <a:noFill/>
        </p:spPr>
        <p:txBody>
          <a:bodyPr wrap="square" rtlCol="0">
            <a:spAutoFit/>
          </a:bodyPr>
          <a:lstStyle/>
          <a:p>
            <a:r>
              <a:rPr lang="en-US" sz="1200" dirty="0"/>
              <a:t>It  facilitates us to create distributed applications in java.</a:t>
            </a:r>
          </a:p>
        </p:txBody>
      </p:sp>
      <p:sp>
        <p:nvSpPr>
          <p:cNvPr id="163" name="TextBox 162">
            <a:extLst>
              <a:ext uri="{FF2B5EF4-FFF2-40B4-BE49-F238E27FC236}">
                <a16:creationId xmlns:a16="http://schemas.microsoft.com/office/drawing/2014/main" id="{7672E8FD-1AFD-40B1-BA54-4B4AEC3FB7BC}"/>
              </a:ext>
            </a:extLst>
          </p:cNvPr>
          <p:cNvSpPr txBox="1"/>
          <p:nvPr/>
        </p:nvSpPr>
        <p:spPr>
          <a:xfrm>
            <a:off x="8791464" y="5770144"/>
            <a:ext cx="2970542" cy="461665"/>
          </a:xfrm>
          <a:prstGeom prst="rect">
            <a:avLst/>
          </a:prstGeom>
          <a:noFill/>
        </p:spPr>
        <p:txBody>
          <a:bodyPr wrap="square" rtlCol="0">
            <a:spAutoFit/>
          </a:bodyPr>
          <a:lstStyle/>
          <a:p>
            <a:r>
              <a:rPr lang="en-US" sz="1200" dirty="0"/>
              <a:t>It is using strong memory management &amp; automatic garbage collection.</a:t>
            </a:r>
          </a:p>
        </p:txBody>
      </p:sp>
      <p:sp>
        <p:nvSpPr>
          <p:cNvPr id="2" name="TextBox 1">
            <a:extLst>
              <a:ext uri="{FF2B5EF4-FFF2-40B4-BE49-F238E27FC236}">
                <a16:creationId xmlns:a16="http://schemas.microsoft.com/office/drawing/2014/main" id="{57DAB993-5593-4D41-B045-C06CD0653C20}"/>
              </a:ext>
            </a:extLst>
          </p:cNvPr>
          <p:cNvSpPr txBox="1"/>
          <p:nvPr/>
        </p:nvSpPr>
        <p:spPr>
          <a:xfrm>
            <a:off x="493401" y="6479458"/>
            <a:ext cx="3493777" cy="276999"/>
          </a:xfrm>
          <a:prstGeom prst="rect">
            <a:avLst/>
          </a:prstGeom>
          <a:noFill/>
        </p:spPr>
        <p:txBody>
          <a:bodyPr wrap="none" rtlCol="0">
            <a:spAutoFit/>
          </a:bodyPr>
          <a:lstStyle/>
          <a:p>
            <a:r>
              <a:rPr lang="en-US" sz="1200" dirty="0"/>
              <a:t>source: https://www.javatpoint.com/features-of-java</a:t>
            </a:r>
          </a:p>
        </p:txBody>
      </p:sp>
    </p:spTree>
    <p:extLst>
      <p:ext uri="{BB962C8B-B14F-4D97-AF65-F5344CB8AC3E}">
        <p14:creationId xmlns:p14="http://schemas.microsoft.com/office/powerpoint/2010/main" val="215293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4</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Editions</a:t>
            </a:r>
          </a:p>
        </p:txBody>
      </p:sp>
      <p:pic>
        <p:nvPicPr>
          <p:cNvPr id="6" name="Picture 5">
            <a:extLst>
              <a:ext uri="{FF2B5EF4-FFF2-40B4-BE49-F238E27FC236}">
                <a16:creationId xmlns:a16="http://schemas.microsoft.com/office/drawing/2014/main" id="{FC5EBD06-DFAB-4FF7-9848-434F25D34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661" y="1811859"/>
            <a:ext cx="1723257" cy="1723257"/>
          </a:xfrm>
          <a:prstGeom prst="rect">
            <a:avLst/>
          </a:prstGeom>
        </p:spPr>
      </p:pic>
      <p:sp>
        <p:nvSpPr>
          <p:cNvPr id="2" name="Rectangle: Rounded Corners 1">
            <a:extLst>
              <a:ext uri="{FF2B5EF4-FFF2-40B4-BE49-F238E27FC236}">
                <a16:creationId xmlns:a16="http://schemas.microsoft.com/office/drawing/2014/main" id="{592A919A-39DE-4A35-9326-01E01F4F6A9C}"/>
              </a:ext>
            </a:extLst>
          </p:cNvPr>
          <p:cNvSpPr/>
          <p:nvPr/>
        </p:nvSpPr>
        <p:spPr>
          <a:xfrm>
            <a:off x="995365" y="4572771"/>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Java Platform, Standard Edition (Java SE)</a:t>
            </a:r>
          </a:p>
        </p:txBody>
      </p:sp>
      <p:sp>
        <p:nvSpPr>
          <p:cNvPr id="7" name="Rectangle: Rounded Corners 6">
            <a:extLst>
              <a:ext uri="{FF2B5EF4-FFF2-40B4-BE49-F238E27FC236}">
                <a16:creationId xmlns:a16="http://schemas.microsoft.com/office/drawing/2014/main" id="{C680BC32-D329-46DD-8616-BB45AAC25894}"/>
              </a:ext>
            </a:extLst>
          </p:cNvPr>
          <p:cNvSpPr/>
          <p:nvPr/>
        </p:nvSpPr>
        <p:spPr>
          <a:xfrm>
            <a:off x="4479664" y="4572771"/>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Java Platform, Enterprise Edition (Java EE)</a:t>
            </a:r>
            <a:endParaRPr lang="en-US" dirty="0"/>
          </a:p>
        </p:txBody>
      </p:sp>
      <p:sp>
        <p:nvSpPr>
          <p:cNvPr id="8" name="Rectangle: Rounded Corners 7">
            <a:extLst>
              <a:ext uri="{FF2B5EF4-FFF2-40B4-BE49-F238E27FC236}">
                <a16:creationId xmlns:a16="http://schemas.microsoft.com/office/drawing/2014/main" id="{74B5569C-106F-4EEE-9BC6-F678A20F3CBC}"/>
              </a:ext>
            </a:extLst>
          </p:cNvPr>
          <p:cNvSpPr/>
          <p:nvPr/>
        </p:nvSpPr>
        <p:spPr>
          <a:xfrm>
            <a:off x="7944913" y="4572771"/>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Java Platform, Micro Edition (Java ME)</a:t>
            </a:r>
          </a:p>
        </p:txBody>
      </p:sp>
      <p:cxnSp>
        <p:nvCxnSpPr>
          <p:cNvPr id="10" name="Straight Arrow Connector 9">
            <a:extLst>
              <a:ext uri="{FF2B5EF4-FFF2-40B4-BE49-F238E27FC236}">
                <a16:creationId xmlns:a16="http://schemas.microsoft.com/office/drawing/2014/main" id="{AD1EA652-52AA-4569-A3CA-F55F9D6ECE0B}"/>
              </a:ext>
            </a:extLst>
          </p:cNvPr>
          <p:cNvCxnSpPr>
            <a:stCxn id="6" idx="2"/>
            <a:endCxn id="2" idx="0"/>
          </p:cNvCxnSpPr>
          <p:nvPr/>
        </p:nvCxnSpPr>
        <p:spPr>
          <a:xfrm flipH="1">
            <a:off x="2581278" y="3535116"/>
            <a:ext cx="3470012" cy="103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49C556-4049-49FC-BD7E-C22CDFB545C6}"/>
              </a:ext>
            </a:extLst>
          </p:cNvPr>
          <p:cNvCxnSpPr>
            <a:stCxn id="6" idx="2"/>
            <a:endCxn id="7" idx="0"/>
          </p:cNvCxnSpPr>
          <p:nvPr/>
        </p:nvCxnSpPr>
        <p:spPr>
          <a:xfrm>
            <a:off x="6051290" y="3535116"/>
            <a:ext cx="14287" cy="103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A1CFC0-2034-4C02-97FC-F824920B641F}"/>
              </a:ext>
            </a:extLst>
          </p:cNvPr>
          <p:cNvCxnSpPr>
            <a:stCxn id="6" idx="2"/>
            <a:endCxn id="8" idx="0"/>
          </p:cNvCxnSpPr>
          <p:nvPr/>
        </p:nvCxnSpPr>
        <p:spPr>
          <a:xfrm>
            <a:off x="6051290" y="3535116"/>
            <a:ext cx="3479536" cy="103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5FF87B-0067-4640-A503-62F91C75D125}"/>
              </a:ext>
            </a:extLst>
          </p:cNvPr>
          <p:cNvSpPr/>
          <p:nvPr/>
        </p:nvSpPr>
        <p:spPr>
          <a:xfrm>
            <a:off x="257861" y="6375903"/>
            <a:ext cx="3841564" cy="276999"/>
          </a:xfrm>
          <a:prstGeom prst="rect">
            <a:avLst/>
          </a:prstGeom>
        </p:spPr>
        <p:txBody>
          <a:bodyPr wrap="none">
            <a:spAutoFit/>
          </a:bodyPr>
          <a:lstStyle/>
          <a:p>
            <a:r>
              <a:rPr lang="en-US" sz="1200" dirty="0">
                <a:solidFill>
                  <a:srgbClr val="969696"/>
                </a:solidFill>
              </a:rPr>
              <a:t>https://docs.oracle.com/javaee/6/firstcup/doc/gkhoy.html</a:t>
            </a:r>
          </a:p>
        </p:txBody>
      </p:sp>
    </p:spTree>
    <p:extLst>
      <p:ext uri="{BB962C8B-B14F-4D97-AF65-F5344CB8AC3E}">
        <p14:creationId xmlns:p14="http://schemas.microsoft.com/office/powerpoint/2010/main" val="55823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5</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Editions</a:t>
            </a:r>
          </a:p>
        </p:txBody>
      </p:sp>
      <p:pic>
        <p:nvPicPr>
          <p:cNvPr id="6" name="Picture 5">
            <a:extLst>
              <a:ext uri="{FF2B5EF4-FFF2-40B4-BE49-F238E27FC236}">
                <a16:creationId xmlns:a16="http://schemas.microsoft.com/office/drawing/2014/main" id="{FC5EBD06-DFAB-4FF7-9848-434F25D34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273" y="2212155"/>
            <a:ext cx="1723257" cy="1723257"/>
          </a:xfrm>
          <a:prstGeom prst="rect">
            <a:avLst/>
          </a:prstGeom>
        </p:spPr>
      </p:pic>
      <p:sp>
        <p:nvSpPr>
          <p:cNvPr id="2" name="Rectangle: Rounded Corners 1">
            <a:extLst>
              <a:ext uri="{FF2B5EF4-FFF2-40B4-BE49-F238E27FC236}">
                <a16:creationId xmlns:a16="http://schemas.microsoft.com/office/drawing/2014/main" id="{592A919A-39DE-4A35-9326-01E01F4F6A9C}"/>
              </a:ext>
            </a:extLst>
          </p:cNvPr>
          <p:cNvSpPr/>
          <p:nvPr/>
        </p:nvSpPr>
        <p:spPr>
          <a:xfrm>
            <a:off x="929661" y="4130838"/>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Java Platform, Standard Edition (Java SE)</a:t>
            </a:r>
          </a:p>
        </p:txBody>
      </p:sp>
      <p:sp>
        <p:nvSpPr>
          <p:cNvPr id="9" name="Rectangle: Rounded Corners 8">
            <a:extLst>
              <a:ext uri="{FF2B5EF4-FFF2-40B4-BE49-F238E27FC236}">
                <a16:creationId xmlns:a16="http://schemas.microsoft.com/office/drawing/2014/main" id="{A24D143F-D882-40BC-816E-433909B1BD2F}"/>
              </a:ext>
            </a:extLst>
          </p:cNvPr>
          <p:cNvSpPr/>
          <p:nvPr/>
        </p:nvSpPr>
        <p:spPr>
          <a:xfrm>
            <a:off x="4547607" y="2309975"/>
            <a:ext cx="6806193" cy="3641725"/>
          </a:xfrm>
          <a:prstGeom prst="roundRect">
            <a:avLst/>
          </a:prstGeom>
          <a:solidFill>
            <a:schemeClr val="bg1">
              <a:lumMod val="9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Provides the core functionality of the Java programming language. It defines everything from the basic types and objects of the Java programming language to high-level classes that are used for networking, security, database access, graphical user interface (GUI) development, and XML parsing.</a:t>
            </a:r>
          </a:p>
          <a:p>
            <a:pPr algn="ctr"/>
            <a:endParaRPr lang="en-US" dirty="0"/>
          </a:p>
          <a:p>
            <a:pPr algn="ctr"/>
            <a:r>
              <a:rPr lang="en-US" dirty="0"/>
              <a:t>It consists of a virtual machine, development tools, deployment technologies, and other class libraries and toolkits commonly used in Java technology applications.</a:t>
            </a:r>
          </a:p>
        </p:txBody>
      </p:sp>
    </p:spTree>
    <p:extLst>
      <p:ext uri="{BB962C8B-B14F-4D97-AF65-F5344CB8AC3E}">
        <p14:creationId xmlns:p14="http://schemas.microsoft.com/office/powerpoint/2010/main" val="164831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6</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Editions</a:t>
            </a:r>
          </a:p>
        </p:txBody>
      </p:sp>
      <p:pic>
        <p:nvPicPr>
          <p:cNvPr id="6" name="Picture 5">
            <a:extLst>
              <a:ext uri="{FF2B5EF4-FFF2-40B4-BE49-F238E27FC236}">
                <a16:creationId xmlns:a16="http://schemas.microsoft.com/office/drawing/2014/main" id="{FC5EBD06-DFAB-4FF7-9848-434F25D34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273" y="2212155"/>
            <a:ext cx="1723257" cy="1723257"/>
          </a:xfrm>
          <a:prstGeom prst="rect">
            <a:avLst/>
          </a:prstGeom>
        </p:spPr>
      </p:pic>
      <p:sp>
        <p:nvSpPr>
          <p:cNvPr id="2" name="Rectangle: Rounded Corners 1">
            <a:extLst>
              <a:ext uri="{FF2B5EF4-FFF2-40B4-BE49-F238E27FC236}">
                <a16:creationId xmlns:a16="http://schemas.microsoft.com/office/drawing/2014/main" id="{592A919A-39DE-4A35-9326-01E01F4F6A9C}"/>
              </a:ext>
            </a:extLst>
          </p:cNvPr>
          <p:cNvSpPr/>
          <p:nvPr/>
        </p:nvSpPr>
        <p:spPr>
          <a:xfrm>
            <a:off x="929661" y="4130838"/>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Java Platform, Enterprise Edition (Java EE)</a:t>
            </a:r>
            <a:endParaRPr lang="en-US" dirty="0"/>
          </a:p>
        </p:txBody>
      </p:sp>
      <p:sp>
        <p:nvSpPr>
          <p:cNvPr id="9" name="Rectangle: Rounded Corners 8">
            <a:extLst>
              <a:ext uri="{FF2B5EF4-FFF2-40B4-BE49-F238E27FC236}">
                <a16:creationId xmlns:a16="http://schemas.microsoft.com/office/drawing/2014/main" id="{A24D143F-D882-40BC-816E-433909B1BD2F}"/>
              </a:ext>
            </a:extLst>
          </p:cNvPr>
          <p:cNvSpPr/>
          <p:nvPr/>
        </p:nvSpPr>
        <p:spPr>
          <a:xfrm>
            <a:off x="4547607" y="2309975"/>
            <a:ext cx="6806193" cy="3641725"/>
          </a:xfrm>
          <a:prstGeom prst="roundRect">
            <a:avLst/>
          </a:prstGeom>
          <a:solidFill>
            <a:schemeClr val="bg1">
              <a:lumMod val="9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It is built on top of the Java SE platform. The Java EE platform provides an API and runtime environment for developing and running large-scale, multi-tiered, scalable, reliable, and secure network applications.</a:t>
            </a:r>
          </a:p>
        </p:txBody>
      </p:sp>
    </p:spTree>
    <p:extLst>
      <p:ext uri="{BB962C8B-B14F-4D97-AF65-F5344CB8AC3E}">
        <p14:creationId xmlns:p14="http://schemas.microsoft.com/office/powerpoint/2010/main" val="407401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7</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Editions</a:t>
            </a:r>
          </a:p>
        </p:txBody>
      </p:sp>
      <p:pic>
        <p:nvPicPr>
          <p:cNvPr id="6" name="Picture 5">
            <a:extLst>
              <a:ext uri="{FF2B5EF4-FFF2-40B4-BE49-F238E27FC236}">
                <a16:creationId xmlns:a16="http://schemas.microsoft.com/office/drawing/2014/main" id="{FC5EBD06-DFAB-4FF7-9848-434F25D34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273" y="2212155"/>
            <a:ext cx="1723257" cy="1723257"/>
          </a:xfrm>
          <a:prstGeom prst="rect">
            <a:avLst/>
          </a:prstGeom>
        </p:spPr>
      </p:pic>
      <p:sp>
        <p:nvSpPr>
          <p:cNvPr id="2" name="Rectangle: Rounded Corners 1">
            <a:extLst>
              <a:ext uri="{FF2B5EF4-FFF2-40B4-BE49-F238E27FC236}">
                <a16:creationId xmlns:a16="http://schemas.microsoft.com/office/drawing/2014/main" id="{592A919A-39DE-4A35-9326-01E01F4F6A9C}"/>
              </a:ext>
            </a:extLst>
          </p:cNvPr>
          <p:cNvSpPr/>
          <p:nvPr/>
        </p:nvSpPr>
        <p:spPr>
          <a:xfrm>
            <a:off x="929661" y="4130838"/>
            <a:ext cx="3171825" cy="1002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Java Platform, Micro Edition (Java ME)</a:t>
            </a:r>
          </a:p>
        </p:txBody>
      </p:sp>
      <p:sp>
        <p:nvSpPr>
          <p:cNvPr id="9" name="Rectangle: Rounded Corners 8">
            <a:extLst>
              <a:ext uri="{FF2B5EF4-FFF2-40B4-BE49-F238E27FC236}">
                <a16:creationId xmlns:a16="http://schemas.microsoft.com/office/drawing/2014/main" id="{A24D143F-D882-40BC-816E-433909B1BD2F}"/>
              </a:ext>
            </a:extLst>
          </p:cNvPr>
          <p:cNvSpPr/>
          <p:nvPr/>
        </p:nvSpPr>
        <p:spPr>
          <a:xfrm>
            <a:off x="4547607" y="2309975"/>
            <a:ext cx="6806193" cy="3641725"/>
          </a:xfrm>
          <a:prstGeom prst="roundRect">
            <a:avLst/>
          </a:prstGeom>
          <a:solidFill>
            <a:schemeClr val="bg1">
              <a:lumMod val="9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It provides an API and a small-footprint virtual machine for running Java programming language applications on small devices, like mobile phones. </a:t>
            </a:r>
          </a:p>
          <a:p>
            <a:pPr algn="ctr"/>
            <a:endParaRPr lang="en-US" dirty="0"/>
          </a:p>
          <a:p>
            <a:pPr algn="ctr"/>
            <a:r>
              <a:rPr lang="en-US" dirty="0"/>
              <a:t>The API is a subset of the Java SE API, along with special class libraries useful for small device application development. Java ME applications are often clients of Java EE platform services.</a:t>
            </a:r>
          </a:p>
        </p:txBody>
      </p:sp>
    </p:spTree>
    <p:extLst>
      <p:ext uri="{BB962C8B-B14F-4D97-AF65-F5344CB8AC3E}">
        <p14:creationId xmlns:p14="http://schemas.microsoft.com/office/powerpoint/2010/main" val="275120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8</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Virtual Machine</a:t>
            </a:r>
          </a:p>
        </p:txBody>
      </p:sp>
      <p:sp>
        <p:nvSpPr>
          <p:cNvPr id="31" name="TextBox 30">
            <a:extLst>
              <a:ext uri="{FF2B5EF4-FFF2-40B4-BE49-F238E27FC236}">
                <a16:creationId xmlns:a16="http://schemas.microsoft.com/office/drawing/2014/main" id="{44C4E90E-60BD-4C51-8C89-76817C81195F}"/>
              </a:ext>
            </a:extLst>
          </p:cNvPr>
          <p:cNvSpPr txBox="1"/>
          <p:nvPr/>
        </p:nvSpPr>
        <p:spPr>
          <a:xfrm>
            <a:off x="731520" y="1891715"/>
            <a:ext cx="10762141" cy="3970318"/>
          </a:xfrm>
          <a:prstGeom prst="rect">
            <a:avLst/>
          </a:prstGeom>
          <a:noFill/>
        </p:spPr>
        <p:txBody>
          <a:bodyPr wrap="square" rtlCol="0">
            <a:spAutoFit/>
          </a:bodyPr>
          <a:lstStyle/>
          <a:p>
            <a:r>
              <a:rPr lang="en-US" b="1" dirty="0">
                <a:solidFill>
                  <a:schemeClr val="accent5"/>
                </a:solidFill>
              </a:rPr>
              <a:t>Java Virtual Machine (JVM) </a:t>
            </a:r>
            <a:r>
              <a:rPr lang="en-US" dirty="0"/>
              <a:t>is</a:t>
            </a:r>
            <a:r>
              <a:rPr lang="en-US" dirty="0">
                <a:solidFill>
                  <a:schemeClr val="accent5"/>
                </a:solidFill>
              </a:rPr>
              <a:t> </a:t>
            </a:r>
            <a:r>
              <a:rPr lang="en-US" dirty="0"/>
              <a:t>a virtual machine that resides in the real </a:t>
            </a:r>
            <a:r>
              <a:rPr lang="en-US"/>
              <a:t>machine and </a:t>
            </a:r>
            <a:r>
              <a:rPr lang="en-US" dirty="0"/>
              <a:t>the machine language for JVM is byte code. Each Java source ﬁle is compiled into a bytecode ﬁle, which is executed by the JVM.</a:t>
            </a:r>
          </a:p>
          <a:p>
            <a:endParaRPr lang="en-US" dirty="0"/>
          </a:p>
          <a:p>
            <a:r>
              <a:rPr lang="en-US" i="1" dirty="0">
                <a:solidFill>
                  <a:schemeClr val="accent5"/>
                </a:solidFill>
              </a:rPr>
              <a:t>Java Byte Code is the language to which Java source is compiled and the Java Virtual Machine understands.</a:t>
            </a:r>
            <a:endParaRPr lang="en-US" dirty="0"/>
          </a:p>
          <a:p>
            <a:endParaRPr lang="en-US" dirty="0"/>
          </a:p>
          <a:p>
            <a:r>
              <a:rPr lang="en-US" dirty="0"/>
              <a:t>JVM specification provides a runtime environment to run Java program which is called </a:t>
            </a:r>
            <a:r>
              <a:rPr lang="en-US" b="1" dirty="0">
                <a:solidFill>
                  <a:schemeClr val="accent5"/>
                </a:solidFill>
              </a:rPr>
              <a:t>JRE (Java Runtime Environment)</a:t>
            </a:r>
            <a:r>
              <a:rPr lang="en-US" dirty="0">
                <a:solidFill>
                  <a:schemeClr val="accent5"/>
                </a:solidFill>
              </a:rPr>
              <a:t>.</a:t>
            </a:r>
          </a:p>
          <a:p>
            <a:endParaRPr lang="en-US" dirty="0"/>
          </a:p>
          <a:p>
            <a:r>
              <a:rPr lang="en-US" dirty="0"/>
              <a:t>It is using a compiler tool to convert those java files to bytecodes which is included on the </a:t>
            </a:r>
            <a:r>
              <a:rPr lang="en-US" b="1" dirty="0">
                <a:solidFill>
                  <a:schemeClr val="accent5"/>
                </a:solidFill>
              </a:rPr>
              <a:t>JDK (Java Development Kit)</a:t>
            </a:r>
            <a:r>
              <a:rPr lang="en-US" dirty="0"/>
              <a:t>.</a:t>
            </a:r>
          </a:p>
          <a:p>
            <a:endParaRPr lang="en-US" dirty="0"/>
          </a:p>
          <a:p>
            <a:r>
              <a:rPr lang="en-US" dirty="0"/>
              <a:t>JDK is a set of software, tools and libraries that can be used directly by Java programs.</a:t>
            </a:r>
          </a:p>
          <a:p>
            <a:endParaRPr lang="en-US" dirty="0"/>
          </a:p>
          <a:p>
            <a:endParaRPr lang="en-US" dirty="0"/>
          </a:p>
        </p:txBody>
      </p:sp>
    </p:spTree>
    <p:extLst>
      <p:ext uri="{BB962C8B-B14F-4D97-AF65-F5344CB8AC3E}">
        <p14:creationId xmlns:p14="http://schemas.microsoft.com/office/powerpoint/2010/main" val="142392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7127AC-0342-4693-B980-BF4A35751FA1}"/>
              </a:ext>
            </a:extLst>
          </p:cNvPr>
          <p:cNvSpPr>
            <a:spLocks noGrp="1"/>
          </p:cNvSpPr>
          <p:nvPr>
            <p:ph type="sldNum" sz="quarter" idx="12"/>
          </p:nvPr>
        </p:nvSpPr>
        <p:spPr/>
        <p:txBody>
          <a:bodyPr/>
          <a:lstStyle/>
          <a:p>
            <a:fld id="{C03A07A4-7313-4657-BE09-ED239BEFD931}" type="slidenum">
              <a:rPr lang="en-US" smtClean="0"/>
              <a:t>9</a:t>
            </a:fld>
            <a:endParaRPr lang="en-US" dirty="0"/>
          </a:p>
        </p:txBody>
      </p:sp>
      <p:sp>
        <p:nvSpPr>
          <p:cNvPr id="5" name="Text Placeholder 4">
            <a:extLst>
              <a:ext uri="{FF2B5EF4-FFF2-40B4-BE49-F238E27FC236}">
                <a16:creationId xmlns:a16="http://schemas.microsoft.com/office/drawing/2014/main" id="{EA8C31CC-25C4-4F8B-B846-CE258DC3E234}"/>
              </a:ext>
            </a:extLst>
          </p:cNvPr>
          <p:cNvSpPr>
            <a:spLocks noGrp="1"/>
          </p:cNvSpPr>
          <p:nvPr>
            <p:ph type="body" sz="quarter" idx="13"/>
          </p:nvPr>
        </p:nvSpPr>
        <p:spPr>
          <a:xfrm>
            <a:off x="838200" y="914400"/>
            <a:ext cx="10515600" cy="600075"/>
          </a:xfrm>
        </p:spPr>
        <p:txBody>
          <a:bodyPr/>
          <a:lstStyle/>
          <a:p>
            <a:r>
              <a:rPr lang="en-US" dirty="0"/>
              <a:t>The Java Virtual Machine</a:t>
            </a:r>
          </a:p>
        </p:txBody>
      </p:sp>
      <p:grpSp>
        <p:nvGrpSpPr>
          <p:cNvPr id="6" name="Group 5">
            <a:extLst>
              <a:ext uri="{FF2B5EF4-FFF2-40B4-BE49-F238E27FC236}">
                <a16:creationId xmlns:a16="http://schemas.microsoft.com/office/drawing/2014/main" id="{2485CBF2-2BF5-4060-BC3F-B98B078541DE}"/>
              </a:ext>
            </a:extLst>
          </p:cNvPr>
          <p:cNvGrpSpPr/>
          <p:nvPr/>
        </p:nvGrpSpPr>
        <p:grpSpPr>
          <a:xfrm>
            <a:off x="4661939" y="2210181"/>
            <a:ext cx="5644812" cy="3437606"/>
            <a:chOff x="4023732" y="4048881"/>
            <a:chExt cx="6371303" cy="3880028"/>
          </a:xfrm>
        </p:grpSpPr>
        <p:pic>
          <p:nvPicPr>
            <p:cNvPr id="2" name="Picture 1">
              <a:extLst>
                <a:ext uri="{FF2B5EF4-FFF2-40B4-BE49-F238E27FC236}">
                  <a16:creationId xmlns:a16="http://schemas.microsoft.com/office/drawing/2014/main" id="{DC197819-28E2-4167-8CB2-77A5280FD681}"/>
                </a:ext>
              </a:extLst>
            </p:cNvPr>
            <p:cNvPicPr>
              <a:picLocks noChangeAspect="1"/>
            </p:cNvPicPr>
            <p:nvPr/>
          </p:nvPicPr>
          <p:blipFill>
            <a:blip r:embed="rId3"/>
            <a:stretch>
              <a:fillRect/>
            </a:stretch>
          </p:blipFill>
          <p:spPr>
            <a:xfrm>
              <a:off x="4023732" y="4048881"/>
              <a:ext cx="6371303" cy="3880028"/>
            </a:xfrm>
            <a:prstGeom prst="rect">
              <a:avLst/>
            </a:prstGeom>
          </p:spPr>
        </p:pic>
        <p:sp>
          <p:nvSpPr>
            <p:cNvPr id="3" name="Rectangle 2">
              <a:extLst>
                <a:ext uri="{FF2B5EF4-FFF2-40B4-BE49-F238E27FC236}">
                  <a16:creationId xmlns:a16="http://schemas.microsoft.com/office/drawing/2014/main" id="{BB42744A-9608-41EB-9128-641DCD6F4603}"/>
                </a:ext>
              </a:extLst>
            </p:cNvPr>
            <p:cNvSpPr/>
            <p:nvPr/>
          </p:nvSpPr>
          <p:spPr>
            <a:xfrm>
              <a:off x="4111508" y="4048881"/>
              <a:ext cx="3431221" cy="109728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Rounded Corners 6">
            <a:extLst>
              <a:ext uri="{FF2B5EF4-FFF2-40B4-BE49-F238E27FC236}">
                <a16:creationId xmlns:a16="http://schemas.microsoft.com/office/drawing/2014/main" id="{B2A8DE25-8A7E-42CD-A22A-F2EA63A9D785}"/>
              </a:ext>
            </a:extLst>
          </p:cNvPr>
          <p:cNvSpPr/>
          <p:nvPr/>
        </p:nvSpPr>
        <p:spPr>
          <a:xfrm>
            <a:off x="8547423" y="2291461"/>
            <a:ext cx="910304" cy="3152039"/>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268FB23-A7A0-44E3-AA2B-0F628B418AFD}"/>
              </a:ext>
            </a:extLst>
          </p:cNvPr>
          <p:cNvSpPr txBox="1"/>
          <p:nvPr/>
        </p:nvSpPr>
        <p:spPr>
          <a:xfrm>
            <a:off x="838199" y="2210181"/>
            <a:ext cx="5539451" cy="1200329"/>
          </a:xfrm>
          <a:prstGeom prst="rect">
            <a:avLst/>
          </a:prstGeom>
          <a:noFill/>
        </p:spPr>
        <p:txBody>
          <a:bodyPr wrap="square" rtlCol="0">
            <a:spAutoFit/>
          </a:bodyPr>
          <a:lstStyle/>
          <a:p>
            <a:r>
              <a:rPr lang="en-US" dirty="0"/>
              <a:t>Java was designed to allow application programs to be built that could be run on any platform, without having to be rewritten or recompiled by the programmer for each separate platform. </a:t>
            </a:r>
          </a:p>
        </p:txBody>
      </p:sp>
      <p:sp>
        <p:nvSpPr>
          <p:cNvPr id="8" name="Oval 7">
            <a:extLst>
              <a:ext uri="{FF2B5EF4-FFF2-40B4-BE49-F238E27FC236}">
                <a16:creationId xmlns:a16="http://schemas.microsoft.com/office/drawing/2014/main" id="{551F2C9E-F6AC-4EEA-83C7-1A426D34953D}"/>
              </a:ext>
            </a:extLst>
          </p:cNvPr>
          <p:cNvSpPr/>
          <p:nvPr/>
        </p:nvSpPr>
        <p:spPr>
          <a:xfrm>
            <a:off x="8582367" y="2494280"/>
            <a:ext cx="840415"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jvm</a:t>
            </a:r>
            <a:endParaRPr lang="en-US" sz="1400" dirty="0"/>
          </a:p>
        </p:txBody>
      </p:sp>
      <p:sp>
        <p:nvSpPr>
          <p:cNvPr id="10" name="Oval 9">
            <a:extLst>
              <a:ext uri="{FF2B5EF4-FFF2-40B4-BE49-F238E27FC236}">
                <a16:creationId xmlns:a16="http://schemas.microsoft.com/office/drawing/2014/main" id="{D492E91A-ADED-4D8A-9203-2BAF87980273}"/>
              </a:ext>
            </a:extLst>
          </p:cNvPr>
          <p:cNvSpPr/>
          <p:nvPr/>
        </p:nvSpPr>
        <p:spPr>
          <a:xfrm>
            <a:off x="8600440" y="3481400"/>
            <a:ext cx="840415"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jvm</a:t>
            </a:r>
            <a:endParaRPr lang="en-US" sz="1400" dirty="0"/>
          </a:p>
        </p:txBody>
      </p:sp>
      <p:sp>
        <p:nvSpPr>
          <p:cNvPr id="11" name="Oval 10">
            <a:extLst>
              <a:ext uri="{FF2B5EF4-FFF2-40B4-BE49-F238E27FC236}">
                <a16:creationId xmlns:a16="http://schemas.microsoft.com/office/drawing/2014/main" id="{B131DD9A-A3B4-4DA4-AFEA-A1DF66ED3388}"/>
              </a:ext>
            </a:extLst>
          </p:cNvPr>
          <p:cNvSpPr/>
          <p:nvPr/>
        </p:nvSpPr>
        <p:spPr>
          <a:xfrm>
            <a:off x="8558784" y="4505587"/>
            <a:ext cx="840415"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jvm</a:t>
            </a:r>
            <a:endParaRPr lang="en-US" sz="1400" dirty="0"/>
          </a:p>
        </p:txBody>
      </p:sp>
    </p:spTree>
    <p:extLst>
      <p:ext uri="{BB962C8B-B14F-4D97-AF65-F5344CB8AC3E}">
        <p14:creationId xmlns:p14="http://schemas.microsoft.com/office/powerpoint/2010/main" val="6149091"/>
      </p:ext>
    </p:extLst>
  </p:cSld>
  <p:clrMapOvr>
    <a:masterClrMapping/>
  </p:clrMapOvr>
</p:sld>
</file>

<file path=ppt/theme/theme1.xml><?xml version="1.0" encoding="utf-8"?>
<a:theme xmlns:a="http://schemas.openxmlformats.org/drawingml/2006/main" name="Office Theme">
  <a:themeElements>
    <a:clrScheme name="CPFB Colour Theme">
      <a:dk1>
        <a:sysClr val="windowText" lastClr="000000"/>
      </a:dk1>
      <a:lt1>
        <a:sysClr val="window" lastClr="FFFFFF"/>
      </a:lt1>
      <a:dk2>
        <a:srgbClr val="44546A"/>
      </a:dk2>
      <a:lt2>
        <a:srgbClr val="E7E6E6"/>
      </a:lt2>
      <a:accent1>
        <a:srgbClr val="0F7895"/>
      </a:accent1>
      <a:accent2>
        <a:srgbClr val="CAAC2D"/>
      </a:accent2>
      <a:accent3>
        <a:srgbClr val="BD533F"/>
      </a:accent3>
      <a:accent4>
        <a:srgbClr val="FF9900"/>
      </a:accent4>
      <a:accent5>
        <a:srgbClr val="DD4411"/>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ACON PowerPoint Template_v0.2.potx [Read-Only]" id="{546E15D9-6101-459D-B541-FB1A98C71771}" vid="{B59DC30C-9F2D-4906-A8AB-B8644F509D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M1-Introduction to Java</Template>
  <TotalTime>1045</TotalTime>
  <Words>1676</Words>
  <Application>Microsoft Office PowerPoint</Application>
  <PresentationFormat>Widescreen</PresentationFormat>
  <Paragraphs>258</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Office Theme</vt:lpstr>
      <vt:lpstr>Introduction to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Villamor, Melvin A.</dc:creator>
  <cp:lastModifiedBy>Villamor, Melvin A.</cp:lastModifiedBy>
  <cp:revision>93</cp:revision>
  <dcterms:created xsi:type="dcterms:W3CDTF">2018-05-30T02:29:09Z</dcterms:created>
  <dcterms:modified xsi:type="dcterms:W3CDTF">2018-07-13T03:07:58Z</dcterms:modified>
</cp:coreProperties>
</file>