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4"/>
  </p:notesMasterIdLst>
  <p:sldIdLst>
    <p:sldId id="256" r:id="rId2"/>
    <p:sldId id="257" r:id="rId3"/>
    <p:sldId id="260" r:id="rId4"/>
    <p:sldId id="259" r:id="rId5"/>
    <p:sldId id="261" r:id="rId6"/>
    <p:sldId id="263" r:id="rId7"/>
    <p:sldId id="266" r:id="rId8"/>
    <p:sldId id="264" r:id="rId9"/>
    <p:sldId id="268" r:id="rId10"/>
    <p:sldId id="267" r:id="rId11"/>
    <p:sldId id="269" r:id="rId12"/>
    <p:sldId id="270" r:id="rId13"/>
    <p:sldId id="262" r:id="rId14"/>
    <p:sldId id="272" r:id="rId15"/>
    <p:sldId id="273" r:id="rId16"/>
    <p:sldId id="274" r:id="rId17"/>
    <p:sldId id="275" r:id="rId18"/>
    <p:sldId id="276" r:id="rId19"/>
    <p:sldId id="277" r:id="rId20"/>
    <p:sldId id="278" r:id="rId21"/>
    <p:sldId id="279" r:id="rId22"/>
    <p:sldId id="265"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2AD02-4ADE-4DB2-A8B1-CA737495D049}" v="1249" dt="2024-01-08T11:37:34.947"/>
    <p1510:client id="{54C3D3D1-89AF-41F7-A6F6-872F29ABFCC9}" v="1461" dt="2024-01-08T09:42:42.825"/>
    <p1510:client id="{736C4C95-4BD3-4ACB-B404-CA88478EFDAE}" v="818" dt="2024-01-08T10:47:51.73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3" d="100"/>
          <a:sy n="11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58101-DCD9-4536-AD0C-1E67BEEB312D}" type="datetimeFigureOut">
              <a:t>08/01/2024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E9415-152C-487D-8804-5CCC5F7500B0}" type="slidenum">
              <a:t>‹Nº›</a:t>
            </a:fld>
            <a:endParaRPr lang="es-MX"/>
          </a:p>
        </p:txBody>
      </p:sp>
    </p:spTree>
    <p:extLst>
      <p:ext uri="{BB962C8B-B14F-4D97-AF65-F5344CB8AC3E}">
        <p14:creationId xmlns:p14="http://schemas.microsoft.com/office/powerpoint/2010/main" val="384723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cs typeface="Calibri"/>
            </a:endParaRPr>
          </a:p>
        </p:txBody>
      </p:sp>
      <p:sp>
        <p:nvSpPr>
          <p:cNvPr id="4" name="Marcador de número de diapositiva 3"/>
          <p:cNvSpPr>
            <a:spLocks noGrp="1"/>
          </p:cNvSpPr>
          <p:nvPr>
            <p:ph type="sldNum" sz="quarter" idx="5"/>
          </p:nvPr>
        </p:nvSpPr>
        <p:spPr/>
        <p:txBody>
          <a:bodyPr/>
          <a:lstStyle/>
          <a:p>
            <a:fld id="{F84E9415-152C-487D-8804-5CCC5F7500B0}" type="slidenum">
              <a:t>3</a:t>
            </a:fld>
            <a:endParaRPr lang="es-MX"/>
          </a:p>
        </p:txBody>
      </p:sp>
    </p:spTree>
    <p:extLst>
      <p:ext uri="{BB962C8B-B14F-4D97-AF65-F5344CB8AC3E}">
        <p14:creationId xmlns:p14="http://schemas.microsoft.com/office/powerpoint/2010/main" val="33297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lnSpc>
                <a:spcPct val="120000"/>
              </a:lnSpc>
              <a:spcBef>
                <a:spcPts val="1000"/>
              </a:spcBef>
              <a:buFont typeface="Arial"/>
              <a:buChar char="•"/>
            </a:pPr>
            <a:r>
              <a:rPr lang="es-MX"/>
              <a:t>La probabilidad de fraude aumenta con el </a:t>
            </a:r>
            <a:r>
              <a:rPr lang="es-MX" err="1"/>
              <a:t>cashback</a:t>
            </a:r>
            <a:r>
              <a:rPr lang="es-MX"/>
              <a:t> de la transacción porque está asociado a operaciones más grandes.</a:t>
            </a:r>
            <a:endParaRPr lang="en-US"/>
          </a:p>
          <a:p>
            <a:pPr marL="285750" indent="-285750">
              <a:lnSpc>
                <a:spcPct val="120000"/>
              </a:lnSpc>
              <a:spcBef>
                <a:spcPts val="1000"/>
              </a:spcBef>
              <a:buFont typeface="Arial"/>
              <a:buChar char="•"/>
            </a:pPr>
            <a:r>
              <a:rPr lang="es-MX" dirty="0"/>
              <a:t>El monto del crédito está asociado a una reducción en la probabilidad de fraude porque las transacciones legítimas tienen muchos </a:t>
            </a:r>
            <a:r>
              <a:rPr lang="es-MX" dirty="0" err="1"/>
              <a:t>outliers</a:t>
            </a:r>
            <a:r>
              <a:rPr lang="es-MX" dirty="0"/>
              <a:t> que sesgan el análisis. No necesariamente un problema de la muestra.</a:t>
            </a:r>
          </a:p>
          <a:p>
            <a:pPr marL="285750" indent="-285750">
              <a:lnSpc>
                <a:spcPct val="120000"/>
              </a:lnSpc>
              <a:spcBef>
                <a:spcPts val="1000"/>
              </a:spcBef>
              <a:buFont typeface="Arial"/>
              <a:buChar char="•"/>
            </a:pPr>
            <a:r>
              <a:rPr lang="es-MX" dirty="0"/>
              <a:t>Una línea de crédito mayor es una deuda más grande, por lo que algunas personas recurren al fraude para no pagar su deuda de forma legítima. Lo mismo con la tasa de interés.</a:t>
            </a:r>
            <a:endParaRPr lang="en-US" dirty="0"/>
          </a:p>
          <a:p>
            <a:pPr marL="285750" indent="-285750">
              <a:lnSpc>
                <a:spcPct val="120000"/>
              </a:lnSpc>
              <a:spcBef>
                <a:spcPts val="1000"/>
              </a:spcBef>
              <a:buFont typeface="Arial"/>
              <a:buChar char="•"/>
            </a:pPr>
            <a:r>
              <a:rPr lang="es-MX" dirty="0"/>
              <a:t>Se cometen más fraudes en la mañana.</a:t>
            </a:r>
            <a:endParaRPr lang="en-US" dirty="0"/>
          </a:p>
          <a:p>
            <a:pPr marL="285750" indent="-285750">
              <a:lnSpc>
                <a:spcPct val="120000"/>
              </a:lnSpc>
              <a:spcBef>
                <a:spcPts val="1000"/>
              </a:spcBef>
              <a:buFont typeface="Arial"/>
              <a:buChar char="•"/>
            </a:pPr>
            <a:r>
              <a:rPr lang="es-MX" dirty="0"/>
              <a:t>Los fraudes suelen cometerse con teléfonos más viejos y de telefonía Telcel. (Esto último también porque es el proveedor con más usuarios.)</a:t>
            </a:r>
            <a:endParaRPr lang="en-US" dirty="0"/>
          </a:p>
          <a:p>
            <a:pPr marL="285750" indent="-285750">
              <a:lnSpc>
                <a:spcPct val="120000"/>
              </a:lnSpc>
              <a:spcBef>
                <a:spcPts val="1000"/>
              </a:spcBef>
              <a:buFont typeface="Arial"/>
              <a:buChar char="•"/>
            </a:pPr>
            <a:r>
              <a:rPr lang="es-MX" dirty="0"/>
              <a:t>Los usuarios suelen cometer más ilícitos en línea. Quizá por vergüenza, respeto al orden público o porque los cajeros no se prestan a eso, los defraudadores evitan cometer ilícitos en los establecimientos públicos.</a:t>
            </a:r>
            <a:endParaRPr lang="en-US" dirty="0"/>
          </a:p>
          <a:p>
            <a:pPr marL="285750" indent="-285750">
              <a:lnSpc>
                <a:spcPct val="120000"/>
              </a:lnSpc>
              <a:spcBef>
                <a:spcPts val="1000"/>
              </a:spcBef>
              <a:buFont typeface="Arial"/>
              <a:buChar char="•"/>
            </a:pPr>
            <a:r>
              <a:rPr lang="es-MX"/>
              <a:t>La probabilidad de fraude decrece menos con personas de género femenino porque según los datos son quienes más realizan transacciones ilícitas.</a:t>
            </a:r>
          </a:p>
        </p:txBody>
      </p:sp>
      <p:sp>
        <p:nvSpPr>
          <p:cNvPr id="4" name="Marcador de número de diapositiva 3"/>
          <p:cNvSpPr>
            <a:spLocks noGrp="1"/>
          </p:cNvSpPr>
          <p:nvPr>
            <p:ph type="sldNum" sz="quarter" idx="5"/>
          </p:nvPr>
        </p:nvSpPr>
        <p:spPr/>
        <p:txBody>
          <a:bodyPr/>
          <a:lstStyle/>
          <a:p>
            <a:fld id="{F84E9415-152C-487D-8804-5CCC5F7500B0}" type="slidenum">
              <a:rPr lang="es-MX"/>
              <a:t>20</a:t>
            </a:fld>
            <a:endParaRPr lang="es-MX"/>
          </a:p>
        </p:txBody>
      </p:sp>
    </p:spTree>
    <p:extLst>
      <p:ext uri="{BB962C8B-B14F-4D97-AF65-F5344CB8AC3E}">
        <p14:creationId xmlns:p14="http://schemas.microsoft.com/office/powerpoint/2010/main" val="137558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319063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380999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179458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396917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132987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428531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63819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91734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‹Nº›</a:t>
            </a:fld>
            <a:endParaRPr lang="en-US"/>
          </a:p>
        </p:txBody>
      </p:sp>
    </p:spTree>
    <p:extLst>
      <p:ext uri="{BB962C8B-B14F-4D97-AF65-F5344CB8AC3E}">
        <p14:creationId xmlns:p14="http://schemas.microsoft.com/office/powerpoint/2010/main" val="246998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‹Nº›</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2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1/8/2024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‹Nº›</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35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1/8/2024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‹Nº›</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05723"/>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2" r:id="rId6"/>
    <p:sldLayoutId id="2147483838" r:id="rId7"/>
    <p:sldLayoutId id="2147483839" r:id="rId8"/>
    <p:sldLayoutId id="2147483840" r:id="rId9"/>
    <p:sldLayoutId id="2147483841" r:id="rId10"/>
    <p:sldLayoutId id="21474838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229F666-8C72-465C-A1A8-D28703FD2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2750D7-24A8-49FA-A959-E247A4E3585A}"/>
              </a:ext>
            </a:extLst>
          </p:cNvPr>
          <p:cNvSpPr>
            <a:spLocks noGrp="1"/>
          </p:cNvSpPr>
          <p:nvPr>
            <p:ph type="ctrTitle"/>
          </p:nvPr>
        </p:nvSpPr>
        <p:spPr>
          <a:xfrm>
            <a:off x="2044168" y="2227700"/>
            <a:ext cx="8103664" cy="1543816"/>
          </a:xfrm>
        </p:spPr>
        <p:txBody>
          <a:bodyPr anchor="b">
            <a:noAutofit/>
          </a:bodyPr>
          <a:lstStyle/>
          <a:p>
            <a:pPr algn="ctr">
              <a:lnSpc>
                <a:spcPct val="90000"/>
              </a:lnSpc>
            </a:pPr>
            <a:r>
              <a:rPr lang="es-MX" dirty="0">
                <a:latin typeface="Aharoni"/>
                <a:cs typeface="Angsana New"/>
              </a:rPr>
              <a:t>Clasificación de transacciones fraudulentas</a:t>
            </a:r>
            <a:endParaRPr lang="es-MX" dirty="0"/>
          </a:p>
        </p:txBody>
      </p:sp>
      <p:sp>
        <p:nvSpPr>
          <p:cNvPr id="3" name="Subtítulo 2">
            <a:extLst>
              <a:ext uri="{FF2B5EF4-FFF2-40B4-BE49-F238E27FC236}">
                <a16:creationId xmlns:a16="http://schemas.microsoft.com/office/drawing/2014/main" id="{222436C3-4762-4542-9B41-D8B4CC95F6DE}"/>
              </a:ext>
            </a:extLst>
          </p:cNvPr>
          <p:cNvSpPr>
            <a:spLocks noGrp="1"/>
          </p:cNvSpPr>
          <p:nvPr>
            <p:ph type="subTitle" idx="1"/>
          </p:nvPr>
        </p:nvSpPr>
        <p:spPr>
          <a:xfrm>
            <a:off x="2400300" y="3819885"/>
            <a:ext cx="7391400" cy="609600"/>
          </a:xfrm>
        </p:spPr>
        <p:txBody>
          <a:bodyPr vert="horz" lIns="91440" tIns="45720" rIns="91440" bIns="45720" rtlCol="0" anchor="ctr">
            <a:normAutofit/>
          </a:bodyPr>
          <a:lstStyle/>
          <a:p>
            <a:pPr algn="ctr"/>
            <a:r>
              <a:rPr lang="es-MX"/>
              <a:t>Rappicard</a:t>
            </a:r>
          </a:p>
        </p:txBody>
      </p:sp>
      <p:cxnSp>
        <p:nvCxnSpPr>
          <p:cNvPr id="29" name="Straight Connector 28">
            <a:extLst>
              <a:ext uri="{FF2B5EF4-FFF2-40B4-BE49-F238E27FC236}">
                <a16:creationId xmlns:a16="http://schemas.microsoft.com/office/drawing/2014/main" id="{54A6E69C-E9CC-4AD4-838D-2835683A64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2" idx="0"/>
          </p:cNvCxnSpPr>
          <p:nvPr>
            <p:extLst>
              <p:ext uri="{386F3935-93C4-4BCD-93E2-E3B085C9AB24}">
                <p16:designElem xmlns:p16="http://schemas.microsoft.com/office/powerpoint/2015/main" val="1"/>
              </p:ext>
            </p:extLst>
          </p:nvPr>
        </p:nvCxnSpPr>
        <p:spPr>
          <a:xfrm>
            <a:off x="6096000" y="49096"/>
            <a:ext cx="0" cy="217860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6B9EBB-1334-4040-BCF7-51F44CBFA6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14362"/>
            <a:ext cx="0" cy="214363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Imagen 4" descr="RappiCard México">
            <a:extLst>
              <a:ext uri="{FF2B5EF4-FFF2-40B4-BE49-F238E27FC236}">
                <a16:creationId xmlns:a16="http://schemas.microsoft.com/office/drawing/2014/main" id="{6C9D5C56-AD12-0CDF-5615-032AA62AF370}"/>
              </a:ext>
            </a:extLst>
          </p:cNvPr>
          <p:cNvPicPr>
            <a:picLocks noChangeAspect="1"/>
          </p:cNvPicPr>
          <p:nvPr/>
        </p:nvPicPr>
        <p:blipFill>
          <a:blip r:embed="rId2"/>
          <a:stretch>
            <a:fillRect/>
          </a:stretch>
        </p:blipFill>
        <p:spPr>
          <a:xfrm>
            <a:off x="632244" y="5067659"/>
            <a:ext cx="1409700" cy="1409700"/>
          </a:xfrm>
          <a:prstGeom prst="rect">
            <a:avLst/>
          </a:prstGeom>
        </p:spPr>
      </p:pic>
    </p:spTree>
    <p:extLst>
      <p:ext uri="{BB962C8B-B14F-4D97-AF65-F5344CB8AC3E}">
        <p14:creationId xmlns:p14="http://schemas.microsoft.com/office/powerpoint/2010/main" val="14305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4A637-AF2E-8E68-D2A3-411FD848F0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1927BE-3803-7E83-BFD5-78B56088838E}"/>
              </a:ext>
            </a:extLst>
          </p:cNvPr>
          <p:cNvSpPr>
            <a:spLocks noGrp="1"/>
          </p:cNvSpPr>
          <p:nvPr>
            <p:ph type="title"/>
          </p:nvPr>
        </p:nvSpPr>
        <p:spPr>
          <a:xfrm>
            <a:off x="878515" y="516868"/>
            <a:ext cx="10427840" cy="1086056"/>
          </a:xfrm>
        </p:spPr>
        <p:txBody>
          <a:bodyPr>
            <a:normAutofit/>
          </a:bodyPr>
          <a:lstStyle/>
          <a:p>
            <a:r>
              <a:rPr lang="es-MX" sz="4800" b="1" dirty="0">
                <a:latin typeface="Aharoni"/>
                <a:cs typeface="Aharoni"/>
              </a:rPr>
              <a:t>Análisis de los datos</a:t>
            </a:r>
          </a:p>
        </p:txBody>
      </p:sp>
      <p:pic>
        <p:nvPicPr>
          <p:cNvPr id="3" name="Imagen 2">
            <a:extLst>
              <a:ext uri="{FF2B5EF4-FFF2-40B4-BE49-F238E27FC236}">
                <a16:creationId xmlns:a16="http://schemas.microsoft.com/office/drawing/2014/main" id="{0FEB3728-10D3-EBEE-454B-CA4B9D8775B5}"/>
              </a:ext>
            </a:extLst>
          </p:cNvPr>
          <p:cNvPicPr>
            <a:picLocks noChangeAspect="1"/>
          </p:cNvPicPr>
          <p:nvPr/>
        </p:nvPicPr>
        <p:blipFill>
          <a:blip r:embed="rId2"/>
          <a:stretch>
            <a:fillRect/>
          </a:stretch>
        </p:blipFill>
        <p:spPr>
          <a:xfrm>
            <a:off x="389267" y="1715488"/>
            <a:ext cx="11413466" cy="4476571"/>
          </a:xfrm>
          <a:prstGeom prst="rect">
            <a:avLst/>
          </a:prstGeom>
        </p:spPr>
      </p:pic>
    </p:spTree>
    <p:extLst>
      <p:ext uri="{BB962C8B-B14F-4D97-AF65-F5344CB8AC3E}">
        <p14:creationId xmlns:p14="http://schemas.microsoft.com/office/powerpoint/2010/main" val="265323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E21C4-6D84-8B53-2457-AA000613B6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C17D850-2C21-74C6-433D-D5165F099D9C}"/>
              </a:ext>
            </a:extLst>
          </p:cNvPr>
          <p:cNvSpPr>
            <a:spLocks noGrp="1"/>
          </p:cNvSpPr>
          <p:nvPr>
            <p:ph type="title"/>
          </p:nvPr>
        </p:nvSpPr>
        <p:spPr>
          <a:xfrm>
            <a:off x="878515" y="516868"/>
            <a:ext cx="10427840" cy="1086056"/>
          </a:xfrm>
        </p:spPr>
        <p:txBody>
          <a:bodyPr>
            <a:normAutofit/>
          </a:bodyPr>
          <a:lstStyle/>
          <a:p>
            <a:r>
              <a:rPr lang="es-MX" sz="4800" b="1" dirty="0">
                <a:latin typeface="Aharoni"/>
                <a:cs typeface="Aharoni"/>
              </a:rPr>
              <a:t>Análisis de los datos</a:t>
            </a:r>
          </a:p>
        </p:txBody>
      </p:sp>
      <p:pic>
        <p:nvPicPr>
          <p:cNvPr id="4" name="Imagen 3">
            <a:extLst>
              <a:ext uri="{FF2B5EF4-FFF2-40B4-BE49-F238E27FC236}">
                <a16:creationId xmlns:a16="http://schemas.microsoft.com/office/drawing/2014/main" id="{01CEC2A9-87F0-8067-2663-A01A5DF45783}"/>
              </a:ext>
            </a:extLst>
          </p:cNvPr>
          <p:cNvPicPr>
            <a:picLocks noChangeAspect="1"/>
          </p:cNvPicPr>
          <p:nvPr/>
        </p:nvPicPr>
        <p:blipFill>
          <a:blip r:embed="rId2"/>
          <a:stretch>
            <a:fillRect/>
          </a:stretch>
        </p:blipFill>
        <p:spPr>
          <a:xfrm>
            <a:off x="1271768" y="1715488"/>
            <a:ext cx="9634088" cy="4375929"/>
          </a:xfrm>
          <a:prstGeom prst="rect">
            <a:avLst/>
          </a:prstGeom>
        </p:spPr>
      </p:pic>
    </p:spTree>
    <p:extLst>
      <p:ext uri="{BB962C8B-B14F-4D97-AF65-F5344CB8AC3E}">
        <p14:creationId xmlns:p14="http://schemas.microsoft.com/office/powerpoint/2010/main" val="21787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619C9-EA77-BD19-7A70-15F07B6923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F2C0F6D-B90E-A2A3-B128-C8BE3533F7E0}"/>
              </a:ext>
            </a:extLst>
          </p:cNvPr>
          <p:cNvSpPr>
            <a:spLocks noGrp="1"/>
          </p:cNvSpPr>
          <p:nvPr>
            <p:ph type="title"/>
          </p:nvPr>
        </p:nvSpPr>
        <p:spPr>
          <a:xfrm>
            <a:off x="878515" y="516868"/>
            <a:ext cx="10427840" cy="1086056"/>
          </a:xfrm>
        </p:spPr>
        <p:txBody>
          <a:bodyPr>
            <a:normAutofit/>
          </a:bodyPr>
          <a:lstStyle/>
          <a:p>
            <a:r>
              <a:rPr lang="es-MX" sz="4800" b="1" dirty="0">
                <a:latin typeface="Aharoni"/>
                <a:cs typeface="Aharoni"/>
              </a:rPr>
              <a:t>Análisis de los datos</a:t>
            </a:r>
          </a:p>
        </p:txBody>
      </p:sp>
      <p:pic>
        <p:nvPicPr>
          <p:cNvPr id="4" name="Imagen 3">
            <a:extLst>
              <a:ext uri="{FF2B5EF4-FFF2-40B4-BE49-F238E27FC236}">
                <a16:creationId xmlns:a16="http://schemas.microsoft.com/office/drawing/2014/main" id="{75F7196D-BDC1-ED02-6E9E-CEAD9A35A3CE}"/>
              </a:ext>
            </a:extLst>
          </p:cNvPr>
          <p:cNvPicPr>
            <a:picLocks noChangeAspect="1"/>
          </p:cNvPicPr>
          <p:nvPr/>
        </p:nvPicPr>
        <p:blipFill>
          <a:blip r:embed="rId2"/>
          <a:stretch>
            <a:fillRect/>
          </a:stretch>
        </p:blipFill>
        <p:spPr>
          <a:xfrm>
            <a:off x="1285875" y="1715488"/>
            <a:ext cx="9605872" cy="4433438"/>
          </a:xfrm>
          <a:prstGeom prst="rect">
            <a:avLst/>
          </a:prstGeom>
        </p:spPr>
      </p:pic>
    </p:spTree>
    <p:extLst>
      <p:ext uri="{BB962C8B-B14F-4D97-AF65-F5344CB8AC3E}">
        <p14:creationId xmlns:p14="http://schemas.microsoft.com/office/powerpoint/2010/main" val="209617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2FDD5-2F79-F593-91C6-B495375E73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F815F5-38DF-9422-7E14-27A1D2E2B2CF}"/>
              </a:ext>
            </a:extLst>
          </p:cNvPr>
          <p:cNvSpPr>
            <a:spLocks noGrp="1"/>
          </p:cNvSpPr>
          <p:nvPr>
            <p:ph type="title"/>
          </p:nvPr>
        </p:nvSpPr>
        <p:spPr>
          <a:xfrm>
            <a:off x="849760" y="660642"/>
            <a:ext cx="10427840" cy="1086056"/>
          </a:xfrm>
        </p:spPr>
        <p:txBody>
          <a:bodyPr>
            <a:normAutofit/>
          </a:bodyPr>
          <a:lstStyle/>
          <a:p>
            <a:r>
              <a:rPr lang="es-MX" sz="4800" b="1" dirty="0">
                <a:latin typeface="Aharoni"/>
                <a:cs typeface="Aharoni"/>
              </a:rPr>
              <a:t>Submuestreo</a:t>
            </a:r>
          </a:p>
        </p:txBody>
      </p:sp>
      <p:pic>
        <p:nvPicPr>
          <p:cNvPr id="6" name="Imagen 5">
            <a:extLst>
              <a:ext uri="{FF2B5EF4-FFF2-40B4-BE49-F238E27FC236}">
                <a16:creationId xmlns:a16="http://schemas.microsoft.com/office/drawing/2014/main" id="{04C7E5E5-75EB-AA74-EF55-3DC81AB28477}"/>
              </a:ext>
            </a:extLst>
          </p:cNvPr>
          <p:cNvPicPr>
            <a:picLocks noChangeAspect="1"/>
          </p:cNvPicPr>
          <p:nvPr/>
        </p:nvPicPr>
        <p:blipFill>
          <a:blip r:embed="rId2"/>
          <a:stretch>
            <a:fillRect/>
          </a:stretch>
        </p:blipFill>
        <p:spPr>
          <a:xfrm>
            <a:off x="1046403" y="1791599"/>
            <a:ext cx="10113573" cy="4424991"/>
          </a:xfrm>
          <a:prstGeom prst="rect">
            <a:avLst/>
          </a:prstGeom>
        </p:spPr>
      </p:pic>
    </p:spTree>
    <p:extLst>
      <p:ext uri="{BB962C8B-B14F-4D97-AF65-F5344CB8AC3E}">
        <p14:creationId xmlns:p14="http://schemas.microsoft.com/office/powerpoint/2010/main" val="223813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8540C-DC4D-99E0-9134-C2448B1715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A1A042-375E-636A-FFFD-ECB519CE332B}"/>
              </a:ext>
            </a:extLst>
          </p:cNvPr>
          <p:cNvSpPr>
            <a:spLocks noGrp="1"/>
          </p:cNvSpPr>
          <p:nvPr>
            <p:ph type="title"/>
          </p:nvPr>
        </p:nvSpPr>
        <p:spPr>
          <a:xfrm>
            <a:off x="821006" y="387472"/>
            <a:ext cx="10427840" cy="1086056"/>
          </a:xfrm>
        </p:spPr>
        <p:txBody>
          <a:bodyPr>
            <a:normAutofit/>
          </a:bodyPr>
          <a:lstStyle/>
          <a:p>
            <a:r>
              <a:rPr lang="es-MX" sz="4800" b="1" dirty="0">
                <a:latin typeface="Aharoni"/>
                <a:cs typeface="Aharoni"/>
              </a:rPr>
              <a:t>Submuestreo</a:t>
            </a:r>
          </a:p>
        </p:txBody>
      </p:sp>
      <p:pic>
        <p:nvPicPr>
          <p:cNvPr id="3" name="Imagen 2">
            <a:extLst>
              <a:ext uri="{FF2B5EF4-FFF2-40B4-BE49-F238E27FC236}">
                <a16:creationId xmlns:a16="http://schemas.microsoft.com/office/drawing/2014/main" id="{6E26F810-B40D-3FBE-8548-6B6A60216808}"/>
              </a:ext>
            </a:extLst>
          </p:cNvPr>
          <p:cNvPicPr>
            <a:picLocks noChangeAspect="1"/>
          </p:cNvPicPr>
          <p:nvPr/>
        </p:nvPicPr>
        <p:blipFill>
          <a:blip r:embed="rId2"/>
          <a:stretch>
            <a:fillRect/>
          </a:stretch>
        </p:blipFill>
        <p:spPr>
          <a:xfrm>
            <a:off x="2348094" y="1466311"/>
            <a:ext cx="7495815" cy="4673000"/>
          </a:xfrm>
          <a:prstGeom prst="rect">
            <a:avLst/>
          </a:prstGeom>
        </p:spPr>
      </p:pic>
    </p:spTree>
    <p:extLst>
      <p:ext uri="{BB962C8B-B14F-4D97-AF65-F5344CB8AC3E}">
        <p14:creationId xmlns:p14="http://schemas.microsoft.com/office/powerpoint/2010/main" val="19521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0523A-6408-CFE6-C88D-45E32C12EC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4EB38B-D0EC-C6F8-2E27-87EEC8EC678D}"/>
              </a:ext>
            </a:extLst>
          </p:cNvPr>
          <p:cNvSpPr>
            <a:spLocks noGrp="1"/>
          </p:cNvSpPr>
          <p:nvPr>
            <p:ph type="title"/>
          </p:nvPr>
        </p:nvSpPr>
        <p:spPr>
          <a:xfrm>
            <a:off x="821006" y="387472"/>
            <a:ext cx="10427840" cy="1086056"/>
          </a:xfrm>
        </p:spPr>
        <p:txBody>
          <a:bodyPr>
            <a:normAutofit/>
          </a:bodyPr>
          <a:lstStyle/>
          <a:p>
            <a:r>
              <a:rPr lang="es-MX" sz="4800" b="1" dirty="0">
                <a:latin typeface="Aharoni"/>
                <a:cs typeface="Aharoni"/>
              </a:rPr>
              <a:t>Submuestreo</a:t>
            </a:r>
          </a:p>
        </p:txBody>
      </p:sp>
      <p:pic>
        <p:nvPicPr>
          <p:cNvPr id="4" name="Imagen 3">
            <a:extLst>
              <a:ext uri="{FF2B5EF4-FFF2-40B4-BE49-F238E27FC236}">
                <a16:creationId xmlns:a16="http://schemas.microsoft.com/office/drawing/2014/main" id="{00ED4FE5-EDD7-167D-4D20-FBA989CC5F94}"/>
              </a:ext>
            </a:extLst>
          </p:cNvPr>
          <p:cNvPicPr>
            <a:picLocks noChangeAspect="1"/>
          </p:cNvPicPr>
          <p:nvPr/>
        </p:nvPicPr>
        <p:blipFill>
          <a:blip r:embed="rId2"/>
          <a:stretch>
            <a:fillRect/>
          </a:stretch>
        </p:blipFill>
        <p:spPr>
          <a:xfrm>
            <a:off x="2175565" y="1322538"/>
            <a:ext cx="7840871" cy="4859906"/>
          </a:xfrm>
          <a:prstGeom prst="rect">
            <a:avLst/>
          </a:prstGeom>
        </p:spPr>
      </p:pic>
    </p:spTree>
    <p:extLst>
      <p:ext uri="{BB962C8B-B14F-4D97-AF65-F5344CB8AC3E}">
        <p14:creationId xmlns:p14="http://schemas.microsoft.com/office/powerpoint/2010/main" val="102092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9C38C-BD0A-6649-F45B-8869766B59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E7E6F2-8D9B-1D5F-C789-0DE1A0B3F3C0}"/>
              </a:ext>
            </a:extLst>
          </p:cNvPr>
          <p:cNvSpPr>
            <a:spLocks noGrp="1"/>
          </p:cNvSpPr>
          <p:nvPr>
            <p:ph type="title"/>
          </p:nvPr>
        </p:nvSpPr>
        <p:spPr>
          <a:xfrm>
            <a:off x="821006" y="387472"/>
            <a:ext cx="10427840" cy="1086056"/>
          </a:xfrm>
        </p:spPr>
        <p:txBody>
          <a:bodyPr>
            <a:normAutofit/>
          </a:bodyPr>
          <a:lstStyle/>
          <a:p>
            <a:r>
              <a:rPr lang="es-MX" sz="4800" b="1" dirty="0">
                <a:latin typeface="Aharoni"/>
                <a:cs typeface="Aharoni"/>
              </a:rPr>
              <a:t>Área bajo la curva</a:t>
            </a:r>
          </a:p>
        </p:txBody>
      </p:sp>
      <p:pic>
        <p:nvPicPr>
          <p:cNvPr id="6" name="Imagen 5">
            <a:extLst>
              <a:ext uri="{FF2B5EF4-FFF2-40B4-BE49-F238E27FC236}">
                <a16:creationId xmlns:a16="http://schemas.microsoft.com/office/drawing/2014/main" id="{2C31E8AD-2EC9-8588-B8FF-9A8F94402A29}"/>
              </a:ext>
            </a:extLst>
          </p:cNvPr>
          <p:cNvPicPr>
            <a:picLocks noChangeAspect="1"/>
          </p:cNvPicPr>
          <p:nvPr/>
        </p:nvPicPr>
        <p:blipFill>
          <a:blip r:embed="rId2"/>
          <a:stretch>
            <a:fillRect/>
          </a:stretch>
        </p:blipFill>
        <p:spPr>
          <a:xfrm>
            <a:off x="3127345" y="1405838"/>
            <a:ext cx="5951687" cy="4765195"/>
          </a:xfrm>
          <a:prstGeom prst="rect">
            <a:avLst/>
          </a:prstGeom>
        </p:spPr>
      </p:pic>
    </p:spTree>
    <p:extLst>
      <p:ext uri="{BB962C8B-B14F-4D97-AF65-F5344CB8AC3E}">
        <p14:creationId xmlns:p14="http://schemas.microsoft.com/office/powerpoint/2010/main" val="276875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1158-9200-1DE0-88C6-BA28CF68418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C1AE7F-9E60-66AC-6C57-3580678B634E}"/>
              </a:ext>
            </a:extLst>
          </p:cNvPr>
          <p:cNvSpPr>
            <a:spLocks noGrp="1"/>
          </p:cNvSpPr>
          <p:nvPr>
            <p:ph type="title"/>
          </p:nvPr>
        </p:nvSpPr>
        <p:spPr>
          <a:xfrm>
            <a:off x="821006" y="387472"/>
            <a:ext cx="10427840" cy="1086056"/>
          </a:xfrm>
        </p:spPr>
        <p:txBody>
          <a:bodyPr>
            <a:normAutofit/>
          </a:bodyPr>
          <a:lstStyle/>
          <a:p>
            <a:r>
              <a:rPr lang="es-MX" sz="4800" b="1" dirty="0">
                <a:latin typeface="Aharoni"/>
                <a:cs typeface="Aharoni"/>
              </a:rPr>
              <a:t>Selección de variables </a:t>
            </a:r>
            <a:r>
              <a:rPr lang="es-MX" sz="5400" b="1" dirty="0">
                <a:latin typeface="Aharoni"/>
                <a:cs typeface="Aharoni"/>
              </a:rPr>
              <a:t>(</a:t>
            </a:r>
            <a:r>
              <a:rPr lang="es-MX" sz="4800" b="1" dirty="0">
                <a:latin typeface="Aharoni"/>
                <a:cs typeface="Aharoni"/>
              </a:rPr>
              <a:t>RF</a:t>
            </a:r>
            <a:r>
              <a:rPr lang="es-MX" sz="5400" b="1" dirty="0">
                <a:latin typeface="Aharoni"/>
                <a:cs typeface="Aharoni"/>
              </a:rPr>
              <a:t>)</a:t>
            </a:r>
            <a:endParaRPr lang="es-MX" sz="5400" dirty="0"/>
          </a:p>
        </p:txBody>
      </p:sp>
      <p:graphicFrame>
        <p:nvGraphicFramePr>
          <p:cNvPr id="4" name="Tabla 3">
            <a:extLst>
              <a:ext uri="{FF2B5EF4-FFF2-40B4-BE49-F238E27FC236}">
                <a16:creationId xmlns:a16="http://schemas.microsoft.com/office/drawing/2014/main" id="{B73B509B-9797-9407-516E-0CF4A5DE47D6}"/>
              </a:ext>
            </a:extLst>
          </p:cNvPr>
          <p:cNvGraphicFramePr>
            <a:graphicFrameLocks noGrp="1"/>
          </p:cNvGraphicFramePr>
          <p:nvPr>
            <p:extLst>
              <p:ext uri="{D42A27DB-BD31-4B8C-83A1-F6EECF244321}">
                <p14:modId xmlns:p14="http://schemas.microsoft.com/office/powerpoint/2010/main" val="1732050753"/>
              </p:ext>
            </p:extLst>
          </p:nvPr>
        </p:nvGraphicFramePr>
        <p:xfrm>
          <a:off x="3766867" y="1552755"/>
          <a:ext cx="4654109" cy="4366065"/>
        </p:xfrm>
        <a:graphic>
          <a:graphicData uri="http://schemas.openxmlformats.org/drawingml/2006/table">
            <a:tbl>
              <a:tblPr firstRow="1" bandRow="1">
                <a:tableStyleId>{5C22544A-7EE6-4342-B048-85BDC9FD1C3A}</a:tableStyleId>
              </a:tblPr>
              <a:tblGrid>
                <a:gridCol w="4654109">
                  <a:extLst>
                    <a:ext uri="{9D8B030D-6E8A-4147-A177-3AD203B41FA5}">
                      <a16:colId xmlns:a16="http://schemas.microsoft.com/office/drawing/2014/main" val="2656137150"/>
                    </a:ext>
                  </a:extLst>
                </a:gridCol>
              </a:tblGrid>
              <a:tr h="396915">
                <a:tc>
                  <a:txBody>
                    <a:bodyPr/>
                    <a:lstStyle/>
                    <a:p>
                      <a:pPr algn="ctr" fontAlgn="b"/>
                      <a:r>
                        <a:rPr lang="es-MX" sz="2000" dirty="0">
                          <a:solidFill>
                            <a:srgbClr val="FFFFFF"/>
                          </a:solidFill>
                          <a:effectLst/>
                          <a:latin typeface="Calibri"/>
                        </a:rPr>
                        <a:t>Características por importancia</a:t>
                      </a:r>
                    </a:p>
                  </a:txBody>
                  <a:tcPr marL="9525" marR="9525" marT="9525" anchor="b">
                    <a:lnL>
                      <a:noFill/>
                    </a:lnL>
                    <a:lnR>
                      <a:noFill/>
                    </a:lnR>
                    <a:lnT>
                      <a:noFill/>
                    </a:lnT>
                    <a:lnB>
                      <a:noFill/>
                    </a:lnB>
                    <a:solidFill>
                      <a:srgbClr val="000000"/>
                    </a:solidFill>
                  </a:tcPr>
                </a:tc>
                <a:extLst>
                  <a:ext uri="{0D108BD9-81ED-4DB2-BD59-A6C34878D82A}">
                    <a16:rowId xmlns:a16="http://schemas.microsoft.com/office/drawing/2014/main" val="2325777581"/>
                  </a:ext>
                </a:extLst>
              </a:tr>
              <a:tr h="396915">
                <a:tc>
                  <a:txBody>
                    <a:bodyPr/>
                    <a:lstStyle/>
                    <a:p>
                      <a:pPr algn="ctr" fontAlgn="b"/>
                      <a:r>
                        <a:rPr lang="es-MX" sz="2000" err="1">
                          <a:effectLst/>
                          <a:latin typeface="Calibri"/>
                        </a:rPr>
                        <a:t>Cashback</a:t>
                      </a:r>
                      <a:endParaRPr lang="es-MX" sz="2000" dirty="0">
                        <a:effectLst/>
                        <a:latin typeface="Calibri"/>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8165127"/>
                  </a:ext>
                </a:extLst>
              </a:tr>
              <a:tr h="396915">
                <a:tc>
                  <a:txBody>
                    <a:bodyPr/>
                    <a:lstStyle/>
                    <a:p>
                      <a:pPr algn="ctr" fontAlgn="b"/>
                      <a:r>
                        <a:rPr lang="es-MX" sz="2000" dirty="0">
                          <a:effectLst/>
                          <a:latin typeface="Calibri"/>
                        </a:rPr>
                        <a:t>Monto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63311134"/>
                  </a:ext>
                </a:extLst>
              </a:tr>
              <a:tr h="396915">
                <a:tc>
                  <a:txBody>
                    <a:bodyPr/>
                    <a:lstStyle/>
                    <a:p>
                      <a:pPr algn="ctr" fontAlgn="b"/>
                      <a:r>
                        <a:rPr lang="es-MX" sz="2000" dirty="0">
                          <a:effectLst/>
                          <a:latin typeface="Calibri"/>
                        </a:rPr>
                        <a:t>Línea de crédito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026684"/>
                  </a:ext>
                </a:extLst>
              </a:tr>
              <a:tr h="396915">
                <a:tc>
                  <a:txBody>
                    <a:bodyPr/>
                    <a:lstStyle/>
                    <a:p>
                      <a:pPr algn="ctr" fontAlgn="b"/>
                      <a:r>
                        <a:rPr lang="es-MX" sz="2000" dirty="0">
                          <a:effectLst/>
                          <a:latin typeface="Calibri"/>
                        </a:rPr>
                        <a:t>Hora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67754262"/>
                  </a:ext>
                </a:extLst>
              </a:tr>
              <a:tr h="396915">
                <a:tc>
                  <a:txBody>
                    <a:bodyPr/>
                    <a:lstStyle/>
                    <a:p>
                      <a:pPr algn="ctr" fontAlgn="b"/>
                      <a:r>
                        <a:rPr lang="es-MX" sz="2000" dirty="0">
                          <a:effectLst/>
                          <a:latin typeface="Calibri"/>
                        </a:rPr>
                        <a:t>Tasa de interés</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7880251"/>
                  </a:ext>
                </a:extLst>
              </a:tr>
              <a:tr h="396915">
                <a:tc>
                  <a:txBody>
                    <a:bodyPr/>
                    <a:lstStyle/>
                    <a:p>
                      <a:pPr algn="ctr" fontAlgn="b"/>
                      <a:r>
                        <a:rPr lang="es-MX" sz="2000" dirty="0">
                          <a:effectLst/>
                          <a:latin typeface="Calibri"/>
                        </a:rPr>
                        <a:t>Año del dispositivo utilizado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979202012"/>
                  </a:ext>
                </a:extLst>
              </a:tr>
              <a:tr h="396915">
                <a:tc>
                  <a:txBody>
                    <a:bodyPr/>
                    <a:lstStyle/>
                    <a:p>
                      <a:pPr algn="ctr" fontAlgn="b"/>
                      <a:r>
                        <a:rPr lang="es-MX" sz="2000" dirty="0">
                          <a:effectLst/>
                          <a:latin typeface="Calibri"/>
                        </a:rPr>
                        <a:t>Descuento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9928089"/>
                  </a:ext>
                </a:extLst>
              </a:tr>
              <a:tr h="396915">
                <a:tc>
                  <a:txBody>
                    <a:bodyPr/>
                    <a:lstStyle/>
                    <a:p>
                      <a:pPr algn="ctr" fontAlgn="b"/>
                      <a:r>
                        <a:rPr lang="es-MX" sz="2000" dirty="0">
                          <a:effectLst/>
                          <a:latin typeface="Calibri"/>
                        </a:rPr>
                        <a:t>Compras en línea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63265681"/>
                  </a:ext>
                </a:extLst>
              </a:tr>
              <a:tr h="396915">
                <a:tc>
                  <a:txBody>
                    <a:bodyPr/>
                    <a:lstStyle/>
                    <a:p>
                      <a:pPr algn="ctr" fontAlgn="b"/>
                      <a:r>
                        <a:rPr lang="es-MX" sz="2000" dirty="0">
                          <a:effectLst/>
                          <a:latin typeface="Calibri"/>
                        </a:rPr>
                        <a:t>Telcel</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264511"/>
                  </a:ext>
                </a:extLst>
              </a:tr>
              <a:tr h="396915">
                <a:tc>
                  <a:txBody>
                    <a:bodyPr/>
                    <a:lstStyle/>
                    <a:p>
                      <a:pPr algn="ctr" fontAlgn="b"/>
                      <a:r>
                        <a:rPr lang="es-MX" sz="2000" dirty="0">
                          <a:effectLst/>
                          <a:latin typeface="Calibri"/>
                        </a:rPr>
                        <a:t>Género binario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891736542"/>
                  </a:ext>
                </a:extLst>
              </a:tr>
            </a:tbl>
          </a:graphicData>
        </a:graphic>
      </p:graphicFrame>
    </p:spTree>
    <p:extLst>
      <p:ext uri="{BB962C8B-B14F-4D97-AF65-F5344CB8AC3E}">
        <p14:creationId xmlns:p14="http://schemas.microsoft.com/office/powerpoint/2010/main" val="122650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B73A5-9162-EC5D-4023-276938C2BF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1E2DBC-8F41-1A4D-0DBB-8AAE1FE9D0F5}"/>
              </a:ext>
            </a:extLst>
          </p:cNvPr>
          <p:cNvSpPr>
            <a:spLocks noGrp="1"/>
          </p:cNvSpPr>
          <p:nvPr>
            <p:ph type="title"/>
          </p:nvPr>
        </p:nvSpPr>
        <p:spPr>
          <a:xfrm>
            <a:off x="821006" y="387472"/>
            <a:ext cx="10427840" cy="1086056"/>
          </a:xfrm>
        </p:spPr>
        <p:txBody>
          <a:bodyPr>
            <a:normAutofit/>
          </a:bodyPr>
          <a:lstStyle/>
          <a:p>
            <a:r>
              <a:rPr lang="es-MX" sz="4800" b="1" dirty="0">
                <a:latin typeface="Aharoni"/>
                <a:cs typeface="Aharoni"/>
              </a:rPr>
              <a:t>Modelo parsimonioso</a:t>
            </a:r>
          </a:p>
        </p:txBody>
      </p:sp>
      <p:pic>
        <p:nvPicPr>
          <p:cNvPr id="3" name="Imagen 2">
            <a:extLst>
              <a:ext uri="{FF2B5EF4-FFF2-40B4-BE49-F238E27FC236}">
                <a16:creationId xmlns:a16="http://schemas.microsoft.com/office/drawing/2014/main" id="{6EA8CFD9-8CD2-2D16-85A9-CB67E87DEDAF}"/>
              </a:ext>
            </a:extLst>
          </p:cNvPr>
          <p:cNvPicPr>
            <a:picLocks noChangeAspect="1"/>
          </p:cNvPicPr>
          <p:nvPr/>
        </p:nvPicPr>
        <p:blipFill>
          <a:blip r:embed="rId2"/>
          <a:stretch>
            <a:fillRect/>
          </a:stretch>
        </p:blipFill>
        <p:spPr>
          <a:xfrm>
            <a:off x="2304961" y="1466312"/>
            <a:ext cx="7582079" cy="4716132"/>
          </a:xfrm>
          <a:prstGeom prst="rect">
            <a:avLst/>
          </a:prstGeom>
        </p:spPr>
      </p:pic>
    </p:spTree>
    <p:extLst>
      <p:ext uri="{BB962C8B-B14F-4D97-AF65-F5344CB8AC3E}">
        <p14:creationId xmlns:p14="http://schemas.microsoft.com/office/powerpoint/2010/main" val="8653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02D7B-216E-FA89-4C91-659EBE7CA5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5AA6136-F02A-B32A-F5F8-774B0C8D9165}"/>
              </a:ext>
            </a:extLst>
          </p:cNvPr>
          <p:cNvSpPr>
            <a:spLocks noGrp="1"/>
          </p:cNvSpPr>
          <p:nvPr>
            <p:ph type="title"/>
          </p:nvPr>
        </p:nvSpPr>
        <p:spPr>
          <a:xfrm>
            <a:off x="217157" y="243698"/>
            <a:ext cx="10427840" cy="1086056"/>
          </a:xfrm>
        </p:spPr>
        <p:txBody>
          <a:bodyPr>
            <a:normAutofit/>
          </a:bodyPr>
          <a:lstStyle/>
          <a:p>
            <a:r>
              <a:rPr lang="es-MX" sz="4800" b="1" dirty="0">
                <a:latin typeface="Aharoni"/>
                <a:cs typeface="Aharoni"/>
              </a:rPr>
              <a:t>Probabilidad de fraude</a:t>
            </a:r>
            <a:endParaRPr lang="es-MX" dirty="0"/>
          </a:p>
        </p:txBody>
      </p:sp>
      <p:pic>
        <p:nvPicPr>
          <p:cNvPr id="9" name="Marcador de contenido 8">
            <a:extLst>
              <a:ext uri="{FF2B5EF4-FFF2-40B4-BE49-F238E27FC236}">
                <a16:creationId xmlns:a16="http://schemas.microsoft.com/office/drawing/2014/main" id="{F0CDB58A-92B9-2AB1-1148-CC2A7D6B0801}"/>
              </a:ext>
            </a:extLst>
          </p:cNvPr>
          <p:cNvPicPr>
            <a:picLocks noGrp="1" noChangeAspect="1"/>
          </p:cNvPicPr>
          <p:nvPr>
            <p:ph idx="1"/>
          </p:nvPr>
        </p:nvPicPr>
        <p:blipFill>
          <a:blip r:embed="rId2"/>
          <a:stretch>
            <a:fillRect/>
          </a:stretch>
        </p:blipFill>
        <p:spPr>
          <a:xfrm>
            <a:off x="77217" y="2965930"/>
            <a:ext cx="12030433" cy="1125746"/>
          </a:xfrm>
        </p:spPr>
      </p:pic>
    </p:spTree>
    <p:extLst>
      <p:ext uri="{BB962C8B-B14F-4D97-AF65-F5344CB8AC3E}">
        <p14:creationId xmlns:p14="http://schemas.microsoft.com/office/powerpoint/2010/main" val="5885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3B315B-237A-1BFC-7067-C094DC12BA95}"/>
              </a:ext>
            </a:extLst>
          </p:cNvPr>
          <p:cNvSpPr>
            <a:spLocks noGrp="1"/>
          </p:cNvSpPr>
          <p:nvPr>
            <p:ph type="title"/>
          </p:nvPr>
        </p:nvSpPr>
        <p:spPr>
          <a:xfrm>
            <a:off x="790514" y="800100"/>
            <a:ext cx="3945531" cy="1443597"/>
          </a:xfrm>
        </p:spPr>
        <p:txBody>
          <a:bodyPr anchor="b">
            <a:normAutofit/>
          </a:bodyPr>
          <a:lstStyle/>
          <a:p>
            <a:pPr algn="r"/>
            <a:r>
              <a:rPr lang="es-MX" b="1">
                <a:latin typeface="Aharoni"/>
                <a:cs typeface="Aharoni"/>
              </a:rPr>
              <a:t>Análisis de los datos</a:t>
            </a:r>
          </a:p>
        </p:txBody>
      </p:sp>
      <p:cxnSp>
        <p:nvCxnSpPr>
          <p:cNvPr id="33" name="Straight Connector 2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7" name="Marcador de contenido 16">
            <a:extLst>
              <a:ext uri="{FF2B5EF4-FFF2-40B4-BE49-F238E27FC236}">
                <a16:creationId xmlns:a16="http://schemas.microsoft.com/office/drawing/2014/main" id="{6039B8C1-9B63-595B-DB4D-B8760C2317C1}"/>
              </a:ext>
            </a:extLst>
          </p:cNvPr>
          <p:cNvGraphicFramePr>
            <a:graphicFrameLocks noGrp="1"/>
          </p:cNvGraphicFramePr>
          <p:nvPr>
            <p:ph idx="1"/>
            <p:extLst>
              <p:ext uri="{D42A27DB-BD31-4B8C-83A1-F6EECF244321}">
                <p14:modId xmlns:p14="http://schemas.microsoft.com/office/powerpoint/2010/main" val="1293848317"/>
              </p:ext>
            </p:extLst>
          </p:nvPr>
        </p:nvGraphicFramePr>
        <p:xfrm>
          <a:off x="5980981" y="503207"/>
          <a:ext cx="4928516" cy="4943475"/>
        </p:xfrm>
        <a:graphic>
          <a:graphicData uri="http://schemas.openxmlformats.org/drawingml/2006/table">
            <a:tbl>
              <a:tblPr firstRow="1" bandRow="1">
                <a:tableStyleId>{5C22544A-7EE6-4342-B048-85BDC9FD1C3A}</a:tableStyleId>
              </a:tblPr>
              <a:tblGrid>
                <a:gridCol w="4928516">
                  <a:extLst>
                    <a:ext uri="{9D8B030D-6E8A-4147-A177-3AD203B41FA5}">
                      <a16:colId xmlns:a16="http://schemas.microsoft.com/office/drawing/2014/main" val="1250345251"/>
                    </a:ext>
                  </a:extLst>
                </a:gridCol>
              </a:tblGrid>
              <a:tr h="250164">
                <a:tc>
                  <a:txBody>
                    <a:bodyPr/>
                    <a:lstStyle/>
                    <a:p>
                      <a:pPr algn="ctr" fontAlgn="b"/>
                      <a:r>
                        <a:rPr lang="es-MX" sz="1800" dirty="0">
                          <a:solidFill>
                            <a:srgbClr val="FFFFFF"/>
                          </a:solidFill>
                          <a:effectLst/>
                          <a:latin typeface="Calibri"/>
                        </a:rPr>
                        <a:t>Características de la  transacción</a:t>
                      </a:r>
                    </a:p>
                  </a:txBody>
                  <a:tcPr marL="9525" marR="9525" marT="9525" anchor="b">
                    <a:lnL>
                      <a:noFill/>
                    </a:lnL>
                    <a:lnR>
                      <a:noFill/>
                    </a:lnR>
                    <a:lnT>
                      <a:noFill/>
                    </a:lnT>
                    <a:lnB>
                      <a:noFill/>
                    </a:lnB>
                    <a:solidFill>
                      <a:srgbClr val="000000"/>
                    </a:solidFill>
                  </a:tcPr>
                </a:tc>
                <a:extLst>
                  <a:ext uri="{0D108BD9-81ED-4DB2-BD59-A6C34878D82A}">
                    <a16:rowId xmlns:a16="http://schemas.microsoft.com/office/drawing/2014/main" val="3672737853"/>
                  </a:ext>
                </a:extLst>
              </a:tr>
              <a:tr h="250164">
                <a:tc>
                  <a:txBody>
                    <a:bodyPr/>
                    <a:lstStyle/>
                    <a:p>
                      <a:pPr algn="ctr" fontAlgn="b"/>
                      <a:r>
                        <a:rPr lang="es-MX" sz="1800" dirty="0">
                          <a:effectLst/>
                          <a:latin typeface="Calibri"/>
                        </a:rPr>
                        <a:t>Línea de crédito</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19574171"/>
                  </a:ext>
                </a:extLst>
              </a:tr>
              <a:tr h="250164">
                <a:tc>
                  <a:txBody>
                    <a:bodyPr/>
                    <a:lstStyle/>
                    <a:p>
                      <a:pPr algn="ctr" fontAlgn="b"/>
                      <a:r>
                        <a:rPr lang="es-MX" sz="1800" dirty="0">
                          <a:effectLst/>
                          <a:latin typeface="Calibri"/>
                        </a:rPr>
                        <a:t>Tasa de interés</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8804393"/>
                  </a:ext>
                </a:extLst>
              </a:tr>
              <a:tr h="250164">
                <a:tc>
                  <a:txBody>
                    <a:bodyPr/>
                    <a:lstStyle/>
                    <a:p>
                      <a:pPr algn="ctr" fontAlgn="b"/>
                      <a:r>
                        <a:rPr lang="es-MX" sz="1800" dirty="0">
                          <a:effectLst/>
                          <a:latin typeface="Calibri"/>
                        </a:rPr>
                        <a:t>Monto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907798068"/>
                  </a:ext>
                </a:extLst>
              </a:tr>
              <a:tr h="250164">
                <a:tc>
                  <a:txBody>
                    <a:bodyPr/>
                    <a:lstStyle/>
                    <a:p>
                      <a:pPr algn="ctr" fontAlgn="b"/>
                      <a:r>
                        <a:rPr lang="es-MX" sz="1800" dirty="0">
                          <a:effectLst/>
                          <a:latin typeface="Calibri"/>
                        </a:rPr>
                        <a:t>Fecha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89608409"/>
                  </a:ext>
                </a:extLst>
              </a:tr>
              <a:tr h="250164">
                <a:tc>
                  <a:txBody>
                    <a:bodyPr/>
                    <a:lstStyle/>
                    <a:p>
                      <a:pPr algn="ctr" fontAlgn="b"/>
                      <a:r>
                        <a:rPr lang="es-MX" sz="1800" dirty="0">
                          <a:effectLst/>
                          <a:latin typeface="Calibri"/>
                        </a:rPr>
                        <a:t>Hora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509429347"/>
                  </a:ext>
                </a:extLst>
              </a:tr>
              <a:tr h="250164">
                <a:tc>
                  <a:txBody>
                    <a:bodyPr/>
                    <a:lstStyle/>
                    <a:p>
                      <a:pPr algn="ctr" fontAlgn="b"/>
                      <a:r>
                        <a:rPr lang="es-MX" sz="1800" dirty="0">
                          <a:effectLst/>
                          <a:latin typeface="Calibri"/>
                        </a:rPr>
                        <a:t>Año y marca del dispositivo utilizado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7460338"/>
                  </a:ext>
                </a:extLst>
              </a:tr>
              <a:tr h="250164">
                <a:tc>
                  <a:txBody>
                    <a:bodyPr/>
                    <a:lstStyle/>
                    <a:p>
                      <a:pPr algn="ctr" fontAlgn="b"/>
                      <a:r>
                        <a:rPr lang="es-MX" sz="1800" dirty="0">
                          <a:effectLst/>
                          <a:latin typeface="Calibri"/>
                        </a:rPr>
                        <a:t>Proveedor de telefonía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74029914"/>
                  </a:ext>
                </a:extLst>
              </a:tr>
              <a:tr h="250164">
                <a:tc>
                  <a:txBody>
                    <a:bodyPr/>
                    <a:lstStyle/>
                    <a:p>
                      <a:pPr algn="ctr" fontAlgn="b"/>
                      <a:r>
                        <a:rPr lang="es-MX" sz="1800" dirty="0">
                          <a:effectLst/>
                          <a:latin typeface="Calibri"/>
                        </a:rPr>
                        <a:t>Establecimiento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75996117"/>
                  </a:ext>
                </a:extLst>
              </a:tr>
              <a:tr h="250164">
                <a:tc>
                  <a:txBody>
                    <a:bodyPr/>
                    <a:lstStyle/>
                    <a:p>
                      <a:pPr algn="ctr" fontAlgn="b"/>
                      <a:r>
                        <a:rPr lang="es-MX" sz="1800" dirty="0">
                          <a:effectLst/>
                          <a:latin typeface="Calibri"/>
                        </a:rPr>
                        <a:t>Ciudad</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93993685"/>
                  </a:ext>
                </a:extLst>
              </a:tr>
              <a:tr h="250164">
                <a:tc>
                  <a:txBody>
                    <a:bodyPr/>
                    <a:lstStyle/>
                    <a:p>
                      <a:pPr algn="ctr" fontAlgn="b"/>
                      <a:r>
                        <a:rPr lang="es-MX" sz="1800" dirty="0">
                          <a:effectLst/>
                          <a:latin typeface="Calibri"/>
                        </a:rPr>
                        <a:t>Status</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1992405"/>
                  </a:ext>
                </a:extLst>
              </a:tr>
              <a:tr h="250164">
                <a:tc>
                  <a:txBody>
                    <a:bodyPr/>
                    <a:lstStyle/>
                    <a:p>
                      <a:pPr algn="ctr" fontAlgn="b"/>
                      <a:r>
                        <a:rPr lang="es-MX" sz="1800" dirty="0">
                          <a:effectLst/>
                          <a:latin typeface="Calibri"/>
                        </a:rPr>
                        <a:t>Cliente Prime</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57986194"/>
                  </a:ext>
                </a:extLst>
              </a:tr>
              <a:tr h="250164">
                <a:tc>
                  <a:txBody>
                    <a:bodyPr/>
                    <a:lstStyle/>
                    <a:p>
                      <a:pPr algn="ctr" fontAlgn="b"/>
                      <a:r>
                        <a:rPr lang="es-MX" sz="1800" dirty="0">
                          <a:effectLst/>
                          <a:latin typeface="Calibri"/>
                        </a:rPr>
                        <a:t>Descuento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6926607"/>
                  </a:ext>
                </a:extLst>
              </a:tr>
              <a:tr h="250164">
                <a:tc>
                  <a:txBody>
                    <a:bodyPr/>
                    <a:lstStyle/>
                    <a:p>
                      <a:pPr algn="ctr" fontAlgn="b"/>
                      <a:r>
                        <a:rPr lang="es-MX" sz="1800" dirty="0" err="1">
                          <a:effectLst/>
                          <a:latin typeface="Calibri"/>
                        </a:rPr>
                        <a:t>Cashback</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76383208"/>
                  </a:ext>
                </a:extLst>
              </a:tr>
              <a:tr h="250164">
                <a:tc>
                  <a:txBody>
                    <a:bodyPr/>
                    <a:lstStyle/>
                    <a:p>
                      <a:pPr algn="ctr" fontAlgn="b"/>
                      <a:r>
                        <a:rPr lang="es-MX" sz="1800" dirty="0">
                          <a:solidFill>
                            <a:srgbClr val="FFFFFF"/>
                          </a:solidFill>
                          <a:effectLst/>
                          <a:latin typeface="Calibri"/>
                        </a:rPr>
                        <a:t>Operación fraudulenta o legítima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458646475"/>
                  </a:ext>
                </a:extLst>
              </a:tr>
            </a:tbl>
          </a:graphicData>
        </a:graphic>
      </p:graphicFrame>
    </p:spTree>
    <p:extLst>
      <p:ext uri="{BB962C8B-B14F-4D97-AF65-F5344CB8AC3E}">
        <p14:creationId xmlns:p14="http://schemas.microsoft.com/office/powerpoint/2010/main" val="2165923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E9657-E900-03D8-CB74-AA678B4526A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5025C6-0E5C-0152-5954-5C3D5B546C3F}"/>
              </a:ext>
            </a:extLst>
          </p:cNvPr>
          <p:cNvSpPr>
            <a:spLocks noGrp="1"/>
          </p:cNvSpPr>
          <p:nvPr>
            <p:ph type="title"/>
          </p:nvPr>
        </p:nvSpPr>
        <p:spPr>
          <a:xfrm>
            <a:off x="332176" y="401849"/>
            <a:ext cx="10427840" cy="1086056"/>
          </a:xfrm>
        </p:spPr>
        <p:txBody>
          <a:bodyPr>
            <a:normAutofit/>
          </a:bodyPr>
          <a:lstStyle/>
          <a:p>
            <a:r>
              <a:rPr lang="es-MX" sz="4800" b="1" dirty="0">
                <a:latin typeface="Aharoni"/>
                <a:cs typeface="Aharoni"/>
              </a:rPr>
              <a:t>Cambios en probabilidad</a:t>
            </a:r>
          </a:p>
        </p:txBody>
      </p:sp>
      <p:graphicFrame>
        <p:nvGraphicFramePr>
          <p:cNvPr id="4" name="Tabla 3">
            <a:extLst>
              <a:ext uri="{FF2B5EF4-FFF2-40B4-BE49-F238E27FC236}">
                <a16:creationId xmlns:a16="http://schemas.microsoft.com/office/drawing/2014/main" id="{4DE3E66F-2D32-783C-85E2-FDB2F5189CF4}"/>
              </a:ext>
            </a:extLst>
          </p:cNvPr>
          <p:cNvGraphicFramePr>
            <a:graphicFrameLocks noGrp="1"/>
          </p:cNvGraphicFramePr>
          <p:nvPr>
            <p:extLst>
              <p:ext uri="{D42A27DB-BD31-4B8C-83A1-F6EECF244321}">
                <p14:modId xmlns:p14="http://schemas.microsoft.com/office/powerpoint/2010/main" val="787156587"/>
              </p:ext>
            </p:extLst>
          </p:nvPr>
        </p:nvGraphicFramePr>
        <p:xfrm>
          <a:off x="3278037" y="1480868"/>
          <a:ext cx="5641638" cy="4642860"/>
        </p:xfrm>
        <a:graphic>
          <a:graphicData uri="http://schemas.openxmlformats.org/drawingml/2006/table">
            <a:tbl>
              <a:tblPr firstRow="1" bandRow="1">
                <a:tableStyleId>{5C22544A-7EE6-4342-B048-85BDC9FD1C3A}</a:tableStyleId>
              </a:tblPr>
              <a:tblGrid>
                <a:gridCol w="3064836">
                  <a:extLst>
                    <a:ext uri="{9D8B030D-6E8A-4147-A177-3AD203B41FA5}">
                      <a16:colId xmlns:a16="http://schemas.microsoft.com/office/drawing/2014/main" val="2700384727"/>
                    </a:ext>
                  </a:extLst>
                </a:gridCol>
                <a:gridCol w="1288401">
                  <a:extLst>
                    <a:ext uri="{9D8B030D-6E8A-4147-A177-3AD203B41FA5}">
                      <a16:colId xmlns:a16="http://schemas.microsoft.com/office/drawing/2014/main" val="4152134844"/>
                    </a:ext>
                  </a:extLst>
                </a:gridCol>
                <a:gridCol w="1288401">
                  <a:extLst>
                    <a:ext uri="{9D8B030D-6E8A-4147-A177-3AD203B41FA5}">
                      <a16:colId xmlns:a16="http://schemas.microsoft.com/office/drawing/2014/main" val="2791469449"/>
                    </a:ext>
                  </a:extLst>
                </a:gridCol>
              </a:tblGrid>
              <a:tr h="386905">
                <a:tc>
                  <a:txBody>
                    <a:bodyPr/>
                    <a:lstStyle/>
                    <a:p>
                      <a:pPr algn="ctr" fontAlgn="b"/>
                      <a:r>
                        <a:rPr lang="es-MX" sz="1800" dirty="0">
                          <a:solidFill>
                            <a:srgbClr val="FFFFFF"/>
                          </a:solidFill>
                          <a:effectLst/>
                          <a:latin typeface="Calibri"/>
                        </a:rPr>
                        <a:t>Cambio unitario en:</a:t>
                      </a:r>
                    </a:p>
                  </a:txBody>
                  <a:tcPr marL="9525" marR="9525" marT="9525" anchor="b">
                    <a:lnL>
                      <a:noFill/>
                    </a:lnL>
                    <a:lnR>
                      <a:noFill/>
                    </a:lnR>
                    <a:lnT>
                      <a:noFill/>
                    </a:lnT>
                    <a:lnB>
                      <a:noFill/>
                    </a:lnB>
                    <a:solidFill>
                      <a:srgbClr val="000000"/>
                    </a:solidFill>
                  </a:tcPr>
                </a:tc>
                <a:tc gridSpan="2">
                  <a:txBody>
                    <a:bodyPr/>
                    <a:lstStyle/>
                    <a:p>
                      <a:pPr algn="ctr" fontAlgn="b"/>
                      <a:r>
                        <a:rPr lang="es-MX" sz="1800" dirty="0">
                          <a:solidFill>
                            <a:srgbClr val="FFFFFF"/>
                          </a:solidFill>
                          <a:effectLst/>
                          <a:latin typeface="Calibri"/>
                        </a:rPr>
                        <a:t>Cambio en probabilidad</a:t>
                      </a:r>
                    </a:p>
                  </a:txBody>
                  <a:tcPr marL="9525" marR="9525" marT="9525" anchor="b">
                    <a:lnL>
                      <a:noFill/>
                    </a:lnL>
                    <a:lnR>
                      <a:noFill/>
                    </a:lnR>
                    <a:lnT>
                      <a:noFill/>
                    </a:lnT>
                    <a:lnB>
                      <a:noFill/>
                    </a:lnB>
                    <a:solidFill>
                      <a:srgbClr val="000000"/>
                    </a:solidFill>
                  </a:tcPr>
                </a:tc>
                <a:tc hMerge="1">
                  <a:txBody>
                    <a:bodyPr/>
                    <a:lstStyle/>
                    <a:p>
                      <a:endParaRPr lang="es-MX"/>
                    </a:p>
                  </a:txBody>
                  <a:tcPr/>
                </a:tc>
                <a:extLst>
                  <a:ext uri="{0D108BD9-81ED-4DB2-BD59-A6C34878D82A}">
                    <a16:rowId xmlns:a16="http://schemas.microsoft.com/office/drawing/2014/main" val="934986756"/>
                  </a:ext>
                </a:extLst>
              </a:tr>
              <a:tr h="386905">
                <a:tc>
                  <a:txBody>
                    <a:bodyPr/>
                    <a:lstStyle/>
                    <a:p>
                      <a:pPr algn="ctr" fontAlgn="b"/>
                      <a:r>
                        <a:rPr lang="es-MX" sz="1800" err="1">
                          <a:effectLst/>
                          <a:latin typeface="Calibri"/>
                        </a:rPr>
                        <a:t>Cashback</a:t>
                      </a:r>
                      <a:endParaRPr lang="es-MX" sz="1800" dirty="0">
                        <a:effectLst/>
                        <a:latin typeface="Calibri"/>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0.007</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1324311"/>
                  </a:ext>
                </a:extLst>
              </a:tr>
              <a:tr h="386905">
                <a:tc>
                  <a:txBody>
                    <a:bodyPr/>
                    <a:lstStyle/>
                    <a:p>
                      <a:pPr algn="ctr" fontAlgn="b"/>
                      <a:r>
                        <a:rPr lang="es-MX" sz="1800" dirty="0">
                          <a:effectLst/>
                          <a:latin typeface="Calibri"/>
                        </a:rPr>
                        <a:t>Monto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-0.0002</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789474808"/>
                  </a:ext>
                </a:extLst>
              </a:tr>
              <a:tr h="386905">
                <a:tc>
                  <a:txBody>
                    <a:bodyPr/>
                    <a:lstStyle/>
                    <a:p>
                      <a:pPr algn="ctr" fontAlgn="b"/>
                      <a:r>
                        <a:rPr lang="es-MX" sz="1800" dirty="0">
                          <a:effectLst/>
                          <a:latin typeface="Calibri"/>
                        </a:rPr>
                        <a:t>Línea de crédito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0.0000002</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389556"/>
                  </a:ext>
                </a:extLst>
              </a:tr>
              <a:tr h="386905">
                <a:tc>
                  <a:txBody>
                    <a:bodyPr/>
                    <a:lstStyle/>
                    <a:p>
                      <a:pPr algn="ctr" fontAlgn="b"/>
                      <a:r>
                        <a:rPr lang="es-MX" sz="1800" dirty="0">
                          <a:effectLst/>
                          <a:latin typeface="Calibri"/>
                        </a:rPr>
                        <a:t>Hora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-0.01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27922896"/>
                  </a:ext>
                </a:extLst>
              </a:tr>
              <a:tr h="386905">
                <a:tc>
                  <a:txBody>
                    <a:bodyPr/>
                    <a:lstStyle/>
                    <a:p>
                      <a:pPr algn="ctr" fontAlgn="b"/>
                      <a:r>
                        <a:rPr lang="es-MX" sz="1800" dirty="0">
                          <a:effectLst/>
                          <a:latin typeface="Calibri"/>
                        </a:rPr>
                        <a:t>Tasa de interés</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0.0005</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9923279"/>
                  </a:ext>
                </a:extLst>
              </a:tr>
              <a:tr h="386905">
                <a:tc>
                  <a:txBody>
                    <a:bodyPr/>
                    <a:lstStyle/>
                    <a:p>
                      <a:pPr algn="ctr" fontAlgn="b"/>
                      <a:r>
                        <a:rPr lang="es-MX" sz="1800" dirty="0">
                          <a:effectLst/>
                          <a:latin typeface="Calibri"/>
                        </a:rPr>
                        <a:t>Año del dispositivo utilizado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-0.028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98438467"/>
                  </a:ext>
                </a:extLst>
              </a:tr>
              <a:tr h="386905">
                <a:tc>
                  <a:txBody>
                    <a:bodyPr/>
                    <a:lstStyle/>
                    <a:p>
                      <a:pPr algn="ctr" fontAlgn="b"/>
                      <a:r>
                        <a:rPr lang="es-MX" sz="1800" dirty="0">
                          <a:effectLst/>
                          <a:latin typeface="Calibri"/>
                        </a:rPr>
                        <a:t>Descuento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0.001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31583593"/>
                  </a:ext>
                </a:extLst>
              </a:tr>
              <a:tr h="386905">
                <a:tc>
                  <a:txBody>
                    <a:bodyPr/>
                    <a:lstStyle/>
                    <a:p>
                      <a:pPr algn="ctr" fontAlgn="b"/>
                      <a:r>
                        <a:rPr lang="es-MX" sz="1800" dirty="0">
                          <a:effectLst/>
                          <a:latin typeface="Calibri"/>
                        </a:rPr>
                        <a:t>Compras en línea</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0.068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341994249"/>
                  </a:ext>
                </a:extLst>
              </a:tr>
              <a:tr h="386905">
                <a:tc>
                  <a:txBody>
                    <a:bodyPr/>
                    <a:lstStyle/>
                    <a:p>
                      <a:pPr algn="ctr" fontAlgn="b"/>
                      <a:r>
                        <a:rPr lang="es-MX" sz="1800" dirty="0">
                          <a:effectLst/>
                          <a:latin typeface="Calibri"/>
                        </a:rPr>
                        <a:t>Telcel</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0.001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053082"/>
                  </a:ext>
                </a:extLst>
              </a:tr>
              <a:tr h="386905">
                <a:tc>
                  <a:txBody>
                    <a:bodyPr/>
                    <a:lstStyle/>
                    <a:p>
                      <a:pPr algn="ctr" fontAlgn="b"/>
                      <a:r>
                        <a:rPr lang="es-MX" sz="1800" dirty="0">
                          <a:effectLst/>
                          <a:latin typeface="Calibri"/>
                        </a:rPr>
                        <a:t>Género femenino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-0.007</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39300009"/>
                  </a:ext>
                </a:extLst>
              </a:tr>
              <a:tr h="386905">
                <a:tc>
                  <a:txBody>
                    <a:bodyPr/>
                    <a:lstStyle/>
                    <a:p>
                      <a:pPr algn="ctr" fontAlgn="b"/>
                      <a:r>
                        <a:rPr lang="es-MX" sz="1800" dirty="0">
                          <a:effectLst/>
                          <a:latin typeface="Calibri"/>
                        </a:rPr>
                        <a:t>Género masculino</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-0.025</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1800" dirty="0">
                          <a:effectLst/>
                          <a:latin typeface="Calibri"/>
                        </a:rPr>
                        <a:t>🔻</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567062"/>
                  </a:ext>
                </a:extLst>
              </a:tr>
            </a:tbl>
          </a:graphicData>
        </a:graphic>
      </p:graphicFrame>
    </p:spTree>
    <p:extLst>
      <p:ext uri="{BB962C8B-B14F-4D97-AF65-F5344CB8AC3E}">
        <p14:creationId xmlns:p14="http://schemas.microsoft.com/office/powerpoint/2010/main" val="255512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FE733-C4BE-1727-54AC-2C459D9F81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86DF2E1-9438-2A9C-90E1-14AB9F268C8D}"/>
              </a:ext>
            </a:extLst>
          </p:cNvPr>
          <p:cNvSpPr>
            <a:spLocks noGrp="1"/>
          </p:cNvSpPr>
          <p:nvPr>
            <p:ph type="title"/>
          </p:nvPr>
        </p:nvSpPr>
        <p:spPr>
          <a:xfrm>
            <a:off x="332176" y="401849"/>
            <a:ext cx="10427840" cy="1086056"/>
          </a:xfrm>
        </p:spPr>
        <p:txBody>
          <a:bodyPr>
            <a:normAutofit/>
          </a:bodyPr>
          <a:lstStyle/>
          <a:p>
            <a:r>
              <a:rPr lang="es-MX" sz="4800" b="1" dirty="0">
                <a:latin typeface="Aharoni"/>
                <a:cs typeface="Aharoni"/>
              </a:rPr>
              <a:t>Conclusiones</a:t>
            </a:r>
          </a:p>
        </p:txBody>
      </p:sp>
      <p:sp>
        <p:nvSpPr>
          <p:cNvPr id="5" name="Marcador de contenido 4">
            <a:extLst>
              <a:ext uri="{FF2B5EF4-FFF2-40B4-BE49-F238E27FC236}">
                <a16:creationId xmlns:a16="http://schemas.microsoft.com/office/drawing/2014/main" id="{C68DBE1C-6A6A-4925-1A62-C6CB4CB2201F}"/>
              </a:ext>
            </a:extLst>
          </p:cNvPr>
          <p:cNvSpPr>
            <a:spLocks noGrp="1"/>
          </p:cNvSpPr>
          <p:nvPr>
            <p:ph idx="1"/>
          </p:nvPr>
        </p:nvSpPr>
        <p:spPr>
          <a:xfrm>
            <a:off x="878513" y="1620286"/>
            <a:ext cx="10427841" cy="5125373"/>
          </a:xfrm>
        </p:spPr>
        <p:txBody>
          <a:bodyPr vert="horz" lIns="91440" tIns="45720" rIns="91440" bIns="45720" rtlCol="0" anchor="t">
            <a:normAutofit fontScale="85000" lnSpcReduction="10000"/>
          </a:bodyPr>
          <a:lstStyle/>
          <a:p>
            <a:r>
              <a:rPr lang="es-MX" dirty="0"/>
              <a:t>La probabilidad de fraude aumenta con el </a:t>
            </a:r>
            <a:r>
              <a:rPr lang="es-MX" err="1"/>
              <a:t>cashback</a:t>
            </a:r>
            <a:r>
              <a:rPr lang="es-MX" dirty="0"/>
              <a:t> de la transacción porque está asociado a operaciones más grandes.</a:t>
            </a:r>
          </a:p>
          <a:p>
            <a:r>
              <a:rPr lang="es-MX" dirty="0"/>
              <a:t>El monto del crédito está asociado a una reducción en la probabilidad de fraude porque las transacciones legítimas tienen muchos </a:t>
            </a:r>
            <a:r>
              <a:rPr lang="es-MX" err="1"/>
              <a:t>outliers</a:t>
            </a:r>
            <a:r>
              <a:rPr lang="es-MX" dirty="0"/>
              <a:t> que sesgan el análisis. No necesariamente un </a:t>
            </a:r>
            <a:r>
              <a:rPr lang="es-MX"/>
              <a:t>problema de la muestra.</a:t>
            </a:r>
            <a:endParaRPr lang="es-MX" dirty="0"/>
          </a:p>
          <a:p>
            <a:r>
              <a:rPr lang="es-MX" dirty="0"/>
              <a:t>Una línea de crédito mayor es una deuda más grande, por lo que algunas personas recurren al fraude para no pagar su deuda de forma legítima. Lo mismo con la tasa de interés.</a:t>
            </a:r>
          </a:p>
          <a:p>
            <a:r>
              <a:rPr lang="es-MX" dirty="0"/>
              <a:t>Se cometen más fraudes en la mañana.</a:t>
            </a:r>
          </a:p>
          <a:p>
            <a:r>
              <a:rPr lang="es-MX"/>
              <a:t>Los fraudes suelen cometerse con teléfonos más viejos y de telefonía Telcel. (Esto último también </a:t>
            </a:r>
            <a:r>
              <a:rPr lang="es-MX" dirty="0"/>
              <a:t>porque es el proveedor con más usuarios.)</a:t>
            </a:r>
          </a:p>
          <a:p>
            <a:r>
              <a:rPr lang="es-MX" dirty="0"/>
              <a:t>Los usuarios suelen cometer más ilícitos en línea. Quizá por vergüenza, respeto al orden público o porque los cajeros no se prestan a eso, los defraudadores evitan cometer ilícitos en los establecimientos públicos.</a:t>
            </a:r>
          </a:p>
          <a:p>
            <a:r>
              <a:rPr lang="es-MX" dirty="0"/>
              <a:t>La probabilidad de fraude decrece menos con personas de género femenino porque según los datos son quienes más realizan transacciones ilícitas.</a:t>
            </a:r>
          </a:p>
          <a:p>
            <a:endParaRPr lang="es-MX" dirty="0"/>
          </a:p>
        </p:txBody>
      </p:sp>
    </p:spTree>
    <p:extLst>
      <p:ext uri="{BB962C8B-B14F-4D97-AF65-F5344CB8AC3E}">
        <p14:creationId xmlns:p14="http://schemas.microsoft.com/office/powerpoint/2010/main" val="291199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F1115-6E9D-E094-E5F3-629E14D79C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5EB5D29-CC9E-A549-3DBE-184FA9F49005}"/>
              </a:ext>
            </a:extLst>
          </p:cNvPr>
          <p:cNvSpPr>
            <a:spLocks noGrp="1"/>
          </p:cNvSpPr>
          <p:nvPr>
            <p:ph type="title"/>
          </p:nvPr>
        </p:nvSpPr>
        <p:spPr/>
        <p:txBody>
          <a:bodyPr>
            <a:normAutofit/>
          </a:bodyPr>
          <a:lstStyle/>
          <a:p>
            <a:r>
              <a:rPr lang="es-MX" sz="4800" b="1" dirty="0">
                <a:latin typeface="Aharoni"/>
                <a:cs typeface="Aharoni"/>
              </a:rPr>
              <a:t>Mejoras posibles</a:t>
            </a:r>
          </a:p>
        </p:txBody>
      </p:sp>
      <p:sp>
        <p:nvSpPr>
          <p:cNvPr id="5" name="Marcador de contenido 4">
            <a:extLst>
              <a:ext uri="{FF2B5EF4-FFF2-40B4-BE49-F238E27FC236}">
                <a16:creationId xmlns:a16="http://schemas.microsoft.com/office/drawing/2014/main" id="{6E7E5948-6D2C-FFA6-BFF4-A3027BD6622F}"/>
              </a:ext>
            </a:extLst>
          </p:cNvPr>
          <p:cNvSpPr>
            <a:spLocks noGrp="1"/>
          </p:cNvSpPr>
          <p:nvPr>
            <p:ph idx="1"/>
          </p:nvPr>
        </p:nvSpPr>
        <p:spPr/>
        <p:txBody>
          <a:bodyPr vert="horz" lIns="91440" tIns="45720" rIns="91440" bIns="45720" rtlCol="0" anchor="t">
            <a:normAutofit/>
          </a:bodyPr>
          <a:lstStyle/>
          <a:p>
            <a:r>
              <a:rPr lang="es-MX" sz="2400" dirty="0" err="1">
                <a:ea typeface="+mn-lt"/>
                <a:cs typeface="+mn-lt"/>
              </a:rPr>
              <a:t>Sobremuestreo</a:t>
            </a:r>
            <a:r>
              <a:rPr lang="es-MX" sz="2400" dirty="0">
                <a:ea typeface="+mn-lt"/>
                <a:cs typeface="+mn-lt"/>
              </a:rPr>
              <a:t> simple y sintético</a:t>
            </a:r>
          </a:p>
          <a:p>
            <a:r>
              <a:rPr lang="es-MX" sz="2400" dirty="0"/>
              <a:t>Añadir nuevos datos de fraude</a:t>
            </a:r>
          </a:p>
          <a:p>
            <a:r>
              <a:rPr lang="es-MX" sz="2400" dirty="0"/>
              <a:t>Tratamiento de los </a:t>
            </a:r>
            <a:r>
              <a:rPr lang="es-MX" sz="2400" dirty="0" err="1"/>
              <a:t>outliers</a:t>
            </a:r>
            <a:endParaRPr lang="es-MX" sz="2400" err="1"/>
          </a:p>
          <a:p>
            <a:r>
              <a:rPr lang="es-MX" sz="2400" dirty="0"/>
              <a:t>Añadir más meses y años para estudiar la estacionalidad</a:t>
            </a:r>
          </a:p>
          <a:p>
            <a:r>
              <a:rPr lang="es-MX" sz="2400" dirty="0"/>
              <a:t>Refinar la selección de características para clasificar con técnicas visualizables</a:t>
            </a:r>
          </a:p>
        </p:txBody>
      </p:sp>
      <p:sp>
        <p:nvSpPr>
          <p:cNvPr id="3" name="CuadroTexto 2">
            <a:extLst>
              <a:ext uri="{FF2B5EF4-FFF2-40B4-BE49-F238E27FC236}">
                <a16:creationId xmlns:a16="http://schemas.microsoft.com/office/drawing/2014/main" id="{141E95F3-0468-4CC6-A892-B607422476C9}"/>
              </a:ext>
            </a:extLst>
          </p:cNvPr>
          <p:cNvSpPr txBox="1"/>
          <p:nvPr/>
        </p:nvSpPr>
        <p:spPr>
          <a:xfrm>
            <a:off x="4902990" y="5094586"/>
            <a:ext cx="232038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4400" dirty="0">
                <a:solidFill>
                  <a:schemeClr val="tx2"/>
                </a:solidFill>
              </a:rPr>
              <a:t>¡Gracias!</a:t>
            </a:r>
          </a:p>
        </p:txBody>
      </p:sp>
    </p:spTree>
    <p:extLst>
      <p:ext uri="{BB962C8B-B14F-4D97-AF65-F5344CB8AC3E}">
        <p14:creationId xmlns:p14="http://schemas.microsoft.com/office/powerpoint/2010/main" val="15752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9A0E9-1F49-B5E6-C213-B58D8FD8B7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F1BD156-4E7D-388C-D79F-2D98FA1B4124}"/>
              </a:ext>
            </a:extLst>
          </p:cNvPr>
          <p:cNvSpPr>
            <a:spLocks noGrp="1"/>
          </p:cNvSpPr>
          <p:nvPr>
            <p:ph type="title"/>
          </p:nvPr>
        </p:nvSpPr>
        <p:spPr/>
        <p:txBody>
          <a:bodyPr>
            <a:normAutofit/>
          </a:bodyPr>
          <a:lstStyle/>
          <a:p>
            <a:r>
              <a:rPr lang="es-MX" sz="4800" b="1" dirty="0" err="1">
                <a:latin typeface="Aharoni"/>
                <a:cs typeface="Aharoni"/>
              </a:rPr>
              <a:t>Class</a:t>
            </a:r>
            <a:r>
              <a:rPr lang="es-MX" sz="4800" b="1" dirty="0">
                <a:latin typeface="Aharoni"/>
                <a:cs typeface="Aharoni"/>
              </a:rPr>
              <a:t> </a:t>
            </a:r>
            <a:r>
              <a:rPr lang="es-MX" sz="4800" b="1" dirty="0" err="1">
                <a:latin typeface="Aharoni"/>
                <a:cs typeface="Aharoni"/>
              </a:rPr>
              <a:t>imbalance</a:t>
            </a:r>
            <a:endParaRPr lang="es-MX" dirty="0" err="1"/>
          </a:p>
        </p:txBody>
      </p:sp>
      <p:sp>
        <p:nvSpPr>
          <p:cNvPr id="8" name="CuadroTexto 7">
            <a:extLst>
              <a:ext uri="{FF2B5EF4-FFF2-40B4-BE49-F238E27FC236}">
                <a16:creationId xmlns:a16="http://schemas.microsoft.com/office/drawing/2014/main" id="{253B8FE2-8ADD-7ED9-555C-ACE9FA5E3291}"/>
              </a:ext>
            </a:extLst>
          </p:cNvPr>
          <p:cNvSpPr txBox="1"/>
          <p:nvPr/>
        </p:nvSpPr>
        <p:spPr>
          <a:xfrm>
            <a:off x="927652" y="3041748"/>
            <a:ext cx="1043608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000" dirty="0"/>
              <a:t>El </a:t>
            </a:r>
            <a:r>
              <a:rPr lang="es-MX" sz="2000" b="1" dirty="0"/>
              <a:t>objetivo </a:t>
            </a:r>
            <a:r>
              <a:rPr lang="es-MX" sz="2000" dirty="0"/>
              <a:t>es clasificar correctamente las transacciones fraudulentas</a:t>
            </a:r>
          </a:p>
          <a:p>
            <a:pPr marL="285750" indent="-285750">
              <a:buFont typeface="Arial"/>
              <a:buChar char="•"/>
            </a:pPr>
            <a:r>
              <a:rPr lang="es-MX" sz="2000" dirty="0"/>
              <a:t>Hay 97% operaciones legítimas y 3% fraudulentas</a:t>
            </a:r>
          </a:p>
          <a:p>
            <a:endParaRPr lang="es-MX" sz="2000" dirty="0"/>
          </a:p>
          <a:p>
            <a:r>
              <a:rPr lang="es-MX" sz="2000" dirty="0"/>
              <a:t>Crear un modelo que clasifique todas las transacciones como legítimas sería</a:t>
            </a:r>
          </a:p>
          <a:p>
            <a:pPr marL="285750" indent="-285750">
              <a:buFont typeface="Arial"/>
              <a:buChar char="•"/>
            </a:pPr>
            <a:r>
              <a:rPr lang="es-MX" sz="2000" dirty="0"/>
              <a:t>97% preciso</a:t>
            </a:r>
          </a:p>
          <a:p>
            <a:pPr marL="285750" indent="-285750">
              <a:buFont typeface="Arial"/>
              <a:buChar char="•"/>
            </a:pPr>
            <a:r>
              <a:rPr lang="es-MX" sz="2000" dirty="0"/>
              <a:t>Terrible para predecir fraudes</a:t>
            </a:r>
          </a:p>
          <a:p>
            <a:pPr marL="285750" indent="-285750">
              <a:buFont typeface="Arial"/>
              <a:buChar char="•"/>
            </a:pPr>
            <a:r>
              <a:rPr lang="es-MX" sz="2000" dirty="0"/>
              <a:t>No cumple el objetivo</a:t>
            </a:r>
          </a:p>
          <a:p>
            <a:endParaRPr lang="es-MX" sz="2000" dirty="0"/>
          </a:p>
          <a:p>
            <a:r>
              <a:rPr lang="es-MX" sz="2000" dirty="0"/>
              <a:t>Por lo tanto, la métrica del performance del modelo NO puede ser la precisión</a:t>
            </a:r>
          </a:p>
        </p:txBody>
      </p:sp>
      <p:graphicFrame>
        <p:nvGraphicFramePr>
          <p:cNvPr id="12" name="Marcador de contenido 11">
            <a:extLst>
              <a:ext uri="{FF2B5EF4-FFF2-40B4-BE49-F238E27FC236}">
                <a16:creationId xmlns:a16="http://schemas.microsoft.com/office/drawing/2014/main" id="{54E0ABC1-807F-8255-2C52-CA4000264B0E}"/>
              </a:ext>
            </a:extLst>
          </p:cNvPr>
          <p:cNvGraphicFramePr>
            <a:graphicFrameLocks noGrp="1"/>
          </p:cNvGraphicFramePr>
          <p:nvPr>
            <p:ph idx="1"/>
            <p:extLst>
              <p:ext uri="{D42A27DB-BD31-4B8C-83A1-F6EECF244321}">
                <p14:modId xmlns:p14="http://schemas.microsoft.com/office/powerpoint/2010/main" val="267091578"/>
              </p:ext>
            </p:extLst>
          </p:nvPr>
        </p:nvGraphicFramePr>
        <p:xfrm>
          <a:off x="6081622" y="805132"/>
          <a:ext cx="5524629" cy="1979730"/>
        </p:xfrm>
        <a:graphic>
          <a:graphicData uri="http://schemas.openxmlformats.org/drawingml/2006/table">
            <a:tbl>
              <a:tblPr firstRow="1" bandRow="1">
                <a:tableStyleId>{5C22544A-7EE6-4342-B048-85BDC9FD1C3A}</a:tableStyleId>
              </a:tblPr>
              <a:tblGrid>
                <a:gridCol w="1841543">
                  <a:extLst>
                    <a:ext uri="{9D8B030D-6E8A-4147-A177-3AD203B41FA5}">
                      <a16:colId xmlns:a16="http://schemas.microsoft.com/office/drawing/2014/main" val="2760307648"/>
                    </a:ext>
                  </a:extLst>
                </a:gridCol>
                <a:gridCol w="1841543">
                  <a:extLst>
                    <a:ext uri="{9D8B030D-6E8A-4147-A177-3AD203B41FA5}">
                      <a16:colId xmlns:a16="http://schemas.microsoft.com/office/drawing/2014/main" val="3533293298"/>
                    </a:ext>
                  </a:extLst>
                </a:gridCol>
                <a:gridCol w="1841543">
                  <a:extLst>
                    <a:ext uri="{9D8B030D-6E8A-4147-A177-3AD203B41FA5}">
                      <a16:colId xmlns:a16="http://schemas.microsoft.com/office/drawing/2014/main" val="3254062242"/>
                    </a:ext>
                  </a:extLst>
                </a:gridCol>
              </a:tblGrid>
              <a:tr h="659910">
                <a:tc>
                  <a:txBody>
                    <a:bodyPr/>
                    <a:lstStyle/>
                    <a:p>
                      <a:pPr algn="ctr" fontAlgn="b"/>
                      <a:r>
                        <a:rPr lang="es-MX" sz="2400" b="1">
                          <a:solidFill>
                            <a:srgbClr val="FFFFFF"/>
                          </a:solidFill>
                          <a:effectLst/>
                          <a:latin typeface="Calibri"/>
                        </a:rPr>
                        <a:t>Fraude</a:t>
                      </a:r>
                    </a:p>
                  </a:txBody>
                  <a:tcPr marL="9525" marR="9525" marT="9525" anchor="b">
                    <a:lnL>
                      <a:noFill/>
                    </a:lnL>
                    <a:lnR>
                      <a:noFill/>
                    </a:lnR>
                    <a:lnT>
                      <a:noFill/>
                    </a:lnT>
                    <a:lnB>
                      <a:noFill/>
                    </a:lnB>
                    <a:solidFill>
                      <a:srgbClr val="000000"/>
                    </a:solidFill>
                  </a:tcPr>
                </a:tc>
                <a:tc>
                  <a:txBody>
                    <a:bodyPr/>
                    <a:lstStyle/>
                    <a:p>
                      <a:pPr algn="ctr" fontAlgn="b"/>
                      <a:r>
                        <a:rPr lang="es-MX" sz="2400" b="1">
                          <a:solidFill>
                            <a:srgbClr val="FFFFFF"/>
                          </a:solidFill>
                          <a:effectLst/>
                          <a:latin typeface="Calibri"/>
                        </a:rPr>
                        <a:t>Frecuencia</a:t>
                      </a:r>
                    </a:p>
                  </a:txBody>
                  <a:tcPr marL="9525" marR="9525" marT="9525" anchor="b">
                    <a:lnL>
                      <a:noFill/>
                    </a:lnL>
                    <a:lnR>
                      <a:noFill/>
                    </a:lnR>
                    <a:lnT>
                      <a:noFill/>
                    </a:lnT>
                    <a:lnB>
                      <a:noFill/>
                    </a:lnB>
                    <a:solidFill>
                      <a:srgbClr val="000000"/>
                    </a:solidFill>
                  </a:tcPr>
                </a:tc>
                <a:tc>
                  <a:txBody>
                    <a:bodyPr/>
                    <a:lstStyle/>
                    <a:p>
                      <a:pPr algn="ctr" fontAlgn="b"/>
                      <a:r>
                        <a:rPr lang="es-MX" sz="2400" b="1">
                          <a:solidFill>
                            <a:srgbClr val="FFFFFF"/>
                          </a:solidFill>
                          <a:effectLst/>
                          <a:latin typeface="Calibri"/>
                        </a:rPr>
                        <a:t>Porcentaje</a:t>
                      </a:r>
                    </a:p>
                  </a:txBody>
                  <a:tcPr marL="9525" marR="9525" marT="9525" anchor="b">
                    <a:lnL>
                      <a:noFill/>
                    </a:lnL>
                    <a:lnR>
                      <a:noFill/>
                    </a:lnR>
                    <a:lnT>
                      <a:noFill/>
                    </a:lnT>
                    <a:lnB>
                      <a:noFill/>
                    </a:lnB>
                    <a:solidFill>
                      <a:srgbClr val="000000"/>
                    </a:solidFill>
                  </a:tcPr>
                </a:tc>
                <a:extLst>
                  <a:ext uri="{0D108BD9-81ED-4DB2-BD59-A6C34878D82A}">
                    <a16:rowId xmlns:a16="http://schemas.microsoft.com/office/drawing/2014/main" val="2464935724"/>
                  </a:ext>
                </a:extLst>
              </a:tr>
              <a:tr h="659910">
                <a:tc>
                  <a:txBody>
                    <a:bodyPr/>
                    <a:lstStyle/>
                    <a:p>
                      <a:pPr algn="ctr" fontAlgn="b"/>
                      <a:r>
                        <a:rPr lang="es-MX" sz="2400">
                          <a:effectLst/>
                          <a:latin typeface="Calibri"/>
                        </a:rPr>
                        <a:t>False</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2400">
                          <a:effectLst/>
                          <a:latin typeface="Calibri"/>
                        </a:rPr>
                        <a:t>26165</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2400">
                          <a:effectLst/>
                          <a:latin typeface="Calibri"/>
                        </a:rPr>
                        <a:t>96.99%</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6566621"/>
                  </a:ext>
                </a:extLst>
              </a:tr>
              <a:tr h="659910">
                <a:tc>
                  <a:txBody>
                    <a:bodyPr/>
                    <a:lstStyle/>
                    <a:p>
                      <a:pPr algn="ctr" fontAlgn="b"/>
                      <a:r>
                        <a:rPr lang="es-MX" sz="2400">
                          <a:effectLst/>
                          <a:latin typeface="Calibri"/>
                        </a:rPr>
                        <a:t>True</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2400">
                          <a:effectLst/>
                          <a:latin typeface="Calibri"/>
                        </a:rPr>
                        <a:t>810</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2400">
                          <a:effectLst/>
                          <a:latin typeface="Calibri"/>
                        </a:rPr>
                        <a:t>3.01%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95634207"/>
                  </a:ext>
                </a:extLst>
              </a:tr>
            </a:tbl>
          </a:graphicData>
        </a:graphic>
      </p:graphicFrame>
    </p:spTree>
    <p:extLst>
      <p:ext uri="{BB962C8B-B14F-4D97-AF65-F5344CB8AC3E}">
        <p14:creationId xmlns:p14="http://schemas.microsoft.com/office/powerpoint/2010/main" val="200262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5702B576-CD6C-7FD4-1C28-9A895999EA17}"/>
            </a:ext>
          </a:extLst>
        </p:cNvPr>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4DCF88-78E8-8CA9-5ED5-A3B3298D1722}"/>
              </a:ext>
            </a:extLst>
          </p:cNvPr>
          <p:cNvSpPr>
            <a:spLocks noGrp="1"/>
          </p:cNvSpPr>
          <p:nvPr>
            <p:ph type="title"/>
          </p:nvPr>
        </p:nvSpPr>
        <p:spPr>
          <a:xfrm>
            <a:off x="790514" y="800100"/>
            <a:ext cx="3945531" cy="1443597"/>
          </a:xfrm>
        </p:spPr>
        <p:txBody>
          <a:bodyPr anchor="b">
            <a:normAutofit/>
          </a:bodyPr>
          <a:lstStyle/>
          <a:p>
            <a:pPr algn="r">
              <a:lnSpc>
                <a:spcPct val="90000"/>
              </a:lnSpc>
            </a:pPr>
            <a:r>
              <a:rPr lang="es-MX" sz="3700" b="1">
                <a:latin typeface="Aharoni"/>
                <a:cs typeface="Aharoni"/>
              </a:rPr>
              <a:t>Precisión contra sensibilidad</a:t>
            </a:r>
            <a:endParaRPr lang="es-MX" sz="3700"/>
          </a:p>
        </p:txBody>
      </p:sp>
      <p:cxnSp>
        <p:nvCxnSpPr>
          <p:cNvPr id="10" name="Straight Connector 13">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Marcador de contenido 6">
            <a:extLst>
              <a:ext uri="{FF2B5EF4-FFF2-40B4-BE49-F238E27FC236}">
                <a16:creationId xmlns:a16="http://schemas.microsoft.com/office/drawing/2014/main" id="{38D3ED8C-E8FA-B204-9379-76E2D0771772}"/>
              </a:ext>
            </a:extLst>
          </p:cNvPr>
          <p:cNvGraphicFramePr>
            <a:graphicFrameLocks noGrp="1"/>
          </p:cNvGraphicFramePr>
          <p:nvPr>
            <p:ph idx="1"/>
            <p:extLst>
              <p:ext uri="{D42A27DB-BD31-4B8C-83A1-F6EECF244321}">
                <p14:modId xmlns:p14="http://schemas.microsoft.com/office/powerpoint/2010/main" val="3694960362"/>
              </p:ext>
            </p:extLst>
          </p:nvPr>
        </p:nvGraphicFramePr>
        <p:xfrm>
          <a:off x="5449019" y="1149158"/>
          <a:ext cx="5943601" cy="3054375"/>
        </p:xfrm>
        <a:graphic>
          <a:graphicData uri="http://schemas.openxmlformats.org/drawingml/2006/table">
            <a:tbl>
              <a:tblPr firstRow="1" bandRow="1">
                <a:tableStyleId>{5C22544A-7EE6-4342-B048-85BDC9FD1C3A}</a:tableStyleId>
              </a:tblPr>
              <a:tblGrid>
                <a:gridCol w="1578805">
                  <a:extLst>
                    <a:ext uri="{9D8B030D-6E8A-4147-A177-3AD203B41FA5}">
                      <a16:colId xmlns:a16="http://schemas.microsoft.com/office/drawing/2014/main" val="4002181267"/>
                    </a:ext>
                  </a:extLst>
                </a:gridCol>
                <a:gridCol w="2256191">
                  <a:extLst>
                    <a:ext uri="{9D8B030D-6E8A-4147-A177-3AD203B41FA5}">
                      <a16:colId xmlns:a16="http://schemas.microsoft.com/office/drawing/2014/main" val="1246498868"/>
                    </a:ext>
                  </a:extLst>
                </a:gridCol>
                <a:gridCol w="2108605">
                  <a:extLst>
                    <a:ext uri="{9D8B030D-6E8A-4147-A177-3AD203B41FA5}">
                      <a16:colId xmlns:a16="http://schemas.microsoft.com/office/drawing/2014/main" val="2133111832"/>
                    </a:ext>
                  </a:extLst>
                </a:gridCol>
              </a:tblGrid>
              <a:tr h="1018125">
                <a:tc>
                  <a:txBody>
                    <a:bodyPr/>
                    <a:lstStyle/>
                    <a:p>
                      <a:pPr fontAlgn="b"/>
                      <a:endParaRPr lang="es-MX" sz="2600">
                        <a:effectLst/>
                        <a:latin typeface="Calibri" panose="020F0502020204030204" pitchFamily="34" charset="0"/>
                      </a:endParaRPr>
                    </a:p>
                  </a:txBody>
                  <a:tcPr marL="22706" marR="22706" marT="22706" marB="108987" anchor="b">
                    <a:lnL>
                      <a:noFill/>
                    </a:lnL>
                    <a:lnR>
                      <a:noFill/>
                    </a:lnR>
                    <a:lnT>
                      <a:noFill/>
                    </a:lnT>
                    <a:lnB>
                      <a:noFill/>
                    </a:lnB>
                    <a:noFill/>
                  </a:tcPr>
                </a:tc>
                <a:tc>
                  <a:txBody>
                    <a:bodyPr/>
                    <a:lstStyle/>
                    <a:p>
                      <a:pPr algn="ctr" fontAlgn="b"/>
                      <a:r>
                        <a:rPr lang="es-MX" sz="2600" b="1" dirty="0">
                          <a:solidFill>
                            <a:srgbClr val="FFFFFF"/>
                          </a:solidFill>
                          <a:effectLst/>
                          <a:latin typeface="Calibri"/>
                        </a:rPr>
                        <a:t>Predicción: Legítima</a:t>
                      </a:r>
                    </a:p>
                  </a:txBody>
                  <a:tcPr marL="22706" marR="22706" marT="22706" marB="108987" anchor="b">
                    <a:lnL>
                      <a:noFill/>
                    </a:lnL>
                    <a:lnR>
                      <a:noFill/>
                    </a:lnR>
                    <a:lnT>
                      <a:noFill/>
                    </a:lnT>
                    <a:lnB>
                      <a:noFill/>
                    </a:lnB>
                    <a:solidFill>
                      <a:srgbClr val="000000"/>
                    </a:solidFill>
                  </a:tcPr>
                </a:tc>
                <a:tc>
                  <a:txBody>
                    <a:bodyPr/>
                    <a:lstStyle/>
                    <a:p>
                      <a:pPr algn="ctr" fontAlgn="b"/>
                      <a:r>
                        <a:rPr lang="es-MX" sz="2600" b="1" dirty="0">
                          <a:solidFill>
                            <a:srgbClr val="FFFFFF"/>
                          </a:solidFill>
                          <a:effectLst/>
                          <a:latin typeface="Calibri"/>
                        </a:rPr>
                        <a:t>Predicción: Fraude</a:t>
                      </a:r>
                    </a:p>
                  </a:txBody>
                  <a:tcPr marL="22706" marR="22706" marT="22706" marB="108987" anchor="b">
                    <a:lnL>
                      <a:noFill/>
                    </a:lnL>
                    <a:lnR>
                      <a:noFill/>
                    </a:lnR>
                    <a:lnT>
                      <a:noFill/>
                    </a:lnT>
                    <a:lnB>
                      <a:noFill/>
                    </a:lnB>
                    <a:solidFill>
                      <a:srgbClr val="000000"/>
                    </a:solidFill>
                  </a:tcPr>
                </a:tc>
                <a:extLst>
                  <a:ext uri="{0D108BD9-81ED-4DB2-BD59-A6C34878D82A}">
                    <a16:rowId xmlns:a16="http://schemas.microsoft.com/office/drawing/2014/main" val="1169235523"/>
                  </a:ext>
                </a:extLst>
              </a:tr>
              <a:tr h="1018125">
                <a:tc>
                  <a:txBody>
                    <a:bodyPr/>
                    <a:lstStyle/>
                    <a:p>
                      <a:pPr algn="ctr" fontAlgn="b"/>
                      <a:r>
                        <a:rPr lang="es-MX" sz="2600" b="1" dirty="0">
                          <a:solidFill>
                            <a:srgbClr val="FFFFFF"/>
                          </a:solidFill>
                          <a:effectLst/>
                          <a:latin typeface="Calibri"/>
                        </a:rPr>
                        <a:t>Realidad: Legítima</a:t>
                      </a:r>
                    </a:p>
                  </a:txBody>
                  <a:tcPr marL="22706" marR="22706" marT="22706" marB="108987" anchor="b">
                    <a:lnL>
                      <a:noFill/>
                    </a:lnL>
                    <a:lnR>
                      <a:noFill/>
                    </a:lnR>
                    <a:lnT>
                      <a:noFill/>
                    </a:lnT>
                    <a:lnB>
                      <a:noFill/>
                    </a:lnB>
                    <a:solidFill>
                      <a:srgbClr val="000000"/>
                    </a:solidFill>
                  </a:tcPr>
                </a:tc>
                <a:tc>
                  <a:txBody>
                    <a:bodyPr/>
                    <a:lstStyle/>
                    <a:p>
                      <a:pPr algn="ctr" fontAlgn="b"/>
                      <a:r>
                        <a:rPr lang="es-MX" sz="2600" dirty="0">
                          <a:effectLst/>
                          <a:latin typeface="Calibri"/>
                        </a:rPr>
                        <a:t>Verdadero Negativo</a:t>
                      </a:r>
                    </a:p>
                  </a:txBody>
                  <a:tcPr marL="22706" marR="22706" marT="22706" marB="108987"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2600" dirty="0">
                          <a:effectLst/>
                          <a:latin typeface="Calibri"/>
                        </a:rPr>
                        <a:t>Falso Positivo</a:t>
                      </a:r>
                    </a:p>
                  </a:txBody>
                  <a:tcPr marL="22706" marR="22706" marT="22706" marB="108987"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1290126"/>
                  </a:ext>
                </a:extLst>
              </a:tr>
              <a:tr h="1018125">
                <a:tc>
                  <a:txBody>
                    <a:bodyPr/>
                    <a:lstStyle/>
                    <a:p>
                      <a:pPr algn="ctr" fontAlgn="b"/>
                      <a:r>
                        <a:rPr lang="es-MX" sz="2600" b="1" dirty="0">
                          <a:solidFill>
                            <a:srgbClr val="FFFFFF"/>
                          </a:solidFill>
                          <a:effectLst/>
                          <a:latin typeface="Calibri"/>
                        </a:rPr>
                        <a:t>Realidad: Fraude</a:t>
                      </a:r>
                    </a:p>
                  </a:txBody>
                  <a:tcPr marL="22706" marR="22706" marT="22706" marB="108987" anchor="b">
                    <a:lnL>
                      <a:noFill/>
                    </a:lnL>
                    <a:lnR>
                      <a:noFill/>
                    </a:lnR>
                    <a:lnT>
                      <a:noFill/>
                    </a:lnT>
                    <a:lnB>
                      <a:noFill/>
                    </a:lnB>
                    <a:solidFill>
                      <a:srgbClr val="000000"/>
                    </a:solidFill>
                  </a:tcPr>
                </a:tc>
                <a:tc>
                  <a:txBody>
                    <a:bodyPr/>
                    <a:lstStyle/>
                    <a:p>
                      <a:pPr algn="ctr" fontAlgn="b"/>
                      <a:r>
                        <a:rPr lang="es-MX" sz="2600" dirty="0">
                          <a:effectLst/>
                          <a:latin typeface="Calibri"/>
                        </a:rPr>
                        <a:t>Falso Negativo</a:t>
                      </a:r>
                    </a:p>
                  </a:txBody>
                  <a:tcPr marL="22706" marR="22706" marT="22706" marB="108987"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2600" dirty="0">
                          <a:effectLst/>
                          <a:latin typeface="Calibri"/>
                        </a:rPr>
                        <a:t>Verdadero Positivo</a:t>
                      </a:r>
                    </a:p>
                  </a:txBody>
                  <a:tcPr marL="22706" marR="22706" marT="22706" marB="108987"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6282007"/>
                  </a:ext>
                </a:extLst>
              </a:tr>
            </a:tbl>
          </a:graphicData>
        </a:graphic>
      </p:graphicFrame>
      <p:sp>
        <p:nvSpPr>
          <p:cNvPr id="3" name="CuadroTexto 2">
            <a:extLst>
              <a:ext uri="{FF2B5EF4-FFF2-40B4-BE49-F238E27FC236}">
                <a16:creationId xmlns:a16="http://schemas.microsoft.com/office/drawing/2014/main" id="{F16B9831-1309-F5E7-45C2-1A7DA2621D65}"/>
              </a:ext>
            </a:extLst>
          </p:cNvPr>
          <p:cNvSpPr txBox="1"/>
          <p:nvPr/>
        </p:nvSpPr>
        <p:spPr>
          <a:xfrm>
            <a:off x="7432469" y="4574188"/>
            <a:ext cx="386375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dirty="0"/>
              <a:t>Precisión:      </a:t>
            </a:r>
            <a:r>
              <a:rPr lang="es-MX" sz="2400" u="sng" dirty="0"/>
              <a:t>  VP     </a:t>
            </a:r>
          </a:p>
          <a:p>
            <a:r>
              <a:rPr lang="es-MX" sz="2400" dirty="0"/>
              <a:t>       (VP+FP)</a:t>
            </a:r>
          </a:p>
          <a:p>
            <a:endParaRPr lang="es-MX" sz="2400" dirty="0"/>
          </a:p>
          <a:p>
            <a:r>
              <a:rPr lang="es-MX" sz="2400" dirty="0"/>
              <a:t>Sensibilidad:</a:t>
            </a:r>
            <a:r>
              <a:rPr lang="es-MX" sz="2400" dirty="0">
                <a:latin typeface="Segoe UI"/>
                <a:cs typeface="Segoe UI"/>
              </a:rPr>
              <a:t>     </a:t>
            </a:r>
            <a:r>
              <a:rPr lang="es-MX" sz="2400" u="sng" dirty="0">
                <a:latin typeface="Segoe UI"/>
                <a:cs typeface="Segoe UI"/>
              </a:rPr>
              <a:t>  VP     </a:t>
            </a:r>
            <a:endParaRPr lang="en-US" sz="2400" dirty="0">
              <a:latin typeface="Segoe UI"/>
              <a:cs typeface="Segoe UI"/>
            </a:endParaRPr>
          </a:p>
          <a:p>
            <a:r>
              <a:rPr lang="es-MX" sz="2400" dirty="0">
                <a:latin typeface="Segoe UI"/>
                <a:cs typeface="Segoe UI"/>
              </a:rPr>
              <a:t>       (VP+FN)</a:t>
            </a:r>
            <a:r>
              <a:rPr lang="es-MX" sz="2400" dirty="0"/>
              <a:t> </a:t>
            </a:r>
            <a:endParaRPr lang="en-US" sz="2400" dirty="0">
              <a:latin typeface="Segoe UI"/>
              <a:cs typeface="Segoe UI"/>
            </a:endParaRPr>
          </a:p>
        </p:txBody>
      </p:sp>
    </p:spTree>
    <p:extLst>
      <p:ext uri="{BB962C8B-B14F-4D97-AF65-F5344CB8AC3E}">
        <p14:creationId xmlns:p14="http://schemas.microsoft.com/office/powerpoint/2010/main" val="325789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BCE0191E-1985-5E3E-2736-99F9328888B7}"/>
            </a:ext>
          </a:extLst>
        </p:cNvPr>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5E18B21-0CD8-F205-2D23-77F44F4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5E14A-2CE2-4A2D-6446-019AB324FC8A}"/>
              </a:ext>
            </a:extLst>
          </p:cNvPr>
          <p:cNvSpPr>
            <a:spLocks noGrp="1"/>
          </p:cNvSpPr>
          <p:nvPr>
            <p:ph type="title"/>
          </p:nvPr>
        </p:nvSpPr>
        <p:spPr>
          <a:xfrm>
            <a:off x="790514" y="800100"/>
            <a:ext cx="3945531" cy="1443597"/>
          </a:xfrm>
        </p:spPr>
        <p:txBody>
          <a:bodyPr anchor="b">
            <a:normAutofit/>
          </a:bodyPr>
          <a:lstStyle/>
          <a:p>
            <a:pPr algn="r">
              <a:lnSpc>
                <a:spcPct val="90000"/>
              </a:lnSpc>
            </a:pPr>
            <a:r>
              <a:rPr lang="es-MX" sz="4800" b="1" dirty="0">
                <a:latin typeface="Aharoni"/>
                <a:cs typeface="Aharoni"/>
              </a:rPr>
              <a:t>Sensibilidad</a:t>
            </a:r>
            <a:endParaRPr lang="es-MX" sz="4000" dirty="0"/>
          </a:p>
        </p:txBody>
      </p:sp>
      <p:cxnSp>
        <p:nvCxnSpPr>
          <p:cNvPr id="10" name="Straight Connector 13">
            <a:extLst>
              <a:ext uri="{FF2B5EF4-FFF2-40B4-BE49-F238E27FC236}">
                <a16:creationId xmlns:a16="http://schemas.microsoft.com/office/drawing/2014/main" id="{7C7098B7-C4F1-5FC8-0C4B-4175757E2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Marcador de contenido 6">
            <a:extLst>
              <a:ext uri="{FF2B5EF4-FFF2-40B4-BE49-F238E27FC236}">
                <a16:creationId xmlns:a16="http://schemas.microsoft.com/office/drawing/2014/main" id="{48D984FC-9480-AEE0-8045-A60E4871FF21}"/>
              </a:ext>
            </a:extLst>
          </p:cNvPr>
          <p:cNvGraphicFramePr>
            <a:graphicFrameLocks noGrp="1"/>
          </p:cNvGraphicFramePr>
          <p:nvPr>
            <p:ph idx="1"/>
          </p:nvPr>
        </p:nvGraphicFramePr>
        <p:xfrm>
          <a:off x="5449019" y="1149158"/>
          <a:ext cx="5943601" cy="3054375"/>
        </p:xfrm>
        <a:graphic>
          <a:graphicData uri="http://schemas.openxmlformats.org/drawingml/2006/table">
            <a:tbl>
              <a:tblPr firstRow="1" bandRow="1">
                <a:tableStyleId>{5C22544A-7EE6-4342-B048-85BDC9FD1C3A}</a:tableStyleId>
              </a:tblPr>
              <a:tblGrid>
                <a:gridCol w="1578805">
                  <a:extLst>
                    <a:ext uri="{9D8B030D-6E8A-4147-A177-3AD203B41FA5}">
                      <a16:colId xmlns:a16="http://schemas.microsoft.com/office/drawing/2014/main" val="4002181267"/>
                    </a:ext>
                  </a:extLst>
                </a:gridCol>
                <a:gridCol w="2256191">
                  <a:extLst>
                    <a:ext uri="{9D8B030D-6E8A-4147-A177-3AD203B41FA5}">
                      <a16:colId xmlns:a16="http://schemas.microsoft.com/office/drawing/2014/main" val="1246498868"/>
                    </a:ext>
                  </a:extLst>
                </a:gridCol>
                <a:gridCol w="2108605">
                  <a:extLst>
                    <a:ext uri="{9D8B030D-6E8A-4147-A177-3AD203B41FA5}">
                      <a16:colId xmlns:a16="http://schemas.microsoft.com/office/drawing/2014/main" val="2133111832"/>
                    </a:ext>
                  </a:extLst>
                </a:gridCol>
              </a:tblGrid>
              <a:tr h="1018125">
                <a:tc>
                  <a:txBody>
                    <a:bodyPr/>
                    <a:lstStyle/>
                    <a:p>
                      <a:pPr fontAlgn="b"/>
                      <a:endParaRPr lang="es-MX" sz="2600">
                        <a:effectLst/>
                        <a:latin typeface="Calibri" panose="020F0502020204030204" pitchFamily="34" charset="0"/>
                      </a:endParaRPr>
                    </a:p>
                  </a:txBody>
                  <a:tcPr marL="22706" marR="22706" marT="22706" marB="108987" anchor="b">
                    <a:lnL>
                      <a:noFill/>
                    </a:lnL>
                    <a:lnR>
                      <a:noFill/>
                    </a:lnR>
                    <a:lnT>
                      <a:noFill/>
                    </a:lnT>
                    <a:lnB>
                      <a:noFill/>
                    </a:lnB>
                    <a:noFill/>
                  </a:tcPr>
                </a:tc>
                <a:tc>
                  <a:txBody>
                    <a:bodyPr/>
                    <a:lstStyle/>
                    <a:p>
                      <a:pPr algn="ctr" fontAlgn="b"/>
                      <a:r>
                        <a:rPr lang="es-MX" sz="2600" b="1" dirty="0">
                          <a:solidFill>
                            <a:srgbClr val="FFFFFF"/>
                          </a:solidFill>
                          <a:effectLst/>
                          <a:latin typeface="Calibri"/>
                        </a:rPr>
                        <a:t>Predicción: Legítima</a:t>
                      </a:r>
                    </a:p>
                  </a:txBody>
                  <a:tcPr marL="22706" marR="22706" marT="22706" marB="108987" anchor="b">
                    <a:lnL>
                      <a:noFill/>
                    </a:lnL>
                    <a:lnR>
                      <a:noFill/>
                    </a:lnR>
                    <a:lnT>
                      <a:noFill/>
                    </a:lnT>
                    <a:lnB>
                      <a:noFill/>
                    </a:lnB>
                    <a:solidFill>
                      <a:srgbClr val="000000"/>
                    </a:solidFill>
                  </a:tcPr>
                </a:tc>
                <a:tc>
                  <a:txBody>
                    <a:bodyPr/>
                    <a:lstStyle/>
                    <a:p>
                      <a:pPr algn="ctr" fontAlgn="b"/>
                      <a:r>
                        <a:rPr lang="es-MX" sz="2600" b="1" dirty="0">
                          <a:solidFill>
                            <a:srgbClr val="FFFFFF"/>
                          </a:solidFill>
                          <a:effectLst/>
                          <a:latin typeface="Calibri"/>
                        </a:rPr>
                        <a:t>Predicción: Fraude</a:t>
                      </a:r>
                    </a:p>
                  </a:txBody>
                  <a:tcPr marL="22706" marR="22706" marT="22706" marB="108987" anchor="b">
                    <a:lnL>
                      <a:noFill/>
                    </a:lnL>
                    <a:lnR>
                      <a:noFill/>
                    </a:lnR>
                    <a:lnT>
                      <a:noFill/>
                    </a:lnT>
                    <a:lnB>
                      <a:noFill/>
                    </a:lnB>
                    <a:solidFill>
                      <a:srgbClr val="000000"/>
                    </a:solidFill>
                  </a:tcPr>
                </a:tc>
                <a:extLst>
                  <a:ext uri="{0D108BD9-81ED-4DB2-BD59-A6C34878D82A}">
                    <a16:rowId xmlns:a16="http://schemas.microsoft.com/office/drawing/2014/main" val="1169235523"/>
                  </a:ext>
                </a:extLst>
              </a:tr>
              <a:tr h="1018125">
                <a:tc>
                  <a:txBody>
                    <a:bodyPr/>
                    <a:lstStyle/>
                    <a:p>
                      <a:pPr algn="ctr" fontAlgn="b"/>
                      <a:r>
                        <a:rPr lang="es-MX" sz="2600" b="1" dirty="0">
                          <a:solidFill>
                            <a:srgbClr val="FFFFFF"/>
                          </a:solidFill>
                          <a:effectLst/>
                          <a:latin typeface="Calibri"/>
                        </a:rPr>
                        <a:t>Realidad: Legítima</a:t>
                      </a:r>
                    </a:p>
                  </a:txBody>
                  <a:tcPr marL="22706" marR="22706" marT="22706" marB="108987" anchor="b">
                    <a:lnL>
                      <a:noFill/>
                    </a:lnL>
                    <a:lnR>
                      <a:noFill/>
                    </a:lnR>
                    <a:lnT>
                      <a:noFill/>
                    </a:lnT>
                    <a:lnB>
                      <a:noFill/>
                    </a:lnB>
                    <a:solidFill>
                      <a:srgbClr val="000000"/>
                    </a:solidFill>
                  </a:tcPr>
                </a:tc>
                <a:tc>
                  <a:txBody>
                    <a:bodyPr/>
                    <a:lstStyle/>
                    <a:p>
                      <a:pPr algn="ctr" fontAlgn="b"/>
                      <a:r>
                        <a:rPr lang="es-MX" sz="2600" dirty="0">
                          <a:effectLst/>
                          <a:latin typeface="Calibri"/>
                        </a:rPr>
                        <a:t>Verdadero Negativo</a:t>
                      </a:r>
                    </a:p>
                  </a:txBody>
                  <a:tcPr marL="22706" marR="22706" marT="22706" marB="108987"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MX" sz="2600" dirty="0">
                          <a:effectLst/>
                          <a:latin typeface="Calibri"/>
                        </a:rPr>
                        <a:t>Falso Positivo</a:t>
                      </a:r>
                    </a:p>
                  </a:txBody>
                  <a:tcPr marL="22706" marR="22706" marT="22706" marB="108987"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1290126"/>
                  </a:ext>
                </a:extLst>
              </a:tr>
              <a:tr h="1018125">
                <a:tc>
                  <a:txBody>
                    <a:bodyPr/>
                    <a:lstStyle/>
                    <a:p>
                      <a:pPr algn="ctr" fontAlgn="b"/>
                      <a:r>
                        <a:rPr lang="es-MX" sz="2600" b="1" dirty="0">
                          <a:solidFill>
                            <a:srgbClr val="FFFFFF"/>
                          </a:solidFill>
                          <a:effectLst/>
                          <a:latin typeface="Calibri"/>
                        </a:rPr>
                        <a:t>Realidad: Fraude</a:t>
                      </a:r>
                    </a:p>
                  </a:txBody>
                  <a:tcPr marL="22706" marR="22706" marT="22706" marB="108987" anchor="b">
                    <a:lnL>
                      <a:noFill/>
                    </a:lnL>
                    <a:lnR>
                      <a:noFill/>
                    </a:lnR>
                    <a:lnT>
                      <a:noFill/>
                    </a:lnT>
                    <a:lnB>
                      <a:noFill/>
                    </a:lnB>
                    <a:solidFill>
                      <a:srgbClr val="000000"/>
                    </a:solidFill>
                  </a:tcPr>
                </a:tc>
                <a:tc>
                  <a:txBody>
                    <a:bodyPr/>
                    <a:lstStyle/>
                    <a:p>
                      <a:pPr algn="ctr" fontAlgn="b"/>
                      <a:r>
                        <a:rPr lang="es-MX" sz="2600" dirty="0">
                          <a:effectLst/>
                          <a:latin typeface="Calibri"/>
                        </a:rPr>
                        <a:t>Falso Negativo</a:t>
                      </a:r>
                    </a:p>
                  </a:txBody>
                  <a:tcPr marL="22706" marR="22706" marT="22706" marB="108987"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s-MX" sz="2600" dirty="0">
                          <a:effectLst/>
                          <a:latin typeface="Calibri"/>
                        </a:rPr>
                        <a:t>Verdadero Positivo</a:t>
                      </a:r>
                    </a:p>
                  </a:txBody>
                  <a:tcPr marL="22706" marR="22706" marT="22706" marB="108987"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6282007"/>
                  </a:ext>
                </a:extLst>
              </a:tr>
            </a:tbl>
          </a:graphicData>
        </a:graphic>
      </p:graphicFrame>
      <p:sp>
        <p:nvSpPr>
          <p:cNvPr id="3" name="CuadroTexto 2">
            <a:extLst>
              <a:ext uri="{FF2B5EF4-FFF2-40B4-BE49-F238E27FC236}">
                <a16:creationId xmlns:a16="http://schemas.microsoft.com/office/drawing/2014/main" id="{6AB70011-DBC3-1992-D2D0-60FCCA29E70D}"/>
              </a:ext>
            </a:extLst>
          </p:cNvPr>
          <p:cNvSpPr txBox="1"/>
          <p:nvPr/>
        </p:nvSpPr>
        <p:spPr>
          <a:xfrm>
            <a:off x="5448394" y="4574188"/>
            <a:ext cx="59340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b="1" dirty="0">
                <a:latin typeface="Georgia Pro Light"/>
                <a:cs typeface="Segoe UI"/>
              </a:rPr>
              <a:t>Sensibilidad alta</a:t>
            </a:r>
            <a:r>
              <a:rPr lang="es-MX" sz="2400" dirty="0">
                <a:latin typeface="Georgia Pro Light"/>
                <a:cs typeface="Segoe UI"/>
              </a:rPr>
              <a:t>:</a:t>
            </a:r>
          </a:p>
          <a:p>
            <a:endParaRPr lang="es-MX" sz="2400" dirty="0">
              <a:latin typeface="Georgia Pro Light"/>
              <a:cs typeface="Segoe UI"/>
            </a:endParaRPr>
          </a:p>
          <a:p>
            <a:r>
              <a:rPr lang="es-MX" sz="2400" dirty="0">
                <a:latin typeface="Georgia Pro Light"/>
                <a:cs typeface="Segoe UI"/>
              </a:rPr>
              <a:t>Mayoría de las transacciones fraudulentas correctamente predichas</a:t>
            </a:r>
          </a:p>
        </p:txBody>
      </p:sp>
    </p:spTree>
    <p:extLst>
      <p:ext uri="{BB962C8B-B14F-4D97-AF65-F5344CB8AC3E}">
        <p14:creationId xmlns:p14="http://schemas.microsoft.com/office/powerpoint/2010/main" val="131654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B7C55-35C2-48DD-D015-8D3A9F1B1E6C}"/>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BCBA08C7-76F9-354C-7DAC-BACA4CEF4116}"/>
              </a:ext>
            </a:extLst>
          </p:cNvPr>
          <p:cNvSpPr txBox="1">
            <a:spLocks/>
          </p:cNvSpPr>
          <p:nvPr/>
        </p:nvSpPr>
        <p:spPr>
          <a:xfrm>
            <a:off x="1002160" y="396098"/>
            <a:ext cx="104278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s-MX" sz="4800" b="1" dirty="0">
                <a:latin typeface="Aharoni"/>
                <a:cs typeface="Aharoni"/>
              </a:rPr>
              <a:t>Modelos con las clases desiguales</a:t>
            </a:r>
          </a:p>
        </p:txBody>
      </p:sp>
      <p:pic>
        <p:nvPicPr>
          <p:cNvPr id="12" name="Marcador de contenido 5">
            <a:extLst>
              <a:ext uri="{FF2B5EF4-FFF2-40B4-BE49-F238E27FC236}">
                <a16:creationId xmlns:a16="http://schemas.microsoft.com/office/drawing/2014/main" id="{5D1B638D-845A-6943-F047-2A967F53FD67}"/>
              </a:ext>
            </a:extLst>
          </p:cNvPr>
          <p:cNvPicPr>
            <a:picLocks noChangeAspect="1"/>
          </p:cNvPicPr>
          <p:nvPr/>
        </p:nvPicPr>
        <p:blipFill>
          <a:blip r:embed="rId2"/>
          <a:stretch>
            <a:fillRect/>
          </a:stretch>
        </p:blipFill>
        <p:spPr>
          <a:xfrm>
            <a:off x="884954" y="1718874"/>
            <a:ext cx="10429335" cy="4496876"/>
          </a:xfrm>
          <a:prstGeom prst="rect">
            <a:avLst/>
          </a:prstGeom>
        </p:spPr>
      </p:pic>
    </p:spTree>
    <p:extLst>
      <p:ext uri="{BB962C8B-B14F-4D97-AF65-F5344CB8AC3E}">
        <p14:creationId xmlns:p14="http://schemas.microsoft.com/office/powerpoint/2010/main" val="406963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EE9D2-E54C-9AF5-D020-BC09FB89252C}"/>
            </a:ext>
          </a:extLst>
        </p:cNvPr>
        <p:cNvGrpSpPr/>
        <p:nvPr/>
      </p:nvGrpSpPr>
      <p:grpSpPr>
        <a:xfrm>
          <a:off x="0" y="0"/>
          <a:ext cx="0" cy="0"/>
          <a:chOff x="0" y="0"/>
          <a:chExt cx="0" cy="0"/>
        </a:xfrm>
      </p:grpSpPr>
      <p:sp>
        <p:nvSpPr>
          <p:cNvPr id="7" name="Título 1">
            <a:extLst>
              <a:ext uri="{FF2B5EF4-FFF2-40B4-BE49-F238E27FC236}">
                <a16:creationId xmlns:a16="http://schemas.microsoft.com/office/drawing/2014/main" id="{40317AAD-07BD-3832-95A6-8438707B5076}"/>
              </a:ext>
            </a:extLst>
          </p:cNvPr>
          <p:cNvSpPr txBox="1">
            <a:spLocks/>
          </p:cNvSpPr>
          <p:nvPr/>
        </p:nvSpPr>
        <p:spPr>
          <a:xfrm>
            <a:off x="1002160" y="396098"/>
            <a:ext cx="104278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s-MX" sz="4800" b="1" dirty="0">
                <a:latin typeface="Aharoni"/>
                <a:cs typeface="Aharoni"/>
              </a:rPr>
              <a:t>Modelos con las clases desiguales</a:t>
            </a:r>
          </a:p>
        </p:txBody>
      </p:sp>
      <p:pic>
        <p:nvPicPr>
          <p:cNvPr id="10" name="Marcador de contenido 9">
            <a:extLst>
              <a:ext uri="{FF2B5EF4-FFF2-40B4-BE49-F238E27FC236}">
                <a16:creationId xmlns:a16="http://schemas.microsoft.com/office/drawing/2014/main" id="{C7F4035F-0187-780E-5E4B-14E5F7906983}"/>
              </a:ext>
            </a:extLst>
          </p:cNvPr>
          <p:cNvPicPr>
            <a:picLocks noGrp="1" noChangeAspect="1"/>
          </p:cNvPicPr>
          <p:nvPr>
            <p:ph idx="1"/>
          </p:nvPr>
        </p:nvPicPr>
        <p:blipFill>
          <a:blip r:embed="rId2"/>
          <a:stretch>
            <a:fillRect/>
          </a:stretch>
        </p:blipFill>
        <p:spPr>
          <a:xfrm>
            <a:off x="889986" y="1718874"/>
            <a:ext cx="10419271" cy="4496877"/>
          </a:xfrm>
        </p:spPr>
      </p:pic>
      <p:sp>
        <p:nvSpPr>
          <p:cNvPr id="2" name="CuadroTexto 1">
            <a:extLst>
              <a:ext uri="{FF2B5EF4-FFF2-40B4-BE49-F238E27FC236}">
                <a16:creationId xmlns:a16="http://schemas.microsoft.com/office/drawing/2014/main" id="{5DD046DA-D577-CDC0-08E8-09C4D0AEAED4}"/>
              </a:ext>
            </a:extLst>
          </p:cNvPr>
          <p:cNvSpPr txBox="1"/>
          <p:nvPr/>
        </p:nvSpPr>
        <p:spPr>
          <a:xfrm>
            <a:off x="4011282" y="4908930"/>
            <a:ext cx="1418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4000" b="1" dirty="0">
                <a:solidFill>
                  <a:srgbClr val="FF0000"/>
                </a:solidFill>
              </a:rPr>
              <a:t>!!</a:t>
            </a:r>
          </a:p>
        </p:txBody>
      </p:sp>
      <p:sp>
        <p:nvSpPr>
          <p:cNvPr id="3" name="CuadroTexto 2">
            <a:extLst>
              <a:ext uri="{FF2B5EF4-FFF2-40B4-BE49-F238E27FC236}">
                <a16:creationId xmlns:a16="http://schemas.microsoft.com/office/drawing/2014/main" id="{9179E587-89DE-AF5E-EC96-BB8EDA10C2A4}"/>
              </a:ext>
            </a:extLst>
          </p:cNvPr>
          <p:cNvSpPr txBox="1"/>
          <p:nvPr/>
        </p:nvSpPr>
        <p:spPr>
          <a:xfrm>
            <a:off x="7102413" y="4880175"/>
            <a:ext cx="1418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4000" b="1" dirty="0">
                <a:solidFill>
                  <a:srgbClr val="FF0000"/>
                </a:solidFill>
              </a:rPr>
              <a:t>!!</a:t>
            </a:r>
          </a:p>
        </p:txBody>
      </p:sp>
      <p:sp>
        <p:nvSpPr>
          <p:cNvPr id="4" name="CuadroTexto 3">
            <a:extLst>
              <a:ext uri="{FF2B5EF4-FFF2-40B4-BE49-F238E27FC236}">
                <a16:creationId xmlns:a16="http://schemas.microsoft.com/office/drawing/2014/main" id="{6D33EAC8-500A-7A30-3439-04A1CC9C8817}"/>
              </a:ext>
            </a:extLst>
          </p:cNvPr>
          <p:cNvSpPr txBox="1"/>
          <p:nvPr/>
        </p:nvSpPr>
        <p:spPr>
          <a:xfrm>
            <a:off x="10107282" y="4908930"/>
            <a:ext cx="1418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4000" b="1" dirty="0">
                <a:solidFill>
                  <a:srgbClr val="FF0000"/>
                </a:solidFill>
              </a:rPr>
              <a:t>!!</a:t>
            </a:r>
          </a:p>
        </p:txBody>
      </p:sp>
      <p:sp>
        <p:nvSpPr>
          <p:cNvPr id="5" name="CuadroTexto 4">
            <a:extLst>
              <a:ext uri="{FF2B5EF4-FFF2-40B4-BE49-F238E27FC236}">
                <a16:creationId xmlns:a16="http://schemas.microsoft.com/office/drawing/2014/main" id="{DC9180CB-ADB2-7DEE-12C4-D38A49006BDA}"/>
              </a:ext>
            </a:extLst>
          </p:cNvPr>
          <p:cNvSpPr txBox="1"/>
          <p:nvPr/>
        </p:nvSpPr>
        <p:spPr>
          <a:xfrm>
            <a:off x="819508" y="2637307"/>
            <a:ext cx="1418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4000" b="1" dirty="0">
                <a:solidFill>
                  <a:srgbClr val="FF0000"/>
                </a:solidFill>
              </a:rPr>
              <a:t>!!</a:t>
            </a:r>
          </a:p>
        </p:txBody>
      </p:sp>
    </p:spTree>
    <p:extLst>
      <p:ext uri="{BB962C8B-B14F-4D97-AF65-F5344CB8AC3E}">
        <p14:creationId xmlns:p14="http://schemas.microsoft.com/office/powerpoint/2010/main" val="401495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B3643-3F8B-AC49-295D-37A1C88EA7C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E8D71A-BBFA-6A35-FCDC-6177035FE323}"/>
              </a:ext>
            </a:extLst>
          </p:cNvPr>
          <p:cNvSpPr>
            <a:spLocks noGrp="1"/>
          </p:cNvSpPr>
          <p:nvPr>
            <p:ph type="title"/>
          </p:nvPr>
        </p:nvSpPr>
        <p:spPr>
          <a:xfrm>
            <a:off x="878515" y="516868"/>
            <a:ext cx="10427840" cy="1086056"/>
          </a:xfrm>
        </p:spPr>
        <p:txBody>
          <a:bodyPr>
            <a:normAutofit/>
          </a:bodyPr>
          <a:lstStyle/>
          <a:p>
            <a:r>
              <a:rPr lang="es-MX" sz="4800" b="1" dirty="0">
                <a:latin typeface="Aharoni"/>
                <a:cs typeface="Aharoni"/>
              </a:rPr>
              <a:t>Análisis de los datos</a:t>
            </a:r>
          </a:p>
        </p:txBody>
      </p:sp>
      <p:pic>
        <p:nvPicPr>
          <p:cNvPr id="6" name="Imagen 5">
            <a:extLst>
              <a:ext uri="{FF2B5EF4-FFF2-40B4-BE49-F238E27FC236}">
                <a16:creationId xmlns:a16="http://schemas.microsoft.com/office/drawing/2014/main" id="{8049C63C-683E-DE79-C984-037862B3EA4A}"/>
              </a:ext>
            </a:extLst>
          </p:cNvPr>
          <p:cNvPicPr>
            <a:picLocks noChangeAspect="1"/>
          </p:cNvPicPr>
          <p:nvPr/>
        </p:nvPicPr>
        <p:blipFill>
          <a:blip r:embed="rId2"/>
          <a:stretch>
            <a:fillRect/>
          </a:stretch>
        </p:blipFill>
        <p:spPr>
          <a:xfrm>
            <a:off x="558651" y="1822780"/>
            <a:ext cx="5438775" cy="4333875"/>
          </a:xfrm>
          <a:prstGeom prst="rect">
            <a:avLst/>
          </a:prstGeom>
        </p:spPr>
      </p:pic>
      <p:pic>
        <p:nvPicPr>
          <p:cNvPr id="7" name="Imagen 6">
            <a:extLst>
              <a:ext uri="{FF2B5EF4-FFF2-40B4-BE49-F238E27FC236}">
                <a16:creationId xmlns:a16="http://schemas.microsoft.com/office/drawing/2014/main" id="{D5DFC886-50FC-0531-B186-F164790512CF}"/>
              </a:ext>
            </a:extLst>
          </p:cNvPr>
          <p:cNvPicPr>
            <a:picLocks noChangeAspect="1"/>
          </p:cNvPicPr>
          <p:nvPr/>
        </p:nvPicPr>
        <p:blipFill>
          <a:blip r:embed="rId3"/>
          <a:stretch>
            <a:fillRect/>
          </a:stretch>
        </p:blipFill>
        <p:spPr>
          <a:xfrm>
            <a:off x="6165820" y="1822780"/>
            <a:ext cx="5438775" cy="4333875"/>
          </a:xfrm>
          <a:prstGeom prst="rect">
            <a:avLst/>
          </a:prstGeom>
        </p:spPr>
      </p:pic>
    </p:spTree>
    <p:extLst>
      <p:ext uri="{BB962C8B-B14F-4D97-AF65-F5344CB8AC3E}">
        <p14:creationId xmlns:p14="http://schemas.microsoft.com/office/powerpoint/2010/main" val="28601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AE734-EC37-2B77-10D1-D6C2762ED8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16BD22F-78C9-DF96-CC67-F06728919FC6}"/>
              </a:ext>
            </a:extLst>
          </p:cNvPr>
          <p:cNvSpPr>
            <a:spLocks noGrp="1"/>
          </p:cNvSpPr>
          <p:nvPr>
            <p:ph type="title"/>
          </p:nvPr>
        </p:nvSpPr>
        <p:spPr>
          <a:xfrm>
            <a:off x="878515" y="516868"/>
            <a:ext cx="10427840" cy="1086056"/>
          </a:xfrm>
        </p:spPr>
        <p:txBody>
          <a:bodyPr>
            <a:normAutofit/>
          </a:bodyPr>
          <a:lstStyle/>
          <a:p>
            <a:r>
              <a:rPr lang="es-MX" sz="4800" b="1" dirty="0">
                <a:latin typeface="Aharoni"/>
                <a:cs typeface="Aharoni"/>
              </a:rPr>
              <a:t>Análisis de los datos</a:t>
            </a:r>
          </a:p>
        </p:txBody>
      </p:sp>
      <p:pic>
        <p:nvPicPr>
          <p:cNvPr id="3" name="Imagen 2">
            <a:extLst>
              <a:ext uri="{FF2B5EF4-FFF2-40B4-BE49-F238E27FC236}">
                <a16:creationId xmlns:a16="http://schemas.microsoft.com/office/drawing/2014/main" id="{556CC86C-1D9E-B245-104F-DB9577263861}"/>
              </a:ext>
            </a:extLst>
          </p:cNvPr>
          <p:cNvPicPr>
            <a:picLocks noChangeAspect="1"/>
          </p:cNvPicPr>
          <p:nvPr/>
        </p:nvPicPr>
        <p:blipFill>
          <a:blip r:embed="rId2"/>
          <a:stretch>
            <a:fillRect/>
          </a:stretch>
        </p:blipFill>
        <p:spPr>
          <a:xfrm>
            <a:off x="1127726" y="1638839"/>
            <a:ext cx="9922173" cy="4557981"/>
          </a:xfrm>
          <a:prstGeom prst="rect">
            <a:avLst/>
          </a:prstGeom>
        </p:spPr>
      </p:pic>
    </p:spTree>
    <p:extLst>
      <p:ext uri="{BB962C8B-B14F-4D97-AF65-F5344CB8AC3E}">
        <p14:creationId xmlns:p14="http://schemas.microsoft.com/office/powerpoint/2010/main" val="36185547"/>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22</Slides>
  <Notes>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VaultVTI</vt:lpstr>
      <vt:lpstr>Clasificación de transacciones fraudulentas</vt:lpstr>
      <vt:lpstr>Análisis de los datos</vt:lpstr>
      <vt:lpstr>Class imbalance</vt:lpstr>
      <vt:lpstr>Precisión contra sensibilidad</vt:lpstr>
      <vt:lpstr>Sensibilidad</vt:lpstr>
      <vt:lpstr>Presentación de PowerPoint</vt:lpstr>
      <vt:lpstr>Presentación de PowerPoint</vt:lpstr>
      <vt:lpstr>Análisis de los datos</vt:lpstr>
      <vt:lpstr>Análisis de los datos</vt:lpstr>
      <vt:lpstr>Análisis de los datos</vt:lpstr>
      <vt:lpstr>Análisis de los datos</vt:lpstr>
      <vt:lpstr>Análisis de los datos</vt:lpstr>
      <vt:lpstr>Submuestreo</vt:lpstr>
      <vt:lpstr>Submuestreo</vt:lpstr>
      <vt:lpstr>Submuestreo</vt:lpstr>
      <vt:lpstr>Área bajo la curva</vt:lpstr>
      <vt:lpstr>Selección de variables (RF)</vt:lpstr>
      <vt:lpstr>Modelo parsimonioso</vt:lpstr>
      <vt:lpstr>Probabilidad de fraude</vt:lpstr>
      <vt:lpstr>Cambios en probabilidad</vt:lpstr>
      <vt:lpstr>Conclusiones</vt:lpstr>
      <vt:lpstr>Mejoras posibles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616</cp:revision>
  <dcterms:created xsi:type="dcterms:W3CDTF">2024-01-08T08:41:50Z</dcterms:created>
  <dcterms:modified xsi:type="dcterms:W3CDTF">2024-01-08T11:38:04Z</dcterms:modified>
</cp:coreProperties>
</file>