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4"/>
  </p:sldMasterIdLst>
  <p:notesMasterIdLst>
    <p:notesMasterId r:id="rId12"/>
  </p:notesMasterIdLst>
  <p:sldIdLst>
    <p:sldId id="256" r:id="rId5"/>
    <p:sldId id="257" r:id="rId6"/>
    <p:sldId id="261" r:id="rId7"/>
    <p:sldId id="259" r:id="rId8"/>
    <p:sldId id="268" r:id="rId9"/>
    <p:sldId id="269" r:id="rId10"/>
    <p:sldId id="270" r:id="rId11"/>
  </p:sldIdLst>
  <p:sldSz cx="12207875" cy="6858000"/>
  <p:notesSz cx="6797675" cy="9872663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7D91"/>
    <a:srgbClr val="455960"/>
    <a:srgbClr val="4A5B60"/>
    <a:srgbClr val="FAA500"/>
    <a:srgbClr val="697378"/>
    <a:srgbClr val="E78E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0000" autoAdjust="0"/>
    <p:restoredTop sz="94747"/>
  </p:normalViewPr>
  <p:slideViewPr>
    <p:cSldViewPr snapToGrid="0" snapToObjects="1">
      <p:cViewPr varScale="1">
        <p:scale>
          <a:sx n="95" d="100"/>
          <a:sy n="95" d="100"/>
        </p:scale>
        <p:origin x="184" y="1856"/>
      </p:cViewPr>
      <p:guideLst>
        <p:guide orient="horz" pos="2160"/>
        <p:guide pos="384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27" d="100"/>
          <a:sy n="127" d="100"/>
        </p:scale>
        <p:origin x="1136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7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9" Type="http://schemas.microsoft.com/office/2015/10/relationships/revisionInfo" Target="revisionInfo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231E88E2-1E29-469C-B6A0-762B49A9F0A0}" type="datetimeFigureOut">
              <a:rPr lang="de-CH"/>
              <a:pPr>
                <a:defRPr/>
              </a:pPr>
              <a:t>19.01.18</a:t>
            </a:fld>
            <a:endParaRPr lang="de-CH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03188" y="739775"/>
            <a:ext cx="6591300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CH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689475"/>
            <a:ext cx="5438775" cy="44434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77363"/>
            <a:ext cx="29464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377363"/>
            <a:ext cx="29464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EE3A4D74-8AB3-4782-8193-8B0B8D7F57EA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501892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-</a:t>
            </a:r>
            <a:r>
              <a:rPr lang="de-CH" baseline="0" dirty="0" smtClean="0"/>
              <a:t> ca. 7min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3A4D74-8AB3-4782-8193-8B0B8D7F57EA}" type="slidenum">
              <a:rPr lang="de-CH" smtClean="0"/>
              <a:pPr>
                <a:defRPr/>
              </a:pPr>
              <a:t>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0" y="1619250"/>
            <a:ext cx="7632700" cy="73025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4559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00563"/>
            <a:ext cx="7632700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 bwMode="white">
          <a:xfrm>
            <a:off x="365219" y="6253843"/>
            <a:ext cx="8432789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/>
          </a:p>
        </p:txBody>
      </p:sp>
      <p:pic>
        <p:nvPicPr>
          <p:cNvPr id="13" name="Bild 6" descr="BFH_Logo_A_de_fr_en_100_RGB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" y="317500"/>
            <a:ext cx="15240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Bildplatzhalter 11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692000"/>
            <a:ext cx="7632000" cy="2808000"/>
          </a:xfrm>
          <a:prstGeom prst="rect">
            <a:avLst/>
          </a:prstGeom>
        </p:spPr>
        <p:txBody>
          <a:bodyPr vert="horz"/>
          <a:lstStyle>
            <a:lvl1pPr>
              <a:defRPr sz="3000" baseline="0">
                <a:latin typeface="Lucida Sans"/>
                <a:cs typeface="Lucida Sans"/>
              </a:defRPr>
            </a:lvl1pPr>
          </a:lstStyle>
          <a:p>
            <a:pPr lvl="0"/>
            <a:r>
              <a:rPr lang="de-DE" noProof="0" dirty="0"/>
              <a:t>Titelseite mit Bild</a:t>
            </a:r>
            <a:br>
              <a:rPr lang="de-DE" noProof="0" dirty="0"/>
            </a:br>
            <a:r>
              <a:rPr lang="de-DE" noProof="0" dirty="0"/>
              <a:t/>
            </a:r>
            <a:br>
              <a:rPr lang="de-DE" noProof="0" dirty="0"/>
            </a:br>
            <a:r>
              <a:rPr lang="de-DE" noProof="0" dirty="0"/>
              <a:t/>
            </a:r>
            <a:br>
              <a:rPr lang="de-DE" noProof="0" dirty="0"/>
            </a:br>
            <a:r>
              <a:rPr lang="de-DE" noProof="0" dirty="0"/>
              <a:t>Bild durch Klicken auf Symbol hinzufügen</a:t>
            </a:r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457200" y="4623442"/>
            <a:ext cx="10739587" cy="533105"/>
          </a:xfrm>
          <a:prstGeom prst="rect">
            <a:avLst/>
          </a:prstGeom>
        </p:spPr>
        <p:txBody>
          <a:bodyPr lIns="0"/>
          <a:lstStyle>
            <a:lvl1pPr algn="l">
              <a:defRPr sz="3000">
                <a:solidFill>
                  <a:srgbClr val="697D9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57200" y="5220000"/>
            <a:ext cx="9057632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>
                <a:solidFill>
                  <a:srgbClr val="697D9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6299494"/>
            <a:ext cx="906563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4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/>
              <a:t>Organisationseinheit oder Leistungsbereich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4"/>
          </p:nvPr>
        </p:nvSpPr>
        <p:spPr>
          <a:xfrm>
            <a:off x="10261600" y="6300788"/>
            <a:ext cx="1443038" cy="2571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fld id="{13A8160D-EED1-4901-8DE2-978CB6A5BC57}" type="datetime1">
              <a:rPr lang="de-DE"/>
              <a:pPr>
                <a:defRPr/>
              </a:pPr>
              <a:t>19.01.18</a:t>
            </a:fld>
            <a:r>
              <a:rPr lang="de-DE" sz="1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13433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199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57199" y="2155050"/>
            <a:ext cx="35568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298400" y="2155050"/>
            <a:ext cx="35568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8149424" y="2155050"/>
            <a:ext cx="35568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idx="1"/>
          </p:nvPr>
        </p:nvSpPr>
        <p:spPr>
          <a:xfrm>
            <a:off x="457199" y="1332000"/>
            <a:ext cx="35568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8"/>
          </p:nvPr>
        </p:nvSpPr>
        <p:spPr>
          <a:xfrm>
            <a:off x="4298400" y="1332000"/>
            <a:ext cx="35568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idx="20"/>
          </p:nvPr>
        </p:nvSpPr>
        <p:spPr>
          <a:xfrm>
            <a:off x="8149424" y="1332000"/>
            <a:ext cx="35568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4" name="Foliennummernplatzhalter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0E5DE4-7C71-4F94-A4EE-08415918DAC4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07034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B6C2D7-0704-41B7-ABFF-C47E040EDF71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50217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 bwMode="white">
          <a:xfrm>
            <a:off x="365219" y="6253843"/>
            <a:ext cx="8432789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/>
          </a:p>
        </p:txBody>
      </p:sp>
      <p:sp>
        <p:nvSpPr>
          <p:cNvPr id="5" name="Abgerundetes Rechteck 4"/>
          <p:cNvSpPr/>
          <p:nvPr/>
        </p:nvSpPr>
        <p:spPr>
          <a:xfrm>
            <a:off x="0" y="1668463"/>
            <a:ext cx="7632700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1633538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E78E23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13263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E78E23"/>
              </a:solidFill>
            </a:endParaRPr>
          </a:p>
        </p:txBody>
      </p:sp>
      <p:pic>
        <p:nvPicPr>
          <p:cNvPr id="9" name="Bild 8" descr="BFH_Logo_A_de_fr_en_100_RGB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" y="317500"/>
            <a:ext cx="15240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/>
          </p:nvPr>
        </p:nvSpPr>
        <p:spPr>
          <a:xfrm>
            <a:off x="457201" y="1839809"/>
            <a:ext cx="7020000" cy="533105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457201" y="2448000"/>
            <a:ext cx="702000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4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6299494"/>
            <a:ext cx="906563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4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/>
              <a:t>Organisationseinheit oder Leistungsbereich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10261600" y="6300788"/>
            <a:ext cx="1443038" cy="2571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fld id="{E4283131-E6A7-40D3-9EB9-520657964184}" type="datetime1">
              <a:rPr lang="de-DE"/>
              <a:pPr>
                <a:defRPr/>
              </a:pPr>
              <a:t>19.01.18</a:t>
            </a:fld>
            <a:r>
              <a:rPr lang="de-DE" sz="1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36994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632700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dirty="0">
                <a:solidFill>
                  <a:srgbClr val="697D91"/>
                </a:solidFill>
              </a:rPr>
              <a:t>-</a:t>
            </a: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E78E23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ctrTitle"/>
          </p:nvPr>
        </p:nvSpPr>
        <p:spPr>
          <a:xfrm>
            <a:off x="457200" y="1839809"/>
            <a:ext cx="7020000" cy="533105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>
          <a:xfrm>
            <a:off x="457200" y="2448000"/>
            <a:ext cx="702000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7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971013-0031-4193-A270-9600BEE45EEB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20378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632700" cy="2881312"/>
          </a:xfrm>
          <a:prstGeom prst="roundRect">
            <a:avLst>
              <a:gd name="adj" fmla="val 1188"/>
            </a:avLst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FAA500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632700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632700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E78E23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457200" y="1839809"/>
            <a:ext cx="7020000" cy="533105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457200" y="2448000"/>
            <a:ext cx="702000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9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179C08-8418-41B0-8884-2C03CF535D23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23696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332000"/>
            <a:ext cx="11249025" cy="4788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457200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4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0A35F2-7595-4779-9180-596D2E72BBB9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03155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200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7200" y="1332000"/>
            <a:ext cx="11249025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57200" y="2160000"/>
            <a:ext cx="11249025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oliennummernplatzhalt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C55A69-AF00-48CA-9C5B-76F6193071D6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47232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199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0851" y="5399231"/>
            <a:ext cx="5508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6199200" y="5399231"/>
            <a:ext cx="5508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50851" y="1332000"/>
            <a:ext cx="5508000" cy="4067231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6199200" y="1332000"/>
            <a:ext cx="5508000" cy="4067231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3B21B8-EC19-437D-956C-B9E2193DE066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41389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200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6226" y="1332000"/>
            <a:ext cx="5508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57201" y="2160000"/>
            <a:ext cx="5508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idx="14"/>
          </p:nvPr>
        </p:nvSpPr>
        <p:spPr>
          <a:xfrm>
            <a:off x="6198225" y="1332000"/>
            <a:ext cx="5508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5"/>
          </p:nvPr>
        </p:nvSpPr>
        <p:spPr>
          <a:xfrm>
            <a:off x="6199200" y="2160000"/>
            <a:ext cx="5508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A6D72C-BFB2-41C7-957D-2E87BB499368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32675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199" y="360000"/>
            <a:ext cx="11249025" cy="540000"/>
          </a:xfrm>
          <a:prstGeom prst="rect">
            <a:avLst/>
          </a:prstGeom>
        </p:spPr>
        <p:txBody>
          <a:bodyPr l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3600" y="5399231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298400" y="5399231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53600" y="1332000"/>
            <a:ext cx="3556800" cy="406723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298400" y="1332001"/>
            <a:ext cx="3556800" cy="406723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8149424" y="1332001"/>
            <a:ext cx="3556800" cy="406723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8149424" y="5399231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2" name="Foliennummernplatzhalter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50D9A4-4B03-4410-9017-78E09E000AC4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59124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15"/>
          <p:cNvSpPr txBox="1">
            <a:spLocks noChangeArrowheads="1"/>
          </p:cNvSpPr>
          <p:nvPr/>
        </p:nvSpPr>
        <p:spPr bwMode="auto">
          <a:xfrm>
            <a:off x="457200" y="6300788"/>
            <a:ext cx="89296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400" dirty="0">
                <a:solidFill>
                  <a:srgbClr val="697D91"/>
                </a:solidFill>
                <a:latin typeface="Lucida Sans" pitchFamily="34" charset="0"/>
              </a:rPr>
              <a:t>Berner Fachhochschule | Haute école spécialisée bernoise | Bern University of Applied Sciences</a:t>
            </a:r>
          </a:p>
        </p:txBody>
      </p:sp>
      <p:sp>
        <p:nvSpPr>
          <p:cNvPr id="2" name="Rechteck 1"/>
          <p:cNvSpPr/>
          <p:nvPr/>
        </p:nvSpPr>
        <p:spPr>
          <a:xfrm>
            <a:off x="0" y="0"/>
            <a:ext cx="12207875" cy="6858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8748713" y="6300788"/>
            <a:ext cx="28495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smtClean="0">
                <a:solidFill>
                  <a:schemeClr val="tx1">
                    <a:tint val="75000"/>
                  </a:schemeClr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fld id="{B7BACB64-ACD3-4495-9A64-936FBCA468A7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</p:sldLayoutIdLst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itel 2"/>
          <p:cNvSpPr>
            <a:spLocks noGrp="1"/>
          </p:cNvSpPr>
          <p:nvPr>
            <p:ph type="ctrTitle"/>
          </p:nvPr>
        </p:nvSpPr>
        <p:spPr bwMode="auto">
          <a:xfrm>
            <a:off x="457200" y="4622800"/>
            <a:ext cx="10739438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dirty="0" err="1" smtClean="0">
                <a:latin typeface="Lucida Sans" pitchFamily="34" charset="0"/>
                <a:cs typeface="Lucida Sans Unicode" pitchFamily="34" charset="0"/>
              </a:rPr>
              <a:t>Sophobia</a:t>
            </a:r>
            <a:endParaRPr lang="de-DE" dirty="0">
              <a:latin typeface="Lucida Sans" pitchFamily="34" charset="0"/>
              <a:cs typeface="Lucida Sans Unicode" pitchFamily="34" charset="0"/>
            </a:endParaRPr>
          </a:p>
        </p:txBody>
      </p:sp>
      <p:sp>
        <p:nvSpPr>
          <p:cNvPr id="6148" name="Untertitel 3"/>
          <p:cNvSpPr>
            <a:spLocks noGrp="1"/>
          </p:cNvSpPr>
          <p:nvPr>
            <p:ph type="subTitle" idx="1"/>
          </p:nvPr>
        </p:nvSpPr>
        <p:spPr bwMode="auto">
          <a:xfrm>
            <a:off x="457200" y="5219700"/>
            <a:ext cx="9058275" cy="806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dirty="0">
                <a:latin typeface="Lucida Sans" pitchFamily="34" charset="0"/>
                <a:cs typeface="Lucida Sans Unicode" pitchFamily="34" charset="0"/>
              </a:rPr>
              <a:t>Task </a:t>
            </a:r>
            <a:r>
              <a:rPr lang="de-DE" dirty="0" smtClean="0">
                <a:latin typeface="Lucida Sans" pitchFamily="34" charset="0"/>
                <a:cs typeface="Lucida Sans Unicode" pitchFamily="34" charset="0"/>
              </a:rPr>
              <a:t>7: Final </a:t>
            </a:r>
            <a:r>
              <a:rPr lang="de-DE" dirty="0" err="1" smtClean="0">
                <a:latin typeface="Lucida Sans" pitchFamily="34" charset="0"/>
                <a:cs typeface="Lucida Sans Unicode" pitchFamily="34" charset="0"/>
              </a:rPr>
              <a:t>Presentation</a:t>
            </a:r>
            <a:endParaRPr lang="de-DE" dirty="0">
              <a:latin typeface="Lucida Sans" pitchFamily="34" charset="0"/>
              <a:cs typeface="Lucida Sans Unicode" pitchFamily="34" charset="0"/>
            </a:endParaRPr>
          </a:p>
          <a:p>
            <a:pPr eaLnBrk="1" hangingPunct="1"/>
            <a:r>
              <a:rPr lang="de-DE" dirty="0">
                <a:latin typeface="Lucida Sans" pitchFamily="34" charset="0"/>
                <a:cs typeface="Lucida Sans Unicode" pitchFamily="34" charset="0"/>
              </a:rPr>
              <a:t>S. Gfeller, O. Jemal, P. Kyburz, J. Meier, M. Petitat, M. Ziegler</a:t>
            </a:r>
          </a:p>
        </p:txBody>
      </p:sp>
      <p:sp>
        <p:nvSpPr>
          <p:cNvPr id="6149" name="Textplatzhalter 4"/>
          <p:cNvSpPr>
            <a:spLocks noGrp="1"/>
          </p:cNvSpPr>
          <p:nvPr>
            <p:ph type="body" sz="quarter" idx="13"/>
          </p:nvPr>
        </p:nvSpPr>
        <p:spPr bwMode="auto">
          <a:xfrm>
            <a:off x="457200" y="6299200"/>
            <a:ext cx="9066213" cy="2587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4572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Lucida Grande" charset="0"/>
              <a:buChar char="▶"/>
            </a:pPr>
            <a:r>
              <a:rPr lang="de-DE" dirty="0">
                <a:latin typeface="Lucida Sans" pitchFamily="34" charset="0"/>
              </a:rPr>
              <a:t>BFH | Medizininformatik | Software </a:t>
            </a:r>
            <a:r>
              <a:rPr lang="de-DE" dirty="0" err="1">
                <a:latin typeface="Lucida Sans" pitchFamily="34" charset="0"/>
              </a:rPr>
              <a:t>engineering</a:t>
            </a:r>
            <a:r>
              <a:rPr lang="de-DE" dirty="0">
                <a:latin typeface="Lucida Sans" pitchFamily="34" charset="0"/>
              </a:rPr>
              <a:t> &amp; design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xmlns="" id="{2E9A2A1D-37DF-4512-A325-1061D0799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8" y="1698840"/>
            <a:ext cx="7632000" cy="280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Demonstration</a:t>
            </a:r>
            <a:endParaRPr lang="de-CH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2731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Implementation </a:t>
            </a:r>
            <a:r>
              <a:rPr lang="de-CH" dirty="0" err="1"/>
              <a:t>h</a:t>
            </a:r>
            <a:r>
              <a:rPr lang="de-CH" dirty="0" err="1" smtClean="0"/>
              <a:t>ighlights</a:t>
            </a:r>
            <a:endParaRPr lang="de-CH" dirty="0"/>
          </a:p>
        </p:txBody>
      </p:sp>
      <p:sp>
        <p:nvSpPr>
          <p:cNvPr id="5" name="Content Placeholder 1"/>
          <p:cNvSpPr>
            <a:spLocks noGrp="1"/>
          </p:cNvSpPr>
          <p:nvPr>
            <p:ph sz="half" idx="1"/>
          </p:nvPr>
        </p:nvSpPr>
        <p:spPr>
          <a:xfrm>
            <a:off x="457200" y="1332000"/>
            <a:ext cx="11249025" cy="4788000"/>
          </a:xfrm>
        </p:spPr>
        <p:txBody>
          <a:bodyPr/>
          <a:lstStyle/>
          <a:p>
            <a:r>
              <a:rPr lang="de-CH" dirty="0" err="1" smtClean="0"/>
              <a:t>Programming</a:t>
            </a:r>
            <a:r>
              <a:rPr lang="de-CH" dirty="0" smtClean="0"/>
              <a:t> allgemein</a:t>
            </a:r>
          </a:p>
          <a:p>
            <a:endParaRPr lang="de-CH" dirty="0" smtClean="0"/>
          </a:p>
          <a:p>
            <a:r>
              <a:rPr lang="de-CH" dirty="0" err="1" smtClean="0"/>
              <a:t>Vaadin</a:t>
            </a:r>
            <a:endParaRPr lang="de-CH" dirty="0" smtClean="0"/>
          </a:p>
          <a:p>
            <a:endParaRPr lang="de-CH" dirty="0" smtClean="0"/>
          </a:p>
          <a:p>
            <a:r>
              <a:rPr lang="de-CH" dirty="0" smtClean="0"/>
              <a:t>URL / Ressource </a:t>
            </a:r>
            <a:r>
              <a:rPr lang="de-CH" dirty="0" err="1" smtClean="0"/>
              <a:t>driven</a:t>
            </a:r>
            <a:r>
              <a:rPr lang="de-CH" dirty="0" smtClean="0"/>
              <a:t> </a:t>
            </a:r>
            <a:r>
              <a:rPr lang="de-CH" dirty="0" err="1" smtClean="0"/>
              <a:t>interface</a:t>
            </a:r>
            <a:endParaRPr lang="de-CH" dirty="0" smtClean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65781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Personal </a:t>
            </a:r>
            <a:r>
              <a:rPr lang="de-CH" dirty="0" err="1" smtClean="0"/>
              <a:t>contribution</a:t>
            </a:r>
            <a:endParaRPr lang="de-CH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b="1" dirty="0" smtClean="0"/>
              <a:t>Sascha </a:t>
            </a:r>
            <a:r>
              <a:rPr lang="de-CH" b="1" dirty="0" err="1" smtClean="0"/>
              <a:t>Gfeller</a:t>
            </a:r>
            <a:r>
              <a:rPr lang="de-CH" b="1" dirty="0" smtClean="0"/>
              <a:t> (gfels6)</a:t>
            </a:r>
          </a:p>
          <a:p>
            <a:r>
              <a:rPr lang="de-CH" dirty="0" smtClean="0"/>
              <a:t> -&gt; </a:t>
            </a:r>
            <a:r>
              <a:rPr lang="de-CH" dirty="0" err="1" smtClean="0"/>
              <a:t>PatientSelect</a:t>
            </a:r>
            <a:r>
              <a:rPr lang="de-CH" dirty="0" smtClean="0"/>
              <a:t>, Patient, </a:t>
            </a:r>
            <a:r>
              <a:rPr lang="de-CH" dirty="0" err="1" smtClean="0"/>
              <a:t>Activity</a:t>
            </a:r>
            <a:r>
              <a:rPr lang="de-CH" dirty="0" smtClean="0"/>
              <a:t>, </a:t>
            </a:r>
            <a:r>
              <a:rPr lang="de-CH" dirty="0" err="1" smtClean="0"/>
              <a:t>Objective</a:t>
            </a:r>
            <a:r>
              <a:rPr lang="de-CH" dirty="0" smtClean="0"/>
              <a:t>, </a:t>
            </a:r>
            <a:r>
              <a:rPr lang="de-CH" dirty="0" err="1" smtClean="0"/>
              <a:t>Breadcrumb</a:t>
            </a:r>
            <a:endParaRPr lang="de-CH" dirty="0" smtClean="0"/>
          </a:p>
          <a:p>
            <a:r>
              <a:rPr lang="de-CH" b="1" dirty="0" smtClean="0"/>
              <a:t>Philipp </a:t>
            </a:r>
            <a:r>
              <a:rPr lang="de-CH" b="1" dirty="0" err="1" smtClean="0"/>
              <a:t>Kyburz</a:t>
            </a:r>
            <a:r>
              <a:rPr lang="de-CH" b="1" dirty="0" smtClean="0"/>
              <a:t> (kybup1)</a:t>
            </a:r>
          </a:p>
          <a:p>
            <a:r>
              <a:rPr lang="de-CH" dirty="0" smtClean="0"/>
              <a:t> -&gt; </a:t>
            </a:r>
            <a:r>
              <a:rPr lang="de-CH" dirty="0" err="1" smtClean="0"/>
              <a:t>PatientInfo</a:t>
            </a:r>
            <a:r>
              <a:rPr lang="de-CH" dirty="0" smtClean="0"/>
              <a:t>, Note, </a:t>
            </a:r>
            <a:r>
              <a:rPr lang="de-CH" dirty="0" err="1" smtClean="0"/>
              <a:t>ActivityRecord</a:t>
            </a:r>
            <a:endParaRPr lang="de-CH" dirty="0" smtClean="0"/>
          </a:p>
          <a:p>
            <a:r>
              <a:rPr lang="de-CH" b="1" dirty="0" smtClean="0"/>
              <a:t>Michaela Ziegler (</a:t>
            </a:r>
            <a:r>
              <a:rPr lang="de-CH" b="1" dirty="0" err="1" smtClean="0"/>
              <a:t>ziegm</a:t>
            </a:r>
            <a:r>
              <a:rPr lang="de-CH" b="1" dirty="0" smtClean="0"/>
              <a:t> [</a:t>
            </a:r>
            <a:r>
              <a:rPr lang="de-CH" b="1" dirty="0" err="1" smtClean="0"/>
              <a:t>github</a:t>
            </a:r>
            <a:r>
              <a:rPr lang="de-CH" b="1" dirty="0" smtClean="0"/>
              <a:t>] / ziegm1 [</a:t>
            </a:r>
            <a:r>
              <a:rPr lang="de-CH" b="1" dirty="0" err="1" smtClean="0"/>
              <a:t>bfh</a:t>
            </a:r>
            <a:r>
              <a:rPr lang="de-CH" b="1" dirty="0" smtClean="0"/>
              <a:t>])</a:t>
            </a:r>
          </a:p>
          <a:p>
            <a:r>
              <a:rPr lang="de-CH" dirty="0" smtClean="0"/>
              <a:t> -&gt; </a:t>
            </a:r>
            <a:r>
              <a:rPr lang="de-CH" dirty="0" err="1" smtClean="0"/>
              <a:t>ObjectiveList</a:t>
            </a:r>
            <a:r>
              <a:rPr lang="de-CH" dirty="0" smtClean="0"/>
              <a:t>, </a:t>
            </a:r>
            <a:r>
              <a:rPr lang="de-CH" dirty="0" err="1" smtClean="0"/>
              <a:t>Objective</a:t>
            </a:r>
            <a:r>
              <a:rPr lang="de-CH" dirty="0" smtClean="0"/>
              <a:t>, </a:t>
            </a:r>
            <a:r>
              <a:rPr lang="de-CH" dirty="0" err="1" smtClean="0"/>
              <a:t>ActivityRecordList</a:t>
            </a:r>
            <a:endParaRPr lang="de-CH" dirty="0" smtClean="0"/>
          </a:p>
          <a:p>
            <a:r>
              <a:rPr lang="de-CH" b="1" dirty="0" smtClean="0"/>
              <a:t>Manuel </a:t>
            </a:r>
            <a:r>
              <a:rPr lang="de-CH" b="1" dirty="0" err="1" smtClean="0"/>
              <a:t>Petitat</a:t>
            </a:r>
            <a:r>
              <a:rPr lang="de-CH" b="1" dirty="0" smtClean="0"/>
              <a:t> (petim1)</a:t>
            </a:r>
          </a:p>
          <a:p>
            <a:r>
              <a:rPr lang="de-CH" dirty="0" smtClean="0">
                <a:sym typeface="Wingdings"/>
              </a:rPr>
              <a:t> -&gt; </a:t>
            </a:r>
            <a:r>
              <a:rPr lang="de-CH" dirty="0" err="1" smtClean="0">
                <a:sym typeface="Wingdings"/>
              </a:rPr>
              <a:t>Medication</a:t>
            </a:r>
            <a:r>
              <a:rPr lang="de-CH" dirty="0" smtClean="0">
                <a:sym typeface="Wingdings"/>
              </a:rPr>
              <a:t>, </a:t>
            </a:r>
            <a:r>
              <a:rPr lang="de-CH" dirty="0" err="1" smtClean="0">
                <a:sym typeface="Wingdings"/>
              </a:rPr>
              <a:t>ActivityList</a:t>
            </a:r>
            <a:r>
              <a:rPr lang="de-CH" dirty="0" smtClean="0">
                <a:sym typeface="Wingdings"/>
              </a:rPr>
              <a:t>, </a:t>
            </a:r>
            <a:r>
              <a:rPr lang="de-CH" dirty="0" err="1" smtClean="0">
                <a:sym typeface="Wingdings"/>
              </a:rPr>
              <a:t>some</a:t>
            </a:r>
            <a:r>
              <a:rPr lang="de-CH" dirty="0" smtClean="0">
                <a:sym typeface="Wingdings"/>
              </a:rPr>
              <a:t> </a:t>
            </a:r>
            <a:r>
              <a:rPr lang="de-CH" dirty="0" err="1" smtClean="0">
                <a:sym typeface="Wingdings"/>
              </a:rPr>
              <a:t>models</a:t>
            </a:r>
            <a:r>
              <a:rPr lang="de-CH" dirty="0" smtClean="0">
                <a:sym typeface="Wingdings"/>
              </a:rPr>
              <a:t>, DB</a:t>
            </a:r>
            <a:endParaRPr lang="de-CH" dirty="0" smtClean="0"/>
          </a:p>
          <a:p>
            <a:r>
              <a:rPr lang="de-CH" b="1" dirty="0" err="1" smtClean="0"/>
              <a:t>Jemal</a:t>
            </a:r>
            <a:r>
              <a:rPr lang="de-CH" b="1" dirty="0" smtClean="0"/>
              <a:t> Oda Thompson (odaoj1)</a:t>
            </a:r>
          </a:p>
          <a:p>
            <a:r>
              <a:rPr lang="de-CH" dirty="0" smtClean="0"/>
              <a:t> -&gt; </a:t>
            </a:r>
            <a:r>
              <a:rPr lang="de-CH" dirty="0" err="1" smtClean="0"/>
              <a:t>PatientHistory</a:t>
            </a:r>
            <a:r>
              <a:rPr lang="de-CH" dirty="0" smtClean="0"/>
              <a:t>, </a:t>
            </a:r>
            <a:r>
              <a:rPr lang="de-CH" dirty="0" err="1" smtClean="0"/>
              <a:t>Diagnoses</a:t>
            </a:r>
            <a:endParaRPr lang="de-CH" dirty="0" smtClean="0"/>
          </a:p>
          <a:p>
            <a:r>
              <a:rPr lang="de-CH" b="1" dirty="0" smtClean="0"/>
              <a:t>Jonathan Meier (</a:t>
            </a:r>
            <a:r>
              <a:rPr lang="de-CH" b="1" dirty="0" err="1" smtClean="0"/>
              <a:t>jntme</a:t>
            </a:r>
            <a:r>
              <a:rPr lang="de-CH" b="1" dirty="0" smtClean="0"/>
              <a:t> [</a:t>
            </a:r>
            <a:r>
              <a:rPr lang="de-CH" b="1" dirty="0" err="1" smtClean="0"/>
              <a:t>github</a:t>
            </a:r>
            <a:r>
              <a:rPr lang="de-CH" b="1" dirty="0" smtClean="0"/>
              <a:t>]/ meiej3 [</a:t>
            </a:r>
            <a:r>
              <a:rPr lang="de-CH" b="1" dirty="0" err="1" smtClean="0"/>
              <a:t>bfh</a:t>
            </a:r>
            <a:r>
              <a:rPr lang="de-CH" b="1" dirty="0" smtClean="0"/>
              <a:t>])</a:t>
            </a:r>
          </a:p>
          <a:p>
            <a:r>
              <a:rPr lang="de-CH" dirty="0"/>
              <a:t> </a:t>
            </a:r>
            <a:r>
              <a:rPr lang="de-CH" dirty="0" smtClean="0"/>
              <a:t>-&gt; DB, JPA, Navigation, </a:t>
            </a:r>
            <a:r>
              <a:rPr lang="de-CH" dirty="0" err="1" smtClean="0"/>
              <a:t>Scrum</a:t>
            </a:r>
            <a:r>
              <a:rPr lang="de-CH" dirty="0" smtClean="0"/>
              <a:t> Master, ‘die dargebotene Hand‘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789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Lessons</a:t>
            </a:r>
            <a:r>
              <a:rPr lang="de-CH" dirty="0" smtClean="0"/>
              <a:t> </a:t>
            </a:r>
            <a:r>
              <a:rPr lang="de-CH" dirty="0" err="1" smtClean="0"/>
              <a:t>learnt</a:t>
            </a:r>
            <a:endParaRPr lang="de-CH" dirty="0"/>
          </a:p>
        </p:txBody>
      </p:sp>
      <p:sp>
        <p:nvSpPr>
          <p:cNvPr id="5" name="Content Placeholder 1"/>
          <p:cNvSpPr>
            <a:spLocks noGrp="1"/>
          </p:cNvSpPr>
          <p:nvPr>
            <p:ph sz="half" idx="1"/>
          </p:nvPr>
        </p:nvSpPr>
        <p:spPr>
          <a:xfrm>
            <a:off x="457200" y="1332000"/>
            <a:ext cx="11249025" cy="4788000"/>
          </a:xfrm>
        </p:spPr>
        <p:txBody>
          <a:bodyPr/>
          <a:lstStyle/>
          <a:p>
            <a:r>
              <a:rPr lang="de-CH" dirty="0" smtClean="0"/>
              <a:t>Klassendiagramm / Vorarbeit hilft extrem bei der Umsetzung</a:t>
            </a:r>
          </a:p>
          <a:p>
            <a:endParaRPr lang="de-CH" dirty="0" smtClean="0"/>
          </a:p>
          <a:p>
            <a:r>
              <a:rPr lang="de-CH" dirty="0" smtClean="0"/>
              <a:t>Aufwandschätzung = *2-3 | Aufwand allgemein unterschätzt</a:t>
            </a:r>
          </a:p>
          <a:p>
            <a:endParaRPr lang="de-CH" dirty="0" smtClean="0"/>
          </a:p>
          <a:p>
            <a:r>
              <a:rPr lang="de-CH" dirty="0" smtClean="0"/>
              <a:t>MVP &lt;</a:t>
            </a:r>
            <a:r>
              <a:rPr lang="de-CH" dirty="0" smtClean="0">
                <a:sym typeface="Wingdings"/>
              </a:rPr>
              <a:t>-&gt; MVC</a:t>
            </a:r>
          </a:p>
          <a:p>
            <a:endParaRPr lang="de-CH" dirty="0" smtClean="0">
              <a:sym typeface="Wingdings"/>
            </a:endParaRPr>
          </a:p>
          <a:p>
            <a:r>
              <a:rPr lang="de-CH" dirty="0" smtClean="0">
                <a:sym typeface="Wingdings"/>
              </a:rPr>
              <a:t>Kein gemeinsames Arbeitsumfeld -&gt; erschwert Arbeit im Team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Daily </a:t>
            </a:r>
            <a:r>
              <a:rPr lang="de-CH" dirty="0" err="1" smtClean="0"/>
              <a:t>scrum</a:t>
            </a:r>
            <a:r>
              <a:rPr lang="de-CH" dirty="0" smtClean="0"/>
              <a:t> ein bis zwei mal die Woche reicht nicht</a:t>
            </a:r>
          </a:p>
          <a:p>
            <a:endParaRPr lang="de-CH" dirty="0" smtClean="0"/>
          </a:p>
          <a:p>
            <a:r>
              <a:rPr lang="de-CH" dirty="0" smtClean="0"/>
              <a:t>Priorisierung muss beachtet werden</a:t>
            </a:r>
          </a:p>
          <a:p>
            <a:endParaRPr lang="de-CH" dirty="0"/>
          </a:p>
          <a:p>
            <a:r>
              <a:rPr lang="de-CH" dirty="0" smtClean="0"/>
              <a:t>Schwierigkeiten Tasks mit Abhängigkeiten</a:t>
            </a:r>
          </a:p>
          <a:p>
            <a:endParaRPr lang="de-CH" dirty="0"/>
          </a:p>
          <a:p>
            <a:r>
              <a:rPr lang="de-CH" dirty="0" smtClean="0"/>
              <a:t>SOLL / IST Zeit inkongruent</a:t>
            </a:r>
          </a:p>
          <a:p>
            <a:endParaRPr lang="de-CH" dirty="0"/>
          </a:p>
          <a:p>
            <a:endParaRPr lang="de-CH" dirty="0" smtClean="0"/>
          </a:p>
          <a:p>
            <a:r>
              <a:rPr lang="de-CH" dirty="0" smtClean="0"/>
              <a:t>Sehr unterstützend, aktueller Stand war immer klar, fördert Zusammenarbeit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Scrum</a:t>
            </a:r>
            <a:r>
              <a:rPr lang="de-CH" dirty="0" smtClean="0"/>
              <a:t> </a:t>
            </a:r>
            <a:r>
              <a:rPr lang="de-CH" dirty="0" err="1" smtClean="0"/>
              <a:t>retrospective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77170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Fragen?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750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FH_PPT_Vorlage_16-9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QMPilot_DokID xmlns="2551ef7e-3b29-44d1-a8ad-ef34c26bfc60">470</QMPilot_DokID>
    <BfhIntranetDepartmentText xmlns="f6f68f68-5570-446d-b1e6-2310e70d83d3">
      <Terms xmlns="http://schemas.microsoft.com/office/infopath/2007/PartnerControls">
        <TermInfo xmlns="http://schemas.microsoft.com/office/infopath/2007/PartnerControls">
          <TermName xmlns="http://schemas.microsoft.com/office/infopath/2007/PartnerControls">Vorlage</TermName>
          <TermId xmlns="http://schemas.microsoft.com/office/infopath/2007/PartnerControls">de1a6d3c-ac6a-4b34-8edd-308eb81066db</TermId>
        </TermInfo>
      </Terms>
    </BfhIntranetDepartmentText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QMPilot_ContentType" ma:contentTypeID="0x0101009127C3B567804923A8661E062BBD8EF500AB8983C84EF542A7976DC8547A5CDC52001BD440F45714504284DA526949208683" ma:contentTypeVersion="2" ma:contentTypeDescription="Create a new document." ma:contentTypeScope="" ma:versionID="e95561030a1194bdd1903eaf06697dcb">
  <xsd:schema xmlns:xsd="http://www.w3.org/2001/XMLSchema" xmlns:xs="http://www.w3.org/2001/XMLSchema" xmlns:p="http://schemas.microsoft.com/office/2006/metadata/properties" xmlns:ns2="f6f68f68-5570-446d-b1e6-2310e70d83d3" xmlns:ns3="2551ef7e-3b29-44d1-a8ad-ef34c26bfc60" targetNamespace="http://schemas.microsoft.com/office/2006/metadata/properties" ma:root="true" ma:fieldsID="a12ba8f3cc9838c64a8c8804efb93033" ns2:_="" ns3:_="">
    <xsd:import namespace="f6f68f68-5570-446d-b1e6-2310e70d83d3"/>
    <xsd:import namespace="2551ef7e-3b29-44d1-a8ad-ef34c26bfc60"/>
    <xsd:element name="properties">
      <xsd:complexType>
        <xsd:sequence>
          <xsd:element name="documentManagement">
            <xsd:complexType>
              <xsd:all>
                <xsd:element ref="ns2:BfhIntranetDepartmentText" minOccurs="0"/>
                <xsd:element ref="ns3:QMPilot_Dok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f68f68-5570-446d-b1e6-2310e70d83d3" elementFormDefault="qualified">
    <xsd:import namespace="http://schemas.microsoft.com/office/2006/documentManagement/types"/>
    <xsd:import namespace="http://schemas.microsoft.com/office/infopath/2007/PartnerControls"/>
    <xsd:element name="BfhIntranetDepartmentText" ma:index="8" ma:taxonomy="true" ma:internalName="BfhIntranetDocumentTypeText" ma:taxonomyFieldName="BfhIntranetDocumentType" ma:displayName="Dokumente" ma:fieldId="{f8359f88-a329-420a-8398-ef3d99cc0ffa}" ma:sspId="db51d986-4054-4caf-a2c9-3203a912c9cc" ma:termSetId="b53f0ae3-1e6d-4244-92c1-70838aa45c69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51ef7e-3b29-44d1-a8ad-ef34c26bfc60" elementFormDefault="qualified">
    <xsd:import namespace="http://schemas.microsoft.com/office/2006/documentManagement/types"/>
    <xsd:import namespace="http://schemas.microsoft.com/office/infopath/2007/PartnerControls"/>
    <xsd:element name="QMPilot_DokID" ma:index="10" nillable="true" ma:displayName="QMPilot_DokID" ma:description="QM-Pilot document identity" ma:internalName="QMPilot_DokID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0E21803-70F9-41A8-9C11-39A2457CDDF7}">
  <ds:schemaRefs>
    <ds:schemaRef ds:uri="http://schemas.microsoft.com/office/2006/metadata/properties"/>
    <ds:schemaRef ds:uri="http://schemas.microsoft.com/office/infopath/2007/PartnerControls"/>
    <ds:schemaRef ds:uri="2551ef7e-3b29-44d1-a8ad-ef34c26bfc60"/>
    <ds:schemaRef ds:uri="f6f68f68-5570-446d-b1e6-2310e70d83d3"/>
  </ds:schemaRefs>
</ds:datastoreItem>
</file>

<file path=customXml/itemProps2.xml><?xml version="1.0" encoding="utf-8"?>
<ds:datastoreItem xmlns:ds="http://schemas.openxmlformats.org/officeDocument/2006/customXml" ds:itemID="{8828F31F-F05E-4BE4-9E3B-C5B238FEF8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6f68f68-5570-446d-b1e6-2310e70d83d3"/>
    <ds:schemaRef ds:uri="2551ef7e-3b29-44d1-a8ad-ef34c26bfc6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D47BE21-B709-4D16-ABB2-11D40677E52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BFH_PPT_Vorlage_16-9</Template>
  <TotalTime>144</TotalTime>
  <Words>208</Words>
  <Application>Microsoft Macintosh PowerPoint</Application>
  <PresentationFormat>Custom</PresentationFormat>
  <Paragraphs>46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Calibri</vt:lpstr>
      <vt:lpstr>Lucida Grande</vt:lpstr>
      <vt:lpstr>Lucida Sans</vt:lpstr>
      <vt:lpstr>Lucida Sans Unicode</vt:lpstr>
      <vt:lpstr>MS PGothic</vt:lpstr>
      <vt:lpstr>ＭＳ Ｐゴシック</vt:lpstr>
      <vt:lpstr>Wingdings</vt:lpstr>
      <vt:lpstr>Arial</vt:lpstr>
      <vt:lpstr>BFH_PPT_Vorlage_16-9</vt:lpstr>
      <vt:lpstr>Sophobia</vt:lpstr>
      <vt:lpstr>Demonstration</vt:lpstr>
      <vt:lpstr>Implementation highlights</vt:lpstr>
      <vt:lpstr>Personal contribution</vt:lpstr>
      <vt:lpstr>Lessons learnt</vt:lpstr>
      <vt:lpstr>Scrum retrospective</vt:lpstr>
      <vt:lpstr>Fragen?</vt:lpstr>
    </vt:vector>
  </TitlesOfParts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Philip</dc:creator>
  <cp:lastModifiedBy>Jonathan Meier</cp:lastModifiedBy>
  <cp:revision>58</cp:revision>
  <cp:lastPrinted>2013-08-23T11:57:04Z</cp:lastPrinted>
  <dcterms:created xsi:type="dcterms:W3CDTF">2017-03-11T12:01:47Z</dcterms:created>
  <dcterms:modified xsi:type="dcterms:W3CDTF">2018-01-19T07:40:17Z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0x0101009127C3B567804923A8661E062BBD8EF500AB8983C84EF542A7976DC8547A5CDC52001BD440F45714504284DA526949208683</vt:lpwstr>
  </property>
  <property fmtid="{D5CDD505-2E9C-101B-9397-08002B2CF9AE}" pid="3" name="BfhIntranetDocumentType">
    <vt:lpwstr>241;#Vorlage|de1a6d3c-ac6a-4b34-8edd-308eb81066db</vt:lpwstr>
  </property>
  <property fmtid="{D5CDD505-2E9C-101B-9397-08002B2CF9AE}" pid="4" name="TaxCatchAll">
    <vt:lpwstr>241;#Vorlage|de1a6d3c-ac6a-4b34-8edd-308eb81066db</vt:lpwstr>
  </property>
</Properties>
</file>