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sldIdLst>
    <p:sldId id="275" r:id="rId5"/>
    <p:sldId id="262" r:id="rId6"/>
    <p:sldId id="261" r:id="rId7"/>
    <p:sldId id="269" r:id="rId8"/>
    <p:sldId id="260" r:id="rId9"/>
    <p:sldId id="279" r:id="rId10"/>
    <p:sldId id="280" r:id="rId11"/>
    <p:sldId id="271" r:id="rId12"/>
    <p:sldId id="270" r:id="rId13"/>
    <p:sldId id="281" r:id="rId14"/>
    <p:sldId id="272" r:id="rId15"/>
    <p:sldId id="282" r:id="rId16"/>
    <p:sldId id="283" r:id="rId17"/>
    <p:sldId id="284" r:id="rId18"/>
    <p:sldId id="264" r:id="rId19"/>
    <p:sldId id="274" r:id="rId20"/>
    <p:sldId id="285" r:id="rId21"/>
    <p:sldId id="286" r:id="rId22"/>
    <p:sldId id="287" r:id="rId23"/>
    <p:sldId id="288" r:id="rId24"/>
    <p:sldId id="268" r:id="rId25"/>
    <p:sldId id="27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02"/>
    <p:restoredTop sz="87427" autoAdjust="0"/>
  </p:normalViewPr>
  <p:slideViewPr>
    <p:cSldViewPr snapToGrid="0" snapToObjects="1">
      <p:cViewPr varScale="1">
        <p:scale>
          <a:sx n="84" d="100"/>
          <a:sy n="84" d="100"/>
        </p:scale>
        <p:origin x="51" y="2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1A311C-DD8B-164B-A5B4-891FB44DF03B}" type="datetimeFigureOut">
              <a:t>10/6/2018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84D872-AB72-7141-BB7A-B591141434CC}" type="slidenum">
              <a:t>‹#›</a:t>
            </a:fld>
            <a:endParaRPr lang="en-US"/>
          </a:p>
        </p:txBody>
      </p:sp>
    </p:spTree>
    <p:extLst>
      <p:ext uri="{BB962C8B-B14F-4D97-AF65-F5344CB8AC3E}">
        <p14:creationId xmlns:p14="http://schemas.microsoft.com/office/powerpoint/2010/main" val="604378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ithub.com/PoshCode/PowerShellPracticeAndStyl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hlinkClick r:id="rId3"/>
              </a:rPr>
              <a:t>https://github.com/PoshCode/PowerShellPracticeAndStyle</a:t>
            </a:r>
            <a:r>
              <a:rPr lang="en-GB" dirty="0"/>
              <a:t> </a:t>
            </a:r>
          </a:p>
          <a:p>
            <a:endParaRPr lang="en-GB" dirty="0"/>
          </a:p>
          <a:p>
            <a:r>
              <a:rPr lang="en-GB" dirty="0"/>
              <a:t>A dev in my opinion is anyone who has written and saved a PowerShell script. Copy/Pasting from Google or </a:t>
            </a:r>
            <a:r>
              <a:rPr lang="en-GB" dirty="0" err="1"/>
              <a:t>StackOverflow</a:t>
            </a:r>
            <a:r>
              <a:rPr lang="en-GB" dirty="0"/>
              <a:t> doesn’t quite count. That doesn’t mean everyone is suddenly a good developer. You can be a developer no matter what your actual job title is.</a:t>
            </a:r>
          </a:p>
          <a:p>
            <a:endParaRPr lang="en-GB" dirty="0"/>
          </a:p>
          <a:p>
            <a:r>
              <a:rPr lang="en-GB" dirty="0"/>
              <a:t>To be a good developer you need to implement more of the practices that “traditional” developers use, like source control, unit testing, CI, etc. Not all developers do this, I’ve got a number of horror stories about people who claim to be developers not doing some of these things (or all of them in the case of one team) but just because your job title is developer doesn’t mean you’re a good developer. The reverse is also true, just because your title is sysadmin doesn’t mean you aren’t a good developer.</a:t>
            </a:r>
          </a:p>
          <a:p>
            <a:endParaRPr lang="en-GB" dirty="0"/>
          </a:p>
        </p:txBody>
      </p:sp>
      <p:sp>
        <p:nvSpPr>
          <p:cNvPr id="4" name="Slide Number Placeholder 3"/>
          <p:cNvSpPr>
            <a:spLocks noGrp="1"/>
          </p:cNvSpPr>
          <p:nvPr>
            <p:ph type="sldNum" sz="quarter" idx="10"/>
          </p:nvPr>
        </p:nvSpPr>
        <p:spPr/>
        <p:txBody>
          <a:bodyPr/>
          <a:lstStyle/>
          <a:p>
            <a:fld id="{1184D872-AB72-7141-BB7A-B591141434CC}" type="slidenum">
              <a:rPr lang="en-GB" smtClean="0"/>
              <a:t>4</a:t>
            </a:fld>
            <a:endParaRPr lang="en-GB"/>
          </a:p>
        </p:txBody>
      </p:sp>
    </p:spTree>
    <p:extLst>
      <p:ext uri="{BB962C8B-B14F-4D97-AF65-F5344CB8AC3E}">
        <p14:creationId xmlns:p14="http://schemas.microsoft.com/office/powerpoint/2010/main" val="12015640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184D872-AB72-7141-BB7A-B591141434CC}" type="slidenum">
              <a:rPr lang="en-GB" smtClean="0"/>
              <a:t>17</a:t>
            </a:fld>
            <a:endParaRPr lang="en-GB"/>
          </a:p>
        </p:txBody>
      </p:sp>
    </p:spTree>
    <p:extLst>
      <p:ext uri="{BB962C8B-B14F-4D97-AF65-F5344CB8AC3E}">
        <p14:creationId xmlns:p14="http://schemas.microsoft.com/office/powerpoint/2010/main" val="6189182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crucial thing here is that you should be testing/</a:t>
            </a:r>
            <a:r>
              <a:rPr lang="en-GB" dirty="0" err="1"/>
              <a:t>PSSA’ing</a:t>
            </a:r>
            <a:r>
              <a:rPr lang="en-GB" dirty="0"/>
              <a:t> the compiled PSM1. If you don’t then you’re not testing the same thing that you’re shipping.</a:t>
            </a:r>
          </a:p>
          <a:p>
            <a:endParaRPr lang="en-GB" dirty="0"/>
          </a:p>
          <a:p>
            <a:r>
              <a:rPr lang="en-GB" dirty="0"/>
              <a:t>Automating all of this with </a:t>
            </a:r>
            <a:r>
              <a:rPr lang="en-GB" dirty="0" err="1"/>
              <a:t>InvokeBuild</a:t>
            </a:r>
            <a:r>
              <a:rPr lang="en-GB" dirty="0"/>
              <a:t> or </a:t>
            </a:r>
            <a:r>
              <a:rPr lang="en-GB" dirty="0" err="1"/>
              <a:t>PSake</a:t>
            </a:r>
            <a:r>
              <a:rPr lang="en-GB" dirty="0"/>
              <a:t> is a great step too, we’re writing PowerShell to automate the boring things, why wouldn’t we then use PowerShell to automate the building of that automation.</a:t>
            </a:r>
          </a:p>
          <a:p>
            <a:endParaRPr lang="en-GB" dirty="0"/>
          </a:p>
          <a:p>
            <a:r>
              <a:rPr lang="en-GB" dirty="0"/>
              <a:t>Platforms like VSTS etc are usually free or cheap (depending on users and where your code sits), they make it much easier to implement this sort of build automation and store your code. The larger tools like VSTS and Gitlab come with even more tools, VSTS in particular also comes with work item management that can be leveraged to let you track the next few features you want to add in your code, or any bugs that have been found. Both platforms give you a range of </a:t>
            </a:r>
            <a:r>
              <a:rPr lang="en-GB" dirty="0" err="1"/>
              <a:t>tracability</a:t>
            </a:r>
            <a:r>
              <a:rPr lang="en-GB" dirty="0"/>
              <a:t> options too, you can get pretty build output to see how your tests ran and fail builds if the tests fail. </a:t>
            </a:r>
          </a:p>
          <a:p>
            <a:endParaRPr lang="en-GB" dirty="0"/>
          </a:p>
        </p:txBody>
      </p:sp>
      <p:sp>
        <p:nvSpPr>
          <p:cNvPr id="4" name="Slide Number Placeholder 3"/>
          <p:cNvSpPr>
            <a:spLocks noGrp="1"/>
          </p:cNvSpPr>
          <p:nvPr>
            <p:ph type="sldNum" sz="quarter" idx="10"/>
          </p:nvPr>
        </p:nvSpPr>
        <p:spPr/>
        <p:txBody>
          <a:bodyPr/>
          <a:lstStyle/>
          <a:p>
            <a:fld id="{1184D872-AB72-7141-BB7A-B591141434CC}" type="slidenum">
              <a:rPr lang="en-GB" smtClean="0"/>
              <a:t>18</a:t>
            </a:fld>
            <a:endParaRPr lang="en-GB"/>
          </a:p>
        </p:txBody>
      </p:sp>
    </p:spTree>
    <p:extLst>
      <p:ext uri="{BB962C8B-B14F-4D97-AF65-F5344CB8AC3E}">
        <p14:creationId xmlns:p14="http://schemas.microsoft.com/office/powerpoint/2010/main" val="417854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lot of videos and blog posts on writing tests, plus the Pester Book on </a:t>
            </a:r>
            <a:r>
              <a:rPr lang="en-GB" dirty="0" err="1"/>
              <a:t>LeanPub</a:t>
            </a:r>
            <a:r>
              <a:rPr lang="en-GB" dirty="0"/>
              <a:t>. Glenn </a:t>
            </a:r>
            <a:r>
              <a:rPr lang="en-GB" dirty="0" err="1"/>
              <a:t>Sarti</a:t>
            </a:r>
            <a:r>
              <a:rPr lang="en-GB" dirty="0"/>
              <a:t> and Brian </a:t>
            </a:r>
            <a:r>
              <a:rPr lang="en-GB" dirty="0" err="1"/>
              <a:t>Bunke</a:t>
            </a:r>
            <a:r>
              <a:rPr lang="en-GB" dirty="0"/>
              <a:t> have great sessions from PSH Summit talking about writing pester tests. Jakob </a:t>
            </a:r>
            <a:r>
              <a:rPr lang="en-GB" dirty="0" err="1"/>
              <a:t>Jares</a:t>
            </a:r>
            <a:r>
              <a:rPr lang="en-GB" dirty="0"/>
              <a:t> has some interesting talks from </a:t>
            </a:r>
            <a:r>
              <a:rPr lang="en-GB" dirty="0" err="1"/>
              <a:t>PSConfEU</a:t>
            </a:r>
            <a:r>
              <a:rPr lang="en-GB" dirty="0"/>
              <a:t> about pester internals and common mistakes in writing tests.</a:t>
            </a:r>
          </a:p>
          <a:p>
            <a:endParaRPr lang="en-GB" dirty="0"/>
          </a:p>
          <a:p>
            <a:r>
              <a:rPr lang="en-GB" dirty="0"/>
              <a:t>Write tests for how the function should work, expected input and expected output, not for how it currently works (though those sort of tests are pretty useful when refactoring).</a:t>
            </a:r>
          </a:p>
          <a:p>
            <a:endParaRPr lang="en-GB" dirty="0"/>
          </a:p>
          <a:p>
            <a:r>
              <a:rPr lang="en-GB" dirty="0"/>
              <a:t>You’ll never write perfect code so there will be bugs, when a bug is found you should write a test for it to make sure you can replicate it (maybe more than 1 test) and then fix the code so the test passes. This way you can be more sure that the bug won’t reappear because your test will hopefully fail if it does reappear.</a:t>
            </a:r>
          </a:p>
          <a:p>
            <a:endParaRPr lang="en-GB" dirty="0"/>
          </a:p>
        </p:txBody>
      </p:sp>
      <p:sp>
        <p:nvSpPr>
          <p:cNvPr id="4" name="Slide Number Placeholder 3"/>
          <p:cNvSpPr>
            <a:spLocks noGrp="1"/>
          </p:cNvSpPr>
          <p:nvPr>
            <p:ph type="sldNum" sz="quarter" idx="10"/>
          </p:nvPr>
        </p:nvSpPr>
        <p:spPr/>
        <p:txBody>
          <a:bodyPr/>
          <a:lstStyle/>
          <a:p>
            <a:fld id="{1184D872-AB72-7141-BB7A-B591141434CC}" type="slidenum">
              <a:rPr lang="en-GB" smtClean="0"/>
              <a:t>19</a:t>
            </a:fld>
            <a:endParaRPr lang="en-GB"/>
          </a:p>
        </p:txBody>
      </p:sp>
    </p:spTree>
    <p:extLst>
      <p:ext uri="{BB962C8B-B14F-4D97-AF65-F5344CB8AC3E}">
        <p14:creationId xmlns:p14="http://schemas.microsoft.com/office/powerpoint/2010/main" val="13432988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Michael T Lombardi has a great talk from PSH Summit about the various types of documentation.</a:t>
            </a:r>
          </a:p>
          <a:p>
            <a:endParaRPr lang="en-GB" dirty="0"/>
          </a:p>
          <a:p>
            <a:r>
              <a:rPr lang="en-GB" dirty="0"/>
              <a:t>Don’t try writing MAML yourself, it’s awful and </a:t>
            </a:r>
            <a:r>
              <a:rPr lang="en-GB" dirty="0" err="1"/>
              <a:t>PlatyPS</a:t>
            </a:r>
            <a:r>
              <a:rPr lang="en-GB" dirty="0"/>
              <a:t> makes everything easier for that and CBH.</a:t>
            </a:r>
          </a:p>
          <a:p>
            <a:endParaRPr lang="en-GB" dirty="0"/>
          </a:p>
          <a:p>
            <a:r>
              <a:rPr lang="en-GB" dirty="0"/>
              <a:t>You can test your documentation (and should), </a:t>
            </a:r>
            <a:r>
              <a:rPr lang="en-GB" dirty="0" err="1"/>
              <a:t>Vors</a:t>
            </a:r>
            <a:r>
              <a:rPr lang="en-GB" dirty="0"/>
              <a:t> has a good demo on </a:t>
            </a:r>
            <a:r>
              <a:rPr lang="en-GB" dirty="0" err="1"/>
              <a:t>github</a:t>
            </a:r>
            <a:r>
              <a:rPr lang="en-GB" dirty="0"/>
              <a:t> for how to do that, https://github.com/vors/docs-pedantic-ci-demo, DSC Resources repos has a bunch of tests for their docs too, checking things like line length and endings etc.</a:t>
            </a:r>
          </a:p>
          <a:p>
            <a:endParaRPr lang="en-GB" dirty="0"/>
          </a:p>
        </p:txBody>
      </p:sp>
      <p:sp>
        <p:nvSpPr>
          <p:cNvPr id="4" name="Slide Number Placeholder 3"/>
          <p:cNvSpPr>
            <a:spLocks noGrp="1"/>
          </p:cNvSpPr>
          <p:nvPr>
            <p:ph type="sldNum" sz="quarter" idx="10"/>
          </p:nvPr>
        </p:nvSpPr>
        <p:spPr/>
        <p:txBody>
          <a:bodyPr/>
          <a:lstStyle/>
          <a:p>
            <a:fld id="{1184D872-AB72-7141-BB7A-B591141434CC}" type="slidenum">
              <a:rPr lang="en-GB" smtClean="0"/>
              <a:t>20</a:t>
            </a:fld>
            <a:endParaRPr lang="en-GB"/>
          </a:p>
        </p:txBody>
      </p:sp>
    </p:spTree>
    <p:extLst>
      <p:ext uri="{BB962C8B-B14F-4D97-AF65-F5344CB8AC3E}">
        <p14:creationId xmlns:p14="http://schemas.microsoft.com/office/powerpoint/2010/main" val="36412034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84D872-AB72-7141-BB7A-B591141434CC}" type="slidenum">
              <a:rPr lang="en-SG" smtClean="0"/>
              <a:t>22</a:t>
            </a:fld>
            <a:endParaRPr lang="en-SG"/>
          </a:p>
        </p:txBody>
      </p:sp>
    </p:spTree>
    <p:extLst>
      <p:ext uri="{BB962C8B-B14F-4D97-AF65-F5344CB8AC3E}">
        <p14:creationId xmlns:p14="http://schemas.microsoft.com/office/powerpoint/2010/main" val="1417189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84D872-AB72-7141-BB7A-B591141434CC}" type="slidenum">
              <a:t>5</a:t>
            </a:fld>
            <a:endParaRPr lang="en-US"/>
          </a:p>
        </p:txBody>
      </p:sp>
    </p:spTree>
    <p:extLst>
      <p:ext uri="{BB962C8B-B14F-4D97-AF65-F5344CB8AC3E}">
        <p14:creationId xmlns:p14="http://schemas.microsoft.com/office/powerpoint/2010/main" val="295177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PSSA will complain if you don’t have an output type, but it also makes the code more readable and understandable for anyone looking at it.</a:t>
            </a:r>
          </a:p>
          <a:p>
            <a:endParaRPr lang="en-GB" dirty="0"/>
          </a:p>
          <a:p>
            <a:r>
              <a:rPr lang="en-GB" dirty="0"/>
              <a:t>Some people would argue you shouldn’t use Write-Output and instead just use $var. Either works and the balance you have to decide on is the trade off between readability from using Write-Output with the confusion it can cause when people use it for more than just actual output when they should be using Write-Verbose or Write-Information instead. </a:t>
            </a:r>
          </a:p>
          <a:p>
            <a:endParaRPr lang="en-GB" dirty="0"/>
          </a:p>
          <a:p>
            <a:r>
              <a:rPr lang="en-GB" dirty="0"/>
              <a:t>Always use Approved Verbs, always use sensible singular nouns. Etc</a:t>
            </a:r>
          </a:p>
          <a:p>
            <a:endParaRPr lang="en-GB" dirty="0"/>
          </a:p>
          <a:p>
            <a:r>
              <a:rPr lang="en-GB" dirty="0" err="1"/>
              <a:t>Cmdletbinding</a:t>
            </a:r>
            <a:r>
              <a:rPr lang="en-GB" dirty="0"/>
              <a:t> or [parameter()] will enable advanced functions but it’s often best to be explicit about this and not everyone is aware of the [parameter()] attribute enabling it.</a:t>
            </a:r>
          </a:p>
          <a:p>
            <a:endParaRPr lang="en-GB" dirty="0"/>
          </a:p>
          <a:p>
            <a:r>
              <a:rPr lang="en-GB" dirty="0"/>
              <a:t>Get-* and similar can also accept pipeline input when it makes sense.</a:t>
            </a:r>
          </a:p>
          <a:p>
            <a:endParaRPr lang="en-GB" dirty="0"/>
          </a:p>
        </p:txBody>
      </p:sp>
      <p:sp>
        <p:nvSpPr>
          <p:cNvPr id="4" name="Slide Number Placeholder 3"/>
          <p:cNvSpPr>
            <a:spLocks noGrp="1"/>
          </p:cNvSpPr>
          <p:nvPr>
            <p:ph type="sldNum" sz="quarter" idx="10"/>
          </p:nvPr>
        </p:nvSpPr>
        <p:spPr/>
        <p:txBody>
          <a:bodyPr/>
          <a:lstStyle/>
          <a:p>
            <a:fld id="{1184D872-AB72-7141-BB7A-B591141434CC}" type="slidenum">
              <a:rPr lang="en-GB" smtClean="0"/>
              <a:t>6</a:t>
            </a:fld>
            <a:endParaRPr lang="en-GB"/>
          </a:p>
        </p:txBody>
      </p:sp>
    </p:spTree>
    <p:extLst>
      <p:ext uri="{BB962C8B-B14F-4D97-AF65-F5344CB8AC3E}">
        <p14:creationId xmlns:p14="http://schemas.microsoft.com/office/powerpoint/2010/main" val="3181498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https://stackoverflow.com/a/66693/7612001</a:t>
            </a:r>
          </a:p>
          <a:p>
            <a:r>
              <a:rPr lang="en-GB" dirty="0"/>
              <a:t>https://poshoholic.com/2008/07/05/essential-powershell-define-default-properties-for-custom-objects/</a:t>
            </a:r>
          </a:p>
          <a:p>
            <a:r>
              <a:rPr lang="en-GB" dirty="0"/>
              <a:t>https://poshoholic.com/2008/07/03/essential-powershell-name-your-custom-object-types/</a:t>
            </a:r>
          </a:p>
          <a:p>
            <a:endParaRPr lang="en-GB" dirty="0"/>
          </a:p>
          <a:p>
            <a:endParaRPr lang="en-GB" dirty="0"/>
          </a:p>
          <a:p>
            <a:r>
              <a:rPr lang="en-GB" dirty="0"/>
              <a:t>Classes are another option instead of </a:t>
            </a:r>
            <a:r>
              <a:rPr lang="en-GB" dirty="0" err="1"/>
              <a:t>PSTypeName</a:t>
            </a:r>
            <a:r>
              <a:rPr lang="en-GB" dirty="0"/>
              <a:t>, especially when you’ve got a variety of constructors that let you cast common types into basic versions of your class. They should only be used when you know your module will be running on PSv5+ since earlier versions don’t support them. </a:t>
            </a:r>
          </a:p>
          <a:p>
            <a:endParaRPr lang="en-GB" dirty="0"/>
          </a:p>
          <a:p>
            <a:r>
              <a:rPr lang="en-GB" dirty="0"/>
              <a:t>You can do some nifty tricks to work around your users not passing in the write </a:t>
            </a:r>
            <a:r>
              <a:rPr lang="en-GB" dirty="0" err="1"/>
              <a:t>pstypename</a:t>
            </a:r>
            <a:r>
              <a:rPr lang="en-GB" dirty="0"/>
              <a:t> object. See the demo of Get-</a:t>
            </a:r>
            <a:r>
              <a:rPr lang="en-GB" dirty="0" err="1"/>
              <a:t>UserData</a:t>
            </a:r>
            <a:r>
              <a:rPr lang="en-GB" dirty="0"/>
              <a:t> and Set-</a:t>
            </a:r>
            <a:r>
              <a:rPr lang="en-GB" dirty="0" err="1"/>
              <a:t>UserData</a:t>
            </a:r>
            <a:endParaRPr lang="en-GB" dirty="0"/>
          </a:p>
          <a:p>
            <a:endParaRPr lang="en-GB" dirty="0"/>
          </a:p>
          <a:p>
            <a:endParaRPr lang="en-GB" dirty="0"/>
          </a:p>
          <a:p>
            <a:r>
              <a:rPr lang="en-GB" dirty="0"/>
              <a:t>Parameter aliases are a good option when you want to allow users to use </a:t>
            </a:r>
            <a:r>
              <a:rPr lang="en-GB" dirty="0" err="1"/>
              <a:t>ComputerName</a:t>
            </a:r>
            <a:r>
              <a:rPr lang="en-GB" dirty="0"/>
              <a:t> as well as other things like Server, Target, Endpoint or anything else that makes sense in your environment.</a:t>
            </a:r>
          </a:p>
        </p:txBody>
      </p:sp>
      <p:sp>
        <p:nvSpPr>
          <p:cNvPr id="4" name="Slide Number Placeholder 3"/>
          <p:cNvSpPr>
            <a:spLocks noGrp="1"/>
          </p:cNvSpPr>
          <p:nvPr>
            <p:ph type="sldNum" sz="quarter" idx="10"/>
          </p:nvPr>
        </p:nvSpPr>
        <p:spPr/>
        <p:txBody>
          <a:bodyPr/>
          <a:lstStyle/>
          <a:p>
            <a:fld id="{1184D872-AB72-7141-BB7A-B591141434CC}" type="slidenum">
              <a:rPr lang="en-GB" smtClean="0"/>
              <a:t>7</a:t>
            </a:fld>
            <a:endParaRPr lang="en-GB"/>
          </a:p>
        </p:txBody>
      </p:sp>
    </p:spTree>
    <p:extLst>
      <p:ext uri="{BB962C8B-B14F-4D97-AF65-F5344CB8AC3E}">
        <p14:creationId xmlns:p14="http://schemas.microsoft.com/office/powerpoint/2010/main" val="3082514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184D872-AB72-7141-BB7A-B591141434CC}" type="slidenum">
              <a:rPr lang="en-GB" smtClean="0"/>
              <a:t>8</a:t>
            </a:fld>
            <a:endParaRPr lang="en-GB"/>
          </a:p>
        </p:txBody>
      </p:sp>
    </p:spTree>
    <p:extLst>
      <p:ext uri="{BB962C8B-B14F-4D97-AF65-F5344CB8AC3E}">
        <p14:creationId xmlns:p14="http://schemas.microsoft.com/office/powerpoint/2010/main" val="3519189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Tests can be broken down into unit, integration or other categories. Personally I have a Unit folder for true unit tests and then later will create an Integration folder for integration testing, all using Pester with Tags to differentiate between the types.</a:t>
            </a:r>
          </a:p>
          <a:p>
            <a:endParaRPr lang="en-GB" dirty="0"/>
          </a:p>
          <a:p>
            <a:r>
              <a:rPr lang="en-GB" dirty="0"/>
              <a:t>Build.depend.ps1 is for </a:t>
            </a:r>
            <a:r>
              <a:rPr lang="en-GB" dirty="0" err="1"/>
              <a:t>PSDepend</a:t>
            </a:r>
            <a:r>
              <a:rPr lang="en-GB" dirty="0"/>
              <a:t> and handles any dependencies I have for building the module, like Pester, </a:t>
            </a:r>
            <a:r>
              <a:rPr lang="en-GB" dirty="0" err="1"/>
              <a:t>PlatyPS</a:t>
            </a:r>
            <a:r>
              <a:rPr lang="en-GB" dirty="0"/>
              <a:t> and more. In some other modules I have it download some of those dependencies to the Output folder so that I can ship them with the module for systems that don’t have Internet access.</a:t>
            </a:r>
          </a:p>
          <a:p>
            <a:endParaRPr lang="en-GB" dirty="0"/>
          </a:p>
          <a:p>
            <a:r>
              <a:rPr lang="en-GB" dirty="0"/>
              <a:t>LICENSE isn’t really necessary for modules that will only be used internally but for public projects please include one, ideally MIT or another very open license.</a:t>
            </a:r>
          </a:p>
          <a:p>
            <a:endParaRPr lang="en-GB" dirty="0"/>
          </a:p>
          <a:p>
            <a:endParaRPr lang="en-GB" dirty="0"/>
          </a:p>
          <a:p>
            <a:r>
              <a:rPr lang="en-GB" dirty="0"/>
              <a:t>Other optional files include </a:t>
            </a:r>
            <a:r>
              <a:rPr lang="en-GB" dirty="0" err="1"/>
              <a:t>appveyor.yml</a:t>
            </a:r>
            <a:r>
              <a:rPr lang="en-GB" dirty="0"/>
              <a:t> or similar task runner files. </a:t>
            </a:r>
          </a:p>
          <a:p>
            <a:endParaRPr lang="en-GB" dirty="0"/>
          </a:p>
          <a:p>
            <a:r>
              <a:rPr lang="en-GB" dirty="0"/>
              <a:t>Contributing, code of conduct and similar helpful docs for anyone coming along to work on this. These are more needed for open source but a guide to contributing, either in a dedicated file or in the readme, would be very useful regardless of where the module is stored or used.</a:t>
            </a:r>
          </a:p>
          <a:p>
            <a:endParaRPr lang="en-GB" dirty="0"/>
          </a:p>
        </p:txBody>
      </p:sp>
      <p:sp>
        <p:nvSpPr>
          <p:cNvPr id="4" name="Slide Number Placeholder 3"/>
          <p:cNvSpPr>
            <a:spLocks noGrp="1"/>
          </p:cNvSpPr>
          <p:nvPr>
            <p:ph type="sldNum" sz="quarter" idx="10"/>
          </p:nvPr>
        </p:nvSpPr>
        <p:spPr/>
        <p:txBody>
          <a:bodyPr/>
          <a:lstStyle/>
          <a:p>
            <a:fld id="{1184D872-AB72-7141-BB7A-B591141434CC}" type="slidenum">
              <a:rPr lang="en-GB" smtClean="0"/>
              <a:t>10</a:t>
            </a:fld>
            <a:endParaRPr lang="en-GB"/>
          </a:p>
        </p:txBody>
      </p:sp>
    </p:spTree>
    <p:extLst>
      <p:ext uri="{BB962C8B-B14F-4D97-AF65-F5344CB8AC3E}">
        <p14:creationId xmlns:p14="http://schemas.microsoft.com/office/powerpoint/2010/main" val="4214969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example module there are 3700+ lines of code in the psm1. Trying to resolve merge conflicts on that size file gets pretty difficult and just generally reviewing the changes on such a file isn’t easy.</a:t>
            </a:r>
          </a:p>
          <a:p>
            <a:endParaRPr lang="en-GB" dirty="0"/>
          </a:p>
          <a:p>
            <a:r>
              <a:rPr lang="en-GB" dirty="0" err="1"/>
              <a:t>PowerShellGet</a:t>
            </a:r>
            <a:r>
              <a:rPr lang="en-GB" dirty="0"/>
              <a:t> was original 16k lines in a single file.</a:t>
            </a:r>
          </a:p>
          <a:p>
            <a:endParaRPr lang="en-GB" dirty="0"/>
          </a:p>
        </p:txBody>
      </p:sp>
      <p:sp>
        <p:nvSpPr>
          <p:cNvPr id="4" name="Slide Number Placeholder 3"/>
          <p:cNvSpPr>
            <a:spLocks noGrp="1"/>
          </p:cNvSpPr>
          <p:nvPr>
            <p:ph type="sldNum" sz="quarter" idx="10"/>
          </p:nvPr>
        </p:nvSpPr>
        <p:spPr/>
        <p:txBody>
          <a:bodyPr/>
          <a:lstStyle/>
          <a:p>
            <a:fld id="{1184D872-AB72-7141-BB7A-B591141434CC}" type="slidenum">
              <a:rPr lang="en-GB" smtClean="0"/>
              <a:t>12</a:t>
            </a:fld>
            <a:endParaRPr lang="en-GB"/>
          </a:p>
        </p:txBody>
      </p:sp>
    </p:spTree>
    <p:extLst>
      <p:ext uri="{BB962C8B-B14F-4D97-AF65-F5344CB8AC3E}">
        <p14:creationId xmlns:p14="http://schemas.microsoft.com/office/powerpoint/2010/main" val="2562118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doing code signing you have to sign every single file in the module, the numbers shown here don’t include that but get considerably worse when you have to check the signing on every single file.</a:t>
            </a:r>
          </a:p>
          <a:p>
            <a:endParaRPr lang="en-GB" dirty="0"/>
          </a:p>
          <a:p>
            <a:r>
              <a:rPr lang="en-GB" dirty="0" err="1"/>
              <a:t>PowerShellGet</a:t>
            </a:r>
            <a:r>
              <a:rPr lang="en-GB" dirty="0"/>
              <a:t> had a dot sourced version after someone refactored the code and the load time was 12s</a:t>
            </a:r>
          </a:p>
          <a:p>
            <a:r>
              <a:rPr lang="en-GB" dirty="0" err="1"/>
              <a:t>DbaTools</a:t>
            </a:r>
            <a:r>
              <a:rPr lang="en-GB" dirty="0"/>
              <a:t> has a dot sourced version for dev users, with it’s 506 public commands, loads in 17s (previously I’d seen it load in 40s on the same machine)</a:t>
            </a:r>
          </a:p>
          <a:p>
            <a:endParaRPr lang="en-GB" dirty="0"/>
          </a:p>
          <a:p>
            <a:endParaRPr lang="en-GB" dirty="0"/>
          </a:p>
        </p:txBody>
      </p:sp>
      <p:sp>
        <p:nvSpPr>
          <p:cNvPr id="4" name="Slide Number Placeholder 3"/>
          <p:cNvSpPr>
            <a:spLocks noGrp="1"/>
          </p:cNvSpPr>
          <p:nvPr>
            <p:ph type="sldNum" sz="quarter" idx="10"/>
          </p:nvPr>
        </p:nvSpPr>
        <p:spPr/>
        <p:txBody>
          <a:bodyPr/>
          <a:lstStyle/>
          <a:p>
            <a:fld id="{1184D872-AB72-7141-BB7A-B591141434CC}" type="slidenum">
              <a:rPr lang="en-GB" smtClean="0"/>
              <a:t>13</a:t>
            </a:fld>
            <a:endParaRPr lang="en-GB"/>
          </a:p>
        </p:txBody>
      </p:sp>
    </p:spTree>
    <p:extLst>
      <p:ext uri="{BB962C8B-B14F-4D97-AF65-F5344CB8AC3E}">
        <p14:creationId xmlns:p14="http://schemas.microsoft.com/office/powerpoint/2010/main" val="3314730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should only ship the pd1 and psm1.</a:t>
            </a:r>
          </a:p>
          <a:p>
            <a:endParaRPr lang="en-GB" dirty="0"/>
          </a:p>
          <a:p>
            <a:r>
              <a:rPr lang="en-GB" dirty="0" err="1"/>
              <a:t>PowerShellGet</a:t>
            </a:r>
            <a:r>
              <a:rPr lang="en-GB" dirty="0"/>
              <a:t> moved to compiling their module again and dropped the load time down to about 2s</a:t>
            </a:r>
          </a:p>
          <a:p>
            <a:r>
              <a:rPr lang="en-GB" dirty="0" err="1"/>
              <a:t>DbaTools</a:t>
            </a:r>
            <a:r>
              <a:rPr lang="en-GB" dirty="0"/>
              <a:t> public version is a compiled psm1 and load time is dropped to about 6s</a:t>
            </a:r>
          </a:p>
          <a:p>
            <a:endParaRPr lang="en-GB" dirty="0"/>
          </a:p>
        </p:txBody>
      </p:sp>
      <p:sp>
        <p:nvSpPr>
          <p:cNvPr id="4" name="Slide Number Placeholder 3"/>
          <p:cNvSpPr>
            <a:spLocks noGrp="1"/>
          </p:cNvSpPr>
          <p:nvPr>
            <p:ph type="sldNum" sz="quarter" idx="10"/>
          </p:nvPr>
        </p:nvSpPr>
        <p:spPr/>
        <p:txBody>
          <a:bodyPr/>
          <a:lstStyle/>
          <a:p>
            <a:fld id="{1184D872-AB72-7141-BB7A-B591141434CC}" type="slidenum">
              <a:rPr lang="en-GB" smtClean="0"/>
              <a:t>14</a:t>
            </a:fld>
            <a:endParaRPr lang="en-GB"/>
          </a:p>
        </p:txBody>
      </p:sp>
    </p:spTree>
    <p:extLst>
      <p:ext uri="{BB962C8B-B14F-4D97-AF65-F5344CB8AC3E}">
        <p14:creationId xmlns:p14="http://schemas.microsoft.com/office/powerpoint/2010/main" val="1913976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9585AEA-614B-7045-B3D9-61FEC86204D9}" type="datetimeFigureOut">
              <a:rPr lang="en-US" smtClean="0"/>
              <a:t>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467279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585AEA-614B-7045-B3D9-61FEC86204D9}" type="datetimeFigureOut">
              <a:rPr lang="en-US" smtClean="0"/>
              <a:t>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1754558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585AEA-614B-7045-B3D9-61FEC86204D9}" type="datetimeFigureOut">
              <a:rPr lang="en-US" smtClean="0"/>
              <a:t>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1760248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585AEA-614B-7045-B3D9-61FEC86204D9}" type="datetimeFigureOut">
              <a:rPr lang="en-US" smtClean="0"/>
              <a:t>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1109344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585AEA-614B-7045-B3D9-61FEC86204D9}" type="datetimeFigureOut">
              <a:rPr lang="en-US" smtClean="0"/>
              <a:t>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1311554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9585AEA-614B-7045-B3D9-61FEC86204D9}" type="datetimeFigureOut">
              <a:rPr lang="en-US" smtClean="0"/>
              <a:t>10/6/2018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1521370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9585AEA-614B-7045-B3D9-61FEC86204D9}" type="datetimeFigureOut">
              <a:rPr lang="en-US" smtClean="0"/>
              <a:t>10/6/2018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1736381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9585AEA-614B-7045-B3D9-61FEC86204D9}" type="datetimeFigureOut">
              <a:rPr lang="en-US" smtClean="0"/>
              <a:t>10/6/2018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1207549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585AEA-614B-7045-B3D9-61FEC86204D9}" type="datetimeFigureOut">
              <a:rPr lang="en-US" smtClean="0"/>
              <a:t>10/6/2018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1562015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585AEA-614B-7045-B3D9-61FEC86204D9}" type="datetimeFigureOut">
              <a:rPr lang="en-US" smtClean="0"/>
              <a:t>10/6/2018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1961651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585AEA-614B-7045-B3D9-61FEC86204D9}" type="datetimeFigureOut">
              <a:rPr lang="en-US" smtClean="0"/>
              <a:t>10/6/2018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1305946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585AEA-614B-7045-B3D9-61FEC86204D9}" type="datetimeFigureOut">
              <a:rPr lang="en-US" smtClean="0"/>
              <a:t>10/6/2018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232373-50DB-6044-AFD5-11E5968047D8}" type="slidenum">
              <a:rPr lang="en-US" smtClean="0"/>
              <a:t>‹#›</a:t>
            </a:fld>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jp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7.JP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jp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jpg"/></Relationships>
</file>

<file path=ppt/slides/_rels/slide15.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24.JP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jp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6.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25.JP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jp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jpg"/><Relationship Id="rId7" Type="http://schemas.openxmlformats.org/officeDocument/2006/relationships/image" Target="../media/image5.png"/><Relationship Id="rId12"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12.jpg"/><Relationship Id="rId9" Type="http://schemas.openxmlformats.org/officeDocument/2006/relationships/image" Target="../media/image7.jp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3.JPG"/><Relationship Id="rId7" Type="http://schemas.openxmlformats.org/officeDocument/2006/relationships/image" Target="../media/image5.png"/><Relationship Id="rId12"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jpg"/><Relationship Id="rId9"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4.JPG"/><Relationship Id="rId7" Type="http://schemas.openxmlformats.org/officeDocument/2006/relationships/image" Target="../media/image5.png"/><Relationship Id="rId12"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jpg"/><Relationship Id="rId9" Type="http://schemas.openxmlformats.org/officeDocument/2006/relationships/image" Target="../media/image7.jpg"/></Relationships>
</file>

<file path=ppt/slides/_rels/slide9.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5.JP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jp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3338" b="26154"/>
          <a:stretch/>
        </p:blipFill>
        <p:spPr>
          <a:xfrm>
            <a:off x="-2384" y="0"/>
            <a:ext cx="12194384" cy="5731934"/>
          </a:xfrm>
          <a:prstGeom prst="rect">
            <a:avLst/>
          </a:prstGeom>
        </p:spPr>
      </p:pic>
      <p:sp>
        <p:nvSpPr>
          <p:cNvPr id="9" name="Rectangle 8"/>
          <p:cNvSpPr/>
          <p:nvPr/>
        </p:nvSpPr>
        <p:spPr>
          <a:xfrm>
            <a:off x="0" y="0"/>
            <a:ext cx="4419238" cy="584775"/>
          </a:xfrm>
          <a:prstGeom prst="rect">
            <a:avLst/>
          </a:prstGeom>
          <a:noFill/>
        </p:spPr>
        <p:txBody>
          <a:bodyPr wrap="square" lIns="91440" tIns="45720" rIns="91440" bIns="45720">
            <a:spAutoFit/>
          </a:bodyPr>
          <a:lstStyle/>
          <a:p>
            <a:r>
              <a:rPr lang="en-US" sz="28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PowerShell Conference </a:t>
            </a:r>
            <a:r>
              <a:rPr lang="en-US" sz="32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Asia</a:t>
            </a:r>
          </a:p>
        </p:txBody>
      </p:sp>
      <p:pic>
        <p:nvPicPr>
          <p:cNvPr id="11" name="Picture 10"/>
          <p:cNvPicPr>
            <a:picLocks noChangeAspect="1"/>
          </p:cNvPicPr>
          <p:nvPr/>
        </p:nvPicPr>
        <p:blipFill rotWithShape="1">
          <a:blip r:embed="rId3">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pic>
        <p:nvPicPr>
          <p:cNvPr id="16" name="Picture 15">
            <a:extLst>
              <a:ext uri="{FF2B5EF4-FFF2-40B4-BE49-F238E27FC236}">
                <a16:creationId xmlns:a16="http://schemas.microsoft.com/office/drawing/2014/main" id="{2C0632CE-FE7A-F249-A942-5F8064AC95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758" y="5805135"/>
            <a:ext cx="614818" cy="964420"/>
          </a:xfrm>
          <a:prstGeom prst="rect">
            <a:avLst/>
          </a:prstGeom>
        </p:spPr>
      </p:pic>
      <p:pic>
        <p:nvPicPr>
          <p:cNvPr id="17" name="Picture 16">
            <a:extLst>
              <a:ext uri="{FF2B5EF4-FFF2-40B4-BE49-F238E27FC236}">
                <a16:creationId xmlns:a16="http://schemas.microsoft.com/office/drawing/2014/main" id="{B443630A-0E4A-4443-99F4-823396B43013}"/>
              </a:ext>
            </a:extLst>
          </p:cNvPr>
          <p:cNvPicPr>
            <a:picLocks noChangeAspect="1"/>
          </p:cNvPicPr>
          <p:nvPr/>
        </p:nvPicPr>
        <p:blipFill>
          <a:blip r:embed="rId5"/>
          <a:stretch>
            <a:fillRect/>
          </a:stretch>
        </p:blipFill>
        <p:spPr>
          <a:xfrm>
            <a:off x="2786591" y="6124217"/>
            <a:ext cx="1503542" cy="320199"/>
          </a:xfrm>
          <a:prstGeom prst="rect">
            <a:avLst/>
          </a:prstGeom>
        </p:spPr>
      </p:pic>
      <p:pic>
        <p:nvPicPr>
          <p:cNvPr id="18" name="Picture 17" descr="A picture containing object&#10;&#10;Description generated with high confidence">
            <a:extLst>
              <a:ext uri="{FF2B5EF4-FFF2-40B4-BE49-F238E27FC236}">
                <a16:creationId xmlns:a16="http://schemas.microsoft.com/office/drawing/2014/main" id="{E426D0AC-6CEC-0145-B3C4-9012F1108BBA}"/>
              </a:ext>
            </a:extLst>
          </p:cNvPr>
          <p:cNvPicPr>
            <a:picLocks noChangeAspect="1"/>
          </p:cNvPicPr>
          <p:nvPr/>
        </p:nvPicPr>
        <p:blipFill>
          <a:blip r:embed="rId6"/>
          <a:stretch>
            <a:fillRect/>
          </a:stretch>
        </p:blipFill>
        <p:spPr>
          <a:xfrm>
            <a:off x="902147" y="6017617"/>
            <a:ext cx="1695450" cy="533400"/>
          </a:xfrm>
          <a:prstGeom prst="rect">
            <a:avLst/>
          </a:prstGeom>
        </p:spPr>
      </p:pic>
      <p:pic>
        <p:nvPicPr>
          <p:cNvPr id="19" name="Picture 18">
            <a:extLst>
              <a:ext uri="{FF2B5EF4-FFF2-40B4-BE49-F238E27FC236}">
                <a16:creationId xmlns:a16="http://schemas.microsoft.com/office/drawing/2014/main" id="{E04B5B5A-6A46-D04D-9786-939563B2368E}"/>
              </a:ext>
            </a:extLst>
          </p:cNvPr>
          <p:cNvPicPr>
            <a:picLocks noChangeAspect="1"/>
          </p:cNvPicPr>
          <p:nvPr/>
        </p:nvPicPr>
        <p:blipFill>
          <a:blip r:embed="rId7"/>
          <a:stretch>
            <a:fillRect/>
          </a:stretch>
        </p:blipFill>
        <p:spPr>
          <a:xfrm>
            <a:off x="10034697" y="5823361"/>
            <a:ext cx="1561062" cy="260177"/>
          </a:xfrm>
          <a:prstGeom prst="rect">
            <a:avLst/>
          </a:prstGeom>
        </p:spPr>
      </p:pic>
      <p:pic>
        <p:nvPicPr>
          <p:cNvPr id="20" name="Picture 19">
            <a:extLst>
              <a:ext uri="{FF2B5EF4-FFF2-40B4-BE49-F238E27FC236}">
                <a16:creationId xmlns:a16="http://schemas.microsoft.com/office/drawing/2014/main" id="{931243CD-CCD7-774B-BBBD-3A7CAE2F5221}"/>
              </a:ext>
            </a:extLst>
          </p:cNvPr>
          <p:cNvPicPr>
            <a:picLocks noChangeAspect="1"/>
          </p:cNvPicPr>
          <p:nvPr/>
        </p:nvPicPr>
        <p:blipFill>
          <a:blip r:embed="rId8"/>
          <a:stretch>
            <a:fillRect/>
          </a:stretch>
        </p:blipFill>
        <p:spPr>
          <a:xfrm>
            <a:off x="10207651" y="6293093"/>
            <a:ext cx="1170550" cy="532068"/>
          </a:xfrm>
          <a:prstGeom prst="rect">
            <a:avLst/>
          </a:prstGeom>
        </p:spPr>
      </p:pic>
      <p:pic>
        <p:nvPicPr>
          <p:cNvPr id="21" name="Picture 20">
            <a:extLst>
              <a:ext uri="{FF2B5EF4-FFF2-40B4-BE49-F238E27FC236}">
                <a16:creationId xmlns:a16="http://schemas.microsoft.com/office/drawing/2014/main" id="{891B9CF5-9302-0741-80BC-2AA19990CF49}"/>
              </a:ext>
            </a:extLst>
          </p:cNvPr>
          <p:cNvPicPr>
            <a:picLocks noChangeAspect="1"/>
          </p:cNvPicPr>
          <p:nvPr/>
        </p:nvPicPr>
        <p:blipFill>
          <a:blip r:embed="rId9"/>
          <a:stretch>
            <a:fillRect/>
          </a:stretch>
        </p:blipFill>
        <p:spPr>
          <a:xfrm>
            <a:off x="10373885" y="6090674"/>
            <a:ext cx="876567" cy="303427"/>
          </a:xfrm>
          <a:prstGeom prst="rect">
            <a:avLst/>
          </a:prstGeom>
        </p:spPr>
      </p:pic>
      <p:pic>
        <p:nvPicPr>
          <p:cNvPr id="22" name="Picture 21">
            <a:extLst>
              <a:ext uri="{FF2B5EF4-FFF2-40B4-BE49-F238E27FC236}">
                <a16:creationId xmlns:a16="http://schemas.microsoft.com/office/drawing/2014/main" id="{9AA8AE10-338B-B243-8135-F1165083225D}"/>
              </a:ext>
            </a:extLst>
          </p:cNvPr>
          <p:cNvPicPr>
            <a:picLocks noChangeAspect="1"/>
          </p:cNvPicPr>
          <p:nvPr/>
        </p:nvPicPr>
        <p:blipFill rotWithShape="1">
          <a:blip r:embed="rId10"/>
          <a:srcRect l="7592" t="26996" r="7408" b="26271"/>
          <a:stretch/>
        </p:blipFill>
        <p:spPr>
          <a:xfrm>
            <a:off x="6079480" y="5970592"/>
            <a:ext cx="2224576" cy="543589"/>
          </a:xfrm>
          <a:prstGeom prst="rect">
            <a:avLst/>
          </a:prstGeom>
        </p:spPr>
      </p:pic>
      <p:pic>
        <p:nvPicPr>
          <p:cNvPr id="23" name="Picture 22">
            <a:extLst>
              <a:ext uri="{FF2B5EF4-FFF2-40B4-BE49-F238E27FC236}">
                <a16:creationId xmlns:a16="http://schemas.microsoft.com/office/drawing/2014/main" id="{4F7D4D30-DB5F-814D-ABF2-309E52D3F27B}"/>
              </a:ext>
            </a:extLst>
          </p:cNvPr>
          <p:cNvPicPr>
            <a:picLocks noChangeAspect="1"/>
          </p:cNvPicPr>
          <p:nvPr/>
        </p:nvPicPr>
        <p:blipFill rotWithShape="1">
          <a:blip r:embed="rId11"/>
          <a:srcRect l="7738" t="19236" r="6803" b="30102"/>
          <a:stretch/>
        </p:blipFill>
        <p:spPr>
          <a:xfrm>
            <a:off x="4426194" y="6106723"/>
            <a:ext cx="1573718" cy="328136"/>
          </a:xfrm>
          <a:prstGeom prst="rect">
            <a:avLst/>
          </a:prstGeom>
        </p:spPr>
      </p:pic>
      <p:pic>
        <p:nvPicPr>
          <p:cNvPr id="24" name="Picture 23">
            <a:extLst>
              <a:ext uri="{FF2B5EF4-FFF2-40B4-BE49-F238E27FC236}">
                <a16:creationId xmlns:a16="http://schemas.microsoft.com/office/drawing/2014/main" id="{E9235C72-F1B9-5340-B2C3-2212FA5714FE}"/>
              </a:ext>
            </a:extLst>
          </p:cNvPr>
          <p:cNvPicPr>
            <a:picLocks noChangeAspect="1"/>
          </p:cNvPicPr>
          <p:nvPr/>
        </p:nvPicPr>
        <p:blipFill rotWithShape="1">
          <a:blip r:embed="rId12"/>
          <a:srcRect l="9884" t="17682" r="11563" b="19075"/>
          <a:stretch/>
        </p:blipFill>
        <p:spPr>
          <a:xfrm>
            <a:off x="8383624" y="6053482"/>
            <a:ext cx="1458437" cy="442758"/>
          </a:xfrm>
          <a:prstGeom prst="rect">
            <a:avLst/>
          </a:prstGeom>
        </p:spPr>
      </p:pic>
      <p:sp>
        <p:nvSpPr>
          <p:cNvPr id="14" name="Title 1">
            <a:extLst>
              <a:ext uri="{FF2B5EF4-FFF2-40B4-BE49-F238E27FC236}">
                <a16:creationId xmlns:a16="http://schemas.microsoft.com/office/drawing/2014/main" id="{18B554C3-922E-4AFA-86F8-056E4A40DAF4}"/>
              </a:ext>
            </a:extLst>
          </p:cNvPr>
          <p:cNvSpPr>
            <a:spLocks noGrp="1"/>
          </p:cNvSpPr>
          <p:nvPr>
            <p:ph type="title"/>
          </p:nvPr>
        </p:nvSpPr>
        <p:spPr>
          <a:xfrm>
            <a:off x="201758" y="794535"/>
            <a:ext cx="10515600" cy="1241441"/>
          </a:xfrm>
        </p:spPr>
        <p:txBody>
          <a:bodyPr>
            <a:normAutofit fontScale="90000"/>
          </a:bodyPr>
          <a:lstStyle/>
          <a:p>
            <a:r>
              <a:rPr lang="en-GB" dirty="0">
                <a:solidFill>
                  <a:schemeClr val="bg1"/>
                </a:solidFill>
              </a:rPr>
              <a:t>Building Better Bricks:</a:t>
            </a:r>
            <a:br>
              <a:rPr lang="en-GB" dirty="0">
                <a:solidFill>
                  <a:schemeClr val="bg1"/>
                </a:solidFill>
              </a:rPr>
            </a:br>
            <a:r>
              <a:rPr lang="en-GB" sz="4000" dirty="0">
                <a:solidFill>
                  <a:schemeClr val="bg1"/>
                </a:solidFill>
              </a:rPr>
              <a:t>Module design and development best practices.</a:t>
            </a:r>
          </a:p>
        </p:txBody>
      </p:sp>
    </p:spTree>
    <p:extLst>
      <p:ext uri="{BB962C8B-B14F-4D97-AF65-F5344CB8AC3E}">
        <p14:creationId xmlns:p14="http://schemas.microsoft.com/office/powerpoint/2010/main" val="833398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5757143"/>
            <a:ext cx="1153398" cy="1100857"/>
          </a:xfrm>
          <a:prstGeom prst="rect">
            <a:avLst/>
          </a:prstGeom>
        </p:spPr>
      </p:pic>
      <p:sp>
        <p:nvSpPr>
          <p:cNvPr id="7" name="Rectangle 6"/>
          <p:cNvSpPr/>
          <p:nvPr/>
        </p:nvSpPr>
        <p:spPr>
          <a:xfrm>
            <a:off x="986715" y="5999793"/>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PowerShell Conference </a:t>
            </a:r>
          </a:p>
        </p:txBody>
      </p:sp>
      <p:sp>
        <p:nvSpPr>
          <p:cNvPr id="8" name="Rectangle 7"/>
          <p:cNvSpPr/>
          <p:nvPr/>
        </p:nvSpPr>
        <p:spPr>
          <a:xfrm>
            <a:off x="1097837" y="6275007"/>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Singapore 2018</a:t>
            </a:r>
          </a:p>
        </p:txBody>
      </p:sp>
      <p:pic>
        <p:nvPicPr>
          <p:cNvPr id="9" name="Picture 8"/>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109334" y="-139058"/>
            <a:ext cx="5088167" cy="5088939"/>
          </a:xfrm>
          <a:prstGeom prst="rect">
            <a:avLst/>
          </a:prstGeom>
        </p:spPr>
      </p:pic>
      <p:sp>
        <p:nvSpPr>
          <p:cNvPr id="10" name="Title 1">
            <a:extLst>
              <a:ext uri="{FF2B5EF4-FFF2-40B4-BE49-F238E27FC236}">
                <a16:creationId xmlns:a16="http://schemas.microsoft.com/office/drawing/2014/main" id="{BD02FBB2-FAAA-4089-B255-BD4C2BA6A407}"/>
              </a:ext>
            </a:extLst>
          </p:cNvPr>
          <p:cNvSpPr>
            <a:spLocks noGrp="1"/>
          </p:cNvSpPr>
          <p:nvPr>
            <p:ph type="title"/>
          </p:nvPr>
        </p:nvSpPr>
        <p:spPr>
          <a:xfrm>
            <a:off x="838200" y="365125"/>
            <a:ext cx="10515600" cy="1325563"/>
          </a:xfrm>
        </p:spPr>
        <p:txBody>
          <a:bodyPr/>
          <a:lstStyle/>
          <a:p>
            <a:r>
              <a:rPr lang="en-GB" dirty="0"/>
              <a:t>Folder Structure</a:t>
            </a:r>
          </a:p>
        </p:txBody>
      </p:sp>
      <p:sp>
        <p:nvSpPr>
          <p:cNvPr id="11" name="Content Placeholder 2">
            <a:extLst>
              <a:ext uri="{FF2B5EF4-FFF2-40B4-BE49-F238E27FC236}">
                <a16:creationId xmlns:a16="http://schemas.microsoft.com/office/drawing/2014/main" id="{C3B00FC6-EED0-4F1D-BAC0-191B71392355}"/>
              </a:ext>
            </a:extLst>
          </p:cNvPr>
          <p:cNvSpPr>
            <a:spLocks noGrp="1"/>
          </p:cNvSpPr>
          <p:nvPr>
            <p:ph idx="1"/>
          </p:nvPr>
        </p:nvSpPr>
        <p:spPr>
          <a:xfrm>
            <a:off x="838200" y="1825625"/>
            <a:ext cx="8318241" cy="4351338"/>
          </a:xfrm>
        </p:spPr>
        <p:txBody>
          <a:bodyPr/>
          <a:lstStyle/>
          <a:p>
            <a:r>
              <a:rPr lang="en-GB" dirty="0"/>
              <a:t>Git Ignore file set to ignore the output directory</a:t>
            </a:r>
          </a:p>
          <a:p>
            <a:endParaRPr lang="en-GB" dirty="0"/>
          </a:p>
          <a:p>
            <a:r>
              <a:rPr lang="en-GB" dirty="0"/>
              <a:t>VS Code folder to enforce some coding styles and use build script for debugging</a:t>
            </a:r>
          </a:p>
          <a:p>
            <a:endParaRPr lang="en-GB" dirty="0"/>
          </a:p>
          <a:p>
            <a:r>
              <a:rPr lang="en-GB" dirty="0"/>
              <a:t>Source split into public and private folders with 1 function per ps1 file.</a:t>
            </a:r>
          </a:p>
        </p:txBody>
      </p:sp>
      <p:pic>
        <p:nvPicPr>
          <p:cNvPr id="12" name="Picture 11">
            <a:extLst>
              <a:ext uri="{FF2B5EF4-FFF2-40B4-BE49-F238E27FC236}">
                <a16:creationId xmlns:a16="http://schemas.microsoft.com/office/drawing/2014/main" id="{1E938204-30CD-4E29-9434-F7C4336272E1}"/>
              </a:ext>
            </a:extLst>
          </p:cNvPr>
          <p:cNvPicPr>
            <a:picLocks noChangeAspect="1"/>
          </p:cNvPicPr>
          <p:nvPr/>
        </p:nvPicPr>
        <p:blipFill>
          <a:blip r:embed="rId5"/>
          <a:stretch>
            <a:fillRect/>
          </a:stretch>
        </p:blipFill>
        <p:spPr>
          <a:xfrm>
            <a:off x="9337799" y="832595"/>
            <a:ext cx="2559606" cy="5192810"/>
          </a:xfrm>
          <a:prstGeom prst="rect">
            <a:avLst/>
          </a:prstGeom>
        </p:spPr>
      </p:pic>
    </p:spTree>
    <p:extLst>
      <p:ext uri="{BB962C8B-B14F-4D97-AF65-F5344CB8AC3E}">
        <p14:creationId xmlns:p14="http://schemas.microsoft.com/office/powerpoint/2010/main" val="4108849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3338" b="26176"/>
          <a:stretch/>
        </p:blipFill>
        <p:spPr>
          <a:xfrm>
            <a:off x="-1" y="-1"/>
            <a:ext cx="12192001" cy="5731934"/>
          </a:xfrm>
          <a:prstGeom prst="rect">
            <a:avLst/>
          </a:prstGeom>
        </p:spPr>
      </p:pic>
      <p:sp>
        <p:nvSpPr>
          <p:cNvPr id="15" name="Rectangle 14"/>
          <p:cNvSpPr/>
          <p:nvPr/>
        </p:nvSpPr>
        <p:spPr>
          <a:xfrm>
            <a:off x="0" y="0"/>
            <a:ext cx="4419238" cy="584775"/>
          </a:xfrm>
          <a:prstGeom prst="rect">
            <a:avLst/>
          </a:prstGeom>
          <a:noFill/>
        </p:spPr>
        <p:txBody>
          <a:bodyPr wrap="square" lIns="91440" tIns="45720" rIns="91440" bIns="45720">
            <a:spAutoFit/>
          </a:bodyPr>
          <a:lstStyle/>
          <a:p>
            <a:r>
              <a:rPr lang="en-US" sz="28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PowerShell Conference </a:t>
            </a:r>
            <a:r>
              <a:rPr lang="en-US" sz="32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Asia</a:t>
            </a:r>
          </a:p>
        </p:txBody>
      </p:sp>
      <p:pic>
        <p:nvPicPr>
          <p:cNvPr id="9" name="Picture 8"/>
          <p:cNvPicPr>
            <a:picLocks noChangeAspect="1"/>
          </p:cNvPicPr>
          <p:nvPr/>
        </p:nvPicPr>
        <p:blipFill rotWithShape="1">
          <a:blip r:embed="rId3">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pic>
        <p:nvPicPr>
          <p:cNvPr id="16" name="Picture 15">
            <a:extLst>
              <a:ext uri="{FF2B5EF4-FFF2-40B4-BE49-F238E27FC236}">
                <a16:creationId xmlns:a16="http://schemas.microsoft.com/office/drawing/2014/main" id="{B6DA533B-3B86-714A-9875-96A55A5B60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758" y="5805135"/>
            <a:ext cx="614818" cy="964420"/>
          </a:xfrm>
          <a:prstGeom prst="rect">
            <a:avLst/>
          </a:prstGeom>
        </p:spPr>
      </p:pic>
      <p:pic>
        <p:nvPicPr>
          <p:cNvPr id="17" name="Picture 16">
            <a:extLst>
              <a:ext uri="{FF2B5EF4-FFF2-40B4-BE49-F238E27FC236}">
                <a16:creationId xmlns:a16="http://schemas.microsoft.com/office/drawing/2014/main" id="{756EB806-CB63-604A-938E-ACAE7869E120}"/>
              </a:ext>
            </a:extLst>
          </p:cNvPr>
          <p:cNvPicPr>
            <a:picLocks noChangeAspect="1"/>
          </p:cNvPicPr>
          <p:nvPr/>
        </p:nvPicPr>
        <p:blipFill>
          <a:blip r:embed="rId5"/>
          <a:stretch>
            <a:fillRect/>
          </a:stretch>
        </p:blipFill>
        <p:spPr>
          <a:xfrm>
            <a:off x="2831195" y="6124217"/>
            <a:ext cx="1503542" cy="320199"/>
          </a:xfrm>
          <a:prstGeom prst="rect">
            <a:avLst/>
          </a:prstGeom>
        </p:spPr>
      </p:pic>
      <p:pic>
        <p:nvPicPr>
          <p:cNvPr id="18" name="Picture 17" descr="A picture containing object&#10;&#10;Description generated with high confidence">
            <a:extLst>
              <a:ext uri="{FF2B5EF4-FFF2-40B4-BE49-F238E27FC236}">
                <a16:creationId xmlns:a16="http://schemas.microsoft.com/office/drawing/2014/main" id="{F4C6FDD3-921B-CC49-A2EA-04502BF8560F}"/>
              </a:ext>
            </a:extLst>
          </p:cNvPr>
          <p:cNvPicPr>
            <a:picLocks noChangeAspect="1"/>
          </p:cNvPicPr>
          <p:nvPr/>
        </p:nvPicPr>
        <p:blipFill>
          <a:blip r:embed="rId6"/>
          <a:stretch>
            <a:fillRect/>
          </a:stretch>
        </p:blipFill>
        <p:spPr>
          <a:xfrm>
            <a:off x="902147" y="6017617"/>
            <a:ext cx="1695450" cy="533400"/>
          </a:xfrm>
          <a:prstGeom prst="rect">
            <a:avLst/>
          </a:prstGeom>
        </p:spPr>
      </p:pic>
      <p:pic>
        <p:nvPicPr>
          <p:cNvPr id="19" name="Picture 18">
            <a:extLst>
              <a:ext uri="{FF2B5EF4-FFF2-40B4-BE49-F238E27FC236}">
                <a16:creationId xmlns:a16="http://schemas.microsoft.com/office/drawing/2014/main" id="{FAD3DAE3-4656-5F40-98B8-A1376E12ADE9}"/>
              </a:ext>
            </a:extLst>
          </p:cNvPr>
          <p:cNvPicPr>
            <a:picLocks noChangeAspect="1"/>
          </p:cNvPicPr>
          <p:nvPr/>
        </p:nvPicPr>
        <p:blipFill>
          <a:blip r:embed="rId7"/>
          <a:stretch>
            <a:fillRect/>
          </a:stretch>
        </p:blipFill>
        <p:spPr>
          <a:xfrm>
            <a:off x="10034697" y="5823361"/>
            <a:ext cx="1561062" cy="260177"/>
          </a:xfrm>
          <a:prstGeom prst="rect">
            <a:avLst/>
          </a:prstGeom>
        </p:spPr>
      </p:pic>
      <p:pic>
        <p:nvPicPr>
          <p:cNvPr id="20" name="Picture 19">
            <a:extLst>
              <a:ext uri="{FF2B5EF4-FFF2-40B4-BE49-F238E27FC236}">
                <a16:creationId xmlns:a16="http://schemas.microsoft.com/office/drawing/2014/main" id="{BACE441F-9DB9-764A-A492-331C1B5BFCB5}"/>
              </a:ext>
            </a:extLst>
          </p:cNvPr>
          <p:cNvPicPr>
            <a:picLocks noChangeAspect="1"/>
          </p:cNvPicPr>
          <p:nvPr/>
        </p:nvPicPr>
        <p:blipFill>
          <a:blip r:embed="rId8"/>
          <a:stretch>
            <a:fillRect/>
          </a:stretch>
        </p:blipFill>
        <p:spPr>
          <a:xfrm>
            <a:off x="10207651" y="6293093"/>
            <a:ext cx="1170550" cy="532068"/>
          </a:xfrm>
          <a:prstGeom prst="rect">
            <a:avLst/>
          </a:prstGeom>
        </p:spPr>
      </p:pic>
      <p:pic>
        <p:nvPicPr>
          <p:cNvPr id="21" name="Picture 20">
            <a:extLst>
              <a:ext uri="{FF2B5EF4-FFF2-40B4-BE49-F238E27FC236}">
                <a16:creationId xmlns:a16="http://schemas.microsoft.com/office/drawing/2014/main" id="{55B49D15-9CB9-BD42-8EF1-630F53BE9366}"/>
              </a:ext>
            </a:extLst>
          </p:cNvPr>
          <p:cNvPicPr>
            <a:picLocks noChangeAspect="1"/>
          </p:cNvPicPr>
          <p:nvPr/>
        </p:nvPicPr>
        <p:blipFill>
          <a:blip r:embed="rId9"/>
          <a:stretch>
            <a:fillRect/>
          </a:stretch>
        </p:blipFill>
        <p:spPr>
          <a:xfrm>
            <a:off x="10373885" y="6090674"/>
            <a:ext cx="876567" cy="303427"/>
          </a:xfrm>
          <a:prstGeom prst="rect">
            <a:avLst/>
          </a:prstGeom>
        </p:spPr>
      </p:pic>
      <p:pic>
        <p:nvPicPr>
          <p:cNvPr id="22" name="Picture 21">
            <a:extLst>
              <a:ext uri="{FF2B5EF4-FFF2-40B4-BE49-F238E27FC236}">
                <a16:creationId xmlns:a16="http://schemas.microsoft.com/office/drawing/2014/main" id="{7B468907-D17E-AC49-B2D1-22302FDFB0D5}"/>
              </a:ext>
            </a:extLst>
          </p:cNvPr>
          <p:cNvPicPr>
            <a:picLocks noChangeAspect="1"/>
          </p:cNvPicPr>
          <p:nvPr/>
        </p:nvPicPr>
        <p:blipFill rotWithShape="1">
          <a:blip r:embed="rId10"/>
          <a:srcRect l="7592" t="26996" r="7408" b="26271"/>
          <a:stretch/>
        </p:blipFill>
        <p:spPr>
          <a:xfrm>
            <a:off x="6079480" y="5970592"/>
            <a:ext cx="2224576" cy="543589"/>
          </a:xfrm>
          <a:prstGeom prst="rect">
            <a:avLst/>
          </a:prstGeom>
        </p:spPr>
      </p:pic>
      <p:pic>
        <p:nvPicPr>
          <p:cNvPr id="23" name="Picture 22">
            <a:extLst>
              <a:ext uri="{FF2B5EF4-FFF2-40B4-BE49-F238E27FC236}">
                <a16:creationId xmlns:a16="http://schemas.microsoft.com/office/drawing/2014/main" id="{19E5C6F2-B3A5-4D4D-B46C-9C063F2FF9CB}"/>
              </a:ext>
            </a:extLst>
          </p:cNvPr>
          <p:cNvPicPr>
            <a:picLocks noChangeAspect="1"/>
          </p:cNvPicPr>
          <p:nvPr/>
        </p:nvPicPr>
        <p:blipFill rotWithShape="1">
          <a:blip r:embed="rId11"/>
          <a:srcRect l="7738" t="19236" r="6803" b="30102"/>
          <a:stretch/>
        </p:blipFill>
        <p:spPr>
          <a:xfrm>
            <a:off x="4426194" y="6106723"/>
            <a:ext cx="1573718" cy="328136"/>
          </a:xfrm>
          <a:prstGeom prst="rect">
            <a:avLst/>
          </a:prstGeom>
        </p:spPr>
      </p:pic>
      <p:pic>
        <p:nvPicPr>
          <p:cNvPr id="24" name="Picture 23">
            <a:extLst>
              <a:ext uri="{FF2B5EF4-FFF2-40B4-BE49-F238E27FC236}">
                <a16:creationId xmlns:a16="http://schemas.microsoft.com/office/drawing/2014/main" id="{AD2EF5E6-8778-2F4E-8E20-F065FA4B9958}"/>
              </a:ext>
            </a:extLst>
          </p:cNvPr>
          <p:cNvPicPr>
            <a:picLocks noChangeAspect="1"/>
          </p:cNvPicPr>
          <p:nvPr/>
        </p:nvPicPr>
        <p:blipFill rotWithShape="1">
          <a:blip r:embed="rId12"/>
          <a:srcRect l="9884" t="17682" r="11563" b="19075"/>
          <a:stretch/>
        </p:blipFill>
        <p:spPr>
          <a:xfrm>
            <a:off x="8383624" y="6053482"/>
            <a:ext cx="1458437" cy="442758"/>
          </a:xfrm>
          <a:prstGeom prst="rect">
            <a:avLst/>
          </a:prstGeom>
        </p:spPr>
      </p:pic>
      <p:sp>
        <p:nvSpPr>
          <p:cNvPr id="14" name="TextBox 13">
            <a:extLst>
              <a:ext uri="{FF2B5EF4-FFF2-40B4-BE49-F238E27FC236}">
                <a16:creationId xmlns:a16="http://schemas.microsoft.com/office/drawing/2014/main" id="{8319A7A8-4971-4911-9A92-A48F6108E5B4}"/>
              </a:ext>
            </a:extLst>
          </p:cNvPr>
          <p:cNvSpPr txBox="1"/>
          <p:nvPr/>
        </p:nvSpPr>
        <p:spPr>
          <a:xfrm>
            <a:off x="28576" y="4802924"/>
            <a:ext cx="7866112" cy="707886"/>
          </a:xfrm>
          <a:prstGeom prst="rect">
            <a:avLst/>
          </a:prstGeom>
          <a:noFill/>
        </p:spPr>
        <p:txBody>
          <a:bodyPr wrap="square" rtlCol="0">
            <a:spAutoFit/>
          </a:bodyPr>
          <a:lstStyle/>
          <a:p>
            <a:r>
              <a:rPr lang="en-GB" sz="4000" dirty="0">
                <a:solidFill>
                  <a:schemeClr val="bg1"/>
                </a:solidFill>
              </a:rPr>
              <a:t>Module Structure</a:t>
            </a:r>
          </a:p>
        </p:txBody>
      </p:sp>
    </p:spTree>
    <p:extLst>
      <p:ext uri="{BB962C8B-B14F-4D97-AF65-F5344CB8AC3E}">
        <p14:creationId xmlns:p14="http://schemas.microsoft.com/office/powerpoint/2010/main" val="552025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5757143"/>
            <a:ext cx="1153398" cy="1100857"/>
          </a:xfrm>
          <a:prstGeom prst="rect">
            <a:avLst/>
          </a:prstGeom>
        </p:spPr>
      </p:pic>
      <p:sp>
        <p:nvSpPr>
          <p:cNvPr id="7" name="Rectangle 6"/>
          <p:cNvSpPr/>
          <p:nvPr/>
        </p:nvSpPr>
        <p:spPr>
          <a:xfrm>
            <a:off x="986715" y="5999793"/>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PowerShell Conference </a:t>
            </a:r>
          </a:p>
        </p:txBody>
      </p:sp>
      <p:sp>
        <p:nvSpPr>
          <p:cNvPr id="8" name="Rectangle 7"/>
          <p:cNvSpPr/>
          <p:nvPr/>
        </p:nvSpPr>
        <p:spPr>
          <a:xfrm>
            <a:off x="1097837" y="6275007"/>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Singapore 2018</a:t>
            </a:r>
          </a:p>
        </p:txBody>
      </p:sp>
      <p:pic>
        <p:nvPicPr>
          <p:cNvPr id="9" name="Picture 8"/>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109334" y="-139058"/>
            <a:ext cx="5088167" cy="5088939"/>
          </a:xfrm>
          <a:prstGeom prst="rect">
            <a:avLst/>
          </a:prstGeom>
        </p:spPr>
      </p:pic>
      <p:sp>
        <p:nvSpPr>
          <p:cNvPr id="10" name="Title 1">
            <a:extLst>
              <a:ext uri="{FF2B5EF4-FFF2-40B4-BE49-F238E27FC236}">
                <a16:creationId xmlns:a16="http://schemas.microsoft.com/office/drawing/2014/main" id="{0D5E4B60-CE22-4450-BF21-83243473770F}"/>
              </a:ext>
            </a:extLst>
          </p:cNvPr>
          <p:cNvSpPr>
            <a:spLocks noGrp="1"/>
          </p:cNvSpPr>
          <p:nvPr>
            <p:ph type="title"/>
          </p:nvPr>
        </p:nvSpPr>
        <p:spPr>
          <a:xfrm>
            <a:off x="838200" y="365125"/>
            <a:ext cx="10515600" cy="1325563"/>
          </a:xfrm>
        </p:spPr>
        <p:txBody>
          <a:bodyPr/>
          <a:lstStyle/>
          <a:p>
            <a:r>
              <a:rPr lang="en-GB" dirty="0"/>
              <a:t>Module Structure – Big psm1</a:t>
            </a:r>
          </a:p>
        </p:txBody>
      </p:sp>
      <p:sp>
        <p:nvSpPr>
          <p:cNvPr id="11" name="Content Placeholder 2">
            <a:extLst>
              <a:ext uri="{FF2B5EF4-FFF2-40B4-BE49-F238E27FC236}">
                <a16:creationId xmlns:a16="http://schemas.microsoft.com/office/drawing/2014/main" id="{6553DA11-320E-47B4-92C1-597411F32BEE}"/>
              </a:ext>
            </a:extLst>
          </p:cNvPr>
          <p:cNvSpPr>
            <a:spLocks noGrp="1"/>
          </p:cNvSpPr>
          <p:nvPr>
            <p:ph idx="1"/>
          </p:nvPr>
        </p:nvSpPr>
        <p:spPr>
          <a:xfrm>
            <a:off x="838200" y="1825625"/>
            <a:ext cx="10515600" cy="4351338"/>
          </a:xfrm>
        </p:spPr>
        <p:txBody>
          <a:bodyPr/>
          <a:lstStyle/>
          <a:p>
            <a:r>
              <a:rPr lang="en-GB" dirty="0"/>
              <a:t>Pros</a:t>
            </a:r>
          </a:p>
          <a:p>
            <a:pPr lvl="1"/>
            <a:r>
              <a:rPr lang="en-GB" dirty="0"/>
              <a:t>Quick to load</a:t>
            </a:r>
          </a:p>
          <a:p>
            <a:pPr lvl="1"/>
            <a:r>
              <a:rPr lang="en-GB" dirty="0"/>
              <a:t>Easy to distribute</a:t>
            </a:r>
          </a:p>
          <a:p>
            <a:r>
              <a:rPr lang="en-GB" dirty="0"/>
              <a:t>Cons</a:t>
            </a:r>
          </a:p>
          <a:p>
            <a:pPr lvl="1"/>
            <a:r>
              <a:rPr lang="en-GB" dirty="0"/>
              <a:t>Difficult to maintain</a:t>
            </a:r>
          </a:p>
          <a:p>
            <a:pPr lvl="1"/>
            <a:r>
              <a:rPr lang="en-GB" dirty="0"/>
              <a:t>Can become very long</a:t>
            </a:r>
          </a:p>
        </p:txBody>
      </p:sp>
      <p:pic>
        <p:nvPicPr>
          <p:cNvPr id="12" name="Picture 11">
            <a:extLst>
              <a:ext uri="{FF2B5EF4-FFF2-40B4-BE49-F238E27FC236}">
                <a16:creationId xmlns:a16="http://schemas.microsoft.com/office/drawing/2014/main" id="{99BAF1DF-904C-427E-BF9D-01E5EFF050E6}"/>
              </a:ext>
            </a:extLst>
          </p:cNvPr>
          <p:cNvPicPr>
            <a:picLocks noChangeAspect="1"/>
          </p:cNvPicPr>
          <p:nvPr/>
        </p:nvPicPr>
        <p:blipFill rotWithShape="1">
          <a:blip r:embed="rId5"/>
          <a:srcRect t="14199" r="61969"/>
          <a:stretch/>
        </p:blipFill>
        <p:spPr>
          <a:xfrm>
            <a:off x="7999563" y="4344658"/>
            <a:ext cx="4065917" cy="2148217"/>
          </a:xfrm>
          <a:prstGeom prst="rect">
            <a:avLst/>
          </a:prstGeom>
        </p:spPr>
      </p:pic>
      <p:pic>
        <p:nvPicPr>
          <p:cNvPr id="13" name="Picture 12">
            <a:extLst>
              <a:ext uri="{FF2B5EF4-FFF2-40B4-BE49-F238E27FC236}">
                <a16:creationId xmlns:a16="http://schemas.microsoft.com/office/drawing/2014/main" id="{3A81E3AF-B67D-4FBD-9D0A-29CF7F5C7456}"/>
              </a:ext>
            </a:extLst>
          </p:cNvPr>
          <p:cNvPicPr>
            <a:picLocks noChangeAspect="1"/>
          </p:cNvPicPr>
          <p:nvPr/>
        </p:nvPicPr>
        <p:blipFill>
          <a:blip r:embed="rId6"/>
          <a:stretch>
            <a:fillRect/>
          </a:stretch>
        </p:blipFill>
        <p:spPr>
          <a:xfrm>
            <a:off x="8451515" y="1412889"/>
            <a:ext cx="2902285" cy="2512255"/>
          </a:xfrm>
          <a:prstGeom prst="rect">
            <a:avLst/>
          </a:prstGeom>
        </p:spPr>
      </p:pic>
    </p:spTree>
    <p:extLst>
      <p:ext uri="{BB962C8B-B14F-4D97-AF65-F5344CB8AC3E}">
        <p14:creationId xmlns:p14="http://schemas.microsoft.com/office/powerpoint/2010/main" val="2784518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5757143"/>
            <a:ext cx="1153398" cy="1100857"/>
          </a:xfrm>
          <a:prstGeom prst="rect">
            <a:avLst/>
          </a:prstGeom>
        </p:spPr>
      </p:pic>
      <p:sp>
        <p:nvSpPr>
          <p:cNvPr id="7" name="Rectangle 6"/>
          <p:cNvSpPr/>
          <p:nvPr/>
        </p:nvSpPr>
        <p:spPr>
          <a:xfrm>
            <a:off x="986715" y="5999793"/>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PowerShell Conference </a:t>
            </a:r>
          </a:p>
        </p:txBody>
      </p:sp>
      <p:sp>
        <p:nvSpPr>
          <p:cNvPr id="8" name="Rectangle 7"/>
          <p:cNvSpPr/>
          <p:nvPr/>
        </p:nvSpPr>
        <p:spPr>
          <a:xfrm>
            <a:off x="1097837" y="6275007"/>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Singapore 2018</a:t>
            </a:r>
          </a:p>
        </p:txBody>
      </p:sp>
      <p:pic>
        <p:nvPicPr>
          <p:cNvPr id="9" name="Picture 8"/>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109334" y="-139058"/>
            <a:ext cx="5088167" cy="5088939"/>
          </a:xfrm>
          <a:prstGeom prst="rect">
            <a:avLst/>
          </a:prstGeom>
        </p:spPr>
      </p:pic>
      <p:sp>
        <p:nvSpPr>
          <p:cNvPr id="10" name="Title 1">
            <a:extLst>
              <a:ext uri="{FF2B5EF4-FFF2-40B4-BE49-F238E27FC236}">
                <a16:creationId xmlns:a16="http://schemas.microsoft.com/office/drawing/2014/main" id="{728C0C8E-8AF5-4107-B828-9EF3741D0928}"/>
              </a:ext>
            </a:extLst>
          </p:cNvPr>
          <p:cNvSpPr>
            <a:spLocks noGrp="1"/>
          </p:cNvSpPr>
          <p:nvPr>
            <p:ph type="title"/>
          </p:nvPr>
        </p:nvSpPr>
        <p:spPr>
          <a:xfrm>
            <a:off x="838200" y="365125"/>
            <a:ext cx="10515600" cy="1325563"/>
          </a:xfrm>
        </p:spPr>
        <p:txBody>
          <a:bodyPr/>
          <a:lstStyle/>
          <a:p>
            <a:r>
              <a:rPr lang="en-GB" dirty="0"/>
              <a:t>Module Structure – Dot sourced ps1</a:t>
            </a:r>
          </a:p>
        </p:txBody>
      </p:sp>
      <p:sp>
        <p:nvSpPr>
          <p:cNvPr id="11" name="Content Placeholder 2">
            <a:extLst>
              <a:ext uri="{FF2B5EF4-FFF2-40B4-BE49-F238E27FC236}">
                <a16:creationId xmlns:a16="http://schemas.microsoft.com/office/drawing/2014/main" id="{4B41BCAB-6D98-4821-8A2F-894AC5EDF4AB}"/>
              </a:ext>
            </a:extLst>
          </p:cNvPr>
          <p:cNvSpPr>
            <a:spLocks noGrp="1"/>
          </p:cNvSpPr>
          <p:nvPr>
            <p:ph idx="1"/>
          </p:nvPr>
        </p:nvSpPr>
        <p:spPr>
          <a:xfrm>
            <a:off x="838200" y="1825625"/>
            <a:ext cx="10515600" cy="4351338"/>
          </a:xfrm>
        </p:spPr>
        <p:txBody>
          <a:bodyPr/>
          <a:lstStyle/>
          <a:p>
            <a:r>
              <a:rPr lang="en-GB" dirty="0"/>
              <a:t>Pros</a:t>
            </a:r>
          </a:p>
          <a:p>
            <a:pPr lvl="1"/>
            <a:r>
              <a:rPr lang="en-GB" dirty="0"/>
              <a:t>Easy to maintain</a:t>
            </a:r>
          </a:p>
          <a:p>
            <a:pPr lvl="1"/>
            <a:r>
              <a:rPr lang="en-GB" dirty="0"/>
              <a:t>Short PSM1</a:t>
            </a:r>
          </a:p>
          <a:p>
            <a:pPr lvl="1"/>
            <a:r>
              <a:rPr lang="en-GB" dirty="0"/>
              <a:t>Easy to add more functions</a:t>
            </a:r>
          </a:p>
          <a:p>
            <a:r>
              <a:rPr lang="en-GB" dirty="0"/>
              <a:t>Cons</a:t>
            </a:r>
          </a:p>
          <a:p>
            <a:pPr lvl="1"/>
            <a:r>
              <a:rPr lang="en-GB" dirty="0"/>
              <a:t>Slow to load</a:t>
            </a:r>
          </a:p>
          <a:p>
            <a:pPr lvl="1"/>
            <a:r>
              <a:rPr lang="en-GB" dirty="0"/>
              <a:t>Potential security issues</a:t>
            </a:r>
          </a:p>
          <a:p>
            <a:pPr lvl="1"/>
            <a:r>
              <a:rPr lang="en-GB" dirty="0"/>
              <a:t>Slow command discovery</a:t>
            </a:r>
          </a:p>
        </p:txBody>
      </p:sp>
      <p:pic>
        <p:nvPicPr>
          <p:cNvPr id="12" name="Picture 11">
            <a:extLst>
              <a:ext uri="{FF2B5EF4-FFF2-40B4-BE49-F238E27FC236}">
                <a16:creationId xmlns:a16="http://schemas.microsoft.com/office/drawing/2014/main" id="{4A5C87EB-C767-44CF-995C-36F91688DFE1}"/>
              </a:ext>
            </a:extLst>
          </p:cNvPr>
          <p:cNvPicPr>
            <a:picLocks noChangeAspect="1"/>
          </p:cNvPicPr>
          <p:nvPr/>
        </p:nvPicPr>
        <p:blipFill rotWithShape="1">
          <a:blip r:embed="rId5"/>
          <a:srcRect t="16934" r="62825"/>
          <a:stretch/>
        </p:blipFill>
        <p:spPr>
          <a:xfrm>
            <a:off x="8209472" y="4537104"/>
            <a:ext cx="3867510" cy="1955771"/>
          </a:xfrm>
          <a:prstGeom prst="rect">
            <a:avLst/>
          </a:prstGeom>
        </p:spPr>
      </p:pic>
      <p:pic>
        <p:nvPicPr>
          <p:cNvPr id="13" name="Picture 12">
            <a:extLst>
              <a:ext uri="{FF2B5EF4-FFF2-40B4-BE49-F238E27FC236}">
                <a16:creationId xmlns:a16="http://schemas.microsoft.com/office/drawing/2014/main" id="{B672B0B6-4AFF-4F2C-B48D-040710B41026}"/>
              </a:ext>
            </a:extLst>
          </p:cNvPr>
          <p:cNvPicPr>
            <a:picLocks noChangeAspect="1"/>
          </p:cNvPicPr>
          <p:nvPr/>
        </p:nvPicPr>
        <p:blipFill>
          <a:blip r:embed="rId6"/>
          <a:stretch>
            <a:fillRect/>
          </a:stretch>
        </p:blipFill>
        <p:spPr>
          <a:xfrm>
            <a:off x="8756140" y="1690688"/>
            <a:ext cx="2447925" cy="2486025"/>
          </a:xfrm>
          <a:prstGeom prst="rect">
            <a:avLst/>
          </a:prstGeom>
        </p:spPr>
      </p:pic>
    </p:spTree>
    <p:extLst>
      <p:ext uri="{BB962C8B-B14F-4D97-AF65-F5344CB8AC3E}">
        <p14:creationId xmlns:p14="http://schemas.microsoft.com/office/powerpoint/2010/main" val="3465153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5757143"/>
            <a:ext cx="1153398" cy="1100857"/>
          </a:xfrm>
          <a:prstGeom prst="rect">
            <a:avLst/>
          </a:prstGeom>
        </p:spPr>
      </p:pic>
      <p:sp>
        <p:nvSpPr>
          <p:cNvPr id="7" name="Rectangle 6"/>
          <p:cNvSpPr/>
          <p:nvPr/>
        </p:nvSpPr>
        <p:spPr>
          <a:xfrm>
            <a:off x="986715" y="5999793"/>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PowerShell Conference </a:t>
            </a:r>
          </a:p>
        </p:txBody>
      </p:sp>
      <p:sp>
        <p:nvSpPr>
          <p:cNvPr id="8" name="Rectangle 7"/>
          <p:cNvSpPr/>
          <p:nvPr/>
        </p:nvSpPr>
        <p:spPr>
          <a:xfrm>
            <a:off x="1097837" y="6275007"/>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Singapore 2018</a:t>
            </a:r>
          </a:p>
        </p:txBody>
      </p:sp>
      <p:pic>
        <p:nvPicPr>
          <p:cNvPr id="9" name="Picture 8"/>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109334" y="-139058"/>
            <a:ext cx="5088167" cy="5088939"/>
          </a:xfrm>
          <a:prstGeom prst="rect">
            <a:avLst/>
          </a:prstGeom>
        </p:spPr>
      </p:pic>
      <p:sp>
        <p:nvSpPr>
          <p:cNvPr id="10" name="Title 1">
            <a:extLst>
              <a:ext uri="{FF2B5EF4-FFF2-40B4-BE49-F238E27FC236}">
                <a16:creationId xmlns:a16="http://schemas.microsoft.com/office/drawing/2014/main" id="{245345D8-C4EA-46E5-B784-10C9564DFE99}"/>
              </a:ext>
            </a:extLst>
          </p:cNvPr>
          <p:cNvSpPr>
            <a:spLocks noGrp="1"/>
          </p:cNvSpPr>
          <p:nvPr>
            <p:ph type="title"/>
          </p:nvPr>
        </p:nvSpPr>
        <p:spPr>
          <a:xfrm>
            <a:off x="838200" y="365125"/>
            <a:ext cx="10515600" cy="1325563"/>
          </a:xfrm>
        </p:spPr>
        <p:txBody>
          <a:bodyPr/>
          <a:lstStyle/>
          <a:p>
            <a:r>
              <a:rPr lang="en-GB" dirty="0"/>
              <a:t>Module Structure – Compiled psm1</a:t>
            </a:r>
          </a:p>
        </p:txBody>
      </p:sp>
      <p:sp>
        <p:nvSpPr>
          <p:cNvPr id="11" name="Content Placeholder 2">
            <a:extLst>
              <a:ext uri="{FF2B5EF4-FFF2-40B4-BE49-F238E27FC236}">
                <a16:creationId xmlns:a16="http://schemas.microsoft.com/office/drawing/2014/main" id="{B4146604-C8EF-46C6-ADA8-599C9DF3F8A4}"/>
              </a:ext>
            </a:extLst>
          </p:cNvPr>
          <p:cNvSpPr>
            <a:spLocks noGrp="1"/>
          </p:cNvSpPr>
          <p:nvPr>
            <p:ph idx="1"/>
          </p:nvPr>
        </p:nvSpPr>
        <p:spPr>
          <a:xfrm>
            <a:off x="838200" y="1825625"/>
            <a:ext cx="10515600" cy="4351338"/>
          </a:xfrm>
        </p:spPr>
        <p:txBody>
          <a:bodyPr/>
          <a:lstStyle/>
          <a:p>
            <a:r>
              <a:rPr lang="en-GB" dirty="0"/>
              <a:t>Pros</a:t>
            </a:r>
          </a:p>
          <a:p>
            <a:pPr lvl="1"/>
            <a:r>
              <a:rPr lang="en-GB" dirty="0"/>
              <a:t>Easy to maintain</a:t>
            </a:r>
          </a:p>
          <a:p>
            <a:pPr lvl="1"/>
            <a:r>
              <a:rPr lang="en-GB" dirty="0"/>
              <a:t>Quick to load</a:t>
            </a:r>
          </a:p>
          <a:p>
            <a:pPr lvl="1"/>
            <a:r>
              <a:rPr lang="en-GB" dirty="0"/>
              <a:t>Easy to distribute</a:t>
            </a:r>
          </a:p>
          <a:p>
            <a:pPr lvl="1"/>
            <a:r>
              <a:rPr lang="en-GB" dirty="0"/>
              <a:t>Easy to add more functions</a:t>
            </a:r>
          </a:p>
          <a:p>
            <a:r>
              <a:rPr lang="en-GB" dirty="0"/>
              <a:t>Cons</a:t>
            </a:r>
          </a:p>
          <a:p>
            <a:pPr lvl="1"/>
            <a:r>
              <a:rPr lang="en-GB" dirty="0"/>
              <a:t>Extra learning required to use</a:t>
            </a:r>
          </a:p>
          <a:p>
            <a:pPr lvl="1"/>
            <a:r>
              <a:rPr lang="en-GB" dirty="0"/>
              <a:t>Automation needed</a:t>
            </a:r>
          </a:p>
        </p:txBody>
      </p:sp>
      <p:pic>
        <p:nvPicPr>
          <p:cNvPr id="12" name="Picture 11">
            <a:extLst>
              <a:ext uri="{FF2B5EF4-FFF2-40B4-BE49-F238E27FC236}">
                <a16:creationId xmlns:a16="http://schemas.microsoft.com/office/drawing/2014/main" id="{06327583-DEA2-49C2-B94A-E56421DC0FB9}"/>
              </a:ext>
            </a:extLst>
          </p:cNvPr>
          <p:cNvPicPr>
            <a:picLocks noChangeAspect="1"/>
          </p:cNvPicPr>
          <p:nvPr/>
        </p:nvPicPr>
        <p:blipFill rotWithShape="1">
          <a:blip r:embed="rId5"/>
          <a:srcRect t="17571" r="65863"/>
          <a:stretch/>
        </p:blipFill>
        <p:spPr>
          <a:xfrm>
            <a:off x="8242647" y="4313208"/>
            <a:ext cx="3782575" cy="2131292"/>
          </a:xfrm>
          <a:prstGeom prst="rect">
            <a:avLst/>
          </a:prstGeom>
        </p:spPr>
      </p:pic>
      <p:pic>
        <p:nvPicPr>
          <p:cNvPr id="13" name="Picture 12">
            <a:extLst>
              <a:ext uri="{FF2B5EF4-FFF2-40B4-BE49-F238E27FC236}">
                <a16:creationId xmlns:a16="http://schemas.microsoft.com/office/drawing/2014/main" id="{1712C2F2-DDBC-4712-A4FE-4F46D73F50A9}"/>
              </a:ext>
            </a:extLst>
          </p:cNvPr>
          <p:cNvPicPr>
            <a:picLocks noChangeAspect="1"/>
          </p:cNvPicPr>
          <p:nvPr/>
        </p:nvPicPr>
        <p:blipFill>
          <a:blip r:embed="rId6"/>
          <a:stretch>
            <a:fillRect/>
          </a:stretch>
        </p:blipFill>
        <p:spPr>
          <a:xfrm>
            <a:off x="8763000" y="1330296"/>
            <a:ext cx="2590800" cy="2847975"/>
          </a:xfrm>
          <a:prstGeom prst="rect">
            <a:avLst/>
          </a:prstGeom>
        </p:spPr>
      </p:pic>
    </p:spTree>
    <p:extLst>
      <p:ext uri="{BB962C8B-B14F-4D97-AF65-F5344CB8AC3E}">
        <p14:creationId xmlns:p14="http://schemas.microsoft.com/office/powerpoint/2010/main" val="267902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5078" r="319" b="24661"/>
          <a:stretch/>
        </p:blipFill>
        <p:spPr>
          <a:xfrm>
            <a:off x="1" y="0"/>
            <a:ext cx="12192000" cy="5731933"/>
          </a:xfrm>
          <a:prstGeom prst="rect">
            <a:avLst/>
          </a:prstGeom>
        </p:spPr>
      </p:pic>
      <p:sp>
        <p:nvSpPr>
          <p:cNvPr id="10" name="Rectangle 9"/>
          <p:cNvSpPr/>
          <p:nvPr/>
        </p:nvSpPr>
        <p:spPr>
          <a:xfrm>
            <a:off x="0" y="0"/>
            <a:ext cx="4419238" cy="584775"/>
          </a:xfrm>
          <a:prstGeom prst="rect">
            <a:avLst/>
          </a:prstGeom>
          <a:noFill/>
        </p:spPr>
        <p:txBody>
          <a:bodyPr wrap="square" lIns="91440" tIns="45720" rIns="91440" bIns="45720">
            <a:spAutoFit/>
          </a:bodyPr>
          <a:lstStyle/>
          <a:p>
            <a:r>
              <a:rPr lang="en-US" sz="28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PowerShell Conference </a:t>
            </a:r>
            <a:r>
              <a:rPr lang="en-US" sz="32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Asia</a:t>
            </a:r>
          </a:p>
        </p:txBody>
      </p:sp>
      <p:pic>
        <p:nvPicPr>
          <p:cNvPr id="9" name="Picture 8"/>
          <p:cNvPicPr>
            <a:picLocks noChangeAspect="1"/>
          </p:cNvPicPr>
          <p:nvPr/>
        </p:nvPicPr>
        <p:blipFill rotWithShape="1">
          <a:blip r:embed="rId3">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pic>
        <p:nvPicPr>
          <p:cNvPr id="16" name="Picture 15">
            <a:extLst>
              <a:ext uri="{FF2B5EF4-FFF2-40B4-BE49-F238E27FC236}">
                <a16:creationId xmlns:a16="http://schemas.microsoft.com/office/drawing/2014/main" id="{2913D0F9-B1E7-B146-BAC6-6D1854FDD9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758" y="5805135"/>
            <a:ext cx="614818" cy="964420"/>
          </a:xfrm>
          <a:prstGeom prst="rect">
            <a:avLst/>
          </a:prstGeom>
        </p:spPr>
      </p:pic>
      <p:pic>
        <p:nvPicPr>
          <p:cNvPr id="17" name="Picture 16">
            <a:extLst>
              <a:ext uri="{FF2B5EF4-FFF2-40B4-BE49-F238E27FC236}">
                <a16:creationId xmlns:a16="http://schemas.microsoft.com/office/drawing/2014/main" id="{C4CA9644-4C7C-6A4C-9BF9-B82632476C20}"/>
              </a:ext>
            </a:extLst>
          </p:cNvPr>
          <p:cNvPicPr>
            <a:picLocks noChangeAspect="1"/>
          </p:cNvPicPr>
          <p:nvPr/>
        </p:nvPicPr>
        <p:blipFill>
          <a:blip r:embed="rId5"/>
          <a:stretch>
            <a:fillRect/>
          </a:stretch>
        </p:blipFill>
        <p:spPr>
          <a:xfrm>
            <a:off x="2786591" y="6124217"/>
            <a:ext cx="1503542" cy="320199"/>
          </a:xfrm>
          <a:prstGeom prst="rect">
            <a:avLst/>
          </a:prstGeom>
        </p:spPr>
      </p:pic>
      <p:pic>
        <p:nvPicPr>
          <p:cNvPr id="18" name="Picture 17" descr="A picture containing object&#10;&#10;Description generated with high confidence">
            <a:extLst>
              <a:ext uri="{FF2B5EF4-FFF2-40B4-BE49-F238E27FC236}">
                <a16:creationId xmlns:a16="http://schemas.microsoft.com/office/drawing/2014/main" id="{8E13C07B-6E62-3047-829B-861F5127EE71}"/>
              </a:ext>
            </a:extLst>
          </p:cNvPr>
          <p:cNvPicPr>
            <a:picLocks noChangeAspect="1"/>
          </p:cNvPicPr>
          <p:nvPr/>
        </p:nvPicPr>
        <p:blipFill>
          <a:blip r:embed="rId6"/>
          <a:stretch>
            <a:fillRect/>
          </a:stretch>
        </p:blipFill>
        <p:spPr>
          <a:xfrm>
            <a:off x="902147" y="6017617"/>
            <a:ext cx="1695450" cy="533400"/>
          </a:xfrm>
          <a:prstGeom prst="rect">
            <a:avLst/>
          </a:prstGeom>
        </p:spPr>
      </p:pic>
      <p:pic>
        <p:nvPicPr>
          <p:cNvPr id="19" name="Picture 18">
            <a:extLst>
              <a:ext uri="{FF2B5EF4-FFF2-40B4-BE49-F238E27FC236}">
                <a16:creationId xmlns:a16="http://schemas.microsoft.com/office/drawing/2014/main" id="{B62B4FE7-1E9B-2843-BCEC-56402A071498}"/>
              </a:ext>
            </a:extLst>
          </p:cNvPr>
          <p:cNvPicPr>
            <a:picLocks noChangeAspect="1"/>
          </p:cNvPicPr>
          <p:nvPr/>
        </p:nvPicPr>
        <p:blipFill>
          <a:blip r:embed="rId7"/>
          <a:stretch>
            <a:fillRect/>
          </a:stretch>
        </p:blipFill>
        <p:spPr>
          <a:xfrm>
            <a:off x="10034697" y="5823361"/>
            <a:ext cx="1561062" cy="260177"/>
          </a:xfrm>
          <a:prstGeom prst="rect">
            <a:avLst/>
          </a:prstGeom>
        </p:spPr>
      </p:pic>
      <p:pic>
        <p:nvPicPr>
          <p:cNvPr id="20" name="Picture 19">
            <a:extLst>
              <a:ext uri="{FF2B5EF4-FFF2-40B4-BE49-F238E27FC236}">
                <a16:creationId xmlns:a16="http://schemas.microsoft.com/office/drawing/2014/main" id="{14495AE9-AC0E-3E40-8F49-7AA9F6EFD237}"/>
              </a:ext>
            </a:extLst>
          </p:cNvPr>
          <p:cNvPicPr>
            <a:picLocks noChangeAspect="1"/>
          </p:cNvPicPr>
          <p:nvPr/>
        </p:nvPicPr>
        <p:blipFill>
          <a:blip r:embed="rId8"/>
          <a:stretch>
            <a:fillRect/>
          </a:stretch>
        </p:blipFill>
        <p:spPr>
          <a:xfrm>
            <a:off x="10207651" y="6293093"/>
            <a:ext cx="1170550" cy="532068"/>
          </a:xfrm>
          <a:prstGeom prst="rect">
            <a:avLst/>
          </a:prstGeom>
        </p:spPr>
      </p:pic>
      <p:pic>
        <p:nvPicPr>
          <p:cNvPr id="21" name="Picture 20">
            <a:extLst>
              <a:ext uri="{FF2B5EF4-FFF2-40B4-BE49-F238E27FC236}">
                <a16:creationId xmlns:a16="http://schemas.microsoft.com/office/drawing/2014/main" id="{283924AF-1BC8-234F-9714-6F332D93C41E}"/>
              </a:ext>
            </a:extLst>
          </p:cNvPr>
          <p:cNvPicPr>
            <a:picLocks noChangeAspect="1"/>
          </p:cNvPicPr>
          <p:nvPr/>
        </p:nvPicPr>
        <p:blipFill>
          <a:blip r:embed="rId9"/>
          <a:stretch>
            <a:fillRect/>
          </a:stretch>
        </p:blipFill>
        <p:spPr>
          <a:xfrm>
            <a:off x="10373885" y="6090674"/>
            <a:ext cx="876567" cy="303427"/>
          </a:xfrm>
          <a:prstGeom prst="rect">
            <a:avLst/>
          </a:prstGeom>
        </p:spPr>
      </p:pic>
      <p:pic>
        <p:nvPicPr>
          <p:cNvPr id="22" name="Picture 21">
            <a:extLst>
              <a:ext uri="{FF2B5EF4-FFF2-40B4-BE49-F238E27FC236}">
                <a16:creationId xmlns:a16="http://schemas.microsoft.com/office/drawing/2014/main" id="{D972F7ED-4A5C-AC4C-ADC8-6EEFB8BACD19}"/>
              </a:ext>
            </a:extLst>
          </p:cNvPr>
          <p:cNvPicPr>
            <a:picLocks noChangeAspect="1"/>
          </p:cNvPicPr>
          <p:nvPr/>
        </p:nvPicPr>
        <p:blipFill rotWithShape="1">
          <a:blip r:embed="rId10"/>
          <a:srcRect l="7592" t="26996" r="7408" b="26271"/>
          <a:stretch/>
        </p:blipFill>
        <p:spPr>
          <a:xfrm>
            <a:off x="6079480" y="5970592"/>
            <a:ext cx="2224576" cy="543589"/>
          </a:xfrm>
          <a:prstGeom prst="rect">
            <a:avLst/>
          </a:prstGeom>
        </p:spPr>
      </p:pic>
      <p:pic>
        <p:nvPicPr>
          <p:cNvPr id="23" name="Picture 22">
            <a:extLst>
              <a:ext uri="{FF2B5EF4-FFF2-40B4-BE49-F238E27FC236}">
                <a16:creationId xmlns:a16="http://schemas.microsoft.com/office/drawing/2014/main" id="{6D4A15CA-2D9F-354C-AFA0-0637CA0A6ACE}"/>
              </a:ext>
            </a:extLst>
          </p:cNvPr>
          <p:cNvPicPr>
            <a:picLocks noChangeAspect="1"/>
          </p:cNvPicPr>
          <p:nvPr/>
        </p:nvPicPr>
        <p:blipFill rotWithShape="1">
          <a:blip r:embed="rId11"/>
          <a:srcRect l="7738" t="19236" r="6803" b="30102"/>
          <a:stretch/>
        </p:blipFill>
        <p:spPr>
          <a:xfrm>
            <a:off x="4426194" y="6106723"/>
            <a:ext cx="1573718" cy="328136"/>
          </a:xfrm>
          <a:prstGeom prst="rect">
            <a:avLst/>
          </a:prstGeom>
        </p:spPr>
      </p:pic>
      <p:pic>
        <p:nvPicPr>
          <p:cNvPr id="24" name="Picture 23">
            <a:extLst>
              <a:ext uri="{FF2B5EF4-FFF2-40B4-BE49-F238E27FC236}">
                <a16:creationId xmlns:a16="http://schemas.microsoft.com/office/drawing/2014/main" id="{AD853DF3-A195-3641-A651-F234D17B80C6}"/>
              </a:ext>
            </a:extLst>
          </p:cNvPr>
          <p:cNvPicPr>
            <a:picLocks noChangeAspect="1"/>
          </p:cNvPicPr>
          <p:nvPr/>
        </p:nvPicPr>
        <p:blipFill rotWithShape="1">
          <a:blip r:embed="rId12"/>
          <a:srcRect l="9884" t="17682" r="11563" b="19075"/>
          <a:stretch/>
        </p:blipFill>
        <p:spPr>
          <a:xfrm>
            <a:off x="8383624" y="6053482"/>
            <a:ext cx="1458437" cy="442758"/>
          </a:xfrm>
          <a:prstGeom prst="rect">
            <a:avLst/>
          </a:prstGeom>
        </p:spPr>
      </p:pic>
      <p:sp>
        <p:nvSpPr>
          <p:cNvPr id="14" name="TextBox 13">
            <a:extLst>
              <a:ext uri="{FF2B5EF4-FFF2-40B4-BE49-F238E27FC236}">
                <a16:creationId xmlns:a16="http://schemas.microsoft.com/office/drawing/2014/main" id="{799D7E5F-C0A5-4DDE-A27B-A8DF504A9224}"/>
              </a:ext>
            </a:extLst>
          </p:cNvPr>
          <p:cNvSpPr txBox="1"/>
          <p:nvPr/>
        </p:nvSpPr>
        <p:spPr>
          <a:xfrm>
            <a:off x="-2695816" y="4641562"/>
            <a:ext cx="7655970" cy="923330"/>
          </a:xfrm>
          <a:prstGeom prst="rect">
            <a:avLst/>
          </a:prstGeom>
          <a:noFill/>
        </p:spPr>
        <p:txBody>
          <a:bodyPr wrap="square" rtlCol="0">
            <a:spAutoFit/>
          </a:bodyPr>
          <a:lstStyle/>
          <a:p>
            <a:pPr algn="ctr"/>
            <a:r>
              <a:rPr lang="en-GB" sz="5400" dirty="0">
                <a:solidFill>
                  <a:schemeClr val="bg1"/>
                </a:solidFill>
              </a:rPr>
              <a:t>Demo</a:t>
            </a:r>
          </a:p>
        </p:txBody>
      </p:sp>
    </p:spTree>
    <p:extLst>
      <p:ext uri="{BB962C8B-B14F-4D97-AF65-F5344CB8AC3E}">
        <p14:creationId xmlns:p14="http://schemas.microsoft.com/office/powerpoint/2010/main" val="1647185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2731" b="16783"/>
          <a:stretch/>
        </p:blipFill>
        <p:spPr>
          <a:xfrm>
            <a:off x="0" y="0"/>
            <a:ext cx="12192000" cy="5731933"/>
          </a:xfrm>
          <a:prstGeom prst="rect">
            <a:avLst/>
          </a:prstGeom>
        </p:spPr>
      </p:pic>
      <p:sp>
        <p:nvSpPr>
          <p:cNvPr id="10" name="Rectangle 9"/>
          <p:cNvSpPr/>
          <p:nvPr/>
        </p:nvSpPr>
        <p:spPr>
          <a:xfrm>
            <a:off x="0" y="0"/>
            <a:ext cx="4419238" cy="584775"/>
          </a:xfrm>
          <a:prstGeom prst="rect">
            <a:avLst/>
          </a:prstGeom>
          <a:noFill/>
        </p:spPr>
        <p:txBody>
          <a:bodyPr wrap="square" lIns="91440" tIns="45720" rIns="91440" bIns="45720">
            <a:spAutoFit/>
          </a:bodyPr>
          <a:lstStyle/>
          <a:p>
            <a:r>
              <a:rPr lang="en-US" sz="28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PowerShell Conference </a:t>
            </a:r>
            <a:r>
              <a:rPr lang="en-US" sz="32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Asia</a:t>
            </a:r>
          </a:p>
        </p:txBody>
      </p:sp>
      <p:pic>
        <p:nvPicPr>
          <p:cNvPr id="9" name="Picture 8"/>
          <p:cNvPicPr>
            <a:picLocks noChangeAspect="1"/>
          </p:cNvPicPr>
          <p:nvPr/>
        </p:nvPicPr>
        <p:blipFill rotWithShape="1">
          <a:blip r:embed="rId3">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pic>
        <p:nvPicPr>
          <p:cNvPr id="16" name="Picture 15">
            <a:extLst>
              <a:ext uri="{FF2B5EF4-FFF2-40B4-BE49-F238E27FC236}">
                <a16:creationId xmlns:a16="http://schemas.microsoft.com/office/drawing/2014/main" id="{8D00A415-9E7C-2E42-906D-7AA52565D6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758" y="5805135"/>
            <a:ext cx="614818" cy="964420"/>
          </a:xfrm>
          <a:prstGeom prst="rect">
            <a:avLst/>
          </a:prstGeom>
        </p:spPr>
      </p:pic>
      <p:pic>
        <p:nvPicPr>
          <p:cNvPr id="17" name="Picture 16">
            <a:extLst>
              <a:ext uri="{FF2B5EF4-FFF2-40B4-BE49-F238E27FC236}">
                <a16:creationId xmlns:a16="http://schemas.microsoft.com/office/drawing/2014/main" id="{DFCC0930-020D-7F43-B1C4-B35031A911FB}"/>
              </a:ext>
            </a:extLst>
          </p:cNvPr>
          <p:cNvPicPr>
            <a:picLocks noChangeAspect="1"/>
          </p:cNvPicPr>
          <p:nvPr/>
        </p:nvPicPr>
        <p:blipFill>
          <a:blip r:embed="rId5"/>
          <a:stretch>
            <a:fillRect/>
          </a:stretch>
        </p:blipFill>
        <p:spPr>
          <a:xfrm>
            <a:off x="2786591" y="6124217"/>
            <a:ext cx="1503542" cy="320199"/>
          </a:xfrm>
          <a:prstGeom prst="rect">
            <a:avLst/>
          </a:prstGeom>
        </p:spPr>
      </p:pic>
      <p:pic>
        <p:nvPicPr>
          <p:cNvPr id="18" name="Picture 17" descr="A picture containing object&#10;&#10;Description generated with high confidence">
            <a:extLst>
              <a:ext uri="{FF2B5EF4-FFF2-40B4-BE49-F238E27FC236}">
                <a16:creationId xmlns:a16="http://schemas.microsoft.com/office/drawing/2014/main" id="{ABF6AD07-6FDC-7748-85DF-D46073C1A0AB}"/>
              </a:ext>
            </a:extLst>
          </p:cNvPr>
          <p:cNvPicPr>
            <a:picLocks noChangeAspect="1"/>
          </p:cNvPicPr>
          <p:nvPr/>
        </p:nvPicPr>
        <p:blipFill>
          <a:blip r:embed="rId6"/>
          <a:stretch>
            <a:fillRect/>
          </a:stretch>
        </p:blipFill>
        <p:spPr>
          <a:xfrm>
            <a:off x="902147" y="6017617"/>
            <a:ext cx="1695450" cy="533400"/>
          </a:xfrm>
          <a:prstGeom prst="rect">
            <a:avLst/>
          </a:prstGeom>
        </p:spPr>
      </p:pic>
      <p:pic>
        <p:nvPicPr>
          <p:cNvPr id="19" name="Picture 18">
            <a:extLst>
              <a:ext uri="{FF2B5EF4-FFF2-40B4-BE49-F238E27FC236}">
                <a16:creationId xmlns:a16="http://schemas.microsoft.com/office/drawing/2014/main" id="{16950005-C4F3-6845-B29C-EE2B7F03114A}"/>
              </a:ext>
            </a:extLst>
          </p:cNvPr>
          <p:cNvPicPr>
            <a:picLocks noChangeAspect="1"/>
          </p:cNvPicPr>
          <p:nvPr/>
        </p:nvPicPr>
        <p:blipFill>
          <a:blip r:embed="rId7"/>
          <a:stretch>
            <a:fillRect/>
          </a:stretch>
        </p:blipFill>
        <p:spPr>
          <a:xfrm>
            <a:off x="10034697" y="5823361"/>
            <a:ext cx="1561062" cy="260177"/>
          </a:xfrm>
          <a:prstGeom prst="rect">
            <a:avLst/>
          </a:prstGeom>
        </p:spPr>
      </p:pic>
      <p:pic>
        <p:nvPicPr>
          <p:cNvPr id="20" name="Picture 19">
            <a:extLst>
              <a:ext uri="{FF2B5EF4-FFF2-40B4-BE49-F238E27FC236}">
                <a16:creationId xmlns:a16="http://schemas.microsoft.com/office/drawing/2014/main" id="{E97C7540-1213-0443-848D-495BB6F22329}"/>
              </a:ext>
            </a:extLst>
          </p:cNvPr>
          <p:cNvPicPr>
            <a:picLocks noChangeAspect="1"/>
          </p:cNvPicPr>
          <p:nvPr/>
        </p:nvPicPr>
        <p:blipFill>
          <a:blip r:embed="rId8"/>
          <a:stretch>
            <a:fillRect/>
          </a:stretch>
        </p:blipFill>
        <p:spPr>
          <a:xfrm>
            <a:off x="10207651" y="6293093"/>
            <a:ext cx="1170550" cy="532068"/>
          </a:xfrm>
          <a:prstGeom prst="rect">
            <a:avLst/>
          </a:prstGeom>
        </p:spPr>
      </p:pic>
      <p:pic>
        <p:nvPicPr>
          <p:cNvPr id="21" name="Picture 20">
            <a:extLst>
              <a:ext uri="{FF2B5EF4-FFF2-40B4-BE49-F238E27FC236}">
                <a16:creationId xmlns:a16="http://schemas.microsoft.com/office/drawing/2014/main" id="{7588271F-1012-BF47-A4F8-0DDC20475780}"/>
              </a:ext>
            </a:extLst>
          </p:cNvPr>
          <p:cNvPicPr>
            <a:picLocks noChangeAspect="1"/>
          </p:cNvPicPr>
          <p:nvPr/>
        </p:nvPicPr>
        <p:blipFill>
          <a:blip r:embed="rId9"/>
          <a:stretch>
            <a:fillRect/>
          </a:stretch>
        </p:blipFill>
        <p:spPr>
          <a:xfrm>
            <a:off x="10373885" y="6090674"/>
            <a:ext cx="876567" cy="303427"/>
          </a:xfrm>
          <a:prstGeom prst="rect">
            <a:avLst/>
          </a:prstGeom>
        </p:spPr>
      </p:pic>
      <p:pic>
        <p:nvPicPr>
          <p:cNvPr id="22" name="Picture 21">
            <a:extLst>
              <a:ext uri="{FF2B5EF4-FFF2-40B4-BE49-F238E27FC236}">
                <a16:creationId xmlns:a16="http://schemas.microsoft.com/office/drawing/2014/main" id="{194B9921-4905-1B45-8A22-A66A15052D29}"/>
              </a:ext>
            </a:extLst>
          </p:cNvPr>
          <p:cNvPicPr>
            <a:picLocks noChangeAspect="1"/>
          </p:cNvPicPr>
          <p:nvPr/>
        </p:nvPicPr>
        <p:blipFill rotWithShape="1">
          <a:blip r:embed="rId10"/>
          <a:srcRect l="7592" t="26996" r="7408" b="26271"/>
          <a:stretch/>
        </p:blipFill>
        <p:spPr>
          <a:xfrm>
            <a:off x="6079480" y="5970592"/>
            <a:ext cx="2224576" cy="543589"/>
          </a:xfrm>
          <a:prstGeom prst="rect">
            <a:avLst/>
          </a:prstGeom>
        </p:spPr>
      </p:pic>
      <p:pic>
        <p:nvPicPr>
          <p:cNvPr id="23" name="Picture 22">
            <a:extLst>
              <a:ext uri="{FF2B5EF4-FFF2-40B4-BE49-F238E27FC236}">
                <a16:creationId xmlns:a16="http://schemas.microsoft.com/office/drawing/2014/main" id="{5928C70D-CEE2-C547-ACD3-C547A4DDBD2B}"/>
              </a:ext>
            </a:extLst>
          </p:cNvPr>
          <p:cNvPicPr>
            <a:picLocks noChangeAspect="1"/>
          </p:cNvPicPr>
          <p:nvPr/>
        </p:nvPicPr>
        <p:blipFill rotWithShape="1">
          <a:blip r:embed="rId11"/>
          <a:srcRect l="7738" t="19236" r="6803" b="30102"/>
          <a:stretch/>
        </p:blipFill>
        <p:spPr>
          <a:xfrm>
            <a:off x="4426194" y="6106723"/>
            <a:ext cx="1573718" cy="328136"/>
          </a:xfrm>
          <a:prstGeom prst="rect">
            <a:avLst/>
          </a:prstGeom>
        </p:spPr>
      </p:pic>
      <p:pic>
        <p:nvPicPr>
          <p:cNvPr id="24" name="Picture 23">
            <a:extLst>
              <a:ext uri="{FF2B5EF4-FFF2-40B4-BE49-F238E27FC236}">
                <a16:creationId xmlns:a16="http://schemas.microsoft.com/office/drawing/2014/main" id="{480E207B-86C2-564B-847B-EA7BFE5C2B42}"/>
              </a:ext>
            </a:extLst>
          </p:cNvPr>
          <p:cNvPicPr>
            <a:picLocks noChangeAspect="1"/>
          </p:cNvPicPr>
          <p:nvPr/>
        </p:nvPicPr>
        <p:blipFill rotWithShape="1">
          <a:blip r:embed="rId12"/>
          <a:srcRect l="9884" t="17682" r="11563" b="19075"/>
          <a:stretch/>
        </p:blipFill>
        <p:spPr>
          <a:xfrm>
            <a:off x="8383624" y="6053482"/>
            <a:ext cx="1458437" cy="442758"/>
          </a:xfrm>
          <a:prstGeom prst="rect">
            <a:avLst/>
          </a:prstGeom>
        </p:spPr>
      </p:pic>
    </p:spTree>
    <p:extLst>
      <p:ext uri="{BB962C8B-B14F-4D97-AF65-F5344CB8AC3E}">
        <p14:creationId xmlns:p14="http://schemas.microsoft.com/office/powerpoint/2010/main" val="778622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5757143"/>
            <a:ext cx="1153398" cy="1100857"/>
          </a:xfrm>
          <a:prstGeom prst="rect">
            <a:avLst/>
          </a:prstGeom>
        </p:spPr>
      </p:pic>
      <p:sp>
        <p:nvSpPr>
          <p:cNvPr id="7" name="Rectangle 6"/>
          <p:cNvSpPr/>
          <p:nvPr/>
        </p:nvSpPr>
        <p:spPr>
          <a:xfrm>
            <a:off x="986715" y="5999793"/>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PowerShell Conference </a:t>
            </a:r>
          </a:p>
        </p:txBody>
      </p:sp>
      <p:sp>
        <p:nvSpPr>
          <p:cNvPr id="8" name="Rectangle 7"/>
          <p:cNvSpPr/>
          <p:nvPr/>
        </p:nvSpPr>
        <p:spPr>
          <a:xfrm>
            <a:off x="1097837" y="6275007"/>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Singapore 2018</a:t>
            </a:r>
          </a:p>
        </p:txBody>
      </p:sp>
      <p:pic>
        <p:nvPicPr>
          <p:cNvPr id="9" name="Picture 8"/>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109334" y="-139058"/>
            <a:ext cx="5088167" cy="5088939"/>
          </a:xfrm>
          <a:prstGeom prst="rect">
            <a:avLst/>
          </a:prstGeom>
        </p:spPr>
      </p:pic>
      <p:sp>
        <p:nvSpPr>
          <p:cNvPr id="10" name="Title 1">
            <a:extLst>
              <a:ext uri="{FF2B5EF4-FFF2-40B4-BE49-F238E27FC236}">
                <a16:creationId xmlns:a16="http://schemas.microsoft.com/office/drawing/2014/main" id="{BD48A3B4-6308-4B74-A236-BE9771F98607}"/>
              </a:ext>
            </a:extLst>
          </p:cNvPr>
          <p:cNvSpPr>
            <a:spLocks noGrp="1"/>
          </p:cNvSpPr>
          <p:nvPr>
            <p:ph type="title"/>
          </p:nvPr>
        </p:nvSpPr>
        <p:spPr>
          <a:xfrm>
            <a:off x="838200" y="365125"/>
            <a:ext cx="10515600" cy="1325563"/>
          </a:xfrm>
        </p:spPr>
        <p:txBody>
          <a:bodyPr/>
          <a:lstStyle/>
          <a:p>
            <a:r>
              <a:rPr lang="en-GB" dirty="0"/>
              <a:t>General Good Practice</a:t>
            </a:r>
          </a:p>
        </p:txBody>
      </p:sp>
      <p:sp>
        <p:nvSpPr>
          <p:cNvPr id="11" name="Content Placeholder 2">
            <a:extLst>
              <a:ext uri="{FF2B5EF4-FFF2-40B4-BE49-F238E27FC236}">
                <a16:creationId xmlns:a16="http://schemas.microsoft.com/office/drawing/2014/main" id="{BCB046DD-9477-48D8-9DF6-D42DA16C182A}"/>
              </a:ext>
            </a:extLst>
          </p:cNvPr>
          <p:cNvSpPr>
            <a:spLocks noGrp="1"/>
          </p:cNvSpPr>
          <p:nvPr>
            <p:ph idx="1"/>
          </p:nvPr>
        </p:nvSpPr>
        <p:spPr>
          <a:xfrm>
            <a:off x="838200" y="1825625"/>
            <a:ext cx="10515600" cy="4351338"/>
          </a:xfrm>
        </p:spPr>
        <p:txBody>
          <a:bodyPr/>
          <a:lstStyle/>
          <a:p>
            <a:r>
              <a:rPr lang="en-GB" dirty="0"/>
              <a:t>Version stamp your module-</a:t>
            </a:r>
          </a:p>
          <a:p>
            <a:pPr lvl="1"/>
            <a:r>
              <a:rPr lang="en-GB" dirty="0"/>
              <a:t>Major increases on breaking changes</a:t>
            </a:r>
          </a:p>
          <a:p>
            <a:pPr lvl="1"/>
            <a:r>
              <a:rPr lang="en-GB" dirty="0"/>
              <a:t>Minor changes with new non-breaking changes, bug fixes etc</a:t>
            </a:r>
          </a:p>
          <a:p>
            <a:pPr lvl="1"/>
            <a:r>
              <a:rPr lang="en-GB" dirty="0"/>
              <a:t>Revision however many times the module was built before releasing this version</a:t>
            </a:r>
          </a:p>
          <a:p>
            <a:pPr lvl="1"/>
            <a:endParaRPr lang="en-GB" dirty="0"/>
          </a:p>
          <a:p>
            <a:r>
              <a:rPr lang="en-GB" dirty="0"/>
              <a:t>Don’t create functions with the same name as core functions.</a:t>
            </a:r>
          </a:p>
          <a:p>
            <a:pPr lvl="1"/>
            <a:r>
              <a:rPr lang="en-GB" dirty="0"/>
              <a:t>Create an alias pointing at your suitably named version</a:t>
            </a:r>
          </a:p>
        </p:txBody>
      </p:sp>
    </p:spTree>
    <p:extLst>
      <p:ext uri="{BB962C8B-B14F-4D97-AF65-F5344CB8AC3E}">
        <p14:creationId xmlns:p14="http://schemas.microsoft.com/office/powerpoint/2010/main" val="1191708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5757143"/>
            <a:ext cx="1153398" cy="1100857"/>
          </a:xfrm>
          <a:prstGeom prst="rect">
            <a:avLst/>
          </a:prstGeom>
        </p:spPr>
      </p:pic>
      <p:sp>
        <p:nvSpPr>
          <p:cNvPr id="7" name="Rectangle 6"/>
          <p:cNvSpPr/>
          <p:nvPr/>
        </p:nvSpPr>
        <p:spPr>
          <a:xfrm>
            <a:off x="986715" y="5999793"/>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PowerShell Conference </a:t>
            </a:r>
          </a:p>
        </p:txBody>
      </p:sp>
      <p:sp>
        <p:nvSpPr>
          <p:cNvPr id="8" name="Rectangle 7"/>
          <p:cNvSpPr/>
          <p:nvPr/>
        </p:nvSpPr>
        <p:spPr>
          <a:xfrm>
            <a:off x="1097837" y="6275007"/>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Singapore 2018</a:t>
            </a:r>
          </a:p>
        </p:txBody>
      </p:sp>
      <p:pic>
        <p:nvPicPr>
          <p:cNvPr id="9" name="Picture 8"/>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109334" y="-139058"/>
            <a:ext cx="5088167" cy="5088939"/>
          </a:xfrm>
          <a:prstGeom prst="rect">
            <a:avLst/>
          </a:prstGeom>
        </p:spPr>
      </p:pic>
      <p:sp>
        <p:nvSpPr>
          <p:cNvPr id="10" name="Title 1">
            <a:extLst>
              <a:ext uri="{FF2B5EF4-FFF2-40B4-BE49-F238E27FC236}">
                <a16:creationId xmlns:a16="http://schemas.microsoft.com/office/drawing/2014/main" id="{94A01B82-340C-472B-8A2E-10B7E24F4F08}"/>
              </a:ext>
            </a:extLst>
          </p:cNvPr>
          <p:cNvSpPr>
            <a:spLocks noGrp="1"/>
          </p:cNvSpPr>
          <p:nvPr>
            <p:ph type="title"/>
          </p:nvPr>
        </p:nvSpPr>
        <p:spPr>
          <a:xfrm>
            <a:off x="838200" y="365125"/>
            <a:ext cx="10515600" cy="1325563"/>
          </a:xfrm>
        </p:spPr>
        <p:txBody>
          <a:bodyPr/>
          <a:lstStyle/>
          <a:p>
            <a:r>
              <a:rPr lang="en-GB" dirty="0"/>
              <a:t>Build Scripts</a:t>
            </a:r>
          </a:p>
        </p:txBody>
      </p:sp>
      <p:sp>
        <p:nvSpPr>
          <p:cNvPr id="11" name="Content Placeholder 2">
            <a:extLst>
              <a:ext uri="{FF2B5EF4-FFF2-40B4-BE49-F238E27FC236}">
                <a16:creationId xmlns:a16="http://schemas.microsoft.com/office/drawing/2014/main" id="{B4B7C905-4F92-4AF8-84DD-47205937D146}"/>
              </a:ext>
            </a:extLst>
          </p:cNvPr>
          <p:cNvSpPr>
            <a:spLocks noGrp="1"/>
          </p:cNvSpPr>
          <p:nvPr>
            <p:ph idx="1"/>
          </p:nvPr>
        </p:nvSpPr>
        <p:spPr>
          <a:xfrm>
            <a:off x="838200" y="1825625"/>
            <a:ext cx="10515600" cy="4351338"/>
          </a:xfrm>
        </p:spPr>
        <p:txBody>
          <a:bodyPr/>
          <a:lstStyle/>
          <a:p>
            <a:r>
              <a:rPr lang="en-GB" dirty="0"/>
              <a:t>Invoke-Build and </a:t>
            </a:r>
            <a:r>
              <a:rPr lang="en-GB" dirty="0" err="1"/>
              <a:t>PSake</a:t>
            </a:r>
            <a:r>
              <a:rPr lang="en-GB" dirty="0"/>
              <a:t> for pure PS build automation</a:t>
            </a:r>
          </a:p>
          <a:p>
            <a:r>
              <a:rPr lang="en-GB" dirty="0"/>
              <a:t>Azure DevOps, </a:t>
            </a:r>
            <a:r>
              <a:rPr lang="en-GB" dirty="0" err="1"/>
              <a:t>AppVeyor</a:t>
            </a:r>
            <a:r>
              <a:rPr lang="en-GB" dirty="0"/>
              <a:t>, Gitlab etc</a:t>
            </a:r>
          </a:p>
          <a:p>
            <a:endParaRPr lang="en-GB" dirty="0"/>
          </a:p>
          <a:p>
            <a:r>
              <a:rPr lang="en-GB" dirty="0"/>
              <a:t>Three key steps needed:</a:t>
            </a:r>
          </a:p>
          <a:p>
            <a:pPr lvl="1"/>
            <a:r>
              <a:rPr lang="en-GB" dirty="0"/>
              <a:t>Build psm1 from all your ps1 files</a:t>
            </a:r>
          </a:p>
          <a:p>
            <a:pPr lvl="1"/>
            <a:r>
              <a:rPr lang="en-GB" dirty="0"/>
              <a:t>Test your built psm1</a:t>
            </a:r>
          </a:p>
          <a:p>
            <a:pPr lvl="1"/>
            <a:r>
              <a:rPr lang="en-GB" dirty="0" err="1"/>
              <a:t>ScriptAnalyser</a:t>
            </a:r>
            <a:r>
              <a:rPr lang="en-GB" dirty="0"/>
              <a:t> your psm1</a:t>
            </a:r>
          </a:p>
        </p:txBody>
      </p:sp>
    </p:spTree>
    <p:extLst>
      <p:ext uri="{BB962C8B-B14F-4D97-AF65-F5344CB8AC3E}">
        <p14:creationId xmlns:p14="http://schemas.microsoft.com/office/powerpoint/2010/main" val="3234324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5757143"/>
            <a:ext cx="1153398" cy="1100857"/>
          </a:xfrm>
          <a:prstGeom prst="rect">
            <a:avLst/>
          </a:prstGeom>
        </p:spPr>
      </p:pic>
      <p:sp>
        <p:nvSpPr>
          <p:cNvPr id="7" name="Rectangle 6"/>
          <p:cNvSpPr/>
          <p:nvPr/>
        </p:nvSpPr>
        <p:spPr>
          <a:xfrm>
            <a:off x="986715" y="5999793"/>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PowerShell Conference </a:t>
            </a:r>
          </a:p>
        </p:txBody>
      </p:sp>
      <p:sp>
        <p:nvSpPr>
          <p:cNvPr id="8" name="Rectangle 7"/>
          <p:cNvSpPr/>
          <p:nvPr/>
        </p:nvSpPr>
        <p:spPr>
          <a:xfrm>
            <a:off x="1097837" y="6275007"/>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Singapore 2018</a:t>
            </a:r>
          </a:p>
        </p:txBody>
      </p:sp>
      <p:pic>
        <p:nvPicPr>
          <p:cNvPr id="9" name="Picture 8"/>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109334" y="-139058"/>
            <a:ext cx="5088167" cy="5088939"/>
          </a:xfrm>
          <a:prstGeom prst="rect">
            <a:avLst/>
          </a:prstGeom>
        </p:spPr>
      </p:pic>
      <p:sp>
        <p:nvSpPr>
          <p:cNvPr id="10" name="Title 1">
            <a:extLst>
              <a:ext uri="{FF2B5EF4-FFF2-40B4-BE49-F238E27FC236}">
                <a16:creationId xmlns:a16="http://schemas.microsoft.com/office/drawing/2014/main" id="{73DDFE3D-D612-487A-88B6-FAF65E08BDF5}"/>
              </a:ext>
            </a:extLst>
          </p:cNvPr>
          <p:cNvSpPr>
            <a:spLocks noGrp="1"/>
          </p:cNvSpPr>
          <p:nvPr>
            <p:ph type="title"/>
          </p:nvPr>
        </p:nvSpPr>
        <p:spPr>
          <a:xfrm>
            <a:off x="838200" y="365125"/>
            <a:ext cx="10515600" cy="1325563"/>
          </a:xfrm>
        </p:spPr>
        <p:txBody>
          <a:bodyPr/>
          <a:lstStyle/>
          <a:p>
            <a:r>
              <a:rPr lang="en-GB" dirty="0"/>
              <a:t>Testing	</a:t>
            </a:r>
          </a:p>
        </p:txBody>
      </p:sp>
      <p:sp>
        <p:nvSpPr>
          <p:cNvPr id="11" name="Content Placeholder 2">
            <a:extLst>
              <a:ext uri="{FF2B5EF4-FFF2-40B4-BE49-F238E27FC236}">
                <a16:creationId xmlns:a16="http://schemas.microsoft.com/office/drawing/2014/main" id="{8BD85C4A-9E8C-443A-9B27-82A454733F9C}"/>
              </a:ext>
            </a:extLst>
          </p:cNvPr>
          <p:cNvSpPr>
            <a:spLocks noGrp="1"/>
          </p:cNvSpPr>
          <p:nvPr>
            <p:ph idx="1"/>
          </p:nvPr>
        </p:nvSpPr>
        <p:spPr>
          <a:xfrm>
            <a:off x="838200" y="1825625"/>
            <a:ext cx="10515600" cy="4351338"/>
          </a:xfrm>
        </p:spPr>
        <p:txBody>
          <a:bodyPr/>
          <a:lstStyle/>
          <a:p>
            <a:r>
              <a:rPr lang="en-GB" dirty="0"/>
              <a:t>Pester is your friend</a:t>
            </a:r>
          </a:p>
          <a:p>
            <a:endParaRPr lang="en-GB" dirty="0"/>
          </a:p>
          <a:p>
            <a:r>
              <a:rPr lang="en-GB" dirty="0"/>
              <a:t>Test against the compiled psm1</a:t>
            </a:r>
          </a:p>
          <a:p>
            <a:endParaRPr lang="en-GB" dirty="0"/>
          </a:p>
          <a:p>
            <a:r>
              <a:rPr lang="en-GB" dirty="0"/>
              <a:t>If a bug is found, write a </a:t>
            </a:r>
            <a:r>
              <a:rPr lang="en-GB"/>
              <a:t>test for it and then fix it</a:t>
            </a:r>
          </a:p>
        </p:txBody>
      </p:sp>
    </p:spTree>
    <p:extLst>
      <p:ext uri="{BB962C8B-B14F-4D97-AF65-F5344CB8AC3E}">
        <p14:creationId xmlns:p14="http://schemas.microsoft.com/office/powerpoint/2010/main" val="254587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5757143"/>
            <a:ext cx="1153398" cy="1100857"/>
          </a:xfrm>
          <a:prstGeom prst="rect">
            <a:avLst/>
          </a:prstGeom>
        </p:spPr>
      </p:pic>
      <p:sp>
        <p:nvSpPr>
          <p:cNvPr id="7" name="Rectangle 6"/>
          <p:cNvSpPr/>
          <p:nvPr/>
        </p:nvSpPr>
        <p:spPr>
          <a:xfrm>
            <a:off x="986715" y="5999793"/>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PowerShell Conference </a:t>
            </a:r>
          </a:p>
        </p:txBody>
      </p:sp>
      <p:sp>
        <p:nvSpPr>
          <p:cNvPr id="8" name="Rectangle 7"/>
          <p:cNvSpPr/>
          <p:nvPr/>
        </p:nvSpPr>
        <p:spPr>
          <a:xfrm>
            <a:off x="1097837" y="6275007"/>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Singapore 2018</a:t>
            </a:r>
          </a:p>
        </p:txBody>
      </p:sp>
      <p:pic>
        <p:nvPicPr>
          <p:cNvPr id="9" name="Picture 8"/>
          <p:cNvPicPr>
            <a:picLocks noChangeAspect="1"/>
          </p:cNvPicPr>
          <p:nvPr/>
        </p:nvPicPr>
        <p:blipFill rotWithShape="1">
          <a:blip r:embed="rId3">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sp>
        <p:nvSpPr>
          <p:cNvPr id="10" name="Title 1">
            <a:extLst>
              <a:ext uri="{FF2B5EF4-FFF2-40B4-BE49-F238E27FC236}">
                <a16:creationId xmlns:a16="http://schemas.microsoft.com/office/drawing/2014/main" id="{E06D2630-0A87-436B-BE78-8E3ED4B78C4F}"/>
              </a:ext>
            </a:extLst>
          </p:cNvPr>
          <p:cNvSpPr>
            <a:spLocks noGrp="1"/>
          </p:cNvSpPr>
          <p:nvPr>
            <p:ph type="title"/>
          </p:nvPr>
        </p:nvSpPr>
        <p:spPr>
          <a:xfrm>
            <a:off x="838200" y="365125"/>
            <a:ext cx="10515600" cy="1325563"/>
          </a:xfrm>
        </p:spPr>
        <p:txBody>
          <a:bodyPr>
            <a:normAutofit/>
          </a:bodyPr>
          <a:lstStyle/>
          <a:p>
            <a:r>
              <a:rPr lang="en-GB" dirty="0"/>
              <a:t>Chris Gardner</a:t>
            </a:r>
          </a:p>
        </p:txBody>
      </p:sp>
      <p:sp>
        <p:nvSpPr>
          <p:cNvPr id="2" name="Rectangle 1">
            <a:extLst>
              <a:ext uri="{FF2B5EF4-FFF2-40B4-BE49-F238E27FC236}">
                <a16:creationId xmlns:a16="http://schemas.microsoft.com/office/drawing/2014/main" id="{62B712CE-FAF9-49E0-919C-6D2989915913}"/>
              </a:ext>
            </a:extLst>
          </p:cNvPr>
          <p:cNvSpPr/>
          <p:nvPr/>
        </p:nvSpPr>
        <p:spPr>
          <a:xfrm>
            <a:off x="838200" y="1933338"/>
            <a:ext cx="9725676" cy="3970318"/>
          </a:xfrm>
          <a:prstGeom prst="rect">
            <a:avLst/>
          </a:prstGeom>
        </p:spPr>
        <p:txBody>
          <a:bodyPr wrap="square">
            <a:spAutoFit/>
          </a:bodyPr>
          <a:lstStyle/>
          <a:p>
            <a:pPr marL="457200" indent="-457200">
              <a:buFont typeface="Arial" panose="020B0604020202020204" pitchFamily="34" charset="0"/>
              <a:buChar char="•"/>
            </a:pPr>
            <a:r>
              <a:rPr lang="en-GB" sz="2800" dirty="0"/>
              <a:t>DevOps and ALM consultant at Black Marble</a:t>
            </a:r>
          </a:p>
          <a:p>
            <a:pPr marL="457200" indent="-457200">
              <a:buFont typeface="Arial" panose="020B0604020202020204" pitchFamily="34" charset="0"/>
              <a:buChar char="•"/>
            </a:pPr>
            <a:r>
              <a:rPr lang="en-GB" sz="2800" dirty="0"/>
              <a:t>4+ Years PowerShell experience</a:t>
            </a:r>
          </a:p>
          <a:p>
            <a:pPr marL="457200" indent="-457200">
              <a:buFont typeface="Arial" panose="020B0604020202020204" pitchFamily="34" charset="0"/>
              <a:buChar char="•"/>
            </a:pPr>
            <a:r>
              <a:rPr lang="en-GB" sz="2800" dirty="0"/>
              <a:t>Spent the last 2 years+ automating software builds and writing DSC</a:t>
            </a:r>
          </a:p>
          <a:p>
            <a:pPr marL="457200" indent="-457200">
              <a:buFont typeface="Arial" panose="020B0604020202020204" pitchFamily="34" charset="0"/>
              <a:buChar char="•"/>
            </a:pPr>
            <a:r>
              <a:rPr lang="en-GB" sz="2800" dirty="0"/>
              <a:t>Contribute to various DSC resources and maintain 2.5 of my own</a:t>
            </a:r>
          </a:p>
          <a:p>
            <a:pPr marL="457200" indent="-457200">
              <a:buFont typeface="Arial" panose="020B0604020202020204" pitchFamily="34" charset="0"/>
              <a:buChar char="•"/>
            </a:pPr>
            <a:r>
              <a:rPr lang="en-GB" sz="2800" dirty="0"/>
              <a:t>Usually found on Slack (PSUGUK and PowerShell)</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https://www.github.com/ChrisLGardner </a:t>
            </a:r>
          </a:p>
        </p:txBody>
      </p:sp>
    </p:spTree>
    <p:extLst>
      <p:ext uri="{BB962C8B-B14F-4D97-AF65-F5344CB8AC3E}">
        <p14:creationId xmlns:p14="http://schemas.microsoft.com/office/powerpoint/2010/main" val="17245861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5757143"/>
            <a:ext cx="1153398" cy="1100857"/>
          </a:xfrm>
          <a:prstGeom prst="rect">
            <a:avLst/>
          </a:prstGeom>
        </p:spPr>
      </p:pic>
      <p:sp>
        <p:nvSpPr>
          <p:cNvPr id="7" name="Rectangle 6"/>
          <p:cNvSpPr/>
          <p:nvPr/>
        </p:nvSpPr>
        <p:spPr>
          <a:xfrm>
            <a:off x="986715" y="5999793"/>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PowerShell Conference </a:t>
            </a:r>
          </a:p>
        </p:txBody>
      </p:sp>
      <p:sp>
        <p:nvSpPr>
          <p:cNvPr id="8" name="Rectangle 7"/>
          <p:cNvSpPr/>
          <p:nvPr/>
        </p:nvSpPr>
        <p:spPr>
          <a:xfrm>
            <a:off x="1097837" y="6275007"/>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Singapore 2018</a:t>
            </a:r>
          </a:p>
        </p:txBody>
      </p:sp>
      <p:pic>
        <p:nvPicPr>
          <p:cNvPr id="9" name="Picture 8"/>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109334" y="-139058"/>
            <a:ext cx="5088167" cy="5088939"/>
          </a:xfrm>
          <a:prstGeom prst="rect">
            <a:avLst/>
          </a:prstGeom>
        </p:spPr>
      </p:pic>
      <p:sp>
        <p:nvSpPr>
          <p:cNvPr id="10" name="Title 1">
            <a:extLst>
              <a:ext uri="{FF2B5EF4-FFF2-40B4-BE49-F238E27FC236}">
                <a16:creationId xmlns:a16="http://schemas.microsoft.com/office/drawing/2014/main" id="{B5AB4A87-9C2B-476E-A611-79F78C9B99F8}"/>
              </a:ext>
            </a:extLst>
          </p:cNvPr>
          <p:cNvSpPr>
            <a:spLocks noGrp="1"/>
          </p:cNvSpPr>
          <p:nvPr>
            <p:ph type="title"/>
          </p:nvPr>
        </p:nvSpPr>
        <p:spPr>
          <a:xfrm>
            <a:off x="838200" y="365125"/>
            <a:ext cx="10515600" cy="1325563"/>
          </a:xfrm>
        </p:spPr>
        <p:txBody>
          <a:bodyPr/>
          <a:lstStyle/>
          <a:p>
            <a:r>
              <a:rPr lang="en-GB" dirty="0"/>
              <a:t>Documentation</a:t>
            </a:r>
          </a:p>
        </p:txBody>
      </p:sp>
      <p:sp>
        <p:nvSpPr>
          <p:cNvPr id="11" name="Content Placeholder 2">
            <a:extLst>
              <a:ext uri="{FF2B5EF4-FFF2-40B4-BE49-F238E27FC236}">
                <a16:creationId xmlns:a16="http://schemas.microsoft.com/office/drawing/2014/main" id="{2AA04C00-C068-46AE-BDF2-C8D6BDD1AF63}"/>
              </a:ext>
            </a:extLst>
          </p:cNvPr>
          <p:cNvSpPr>
            <a:spLocks noGrp="1"/>
          </p:cNvSpPr>
          <p:nvPr>
            <p:ph idx="1"/>
          </p:nvPr>
        </p:nvSpPr>
        <p:spPr>
          <a:xfrm>
            <a:off x="838200" y="1825625"/>
            <a:ext cx="10515600" cy="4351338"/>
          </a:xfrm>
        </p:spPr>
        <p:txBody>
          <a:bodyPr/>
          <a:lstStyle/>
          <a:p>
            <a:r>
              <a:rPr lang="en-GB" dirty="0"/>
              <a:t>Write it</a:t>
            </a:r>
          </a:p>
          <a:p>
            <a:endParaRPr lang="en-GB" dirty="0"/>
          </a:p>
          <a:p>
            <a:r>
              <a:rPr lang="en-GB" dirty="0"/>
              <a:t>Consider </a:t>
            </a:r>
            <a:r>
              <a:rPr lang="en-GB" dirty="0" err="1"/>
              <a:t>PlatyPS</a:t>
            </a:r>
            <a:r>
              <a:rPr lang="en-GB" dirty="0"/>
              <a:t> to generate external help</a:t>
            </a:r>
          </a:p>
          <a:p>
            <a:endParaRPr lang="en-GB" dirty="0"/>
          </a:p>
          <a:p>
            <a:r>
              <a:rPr lang="en-GB" dirty="0"/>
              <a:t>Teach/Remind users about Get-Help</a:t>
            </a:r>
          </a:p>
          <a:p>
            <a:endParaRPr lang="en-GB" dirty="0"/>
          </a:p>
          <a:p>
            <a:r>
              <a:rPr lang="en-GB" dirty="0"/>
              <a:t>About pages are your friend for complex details</a:t>
            </a:r>
          </a:p>
        </p:txBody>
      </p:sp>
    </p:spTree>
    <p:extLst>
      <p:ext uri="{BB962C8B-B14F-4D97-AF65-F5344CB8AC3E}">
        <p14:creationId xmlns:p14="http://schemas.microsoft.com/office/powerpoint/2010/main" val="14275723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pattFill prst="pct60">
          <a:fgClr>
            <a:schemeClr val="accent1"/>
          </a:fgClr>
          <a:bgClr>
            <a:schemeClr val="accent1"/>
          </a:bgClr>
        </a:patt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clrChange>
              <a:clrFrom>
                <a:srgbClr val="FFFFFF"/>
              </a:clrFrom>
              <a:clrTo>
                <a:srgbClr val="FFFFFF">
                  <a:alpha val="0"/>
                </a:srgbClr>
              </a:clrTo>
            </a:clrChange>
            <a:biLevel thresh="50000"/>
            <a:extLst>
              <a:ext uri="{28A0092B-C50C-407E-A947-70E740481C1C}">
                <a14:useLocalDpi xmlns:a14="http://schemas.microsoft.com/office/drawing/2010/main" val="0"/>
              </a:ext>
            </a:extLst>
          </a:blip>
          <a:stretch>
            <a:fillRect/>
          </a:stretch>
        </p:blipFill>
        <p:spPr>
          <a:xfrm>
            <a:off x="0" y="5757142"/>
            <a:ext cx="1153398" cy="1100857"/>
          </a:xfrm>
          <a:prstGeom prst="rect">
            <a:avLst/>
          </a:prstGeom>
        </p:spPr>
      </p:pic>
      <p:sp>
        <p:nvSpPr>
          <p:cNvPr id="8" name="Rectangle 7"/>
          <p:cNvSpPr/>
          <p:nvPr/>
        </p:nvSpPr>
        <p:spPr>
          <a:xfrm>
            <a:off x="986715" y="5999792"/>
            <a:ext cx="1888814" cy="307777"/>
          </a:xfrm>
          <a:prstGeom prst="rect">
            <a:avLst/>
          </a:prstGeom>
          <a:noFill/>
        </p:spPr>
        <p:txBody>
          <a:bodyPr wrap="square" lIns="91440" tIns="45720" rIns="91440" bIns="45720">
            <a:spAutoFit/>
          </a:bodyPr>
          <a:lstStyle/>
          <a:p>
            <a:r>
              <a:rPr lang="en-US" sz="14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PowerShell Conference </a:t>
            </a:r>
          </a:p>
        </p:txBody>
      </p:sp>
      <p:sp>
        <p:nvSpPr>
          <p:cNvPr id="9" name="Rectangle 8"/>
          <p:cNvSpPr/>
          <p:nvPr/>
        </p:nvSpPr>
        <p:spPr>
          <a:xfrm>
            <a:off x="1097837" y="6275006"/>
            <a:ext cx="1888814" cy="307777"/>
          </a:xfrm>
          <a:prstGeom prst="rect">
            <a:avLst/>
          </a:prstGeom>
          <a:noFill/>
        </p:spPr>
        <p:txBody>
          <a:bodyPr wrap="square" lIns="91440" tIns="45720" rIns="91440" bIns="45720">
            <a:spAutoFit/>
          </a:bodyPr>
          <a:lstStyle/>
          <a:p>
            <a:r>
              <a:rPr lang="en-US" sz="14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Singapore 2018</a:t>
            </a:r>
          </a:p>
        </p:txBody>
      </p:sp>
      <p:pic>
        <p:nvPicPr>
          <p:cNvPr id="10" name="Picture 9"/>
          <p:cNvPicPr>
            <a:picLocks noChangeAspect="1"/>
          </p:cNvPicPr>
          <p:nvPr/>
        </p:nvPicPr>
        <p:blipFill rotWithShape="1">
          <a:blip r:embed="rId3">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sp>
        <p:nvSpPr>
          <p:cNvPr id="14" name="Text Placeholder 12">
            <a:extLst>
              <a:ext uri="{FF2B5EF4-FFF2-40B4-BE49-F238E27FC236}">
                <a16:creationId xmlns:a16="http://schemas.microsoft.com/office/drawing/2014/main" id="{A96187EE-5FF5-449F-A4BC-27E7F8A0B9E9}"/>
              </a:ext>
            </a:extLst>
          </p:cNvPr>
          <p:cNvSpPr txBox="1">
            <a:spLocks/>
          </p:cNvSpPr>
          <p:nvPr/>
        </p:nvSpPr>
        <p:spPr>
          <a:xfrm>
            <a:off x="576699" y="1705791"/>
            <a:ext cx="3533946" cy="368300"/>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2400" dirty="0">
                <a:solidFill>
                  <a:schemeClr val="bg1"/>
                </a:solidFill>
              </a:rPr>
              <a:t>@</a:t>
            </a:r>
            <a:r>
              <a:rPr lang="en-GB" sz="2400" dirty="0" err="1">
                <a:solidFill>
                  <a:schemeClr val="bg1"/>
                </a:solidFill>
              </a:rPr>
              <a:t>halbaradkenafin</a:t>
            </a:r>
            <a:endParaRPr lang="en-GB" sz="2400" dirty="0">
              <a:solidFill>
                <a:schemeClr val="bg1"/>
              </a:solidFill>
            </a:endParaRPr>
          </a:p>
        </p:txBody>
      </p:sp>
      <p:sp>
        <p:nvSpPr>
          <p:cNvPr id="15" name="Text Placeholder 13">
            <a:extLst>
              <a:ext uri="{FF2B5EF4-FFF2-40B4-BE49-F238E27FC236}">
                <a16:creationId xmlns:a16="http://schemas.microsoft.com/office/drawing/2014/main" id="{FF5977E5-3918-463D-8C24-74B7948F6684}"/>
              </a:ext>
            </a:extLst>
          </p:cNvPr>
          <p:cNvSpPr txBox="1">
            <a:spLocks/>
          </p:cNvSpPr>
          <p:nvPr/>
        </p:nvSpPr>
        <p:spPr>
          <a:xfrm>
            <a:off x="576699" y="2443317"/>
            <a:ext cx="4412974" cy="368300"/>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2400" dirty="0">
                <a:solidFill>
                  <a:schemeClr val="bg1"/>
                </a:solidFill>
              </a:rPr>
              <a:t>Chrislgardner.github.io</a:t>
            </a:r>
          </a:p>
        </p:txBody>
      </p:sp>
      <p:sp>
        <p:nvSpPr>
          <p:cNvPr id="16" name="Text Placeholder 14">
            <a:extLst>
              <a:ext uri="{FF2B5EF4-FFF2-40B4-BE49-F238E27FC236}">
                <a16:creationId xmlns:a16="http://schemas.microsoft.com/office/drawing/2014/main" id="{EF2B457C-9F5A-42C5-B3EC-D1A82ACB599D}"/>
              </a:ext>
            </a:extLst>
          </p:cNvPr>
          <p:cNvSpPr txBox="1">
            <a:spLocks/>
          </p:cNvSpPr>
          <p:nvPr/>
        </p:nvSpPr>
        <p:spPr>
          <a:xfrm>
            <a:off x="576699" y="3189670"/>
            <a:ext cx="3887390" cy="368300"/>
          </a:xfrm>
          <a:prstGeom prst="rect">
            <a:avLst/>
          </a:prstGeom>
        </p:spPr>
        <p:txBody>
          <a:bodyP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GB" sz="2400" dirty="0">
                <a:solidFill>
                  <a:schemeClr val="bg1"/>
                </a:solidFill>
              </a:rPr>
              <a:t>github.com/</a:t>
            </a:r>
            <a:r>
              <a:rPr lang="en-GB" sz="2400" dirty="0" err="1">
                <a:solidFill>
                  <a:schemeClr val="bg1"/>
                </a:solidFill>
              </a:rPr>
              <a:t>chrislgardner</a:t>
            </a:r>
            <a:endParaRPr lang="en-GB" sz="2400" dirty="0">
              <a:solidFill>
                <a:schemeClr val="bg1"/>
              </a:solidFill>
            </a:endParaRPr>
          </a:p>
        </p:txBody>
      </p:sp>
      <p:sp>
        <p:nvSpPr>
          <p:cNvPr id="3" name="Title 2">
            <a:extLst>
              <a:ext uri="{FF2B5EF4-FFF2-40B4-BE49-F238E27FC236}">
                <a16:creationId xmlns:a16="http://schemas.microsoft.com/office/drawing/2014/main" id="{E096EB7D-327D-4726-99F4-333AF8E1A3A7}"/>
              </a:ext>
            </a:extLst>
          </p:cNvPr>
          <p:cNvSpPr>
            <a:spLocks noGrp="1"/>
          </p:cNvSpPr>
          <p:nvPr>
            <p:ph type="title"/>
          </p:nvPr>
        </p:nvSpPr>
        <p:spPr>
          <a:xfrm>
            <a:off x="576699" y="365125"/>
            <a:ext cx="10515600" cy="1325563"/>
          </a:xfrm>
        </p:spPr>
        <p:txBody>
          <a:bodyPr/>
          <a:lstStyle/>
          <a:p>
            <a:r>
              <a:rPr lang="en-GB" dirty="0"/>
              <a:t>Contact Details</a:t>
            </a:r>
            <a:br>
              <a:rPr lang="en-GB" dirty="0"/>
            </a:br>
            <a:endParaRPr lang="en-GB" dirty="0"/>
          </a:p>
        </p:txBody>
      </p:sp>
    </p:spTree>
    <p:extLst>
      <p:ext uri="{BB962C8B-B14F-4D97-AF65-F5344CB8AC3E}">
        <p14:creationId xmlns:p14="http://schemas.microsoft.com/office/powerpoint/2010/main" val="1859048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3">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pic>
        <p:nvPicPr>
          <p:cNvPr id="6" name="Picture 5"/>
          <p:cNvPicPr>
            <a:picLocks noChangeAspect="1"/>
          </p:cNvPicPr>
          <p:nvPr/>
        </p:nvPicPr>
        <p:blipFill>
          <a:blip r:embed="rId4">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5757143"/>
            <a:ext cx="1153398" cy="1100857"/>
          </a:xfrm>
          <a:prstGeom prst="rect">
            <a:avLst/>
          </a:prstGeom>
        </p:spPr>
      </p:pic>
      <p:sp>
        <p:nvSpPr>
          <p:cNvPr id="7" name="Rectangle 6"/>
          <p:cNvSpPr/>
          <p:nvPr/>
        </p:nvSpPr>
        <p:spPr>
          <a:xfrm>
            <a:off x="986715" y="5999793"/>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PowerShell Conference </a:t>
            </a:r>
          </a:p>
        </p:txBody>
      </p:sp>
      <p:sp>
        <p:nvSpPr>
          <p:cNvPr id="8" name="Rectangle 7"/>
          <p:cNvSpPr/>
          <p:nvPr/>
        </p:nvSpPr>
        <p:spPr>
          <a:xfrm>
            <a:off x="1097837" y="6275007"/>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Singapore 2018</a:t>
            </a:r>
          </a:p>
        </p:txBody>
      </p:sp>
      <p:sp>
        <p:nvSpPr>
          <p:cNvPr id="9" name="TextBox 8"/>
          <p:cNvSpPr txBox="1"/>
          <p:nvPr/>
        </p:nvSpPr>
        <p:spPr>
          <a:xfrm>
            <a:off x="741362" y="871168"/>
            <a:ext cx="10747829" cy="3662541"/>
          </a:xfrm>
          <a:prstGeom prst="rect">
            <a:avLst/>
          </a:prstGeom>
          <a:noFill/>
        </p:spPr>
        <p:txBody>
          <a:bodyPr wrap="square" rtlCol="0">
            <a:spAutoFit/>
          </a:bodyPr>
          <a:lstStyle/>
          <a:p>
            <a:r>
              <a:rPr lang="en-GB" sz="2400" b="1" dirty="0">
                <a:latin typeface="Segoe UI" panose="020B0502040204020203" pitchFamily="34" charset="0"/>
                <a:cs typeface="Segoe UI" panose="020B0502040204020203" pitchFamily="34" charset="0"/>
              </a:rPr>
              <a:t>Don’t Forget!</a:t>
            </a:r>
          </a:p>
          <a:p>
            <a:pPr marL="285750" indent="-285750">
              <a:buFont typeface="Arial" panose="020B0604020202020204" pitchFamily="34" charset="0"/>
              <a:buChar char="•"/>
            </a:pPr>
            <a:r>
              <a:rPr lang="en-GB" sz="2400" dirty="0">
                <a:latin typeface="Segoe UI" panose="020B0502040204020203" pitchFamily="34" charset="0"/>
                <a:cs typeface="Segoe UI" panose="020B0502040204020203" pitchFamily="34" charset="0"/>
              </a:rPr>
              <a:t>Fill in your survey – it’s how we do better!</a:t>
            </a:r>
          </a:p>
          <a:p>
            <a:pPr marL="285750" indent="-285750">
              <a:buFont typeface="Arial" panose="020B0604020202020204" pitchFamily="34" charset="0"/>
              <a:buChar char="•"/>
            </a:pPr>
            <a:r>
              <a:rPr lang="en-GB" sz="2400" dirty="0">
                <a:latin typeface="Segoe UI" panose="020B0502040204020203" pitchFamily="34" charset="0"/>
                <a:cs typeface="Segoe UI" panose="020B0502040204020203" pitchFamily="34" charset="0"/>
              </a:rPr>
              <a:t>Don’t lose you badge! You need it for the Social Events</a:t>
            </a:r>
          </a:p>
          <a:p>
            <a:pPr marL="285750" indent="-285750">
              <a:buFont typeface="Arial" panose="020B0604020202020204" pitchFamily="34" charset="0"/>
              <a:buChar char="•"/>
            </a:pPr>
            <a:r>
              <a:rPr lang="en-GB" sz="2400" dirty="0">
                <a:latin typeface="Segoe UI" panose="020B0502040204020203" pitchFamily="34" charset="0"/>
                <a:cs typeface="Segoe UI" panose="020B0502040204020203" pitchFamily="34" charset="0"/>
              </a:rPr>
              <a:t>Grab the Speakers for a chat – they all have time for you!</a:t>
            </a:r>
          </a:p>
          <a:p>
            <a:pPr marL="285750" indent="-285750">
              <a:buFont typeface="Arial" panose="020B0604020202020204" pitchFamily="34" charset="0"/>
              <a:buChar char="•"/>
            </a:pPr>
            <a:r>
              <a:rPr lang="en-GB" sz="2400" dirty="0">
                <a:latin typeface="Segoe UI" panose="020B0502040204020203" pitchFamily="34" charset="0"/>
                <a:cs typeface="Segoe UI" panose="020B0502040204020203" pitchFamily="34" charset="0"/>
              </a:rPr>
              <a:t>Let everyone know what they are missing on Social Media</a:t>
            </a:r>
          </a:p>
          <a:p>
            <a:r>
              <a:rPr lang="en-GB" sz="2400" dirty="0">
                <a:solidFill>
                  <a:schemeClr val="tx2">
                    <a:lumMod val="60000"/>
                    <a:lumOff val="40000"/>
                  </a:schemeClr>
                </a:solidFill>
                <a:latin typeface="Segoe UI" panose="020B0502040204020203" pitchFamily="34" charset="0"/>
                <a:cs typeface="Segoe UI" panose="020B0502040204020203" pitchFamily="34" charset="0"/>
              </a:rPr>
              <a:t>	</a:t>
            </a:r>
            <a:r>
              <a:rPr lang="en-GB" sz="2400" dirty="0">
                <a:solidFill>
                  <a:schemeClr val="tx1">
                    <a:lumMod val="95000"/>
                    <a:lumOff val="5000"/>
                  </a:schemeClr>
                </a:solidFill>
                <a:latin typeface="Segoe UI" panose="020B0502040204020203" pitchFamily="34" charset="0"/>
                <a:cs typeface="Segoe UI" panose="020B0502040204020203" pitchFamily="34" charset="0"/>
              </a:rPr>
              <a:t>#PowerShell</a:t>
            </a:r>
          </a:p>
          <a:p>
            <a:r>
              <a:rPr lang="en-GB" sz="2400" dirty="0">
                <a:solidFill>
                  <a:schemeClr val="tx1">
                    <a:lumMod val="95000"/>
                    <a:lumOff val="5000"/>
                  </a:schemeClr>
                </a:solidFill>
                <a:latin typeface="Segoe UI" panose="020B0502040204020203" pitchFamily="34" charset="0"/>
                <a:cs typeface="Segoe UI" panose="020B0502040204020203" pitchFamily="34" charset="0"/>
              </a:rPr>
              <a:t>	#PSConfAsia</a:t>
            </a:r>
          </a:p>
          <a:p>
            <a:r>
              <a:rPr lang="en-GB" sz="2400" dirty="0">
                <a:solidFill>
                  <a:schemeClr val="tx1">
                    <a:lumMod val="95000"/>
                    <a:lumOff val="5000"/>
                  </a:schemeClr>
                </a:solidFill>
                <a:latin typeface="Segoe UI" panose="020B0502040204020203" pitchFamily="34" charset="0"/>
                <a:cs typeface="Segoe UI" panose="020B0502040204020203" pitchFamily="34" charset="0"/>
              </a:rPr>
              <a:t>	@Psconf.Asia</a:t>
            </a:r>
          </a:p>
          <a:p>
            <a:endParaRPr lang="en-GB" sz="2400" dirty="0">
              <a:latin typeface="Segoe UI" panose="020B0502040204020203" pitchFamily="34" charset="0"/>
              <a:cs typeface="Segoe UI" panose="020B0502040204020203" pitchFamily="34" charset="0"/>
            </a:endParaRPr>
          </a:p>
          <a:p>
            <a:r>
              <a:rPr lang="en-GB" sz="1600" dirty="0">
                <a:latin typeface="Segoe UI" panose="020B0502040204020203" pitchFamily="34" charset="0"/>
                <a:cs typeface="Segoe UI" panose="020B0502040204020203" pitchFamily="34" charset="0"/>
              </a:rPr>
              <a:t>Photos of Marina Bay Credit: Sebastian Szumigalski</a:t>
            </a:r>
            <a:endParaRPr lang="en-SG" sz="1600" dirty="0">
              <a:latin typeface="Segoe UI" panose="020B0502040204020203" pitchFamily="34" charset="0"/>
              <a:cs typeface="Segoe UI" panose="020B0502040204020203" pitchFamily="34" charset="0"/>
            </a:endParaRPr>
          </a:p>
        </p:txBody>
      </p:sp>
      <p:pic>
        <p:nvPicPr>
          <p:cNvPr id="13" name="Picture 12">
            <a:extLst>
              <a:ext uri="{FF2B5EF4-FFF2-40B4-BE49-F238E27FC236}">
                <a16:creationId xmlns:a16="http://schemas.microsoft.com/office/drawing/2014/main" id="{7741B6C7-E618-4548-A8A7-E75D13B22E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69340" y="6023125"/>
            <a:ext cx="448965" cy="704259"/>
          </a:xfrm>
          <a:prstGeom prst="rect">
            <a:avLst/>
          </a:prstGeom>
        </p:spPr>
      </p:pic>
      <p:pic>
        <p:nvPicPr>
          <p:cNvPr id="16" name="Picture 15">
            <a:extLst>
              <a:ext uri="{FF2B5EF4-FFF2-40B4-BE49-F238E27FC236}">
                <a16:creationId xmlns:a16="http://schemas.microsoft.com/office/drawing/2014/main" id="{3235EFA6-D140-5A47-A7E0-93D7E6A2FDAF}"/>
              </a:ext>
            </a:extLst>
          </p:cNvPr>
          <p:cNvPicPr>
            <a:picLocks noChangeAspect="1"/>
          </p:cNvPicPr>
          <p:nvPr/>
        </p:nvPicPr>
        <p:blipFill>
          <a:blip r:embed="rId6"/>
          <a:stretch>
            <a:fillRect/>
          </a:stretch>
        </p:blipFill>
        <p:spPr>
          <a:xfrm>
            <a:off x="5544112" y="6186816"/>
            <a:ext cx="1097947" cy="233822"/>
          </a:xfrm>
          <a:prstGeom prst="rect">
            <a:avLst/>
          </a:prstGeom>
        </p:spPr>
      </p:pic>
      <p:pic>
        <p:nvPicPr>
          <p:cNvPr id="19" name="Picture 18" descr="A picture containing object&#10;&#10;Description generated with high confidence">
            <a:extLst>
              <a:ext uri="{FF2B5EF4-FFF2-40B4-BE49-F238E27FC236}">
                <a16:creationId xmlns:a16="http://schemas.microsoft.com/office/drawing/2014/main" id="{A1BD7EF0-7877-FD4C-885E-D6A60567466C}"/>
              </a:ext>
            </a:extLst>
          </p:cNvPr>
          <p:cNvPicPr>
            <a:picLocks noChangeAspect="1"/>
          </p:cNvPicPr>
          <p:nvPr/>
        </p:nvPicPr>
        <p:blipFill>
          <a:blip r:embed="rId7"/>
          <a:stretch>
            <a:fillRect/>
          </a:stretch>
        </p:blipFill>
        <p:spPr>
          <a:xfrm>
            <a:off x="4214717" y="6119822"/>
            <a:ext cx="1238088" cy="389511"/>
          </a:xfrm>
          <a:prstGeom prst="rect">
            <a:avLst/>
          </a:prstGeom>
        </p:spPr>
      </p:pic>
      <p:pic>
        <p:nvPicPr>
          <p:cNvPr id="21" name="Picture 20">
            <a:extLst>
              <a:ext uri="{FF2B5EF4-FFF2-40B4-BE49-F238E27FC236}">
                <a16:creationId xmlns:a16="http://schemas.microsoft.com/office/drawing/2014/main" id="{71CAE446-FCC1-0243-8E0A-42FF286B7A15}"/>
              </a:ext>
            </a:extLst>
          </p:cNvPr>
          <p:cNvPicPr>
            <a:picLocks noChangeAspect="1"/>
          </p:cNvPicPr>
          <p:nvPr/>
        </p:nvPicPr>
        <p:blipFill>
          <a:blip r:embed="rId8"/>
          <a:stretch>
            <a:fillRect/>
          </a:stretch>
        </p:blipFill>
        <p:spPr>
          <a:xfrm>
            <a:off x="10919215" y="5875303"/>
            <a:ext cx="1139951" cy="189992"/>
          </a:xfrm>
          <a:prstGeom prst="rect">
            <a:avLst/>
          </a:prstGeom>
        </p:spPr>
      </p:pic>
      <p:pic>
        <p:nvPicPr>
          <p:cNvPr id="22" name="Picture 21">
            <a:extLst>
              <a:ext uri="{FF2B5EF4-FFF2-40B4-BE49-F238E27FC236}">
                <a16:creationId xmlns:a16="http://schemas.microsoft.com/office/drawing/2014/main" id="{F11819E8-A661-0D42-B14E-A8E7AA9D834E}"/>
              </a:ext>
            </a:extLst>
          </p:cNvPr>
          <p:cNvPicPr>
            <a:picLocks noChangeAspect="1"/>
          </p:cNvPicPr>
          <p:nvPr/>
        </p:nvPicPr>
        <p:blipFill>
          <a:blip r:embed="rId9"/>
          <a:stretch>
            <a:fillRect/>
          </a:stretch>
        </p:blipFill>
        <p:spPr>
          <a:xfrm>
            <a:off x="11061797" y="6388993"/>
            <a:ext cx="854785" cy="388538"/>
          </a:xfrm>
          <a:prstGeom prst="rect">
            <a:avLst/>
          </a:prstGeom>
        </p:spPr>
      </p:pic>
      <p:pic>
        <p:nvPicPr>
          <p:cNvPr id="23" name="Picture 22">
            <a:extLst>
              <a:ext uri="{FF2B5EF4-FFF2-40B4-BE49-F238E27FC236}">
                <a16:creationId xmlns:a16="http://schemas.microsoft.com/office/drawing/2014/main" id="{04EB2017-699C-F844-A48B-FB23281A2B7B}"/>
              </a:ext>
            </a:extLst>
          </p:cNvPr>
          <p:cNvPicPr>
            <a:picLocks noChangeAspect="1"/>
          </p:cNvPicPr>
          <p:nvPr/>
        </p:nvPicPr>
        <p:blipFill>
          <a:blip r:embed="rId10"/>
          <a:stretch>
            <a:fillRect/>
          </a:stretch>
        </p:blipFill>
        <p:spPr>
          <a:xfrm>
            <a:off x="11169138" y="6153681"/>
            <a:ext cx="640104" cy="221574"/>
          </a:xfrm>
          <a:prstGeom prst="rect">
            <a:avLst/>
          </a:prstGeom>
        </p:spPr>
      </p:pic>
      <p:pic>
        <p:nvPicPr>
          <p:cNvPr id="24" name="Picture 23">
            <a:extLst>
              <a:ext uri="{FF2B5EF4-FFF2-40B4-BE49-F238E27FC236}">
                <a16:creationId xmlns:a16="http://schemas.microsoft.com/office/drawing/2014/main" id="{994D606A-4FFC-F441-B2C1-B48251A54F10}"/>
              </a:ext>
            </a:extLst>
          </p:cNvPr>
          <p:cNvPicPr>
            <a:picLocks noChangeAspect="1"/>
          </p:cNvPicPr>
          <p:nvPr/>
        </p:nvPicPr>
        <p:blipFill rotWithShape="1">
          <a:blip r:embed="rId11"/>
          <a:srcRect l="7592" t="26996" r="7408" b="26271"/>
          <a:stretch/>
        </p:blipFill>
        <p:spPr>
          <a:xfrm>
            <a:off x="7994864" y="6109094"/>
            <a:ext cx="1624476" cy="396951"/>
          </a:xfrm>
          <a:prstGeom prst="rect">
            <a:avLst/>
          </a:prstGeom>
        </p:spPr>
      </p:pic>
      <p:pic>
        <p:nvPicPr>
          <p:cNvPr id="25" name="Picture 24">
            <a:extLst>
              <a:ext uri="{FF2B5EF4-FFF2-40B4-BE49-F238E27FC236}">
                <a16:creationId xmlns:a16="http://schemas.microsoft.com/office/drawing/2014/main" id="{5A392BD2-9F97-9645-A691-75B687D04327}"/>
              </a:ext>
            </a:extLst>
          </p:cNvPr>
          <p:cNvPicPr>
            <a:picLocks noChangeAspect="1"/>
          </p:cNvPicPr>
          <p:nvPr/>
        </p:nvPicPr>
        <p:blipFill rotWithShape="1">
          <a:blip r:embed="rId12"/>
          <a:srcRect l="7738" t="19236" r="6803" b="30102"/>
          <a:stretch/>
        </p:blipFill>
        <p:spPr>
          <a:xfrm>
            <a:off x="6749259" y="6183918"/>
            <a:ext cx="1149193" cy="239618"/>
          </a:xfrm>
          <a:prstGeom prst="rect">
            <a:avLst/>
          </a:prstGeom>
        </p:spPr>
      </p:pic>
      <p:pic>
        <p:nvPicPr>
          <p:cNvPr id="26" name="Picture 25">
            <a:extLst>
              <a:ext uri="{FF2B5EF4-FFF2-40B4-BE49-F238E27FC236}">
                <a16:creationId xmlns:a16="http://schemas.microsoft.com/office/drawing/2014/main" id="{BB3D9125-F08B-F341-80F5-68BB48B479BD}"/>
              </a:ext>
            </a:extLst>
          </p:cNvPr>
          <p:cNvPicPr>
            <a:picLocks noChangeAspect="1"/>
          </p:cNvPicPr>
          <p:nvPr/>
        </p:nvPicPr>
        <p:blipFill rotWithShape="1">
          <a:blip r:embed="rId13"/>
          <a:srcRect l="9884" t="17682" r="11563" b="19075"/>
          <a:stretch/>
        </p:blipFill>
        <p:spPr>
          <a:xfrm>
            <a:off x="9803962" y="6145910"/>
            <a:ext cx="1065011" cy="323320"/>
          </a:xfrm>
          <a:prstGeom prst="rect">
            <a:avLst/>
          </a:prstGeom>
        </p:spPr>
      </p:pic>
    </p:spTree>
    <p:extLst>
      <p:ext uri="{BB962C8B-B14F-4D97-AF65-F5344CB8AC3E}">
        <p14:creationId xmlns:p14="http://schemas.microsoft.com/office/powerpoint/2010/main" val="1716248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60">
          <a:fgClr>
            <a:schemeClr val="accent1"/>
          </a:fgClr>
          <a:bgClr>
            <a:schemeClr val="accent1"/>
          </a:bgClr>
        </a:patt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clrChange>
              <a:clrFrom>
                <a:srgbClr val="FFFFFF"/>
              </a:clrFrom>
              <a:clrTo>
                <a:srgbClr val="FFFFFF">
                  <a:alpha val="0"/>
                </a:srgbClr>
              </a:clrTo>
            </a:clrChange>
            <a:biLevel thresh="50000"/>
            <a:extLst>
              <a:ext uri="{28A0092B-C50C-407E-A947-70E740481C1C}">
                <a14:useLocalDpi xmlns:a14="http://schemas.microsoft.com/office/drawing/2010/main" val="0"/>
              </a:ext>
            </a:extLst>
          </a:blip>
          <a:stretch>
            <a:fillRect/>
          </a:stretch>
        </p:blipFill>
        <p:spPr>
          <a:xfrm>
            <a:off x="0" y="5757142"/>
            <a:ext cx="1153398" cy="1100857"/>
          </a:xfrm>
          <a:prstGeom prst="rect">
            <a:avLst/>
          </a:prstGeom>
        </p:spPr>
      </p:pic>
      <p:sp>
        <p:nvSpPr>
          <p:cNvPr id="8" name="Rectangle 7"/>
          <p:cNvSpPr/>
          <p:nvPr/>
        </p:nvSpPr>
        <p:spPr>
          <a:xfrm>
            <a:off x="986715" y="5999792"/>
            <a:ext cx="1888814" cy="307777"/>
          </a:xfrm>
          <a:prstGeom prst="rect">
            <a:avLst/>
          </a:prstGeom>
          <a:noFill/>
        </p:spPr>
        <p:txBody>
          <a:bodyPr wrap="square" lIns="91440" tIns="45720" rIns="91440" bIns="45720">
            <a:spAutoFit/>
          </a:bodyPr>
          <a:lstStyle/>
          <a:p>
            <a:r>
              <a:rPr lang="en-US" sz="14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PowerShell Conference </a:t>
            </a:r>
          </a:p>
        </p:txBody>
      </p:sp>
      <p:sp>
        <p:nvSpPr>
          <p:cNvPr id="9" name="Rectangle 8"/>
          <p:cNvSpPr/>
          <p:nvPr/>
        </p:nvSpPr>
        <p:spPr>
          <a:xfrm>
            <a:off x="1097837" y="6275006"/>
            <a:ext cx="1888814" cy="307777"/>
          </a:xfrm>
          <a:prstGeom prst="rect">
            <a:avLst/>
          </a:prstGeom>
          <a:noFill/>
        </p:spPr>
        <p:txBody>
          <a:bodyPr wrap="square" lIns="91440" tIns="45720" rIns="91440" bIns="45720">
            <a:spAutoFit/>
          </a:bodyPr>
          <a:lstStyle/>
          <a:p>
            <a:r>
              <a:rPr lang="en-US" sz="14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Singapore 2018</a:t>
            </a:r>
          </a:p>
        </p:txBody>
      </p:sp>
      <p:pic>
        <p:nvPicPr>
          <p:cNvPr id="10" name="Picture 9"/>
          <p:cNvPicPr>
            <a:picLocks noChangeAspect="1"/>
          </p:cNvPicPr>
          <p:nvPr/>
        </p:nvPicPr>
        <p:blipFill rotWithShape="1">
          <a:blip r:embed="rId3">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sp>
        <p:nvSpPr>
          <p:cNvPr id="6" name="Title 1">
            <a:extLst>
              <a:ext uri="{FF2B5EF4-FFF2-40B4-BE49-F238E27FC236}">
                <a16:creationId xmlns:a16="http://schemas.microsoft.com/office/drawing/2014/main" id="{0BCBB590-B04D-4A96-A9E5-FD14A1F51FC4}"/>
              </a:ext>
            </a:extLst>
          </p:cNvPr>
          <p:cNvSpPr>
            <a:spLocks noGrp="1"/>
          </p:cNvSpPr>
          <p:nvPr>
            <p:ph type="title"/>
          </p:nvPr>
        </p:nvSpPr>
        <p:spPr>
          <a:xfrm>
            <a:off x="838200" y="365125"/>
            <a:ext cx="10515600" cy="1325563"/>
          </a:xfrm>
        </p:spPr>
        <p:txBody>
          <a:bodyPr/>
          <a:lstStyle/>
          <a:p>
            <a:r>
              <a:rPr lang="en-GB" dirty="0"/>
              <a:t>Agenda</a:t>
            </a:r>
          </a:p>
        </p:txBody>
      </p:sp>
      <p:sp>
        <p:nvSpPr>
          <p:cNvPr id="2" name="Rectangle 1">
            <a:extLst>
              <a:ext uri="{FF2B5EF4-FFF2-40B4-BE49-F238E27FC236}">
                <a16:creationId xmlns:a16="http://schemas.microsoft.com/office/drawing/2014/main" id="{3CAB7E11-FB6B-41F7-B090-E708950CD40C}"/>
              </a:ext>
            </a:extLst>
          </p:cNvPr>
          <p:cNvSpPr/>
          <p:nvPr/>
        </p:nvSpPr>
        <p:spPr>
          <a:xfrm>
            <a:off x="576699" y="1690688"/>
            <a:ext cx="6096000" cy="3539430"/>
          </a:xfrm>
          <a:prstGeom prst="rect">
            <a:avLst/>
          </a:prstGeom>
        </p:spPr>
        <p:txBody>
          <a:bodyPr>
            <a:spAutoFit/>
          </a:bodyPr>
          <a:lstStyle/>
          <a:p>
            <a:pPr marL="285750" indent="-285750">
              <a:buFont typeface="Arial" panose="020B0604020202020204" pitchFamily="34" charset="0"/>
              <a:buChar char="•"/>
            </a:pPr>
            <a:r>
              <a:rPr lang="en-GB" sz="3200" dirty="0"/>
              <a:t>Why?</a:t>
            </a:r>
          </a:p>
          <a:p>
            <a:pPr marL="285750" indent="-285750">
              <a:buFont typeface="Arial" panose="020B0604020202020204" pitchFamily="34" charset="0"/>
              <a:buChar char="•"/>
            </a:pPr>
            <a:r>
              <a:rPr lang="en-GB" sz="3200" dirty="0"/>
              <a:t>Function Design</a:t>
            </a:r>
          </a:p>
          <a:p>
            <a:pPr marL="285750" indent="-285750">
              <a:buFont typeface="Arial" panose="020B0604020202020204" pitchFamily="34" charset="0"/>
              <a:buChar char="•"/>
            </a:pPr>
            <a:r>
              <a:rPr lang="en-GB" sz="3200" dirty="0"/>
              <a:t>Folder Structure</a:t>
            </a:r>
          </a:p>
          <a:p>
            <a:pPr marL="285750" indent="-285750">
              <a:buFont typeface="Arial" panose="020B0604020202020204" pitchFamily="34" charset="0"/>
              <a:buChar char="•"/>
            </a:pPr>
            <a:r>
              <a:rPr lang="en-GB" sz="3200" dirty="0"/>
              <a:t>Module Structure options</a:t>
            </a:r>
          </a:p>
          <a:p>
            <a:pPr marL="285750" indent="-285750">
              <a:buFont typeface="Arial" panose="020B0604020202020204" pitchFamily="34" charset="0"/>
              <a:buChar char="•"/>
            </a:pPr>
            <a:r>
              <a:rPr lang="en-GB" sz="3200" dirty="0"/>
              <a:t>Build Scripts</a:t>
            </a:r>
          </a:p>
          <a:p>
            <a:pPr marL="285750" indent="-285750">
              <a:buFont typeface="Arial" panose="020B0604020202020204" pitchFamily="34" charset="0"/>
              <a:buChar char="•"/>
            </a:pPr>
            <a:r>
              <a:rPr lang="en-GB" sz="3200" dirty="0"/>
              <a:t>Testing</a:t>
            </a:r>
          </a:p>
          <a:p>
            <a:pPr marL="285750" indent="-285750">
              <a:buFont typeface="Arial" panose="020B0604020202020204" pitchFamily="34" charset="0"/>
              <a:buChar char="•"/>
            </a:pPr>
            <a:r>
              <a:rPr lang="en-GB" sz="3200" dirty="0"/>
              <a:t>Documentation</a:t>
            </a:r>
          </a:p>
        </p:txBody>
      </p:sp>
    </p:spTree>
    <p:extLst>
      <p:ext uri="{BB962C8B-B14F-4D97-AF65-F5344CB8AC3E}">
        <p14:creationId xmlns:p14="http://schemas.microsoft.com/office/powerpoint/2010/main" val="1904797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5757143"/>
            <a:ext cx="1153398" cy="1100857"/>
          </a:xfrm>
          <a:prstGeom prst="rect">
            <a:avLst/>
          </a:prstGeom>
        </p:spPr>
      </p:pic>
      <p:sp>
        <p:nvSpPr>
          <p:cNvPr id="7" name="Rectangle 6"/>
          <p:cNvSpPr/>
          <p:nvPr/>
        </p:nvSpPr>
        <p:spPr>
          <a:xfrm>
            <a:off x="986715" y="5999793"/>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PowerShell Conference </a:t>
            </a:r>
          </a:p>
        </p:txBody>
      </p:sp>
      <p:sp>
        <p:nvSpPr>
          <p:cNvPr id="8" name="Rectangle 7"/>
          <p:cNvSpPr/>
          <p:nvPr/>
        </p:nvSpPr>
        <p:spPr>
          <a:xfrm>
            <a:off x="1097837" y="6275007"/>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Singapore 2018</a:t>
            </a:r>
          </a:p>
        </p:txBody>
      </p:sp>
      <p:pic>
        <p:nvPicPr>
          <p:cNvPr id="9" name="Picture 8"/>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109334" y="-139058"/>
            <a:ext cx="5088167" cy="5088939"/>
          </a:xfrm>
          <a:prstGeom prst="rect">
            <a:avLst/>
          </a:prstGeom>
        </p:spPr>
      </p:pic>
      <p:sp>
        <p:nvSpPr>
          <p:cNvPr id="10" name="Title 1">
            <a:extLst>
              <a:ext uri="{FF2B5EF4-FFF2-40B4-BE49-F238E27FC236}">
                <a16:creationId xmlns:a16="http://schemas.microsoft.com/office/drawing/2014/main" id="{11FCBD41-E9DB-4ABC-9034-2E291F468AC8}"/>
              </a:ext>
            </a:extLst>
          </p:cNvPr>
          <p:cNvSpPr>
            <a:spLocks noGrp="1"/>
          </p:cNvSpPr>
          <p:nvPr>
            <p:ph type="title"/>
          </p:nvPr>
        </p:nvSpPr>
        <p:spPr>
          <a:xfrm>
            <a:off x="838200" y="365125"/>
            <a:ext cx="10515600" cy="1325563"/>
          </a:xfrm>
        </p:spPr>
        <p:txBody>
          <a:bodyPr/>
          <a:lstStyle/>
          <a:p>
            <a:r>
              <a:rPr lang="en-GB" dirty="0"/>
              <a:t>Why?</a:t>
            </a:r>
          </a:p>
        </p:txBody>
      </p:sp>
      <p:sp>
        <p:nvSpPr>
          <p:cNvPr id="11" name="Content Placeholder 2">
            <a:extLst>
              <a:ext uri="{FF2B5EF4-FFF2-40B4-BE49-F238E27FC236}">
                <a16:creationId xmlns:a16="http://schemas.microsoft.com/office/drawing/2014/main" id="{265C27CD-CBFC-46D7-9E05-E7AC52E89563}"/>
              </a:ext>
            </a:extLst>
          </p:cNvPr>
          <p:cNvSpPr>
            <a:spLocks noGrp="1"/>
          </p:cNvSpPr>
          <p:nvPr>
            <p:ph idx="1"/>
          </p:nvPr>
        </p:nvSpPr>
        <p:spPr>
          <a:xfrm>
            <a:off x="886691" y="2088684"/>
            <a:ext cx="10245436" cy="768928"/>
          </a:xfrm>
        </p:spPr>
        <p:txBody>
          <a:bodyPr/>
          <a:lstStyle/>
          <a:p>
            <a:r>
              <a:rPr lang="en-GB" dirty="0"/>
              <a:t>We’re </a:t>
            </a:r>
            <a:r>
              <a:rPr lang="en-GB" strike="sngStrike" dirty="0"/>
              <a:t>developers</a:t>
            </a:r>
            <a:r>
              <a:rPr lang="en-GB" dirty="0"/>
              <a:t> technologists</a:t>
            </a:r>
            <a:endParaRPr lang="en-GB" strike="sngStrike" dirty="0"/>
          </a:p>
          <a:p>
            <a:endParaRPr lang="en-GB" dirty="0"/>
          </a:p>
        </p:txBody>
      </p:sp>
      <p:sp>
        <p:nvSpPr>
          <p:cNvPr id="12" name="Content Placeholder 2">
            <a:extLst>
              <a:ext uri="{FF2B5EF4-FFF2-40B4-BE49-F238E27FC236}">
                <a16:creationId xmlns:a16="http://schemas.microsoft.com/office/drawing/2014/main" id="{3C5E7A68-35C0-48A3-B970-28F25EF2EFF0}"/>
              </a:ext>
            </a:extLst>
          </p:cNvPr>
          <p:cNvSpPr txBox="1">
            <a:spLocks/>
          </p:cNvSpPr>
          <p:nvPr/>
        </p:nvSpPr>
        <p:spPr>
          <a:xfrm>
            <a:off x="886691" y="2729489"/>
            <a:ext cx="10245436" cy="9558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Easier for other people to contribute</a:t>
            </a:r>
          </a:p>
          <a:p>
            <a:endParaRPr lang="en-GB" dirty="0"/>
          </a:p>
        </p:txBody>
      </p:sp>
      <p:sp>
        <p:nvSpPr>
          <p:cNvPr id="13" name="Content Placeholder 2">
            <a:extLst>
              <a:ext uri="{FF2B5EF4-FFF2-40B4-BE49-F238E27FC236}">
                <a16:creationId xmlns:a16="http://schemas.microsoft.com/office/drawing/2014/main" id="{8F02E39B-41B0-4DCF-B45E-D22B50417223}"/>
              </a:ext>
            </a:extLst>
          </p:cNvPr>
          <p:cNvSpPr txBox="1">
            <a:spLocks/>
          </p:cNvSpPr>
          <p:nvPr/>
        </p:nvSpPr>
        <p:spPr>
          <a:xfrm>
            <a:off x="886691" y="3429000"/>
            <a:ext cx="10515600" cy="8136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Easier for people to use</a:t>
            </a:r>
          </a:p>
          <a:p>
            <a:endParaRPr lang="en-GB" dirty="0"/>
          </a:p>
          <a:p>
            <a:endParaRPr lang="en-GB" dirty="0"/>
          </a:p>
        </p:txBody>
      </p:sp>
    </p:spTree>
    <p:extLst>
      <p:ext uri="{BB962C8B-B14F-4D97-AF65-F5344CB8AC3E}">
        <p14:creationId xmlns:p14="http://schemas.microsoft.com/office/powerpoint/2010/main" val="1296424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b="29515"/>
          <a:stretch/>
        </p:blipFill>
        <p:spPr>
          <a:xfrm>
            <a:off x="0" y="-2"/>
            <a:ext cx="12192000" cy="5731936"/>
          </a:xfrm>
          <a:prstGeom prst="rect">
            <a:avLst/>
          </a:prstGeom>
        </p:spPr>
      </p:pic>
      <p:sp>
        <p:nvSpPr>
          <p:cNvPr id="15" name="Rectangle 14"/>
          <p:cNvSpPr/>
          <p:nvPr/>
        </p:nvSpPr>
        <p:spPr>
          <a:xfrm>
            <a:off x="0" y="0"/>
            <a:ext cx="4419238" cy="584775"/>
          </a:xfrm>
          <a:prstGeom prst="rect">
            <a:avLst/>
          </a:prstGeom>
          <a:noFill/>
        </p:spPr>
        <p:txBody>
          <a:bodyPr wrap="square" lIns="91440" tIns="45720" rIns="91440" bIns="45720">
            <a:spAutoFit/>
          </a:bodyPr>
          <a:lstStyle/>
          <a:p>
            <a:r>
              <a:rPr lang="en-US" sz="28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PowerShell Conference </a:t>
            </a:r>
            <a:r>
              <a:rPr lang="en-US" sz="32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Asia</a:t>
            </a:r>
          </a:p>
        </p:txBody>
      </p:sp>
      <p:pic>
        <p:nvPicPr>
          <p:cNvPr id="10" name="Picture 9"/>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pic>
        <p:nvPicPr>
          <p:cNvPr id="17" name="Picture 16">
            <a:extLst>
              <a:ext uri="{FF2B5EF4-FFF2-40B4-BE49-F238E27FC236}">
                <a16:creationId xmlns:a16="http://schemas.microsoft.com/office/drawing/2014/main" id="{C677AC8D-92B4-B146-B1D0-F25B6A0D0A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758" y="5805135"/>
            <a:ext cx="614818" cy="964420"/>
          </a:xfrm>
          <a:prstGeom prst="rect">
            <a:avLst/>
          </a:prstGeom>
        </p:spPr>
      </p:pic>
      <p:pic>
        <p:nvPicPr>
          <p:cNvPr id="18" name="Picture 17">
            <a:extLst>
              <a:ext uri="{FF2B5EF4-FFF2-40B4-BE49-F238E27FC236}">
                <a16:creationId xmlns:a16="http://schemas.microsoft.com/office/drawing/2014/main" id="{83E1A7F7-B977-374F-AA01-4C7F1331BE89}"/>
              </a:ext>
            </a:extLst>
          </p:cNvPr>
          <p:cNvPicPr>
            <a:picLocks noChangeAspect="1"/>
          </p:cNvPicPr>
          <p:nvPr/>
        </p:nvPicPr>
        <p:blipFill>
          <a:blip r:embed="rId6"/>
          <a:stretch>
            <a:fillRect/>
          </a:stretch>
        </p:blipFill>
        <p:spPr>
          <a:xfrm>
            <a:off x="2831195" y="6124217"/>
            <a:ext cx="1503542" cy="320199"/>
          </a:xfrm>
          <a:prstGeom prst="rect">
            <a:avLst/>
          </a:prstGeom>
        </p:spPr>
      </p:pic>
      <p:pic>
        <p:nvPicPr>
          <p:cNvPr id="19" name="Picture 18" descr="A picture containing object&#10;&#10;Description generated with high confidence">
            <a:extLst>
              <a:ext uri="{FF2B5EF4-FFF2-40B4-BE49-F238E27FC236}">
                <a16:creationId xmlns:a16="http://schemas.microsoft.com/office/drawing/2014/main" id="{755080D6-6D33-AB41-841D-AB42E4F8B4DB}"/>
              </a:ext>
            </a:extLst>
          </p:cNvPr>
          <p:cNvPicPr>
            <a:picLocks noChangeAspect="1"/>
          </p:cNvPicPr>
          <p:nvPr/>
        </p:nvPicPr>
        <p:blipFill>
          <a:blip r:embed="rId7"/>
          <a:stretch>
            <a:fillRect/>
          </a:stretch>
        </p:blipFill>
        <p:spPr>
          <a:xfrm>
            <a:off x="902147" y="6017617"/>
            <a:ext cx="1695450" cy="533400"/>
          </a:xfrm>
          <a:prstGeom prst="rect">
            <a:avLst/>
          </a:prstGeom>
        </p:spPr>
      </p:pic>
      <p:pic>
        <p:nvPicPr>
          <p:cNvPr id="20" name="Picture 19">
            <a:extLst>
              <a:ext uri="{FF2B5EF4-FFF2-40B4-BE49-F238E27FC236}">
                <a16:creationId xmlns:a16="http://schemas.microsoft.com/office/drawing/2014/main" id="{F08DEA29-8954-FC4B-8846-8C5E5E612772}"/>
              </a:ext>
            </a:extLst>
          </p:cNvPr>
          <p:cNvPicPr>
            <a:picLocks noChangeAspect="1"/>
          </p:cNvPicPr>
          <p:nvPr/>
        </p:nvPicPr>
        <p:blipFill>
          <a:blip r:embed="rId8"/>
          <a:stretch>
            <a:fillRect/>
          </a:stretch>
        </p:blipFill>
        <p:spPr>
          <a:xfrm>
            <a:off x="10034697" y="5823361"/>
            <a:ext cx="1561062" cy="260177"/>
          </a:xfrm>
          <a:prstGeom prst="rect">
            <a:avLst/>
          </a:prstGeom>
        </p:spPr>
      </p:pic>
      <p:pic>
        <p:nvPicPr>
          <p:cNvPr id="21" name="Picture 20">
            <a:extLst>
              <a:ext uri="{FF2B5EF4-FFF2-40B4-BE49-F238E27FC236}">
                <a16:creationId xmlns:a16="http://schemas.microsoft.com/office/drawing/2014/main" id="{7EB3A775-BE02-F348-9729-121F6FAFC595}"/>
              </a:ext>
            </a:extLst>
          </p:cNvPr>
          <p:cNvPicPr>
            <a:picLocks noChangeAspect="1"/>
          </p:cNvPicPr>
          <p:nvPr/>
        </p:nvPicPr>
        <p:blipFill>
          <a:blip r:embed="rId9"/>
          <a:stretch>
            <a:fillRect/>
          </a:stretch>
        </p:blipFill>
        <p:spPr>
          <a:xfrm>
            <a:off x="10207651" y="6293093"/>
            <a:ext cx="1170550" cy="532068"/>
          </a:xfrm>
          <a:prstGeom prst="rect">
            <a:avLst/>
          </a:prstGeom>
        </p:spPr>
      </p:pic>
      <p:pic>
        <p:nvPicPr>
          <p:cNvPr id="22" name="Picture 21">
            <a:extLst>
              <a:ext uri="{FF2B5EF4-FFF2-40B4-BE49-F238E27FC236}">
                <a16:creationId xmlns:a16="http://schemas.microsoft.com/office/drawing/2014/main" id="{48DBDD5B-97E8-204D-8841-8F85BB38A936}"/>
              </a:ext>
            </a:extLst>
          </p:cNvPr>
          <p:cNvPicPr>
            <a:picLocks noChangeAspect="1"/>
          </p:cNvPicPr>
          <p:nvPr/>
        </p:nvPicPr>
        <p:blipFill>
          <a:blip r:embed="rId10"/>
          <a:stretch>
            <a:fillRect/>
          </a:stretch>
        </p:blipFill>
        <p:spPr>
          <a:xfrm>
            <a:off x="10373885" y="6090674"/>
            <a:ext cx="876567" cy="303427"/>
          </a:xfrm>
          <a:prstGeom prst="rect">
            <a:avLst/>
          </a:prstGeom>
        </p:spPr>
      </p:pic>
      <p:pic>
        <p:nvPicPr>
          <p:cNvPr id="23" name="Picture 22">
            <a:extLst>
              <a:ext uri="{FF2B5EF4-FFF2-40B4-BE49-F238E27FC236}">
                <a16:creationId xmlns:a16="http://schemas.microsoft.com/office/drawing/2014/main" id="{10391B69-9BF4-014D-8423-5FDE1EC3B1EB}"/>
              </a:ext>
            </a:extLst>
          </p:cNvPr>
          <p:cNvPicPr>
            <a:picLocks noChangeAspect="1"/>
          </p:cNvPicPr>
          <p:nvPr/>
        </p:nvPicPr>
        <p:blipFill rotWithShape="1">
          <a:blip r:embed="rId11"/>
          <a:srcRect l="7592" t="26996" r="7408" b="26271"/>
          <a:stretch/>
        </p:blipFill>
        <p:spPr>
          <a:xfrm>
            <a:off x="6079480" y="5970592"/>
            <a:ext cx="2224576" cy="543589"/>
          </a:xfrm>
          <a:prstGeom prst="rect">
            <a:avLst/>
          </a:prstGeom>
        </p:spPr>
      </p:pic>
      <p:pic>
        <p:nvPicPr>
          <p:cNvPr id="24" name="Picture 23">
            <a:extLst>
              <a:ext uri="{FF2B5EF4-FFF2-40B4-BE49-F238E27FC236}">
                <a16:creationId xmlns:a16="http://schemas.microsoft.com/office/drawing/2014/main" id="{32486978-2C63-464F-959E-5D010B3CB7FA}"/>
              </a:ext>
            </a:extLst>
          </p:cNvPr>
          <p:cNvPicPr>
            <a:picLocks noChangeAspect="1"/>
          </p:cNvPicPr>
          <p:nvPr/>
        </p:nvPicPr>
        <p:blipFill rotWithShape="1">
          <a:blip r:embed="rId12"/>
          <a:srcRect l="7738" t="19236" r="6803" b="30102"/>
          <a:stretch/>
        </p:blipFill>
        <p:spPr>
          <a:xfrm>
            <a:off x="4426194" y="6106723"/>
            <a:ext cx="1573718" cy="328136"/>
          </a:xfrm>
          <a:prstGeom prst="rect">
            <a:avLst/>
          </a:prstGeom>
        </p:spPr>
      </p:pic>
      <p:pic>
        <p:nvPicPr>
          <p:cNvPr id="25" name="Picture 24">
            <a:extLst>
              <a:ext uri="{FF2B5EF4-FFF2-40B4-BE49-F238E27FC236}">
                <a16:creationId xmlns:a16="http://schemas.microsoft.com/office/drawing/2014/main" id="{E37EA667-BABB-684D-BE10-F33936BF250B}"/>
              </a:ext>
            </a:extLst>
          </p:cNvPr>
          <p:cNvPicPr>
            <a:picLocks noChangeAspect="1"/>
          </p:cNvPicPr>
          <p:nvPr/>
        </p:nvPicPr>
        <p:blipFill rotWithShape="1">
          <a:blip r:embed="rId13"/>
          <a:srcRect l="9884" t="17682" r="11563" b="19075"/>
          <a:stretch/>
        </p:blipFill>
        <p:spPr>
          <a:xfrm>
            <a:off x="8383624" y="6053482"/>
            <a:ext cx="1458437" cy="442758"/>
          </a:xfrm>
          <a:prstGeom prst="rect">
            <a:avLst/>
          </a:prstGeom>
        </p:spPr>
      </p:pic>
      <p:sp>
        <p:nvSpPr>
          <p:cNvPr id="2" name="TextBox 1">
            <a:extLst>
              <a:ext uri="{FF2B5EF4-FFF2-40B4-BE49-F238E27FC236}">
                <a16:creationId xmlns:a16="http://schemas.microsoft.com/office/drawing/2014/main" id="{BE2B9E73-6534-47BF-99DF-C2FF10F690F3}"/>
              </a:ext>
            </a:extLst>
          </p:cNvPr>
          <p:cNvSpPr txBox="1"/>
          <p:nvPr/>
        </p:nvSpPr>
        <p:spPr>
          <a:xfrm>
            <a:off x="73834" y="4656717"/>
            <a:ext cx="7866112" cy="707886"/>
          </a:xfrm>
          <a:prstGeom prst="rect">
            <a:avLst/>
          </a:prstGeom>
          <a:noFill/>
        </p:spPr>
        <p:txBody>
          <a:bodyPr wrap="square" rtlCol="0">
            <a:spAutoFit/>
          </a:bodyPr>
          <a:lstStyle/>
          <a:p>
            <a:r>
              <a:rPr lang="en-GB" sz="4000" dirty="0">
                <a:solidFill>
                  <a:schemeClr val="bg1"/>
                </a:solidFill>
              </a:rPr>
              <a:t>Function Design</a:t>
            </a:r>
          </a:p>
        </p:txBody>
      </p:sp>
    </p:spTree>
    <p:extLst>
      <p:ext uri="{BB962C8B-B14F-4D97-AF65-F5344CB8AC3E}">
        <p14:creationId xmlns:p14="http://schemas.microsoft.com/office/powerpoint/2010/main" val="297332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5757143"/>
            <a:ext cx="1153398" cy="1100857"/>
          </a:xfrm>
          <a:prstGeom prst="rect">
            <a:avLst/>
          </a:prstGeom>
        </p:spPr>
      </p:pic>
      <p:sp>
        <p:nvSpPr>
          <p:cNvPr id="7" name="Rectangle 6"/>
          <p:cNvSpPr/>
          <p:nvPr/>
        </p:nvSpPr>
        <p:spPr>
          <a:xfrm>
            <a:off x="986715" y="5999793"/>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PowerShell Conference </a:t>
            </a:r>
          </a:p>
        </p:txBody>
      </p:sp>
      <p:sp>
        <p:nvSpPr>
          <p:cNvPr id="8" name="Rectangle 7"/>
          <p:cNvSpPr/>
          <p:nvPr/>
        </p:nvSpPr>
        <p:spPr>
          <a:xfrm>
            <a:off x="1097837" y="6275007"/>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Singapore 2018</a:t>
            </a:r>
          </a:p>
        </p:txBody>
      </p:sp>
      <p:pic>
        <p:nvPicPr>
          <p:cNvPr id="9" name="Picture 8"/>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109334" y="-139058"/>
            <a:ext cx="5088167" cy="5088939"/>
          </a:xfrm>
          <a:prstGeom prst="rect">
            <a:avLst/>
          </a:prstGeom>
        </p:spPr>
      </p:pic>
      <p:sp>
        <p:nvSpPr>
          <p:cNvPr id="14" name="Title 1">
            <a:extLst>
              <a:ext uri="{FF2B5EF4-FFF2-40B4-BE49-F238E27FC236}">
                <a16:creationId xmlns:a16="http://schemas.microsoft.com/office/drawing/2014/main" id="{DF868022-E32D-4FE8-8803-B0158089B64A}"/>
              </a:ext>
            </a:extLst>
          </p:cNvPr>
          <p:cNvSpPr>
            <a:spLocks noGrp="1"/>
          </p:cNvSpPr>
          <p:nvPr>
            <p:ph type="title"/>
          </p:nvPr>
        </p:nvSpPr>
        <p:spPr>
          <a:xfrm>
            <a:off x="838200" y="365125"/>
            <a:ext cx="10515600" cy="1325563"/>
          </a:xfrm>
        </p:spPr>
        <p:txBody>
          <a:bodyPr/>
          <a:lstStyle/>
          <a:p>
            <a:r>
              <a:rPr lang="en-GB" dirty="0"/>
              <a:t>Function Design</a:t>
            </a:r>
          </a:p>
        </p:txBody>
      </p:sp>
      <p:sp>
        <p:nvSpPr>
          <p:cNvPr id="15" name="Content Placeholder 2">
            <a:extLst>
              <a:ext uri="{FF2B5EF4-FFF2-40B4-BE49-F238E27FC236}">
                <a16:creationId xmlns:a16="http://schemas.microsoft.com/office/drawing/2014/main" id="{79F2E709-2855-48A1-9B33-D03EAA49D3AA}"/>
              </a:ext>
            </a:extLst>
          </p:cNvPr>
          <p:cNvSpPr>
            <a:spLocks noGrp="1"/>
          </p:cNvSpPr>
          <p:nvPr>
            <p:ph idx="1"/>
          </p:nvPr>
        </p:nvSpPr>
        <p:spPr>
          <a:xfrm>
            <a:off x="838200" y="1825625"/>
            <a:ext cx="10515600" cy="4351338"/>
          </a:xfrm>
        </p:spPr>
        <p:txBody>
          <a:bodyPr/>
          <a:lstStyle/>
          <a:p>
            <a:r>
              <a:rPr lang="en-GB" dirty="0"/>
              <a:t>Always include an output type for functions which output an object</a:t>
            </a:r>
          </a:p>
          <a:p>
            <a:endParaRPr lang="en-GB" dirty="0"/>
          </a:p>
          <a:p>
            <a:r>
              <a:rPr lang="en-GB" dirty="0"/>
              <a:t>Always write-output/$</a:t>
            </a:r>
            <a:r>
              <a:rPr lang="en-GB" dirty="0" err="1"/>
              <a:t>var</a:t>
            </a:r>
            <a:r>
              <a:rPr lang="en-GB" dirty="0"/>
              <a:t> your objects</a:t>
            </a:r>
          </a:p>
          <a:p>
            <a:endParaRPr lang="en-GB" dirty="0"/>
          </a:p>
          <a:p>
            <a:r>
              <a:rPr lang="en-GB" dirty="0"/>
              <a:t>Always add </a:t>
            </a:r>
            <a:r>
              <a:rPr lang="en-GB" dirty="0" err="1"/>
              <a:t>CmdletBinding</a:t>
            </a:r>
            <a:r>
              <a:rPr lang="en-GB" dirty="0"/>
              <a:t> to enable advanced functions</a:t>
            </a:r>
          </a:p>
          <a:p>
            <a:endParaRPr lang="en-GB" dirty="0"/>
          </a:p>
          <a:p>
            <a:r>
              <a:rPr lang="en-GB" dirty="0"/>
              <a:t>Accept pipeline input on Set-*/Update-*/etc functions</a:t>
            </a:r>
          </a:p>
          <a:p>
            <a:endParaRPr lang="en-GB" dirty="0"/>
          </a:p>
          <a:p>
            <a:pPr marL="0" indent="0">
              <a:buNone/>
            </a:pPr>
            <a:endParaRPr lang="en-GB" dirty="0"/>
          </a:p>
        </p:txBody>
      </p:sp>
    </p:spTree>
    <p:extLst>
      <p:ext uri="{BB962C8B-B14F-4D97-AF65-F5344CB8AC3E}">
        <p14:creationId xmlns:p14="http://schemas.microsoft.com/office/powerpoint/2010/main" val="1384248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5757143"/>
            <a:ext cx="1153398" cy="1100857"/>
          </a:xfrm>
          <a:prstGeom prst="rect">
            <a:avLst/>
          </a:prstGeom>
        </p:spPr>
      </p:pic>
      <p:sp>
        <p:nvSpPr>
          <p:cNvPr id="7" name="Rectangle 6"/>
          <p:cNvSpPr/>
          <p:nvPr/>
        </p:nvSpPr>
        <p:spPr>
          <a:xfrm>
            <a:off x="986715" y="5999793"/>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PowerShell Conference </a:t>
            </a:r>
          </a:p>
        </p:txBody>
      </p:sp>
      <p:sp>
        <p:nvSpPr>
          <p:cNvPr id="8" name="Rectangle 7"/>
          <p:cNvSpPr/>
          <p:nvPr/>
        </p:nvSpPr>
        <p:spPr>
          <a:xfrm>
            <a:off x="1097837" y="6275007"/>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Singapore 2018</a:t>
            </a:r>
          </a:p>
        </p:txBody>
      </p:sp>
      <p:pic>
        <p:nvPicPr>
          <p:cNvPr id="9" name="Picture 8"/>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109334" y="-139058"/>
            <a:ext cx="5088167" cy="5088939"/>
          </a:xfrm>
          <a:prstGeom prst="rect">
            <a:avLst/>
          </a:prstGeom>
        </p:spPr>
      </p:pic>
      <p:sp>
        <p:nvSpPr>
          <p:cNvPr id="10" name="Title 1">
            <a:extLst>
              <a:ext uri="{FF2B5EF4-FFF2-40B4-BE49-F238E27FC236}">
                <a16:creationId xmlns:a16="http://schemas.microsoft.com/office/drawing/2014/main" id="{8FE3BDBA-8D51-4331-8C12-A1799FA7FDEA}"/>
              </a:ext>
            </a:extLst>
          </p:cNvPr>
          <p:cNvSpPr>
            <a:spLocks noGrp="1"/>
          </p:cNvSpPr>
          <p:nvPr>
            <p:ph type="title"/>
          </p:nvPr>
        </p:nvSpPr>
        <p:spPr>
          <a:xfrm>
            <a:off x="838200" y="365125"/>
            <a:ext cx="10515600" cy="1325563"/>
          </a:xfrm>
        </p:spPr>
        <p:txBody>
          <a:bodyPr/>
          <a:lstStyle/>
          <a:p>
            <a:r>
              <a:rPr lang="en-GB" dirty="0"/>
              <a:t>Function Design</a:t>
            </a:r>
          </a:p>
        </p:txBody>
      </p:sp>
      <p:sp>
        <p:nvSpPr>
          <p:cNvPr id="11" name="Content Placeholder 2">
            <a:extLst>
              <a:ext uri="{FF2B5EF4-FFF2-40B4-BE49-F238E27FC236}">
                <a16:creationId xmlns:a16="http://schemas.microsoft.com/office/drawing/2014/main" id="{AEF29FA2-AF42-40D9-B48D-2FBED7864986}"/>
              </a:ext>
            </a:extLst>
          </p:cNvPr>
          <p:cNvSpPr>
            <a:spLocks noGrp="1"/>
          </p:cNvSpPr>
          <p:nvPr>
            <p:ph idx="1"/>
          </p:nvPr>
        </p:nvSpPr>
        <p:spPr>
          <a:xfrm>
            <a:off x="838200" y="1825625"/>
            <a:ext cx="10515600" cy="4351338"/>
          </a:xfrm>
        </p:spPr>
        <p:txBody>
          <a:bodyPr/>
          <a:lstStyle/>
          <a:p>
            <a:r>
              <a:rPr lang="en-GB" dirty="0"/>
              <a:t>Consider including a </a:t>
            </a:r>
            <a:r>
              <a:rPr lang="en-GB" dirty="0" err="1"/>
              <a:t>PSTypeName</a:t>
            </a:r>
            <a:r>
              <a:rPr lang="en-GB" dirty="0"/>
              <a:t> for custom objects</a:t>
            </a:r>
          </a:p>
          <a:p>
            <a:endParaRPr lang="en-GB" dirty="0"/>
          </a:p>
          <a:p>
            <a:r>
              <a:rPr lang="en-GB" dirty="0"/>
              <a:t>Descriptive variable and function names</a:t>
            </a:r>
          </a:p>
          <a:p>
            <a:endParaRPr lang="en-GB" dirty="0"/>
          </a:p>
          <a:p>
            <a:r>
              <a:rPr lang="en-GB" dirty="0"/>
              <a:t>Common names for parameters, e.g. </a:t>
            </a:r>
            <a:r>
              <a:rPr lang="en-GB" dirty="0" err="1"/>
              <a:t>ComputerName</a:t>
            </a:r>
            <a:endParaRPr lang="en-GB" dirty="0"/>
          </a:p>
          <a:p>
            <a:endParaRPr lang="en-GB" dirty="0"/>
          </a:p>
        </p:txBody>
      </p:sp>
    </p:spTree>
    <p:extLst>
      <p:ext uri="{BB962C8B-B14F-4D97-AF65-F5344CB8AC3E}">
        <p14:creationId xmlns:p14="http://schemas.microsoft.com/office/powerpoint/2010/main" val="1510650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18497" r="1120" b="11807"/>
          <a:stretch/>
        </p:blipFill>
        <p:spPr>
          <a:xfrm>
            <a:off x="-1" y="-494115"/>
            <a:ext cx="12192001" cy="5731933"/>
          </a:xfrm>
          <a:prstGeom prst="rect">
            <a:avLst/>
          </a:prstGeom>
        </p:spPr>
      </p:pic>
      <p:sp>
        <p:nvSpPr>
          <p:cNvPr id="15" name="Rectangle 14"/>
          <p:cNvSpPr/>
          <p:nvPr/>
        </p:nvSpPr>
        <p:spPr>
          <a:xfrm>
            <a:off x="0" y="0"/>
            <a:ext cx="4419238" cy="584775"/>
          </a:xfrm>
          <a:prstGeom prst="rect">
            <a:avLst/>
          </a:prstGeom>
          <a:noFill/>
        </p:spPr>
        <p:txBody>
          <a:bodyPr wrap="square" lIns="91440" tIns="45720" rIns="91440" bIns="45720">
            <a:spAutoFit/>
          </a:bodyPr>
          <a:lstStyle/>
          <a:p>
            <a:r>
              <a:rPr lang="en-US" sz="28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PowerShell Conference </a:t>
            </a:r>
            <a:r>
              <a:rPr lang="en-US" sz="32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Asia</a:t>
            </a:r>
          </a:p>
        </p:txBody>
      </p:sp>
      <p:pic>
        <p:nvPicPr>
          <p:cNvPr id="10" name="Picture 9"/>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pic>
        <p:nvPicPr>
          <p:cNvPr id="11" name="Picture 10">
            <a:extLst>
              <a:ext uri="{FF2B5EF4-FFF2-40B4-BE49-F238E27FC236}">
                <a16:creationId xmlns:a16="http://schemas.microsoft.com/office/drawing/2014/main" id="{DA322888-9F72-7845-8EDE-9624A54F69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758" y="5805135"/>
            <a:ext cx="614818" cy="964420"/>
          </a:xfrm>
          <a:prstGeom prst="rect">
            <a:avLst/>
          </a:prstGeom>
        </p:spPr>
      </p:pic>
      <p:pic>
        <p:nvPicPr>
          <p:cNvPr id="12" name="Picture 11">
            <a:extLst>
              <a:ext uri="{FF2B5EF4-FFF2-40B4-BE49-F238E27FC236}">
                <a16:creationId xmlns:a16="http://schemas.microsoft.com/office/drawing/2014/main" id="{FDF4D22D-8420-A842-A06A-5C753885CBB7}"/>
              </a:ext>
            </a:extLst>
          </p:cNvPr>
          <p:cNvPicPr>
            <a:picLocks noChangeAspect="1"/>
          </p:cNvPicPr>
          <p:nvPr/>
        </p:nvPicPr>
        <p:blipFill>
          <a:blip r:embed="rId6"/>
          <a:stretch>
            <a:fillRect/>
          </a:stretch>
        </p:blipFill>
        <p:spPr>
          <a:xfrm>
            <a:off x="2831195" y="6124217"/>
            <a:ext cx="1503542" cy="320199"/>
          </a:xfrm>
          <a:prstGeom prst="rect">
            <a:avLst/>
          </a:prstGeom>
        </p:spPr>
      </p:pic>
      <p:pic>
        <p:nvPicPr>
          <p:cNvPr id="13" name="Picture 12" descr="A picture containing object&#10;&#10;Description generated with high confidence">
            <a:extLst>
              <a:ext uri="{FF2B5EF4-FFF2-40B4-BE49-F238E27FC236}">
                <a16:creationId xmlns:a16="http://schemas.microsoft.com/office/drawing/2014/main" id="{5C435E0B-CE38-7049-8508-F6AFE2E54724}"/>
              </a:ext>
            </a:extLst>
          </p:cNvPr>
          <p:cNvPicPr>
            <a:picLocks noChangeAspect="1"/>
          </p:cNvPicPr>
          <p:nvPr/>
        </p:nvPicPr>
        <p:blipFill>
          <a:blip r:embed="rId7"/>
          <a:stretch>
            <a:fillRect/>
          </a:stretch>
        </p:blipFill>
        <p:spPr>
          <a:xfrm>
            <a:off x="902147" y="6017617"/>
            <a:ext cx="1695450" cy="533400"/>
          </a:xfrm>
          <a:prstGeom prst="rect">
            <a:avLst/>
          </a:prstGeom>
        </p:spPr>
      </p:pic>
      <p:pic>
        <p:nvPicPr>
          <p:cNvPr id="14" name="Picture 13">
            <a:extLst>
              <a:ext uri="{FF2B5EF4-FFF2-40B4-BE49-F238E27FC236}">
                <a16:creationId xmlns:a16="http://schemas.microsoft.com/office/drawing/2014/main" id="{7CDEE03D-3604-8F46-B785-77771D65AF69}"/>
              </a:ext>
            </a:extLst>
          </p:cNvPr>
          <p:cNvPicPr>
            <a:picLocks noChangeAspect="1"/>
          </p:cNvPicPr>
          <p:nvPr/>
        </p:nvPicPr>
        <p:blipFill>
          <a:blip r:embed="rId8"/>
          <a:stretch>
            <a:fillRect/>
          </a:stretch>
        </p:blipFill>
        <p:spPr>
          <a:xfrm>
            <a:off x="10034697" y="5823361"/>
            <a:ext cx="1561062" cy="260177"/>
          </a:xfrm>
          <a:prstGeom prst="rect">
            <a:avLst/>
          </a:prstGeom>
        </p:spPr>
      </p:pic>
      <p:pic>
        <p:nvPicPr>
          <p:cNvPr id="16" name="Picture 15">
            <a:extLst>
              <a:ext uri="{FF2B5EF4-FFF2-40B4-BE49-F238E27FC236}">
                <a16:creationId xmlns:a16="http://schemas.microsoft.com/office/drawing/2014/main" id="{D8DBB9E1-C65C-CD42-9535-C20D270335B4}"/>
              </a:ext>
            </a:extLst>
          </p:cNvPr>
          <p:cNvPicPr>
            <a:picLocks noChangeAspect="1"/>
          </p:cNvPicPr>
          <p:nvPr/>
        </p:nvPicPr>
        <p:blipFill>
          <a:blip r:embed="rId9"/>
          <a:stretch>
            <a:fillRect/>
          </a:stretch>
        </p:blipFill>
        <p:spPr>
          <a:xfrm>
            <a:off x="10207651" y="6293093"/>
            <a:ext cx="1170550" cy="532068"/>
          </a:xfrm>
          <a:prstGeom prst="rect">
            <a:avLst/>
          </a:prstGeom>
        </p:spPr>
      </p:pic>
      <p:pic>
        <p:nvPicPr>
          <p:cNvPr id="17" name="Picture 16">
            <a:extLst>
              <a:ext uri="{FF2B5EF4-FFF2-40B4-BE49-F238E27FC236}">
                <a16:creationId xmlns:a16="http://schemas.microsoft.com/office/drawing/2014/main" id="{672F07E2-87F8-4F4E-A035-5B41046CCD82}"/>
              </a:ext>
            </a:extLst>
          </p:cNvPr>
          <p:cNvPicPr>
            <a:picLocks noChangeAspect="1"/>
          </p:cNvPicPr>
          <p:nvPr/>
        </p:nvPicPr>
        <p:blipFill>
          <a:blip r:embed="rId10"/>
          <a:stretch>
            <a:fillRect/>
          </a:stretch>
        </p:blipFill>
        <p:spPr>
          <a:xfrm>
            <a:off x="10373885" y="6090674"/>
            <a:ext cx="876567" cy="303427"/>
          </a:xfrm>
          <a:prstGeom prst="rect">
            <a:avLst/>
          </a:prstGeom>
        </p:spPr>
      </p:pic>
      <p:pic>
        <p:nvPicPr>
          <p:cNvPr id="18" name="Picture 17">
            <a:extLst>
              <a:ext uri="{FF2B5EF4-FFF2-40B4-BE49-F238E27FC236}">
                <a16:creationId xmlns:a16="http://schemas.microsoft.com/office/drawing/2014/main" id="{96B772F3-399A-6846-8C33-D6C40F170D53}"/>
              </a:ext>
            </a:extLst>
          </p:cNvPr>
          <p:cNvPicPr>
            <a:picLocks noChangeAspect="1"/>
          </p:cNvPicPr>
          <p:nvPr/>
        </p:nvPicPr>
        <p:blipFill rotWithShape="1">
          <a:blip r:embed="rId11"/>
          <a:srcRect l="7592" t="26996" r="7408" b="26271"/>
          <a:stretch/>
        </p:blipFill>
        <p:spPr>
          <a:xfrm>
            <a:off x="6079480" y="5970592"/>
            <a:ext cx="2224576" cy="543589"/>
          </a:xfrm>
          <a:prstGeom prst="rect">
            <a:avLst/>
          </a:prstGeom>
        </p:spPr>
      </p:pic>
      <p:pic>
        <p:nvPicPr>
          <p:cNvPr id="19" name="Picture 18">
            <a:extLst>
              <a:ext uri="{FF2B5EF4-FFF2-40B4-BE49-F238E27FC236}">
                <a16:creationId xmlns:a16="http://schemas.microsoft.com/office/drawing/2014/main" id="{21653320-C786-7A42-84DA-726CA502D258}"/>
              </a:ext>
            </a:extLst>
          </p:cNvPr>
          <p:cNvPicPr>
            <a:picLocks noChangeAspect="1"/>
          </p:cNvPicPr>
          <p:nvPr/>
        </p:nvPicPr>
        <p:blipFill rotWithShape="1">
          <a:blip r:embed="rId12"/>
          <a:srcRect l="7738" t="19236" r="6803" b="30102"/>
          <a:stretch/>
        </p:blipFill>
        <p:spPr>
          <a:xfrm>
            <a:off x="4426194" y="6106723"/>
            <a:ext cx="1573718" cy="328136"/>
          </a:xfrm>
          <a:prstGeom prst="rect">
            <a:avLst/>
          </a:prstGeom>
        </p:spPr>
      </p:pic>
      <p:pic>
        <p:nvPicPr>
          <p:cNvPr id="20" name="Picture 19">
            <a:extLst>
              <a:ext uri="{FF2B5EF4-FFF2-40B4-BE49-F238E27FC236}">
                <a16:creationId xmlns:a16="http://schemas.microsoft.com/office/drawing/2014/main" id="{DA8AB2FE-3DFF-9C4D-B78C-992D5A923011}"/>
              </a:ext>
            </a:extLst>
          </p:cNvPr>
          <p:cNvPicPr>
            <a:picLocks noChangeAspect="1"/>
          </p:cNvPicPr>
          <p:nvPr/>
        </p:nvPicPr>
        <p:blipFill rotWithShape="1">
          <a:blip r:embed="rId13"/>
          <a:srcRect l="9884" t="17682" r="11563" b="19075"/>
          <a:stretch/>
        </p:blipFill>
        <p:spPr>
          <a:xfrm>
            <a:off x="8383624" y="6053482"/>
            <a:ext cx="1458437" cy="442758"/>
          </a:xfrm>
          <a:prstGeom prst="rect">
            <a:avLst/>
          </a:prstGeom>
        </p:spPr>
      </p:pic>
      <p:sp>
        <p:nvSpPr>
          <p:cNvPr id="3" name="TextBox 2">
            <a:extLst>
              <a:ext uri="{FF2B5EF4-FFF2-40B4-BE49-F238E27FC236}">
                <a16:creationId xmlns:a16="http://schemas.microsoft.com/office/drawing/2014/main" id="{F439DA1E-7099-4F46-A998-DD648782F72E}"/>
              </a:ext>
            </a:extLst>
          </p:cNvPr>
          <p:cNvSpPr txBox="1"/>
          <p:nvPr/>
        </p:nvSpPr>
        <p:spPr>
          <a:xfrm>
            <a:off x="-2718535" y="4014864"/>
            <a:ext cx="7655970" cy="923330"/>
          </a:xfrm>
          <a:prstGeom prst="rect">
            <a:avLst/>
          </a:prstGeom>
          <a:noFill/>
        </p:spPr>
        <p:txBody>
          <a:bodyPr wrap="square" rtlCol="0">
            <a:spAutoFit/>
          </a:bodyPr>
          <a:lstStyle/>
          <a:p>
            <a:pPr algn="ctr"/>
            <a:r>
              <a:rPr lang="en-GB" sz="5400" dirty="0">
                <a:solidFill>
                  <a:schemeClr val="bg1"/>
                </a:solidFill>
              </a:rPr>
              <a:t>Demo</a:t>
            </a:r>
          </a:p>
        </p:txBody>
      </p:sp>
    </p:spTree>
    <p:extLst>
      <p:ext uri="{BB962C8B-B14F-4D97-AF65-F5344CB8AC3E}">
        <p14:creationId xmlns:p14="http://schemas.microsoft.com/office/powerpoint/2010/main" val="1206047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9839" b="19676"/>
          <a:stretch/>
        </p:blipFill>
        <p:spPr>
          <a:xfrm>
            <a:off x="0" y="0"/>
            <a:ext cx="12192000" cy="5731933"/>
          </a:xfrm>
          <a:prstGeom prst="rect">
            <a:avLst/>
          </a:prstGeom>
        </p:spPr>
      </p:pic>
      <p:sp>
        <p:nvSpPr>
          <p:cNvPr id="15" name="Rectangle 14"/>
          <p:cNvSpPr/>
          <p:nvPr/>
        </p:nvSpPr>
        <p:spPr>
          <a:xfrm>
            <a:off x="0" y="0"/>
            <a:ext cx="4419238" cy="584775"/>
          </a:xfrm>
          <a:prstGeom prst="rect">
            <a:avLst/>
          </a:prstGeom>
          <a:noFill/>
        </p:spPr>
        <p:txBody>
          <a:bodyPr wrap="square" lIns="91440" tIns="45720" rIns="91440" bIns="45720">
            <a:spAutoFit/>
          </a:bodyPr>
          <a:lstStyle/>
          <a:p>
            <a:r>
              <a:rPr lang="en-US" sz="28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PowerShell Conference </a:t>
            </a:r>
            <a:r>
              <a:rPr lang="en-US" sz="32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Asia</a:t>
            </a:r>
          </a:p>
        </p:txBody>
      </p:sp>
      <p:pic>
        <p:nvPicPr>
          <p:cNvPr id="9" name="Picture 8"/>
          <p:cNvPicPr>
            <a:picLocks noChangeAspect="1"/>
          </p:cNvPicPr>
          <p:nvPr/>
        </p:nvPicPr>
        <p:blipFill rotWithShape="1">
          <a:blip r:embed="rId3">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pic>
        <p:nvPicPr>
          <p:cNvPr id="16" name="Picture 15">
            <a:extLst>
              <a:ext uri="{FF2B5EF4-FFF2-40B4-BE49-F238E27FC236}">
                <a16:creationId xmlns:a16="http://schemas.microsoft.com/office/drawing/2014/main" id="{1A0ED2B1-E4E2-A244-9202-508AAD2FB2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758" y="5805135"/>
            <a:ext cx="614818" cy="964420"/>
          </a:xfrm>
          <a:prstGeom prst="rect">
            <a:avLst/>
          </a:prstGeom>
        </p:spPr>
      </p:pic>
      <p:pic>
        <p:nvPicPr>
          <p:cNvPr id="17" name="Picture 16">
            <a:extLst>
              <a:ext uri="{FF2B5EF4-FFF2-40B4-BE49-F238E27FC236}">
                <a16:creationId xmlns:a16="http://schemas.microsoft.com/office/drawing/2014/main" id="{42137ABC-3533-2C46-A0C5-78F9821943A6}"/>
              </a:ext>
            </a:extLst>
          </p:cNvPr>
          <p:cNvPicPr>
            <a:picLocks noChangeAspect="1"/>
          </p:cNvPicPr>
          <p:nvPr/>
        </p:nvPicPr>
        <p:blipFill>
          <a:blip r:embed="rId5"/>
          <a:stretch>
            <a:fillRect/>
          </a:stretch>
        </p:blipFill>
        <p:spPr>
          <a:xfrm>
            <a:off x="2831195" y="6124217"/>
            <a:ext cx="1503542" cy="320199"/>
          </a:xfrm>
          <a:prstGeom prst="rect">
            <a:avLst/>
          </a:prstGeom>
        </p:spPr>
      </p:pic>
      <p:pic>
        <p:nvPicPr>
          <p:cNvPr id="18" name="Picture 17" descr="A picture containing object&#10;&#10;Description generated with high confidence">
            <a:extLst>
              <a:ext uri="{FF2B5EF4-FFF2-40B4-BE49-F238E27FC236}">
                <a16:creationId xmlns:a16="http://schemas.microsoft.com/office/drawing/2014/main" id="{0CCBED91-F2B9-9741-AEFF-BD1AA2D06894}"/>
              </a:ext>
            </a:extLst>
          </p:cNvPr>
          <p:cNvPicPr>
            <a:picLocks noChangeAspect="1"/>
          </p:cNvPicPr>
          <p:nvPr/>
        </p:nvPicPr>
        <p:blipFill>
          <a:blip r:embed="rId6"/>
          <a:stretch>
            <a:fillRect/>
          </a:stretch>
        </p:blipFill>
        <p:spPr>
          <a:xfrm>
            <a:off x="902147" y="6017617"/>
            <a:ext cx="1695450" cy="533400"/>
          </a:xfrm>
          <a:prstGeom prst="rect">
            <a:avLst/>
          </a:prstGeom>
        </p:spPr>
      </p:pic>
      <p:pic>
        <p:nvPicPr>
          <p:cNvPr id="19" name="Picture 18">
            <a:extLst>
              <a:ext uri="{FF2B5EF4-FFF2-40B4-BE49-F238E27FC236}">
                <a16:creationId xmlns:a16="http://schemas.microsoft.com/office/drawing/2014/main" id="{40903A32-6822-554E-BBC4-51410CA1F4D7}"/>
              </a:ext>
            </a:extLst>
          </p:cNvPr>
          <p:cNvPicPr>
            <a:picLocks noChangeAspect="1"/>
          </p:cNvPicPr>
          <p:nvPr/>
        </p:nvPicPr>
        <p:blipFill>
          <a:blip r:embed="rId7"/>
          <a:stretch>
            <a:fillRect/>
          </a:stretch>
        </p:blipFill>
        <p:spPr>
          <a:xfrm>
            <a:off x="10034697" y="5823361"/>
            <a:ext cx="1561062" cy="260177"/>
          </a:xfrm>
          <a:prstGeom prst="rect">
            <a:avLst/>
          </a:prstGeom>
        </p:spPr>
      </p:pic>
      <p:pic>
        <p:nvPicPr>
          <p:cNvPr id="20" name="Picture 19">
            <a:extLst>
              <a:ext uri="{FF2B5EF4-FFF2-40B4-BE49-F238E27FC236}">
                <a16:creationId xmlns:a16="http://schemas.microsoft.com/office/drawing/2014/main" id="{41245FE7-D5C5-E048-BBAC-E3BFCEA85023}"/>
              </a:ext>
            </a:extLst>
          </p:cNvPr>
          <p:cNvPicPr>
            <a:picLocks noChangeAspect="1"/>
          </p:cNvPicPr>
          <p:nvPr/>
        </p:nvPicPr>
        <p:blipFill>
          <a:blip r:embed="rId8"/>
          <a:stretch>
            <a:fillRect/>
          </a:stretch>
        </p:blipFill>
        <p:spPr>
          <a:xfrm>
            <a:off x="10207651" y="6293093"/>
            <a:ext cx="1170550" cy="532068"/>
          </a:xfrm>
          <a:prstGeom prst="rect">
            <a:avLst/>
          </a:prstGeom>
        </p:spPr>
      </p:pic>
      <p:pic>
        <p:nvPicPr>
          <p:cNvPr id="21" name="Picture 20">
            <a:extLst>
              <a:ext uri="{FF2B5EF4-FFF2-40B4-BE49-F238E27FC236}">
                <a16:creationId xmlns:a16="http://schemas.microsoft.com/office/drawing/2014/main" id="{6CA696F8-721E-6845-A92B-EBFF378B7C0A}"/>
              </a:ext>
            </a:extLst>
          </p:cNvPr>
          <p:cNvPicPr>
            <a:picLocks noChangeAspect="1"/>
          </p:cNvPicPr>
          <p:nvPr/>
        </p:nvPicPr>
        <p:blipFill>
          <a:blip r:embed="rId9"/>
          <a:stretch>
            <a:fillRect/>
          </a:stretch>
        </p:blipFill>
        <p:spPr>
          <a:xfrm>
            <a:off x="10373885" y="6090674"/>
            <a:ext cx="876567" cy="303427"/>
          </a:xfrm>
          <a:prstGeom prst="rect">
            <a:avLst/>
          </a:prstGeom>
        </p:spPr>
      </p:pic>
      <p:pic>
        <p:nvPicPr>
          <p:cNvPr id="22" name="Picture 21">
            <a:extLst>
              <a:ext uri="{FF2B5EF4-FFF2-40B4-BE49-F238E27FC236}">
                <a16:creationId xmlns:a16="http://schemas.microsoft.com/office/drawing/2014/main" id="{293D4487-FF7F-614A-A632-E25287029585}"/>
              </a:ext>
            </a:extLst>
          </p:cNvPr>
          <p:cNvPicPr>
            <a:picLocks noChangeAspect="1"/>
          </p:cNvPicPr>
          <p:nvPr/>
        </p:nvPicPr>
        <p:blipFill rotWithShape="1">
          <a:blip r:embed="rId10"/>
          <a:srcRect l="7592" t="26996" r="7408" b="26271"/>
          <a:stretch/>
        </p:blipFill>
        <p:spPr>
          <a:xfrm>
            <a:off x="6079480" y="5970592"/>
            <a:ext cx="2224576" cy="543589"/>
          </a:xfrm>
          <a:prstGeom prst="rect">
            <a:avLst/>
          </a:prstGeom>
        </p:spPr>
      </p:pic>
      <p:pic>
        <p:nvPicPr>
          <p:cNvPr id="23" name="Picture 22">
            <a:extLst>
              <a:ext uri="{FF2B5EF4-FFF2-40B4-BE49-F238E27FC236}">
                <a16:creationId xmlns:a16="http://schemas.microsoft.com/office/drawing/2014/main" id="{AD704BE0-A555-3046-B28C-EF9A65321381}"/>
              </a:ext>
            </a:extLst>
          </p:cNvPr>
          <p:cNvPicPr>
            <a:picLocks noChangeAspect="1"/>
          </p:cNvPicPr>
          <p:nvPr/>
        </p:nvPicPr>
        <p:blipFill rotWithShape="1">
          <a:blip r:embed="rId11"/>
          <a:srcRect l="7738" t="19236" r="6803" b="30102"/>
          <a:stretch/>
        </p:blipFill>
        <p:spPr>
          <a:xfrm>
            <a:off x="4426194" y="6106723"/>
            <a:ext cx="1573718" cy="328136"/>
          </a:xfrm>
          <a:prstGeom prst="rect">
            <a:avLst/>
          </a:prstGeom>
        </p:spPr>
      </p:pic>
      <p:pic>
        <p:nvPicPr>
          <p:cNvPr id="24" name="Picture 23">
            <a:extLst>
              <a:ext uri="{FF2B5EF4-FFF2-40B4-BE49-F238E27FC236}">
                <a16:creationId xmlns:a16="http://schemas.microsoft.com/office/drawing/2014/main" id="{29181166-D289-1647-A349-FE88F6355342}"/>
              </a:ext>
            </a:extLst>
          </p:cNvPr>
          <p:cNvPicPr>
            <a:picLocks noChangeAspect="1"/>
          </p:cNvPicPr>
          <p:nvPr/>
        </p:nvPicPr>
        <p:blipFill rotWithShape="1">
          <a:blip r:embed="rId12"/>
          <a:srcRect l="9884" t="17682" r="11563" b="19075"/>
          <a:stretch/>
        </p:blipFill>
        <p:spPr>
          <a:xfrm>
            <a:off x="8383624" y="6053482"/>
            <a:ext cx="1458437" cy="442758"/>
          </a:xfrm>
          <a:prstGeom prst="rect">
            <a:avLst/>
          </a:prstGeom>
        </p:spPr>
      </p:pic>
      <p:sp>
        <p:nvSpPr>
          <p:cNvPr id="14" name="TextBox 13">
            <a:extLst>
              <a:ext uri="{FF2B5EF4-FFF2-40B4-BE49-F238E27FC236}">
                <a16:creationId xmlns:a16="http://schemas.microsoft.com/office/drawing/2014/main" id="{89117673-F7D0-485D-BC0C-40BCF655D313}"/>
              </a:ext>
            </a:extLst>
          </p:cNvPr>
          <p:cNvSpPr txBox="1"/>
          <p:nvPr/>
        </p:nvSpPr>
        <p:spPr>
          <a:xfrm>
            <a:off x="85192" y="4634000"/>
            <a:ext cx="7866112" cy="707886"/>
          </a:xfrm>
          <a:prstGeom prst="rect">
            <a:avLst/>
          </a:prstGeom>
          <a:noFill/>
        </p:spPr>
        <p:txBody>
          <a:bodyPr wrap="square" rtlCol="0">
            <a:spAutoFit/>
          </a:bodyPr>
          <a:lstStyle/>
          <a:p>
            <a:r>
              <a:rPr lang="en-GB" sz="4000" dirty="0">
                <a:solidFill>
                  <a:schemeClr val="bg1"/>
                </a:solidFill>
              </a:rPr>
              <a:t>Folder Structure</a:t>
            </a:r>
          </a:p>
        </p:txBody>
      </p:sp>
    </p:spTree>
    <p:extLst>
      <p:ext uri="{BB962C8B-B14F-4D97-AF65-F5344CB8AC3E}">
        <p14:creationId xmlns:p14="http://schemas.microsoft.com/office/powerpoint/2010/main" val="1109344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70A200AD61034F824A14E42296AF19" ma:contentTypeVersion="3" ma:contentTypeDescription="Create a new document." ma:contentTypeScope="" ma:versionID="73aacb02c6f81c6cd1259496118e75e6">
  <xsd:schema xmlns:xsd="http://www.w3.org/2001/XMLSchema" xmlns:xs="http://www.w3.org/2001/XMLSchema" xmlns:p="http://schemas.microsoft.com/office/2006/metadata/properties" xmlns:ns2="35430ae4-e281-43de-938c-38a1ecae3204" targetNamespace="http://schemas.microsoft.com/office/2006/metadata/properties" ma:root="true" ma:fieldsID="27565c2e1105912c3783aec573fd6480" ns2:_="">
    <xsd:import namespace="35430ae4-e281-43de-938c-38a1ecae3204"/>
    <xsd:element name="properties">
      <xsd:complexType>
        <xsd:sequence>
          <xsd:element name="documentManagement">
            <xsd:complexType>
              <xsd:all>
                <xsd:element ref="ns2:MediaServiceMetadata" minOccurs="0"/>
                <xsd:element ref="ns2:MediaServiceFastMetadata"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430ae4-e281-43de-938c-38a1ecae32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BC1BA2F-C324-4101-A7BA-03699E0CB16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5430ae4-e281-43de-938c-38a1ecae32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8C67904-9C10-4B64-B599-8155E7A6B1E6}">
  <ds:schemaRefs>
    <ds:schemaRef ds:uri="http://schemas.microsoft.com/office/2006/documentManagement/types"/>
    <ds:schemaRef ds:uri="http://schemas.microsoft.com/office/2006/metadata/properties"/>
    <ds:schemaRef ds:uri="http://purl.org/dc/terms/"/>
    <ds:schemaRef ds:uri="http://schemas.microsoft.com/office/infopath/2007/PartnerControls"/>
    <ds:schemaRef ds:uri="http://www.w3.org/XML/1998/namespace"/>
    <ds:schemaRef ds:uri="http://purl.org/dc/dcmitype/"/>
    <ds:schemaRef ds:uri="http://purl.org/dc/elements/1.1/"/>
    <ds:schemaRef ds:uri="http://schemas.openxmlformats.org/package/2006/metadata/core-properties"/>
    <ds:schemaRef ds:uri="35430ae4-e281-43de-938c-38a1ecae3204"/>
  </ds:schemaRefs>
</ds:datastoreItem>
</file>

<file path=customXml/itemProps3.xml><?xml version="1.0" encoding="utf-8"?>
<ds:datastoreItem xmlns:ds="http://schemas.openxmlformats.org/officeDocument/2006/customXml" ds:itemID="{72756391-D205-424A-B5B1-7032AF382F3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2105</TotalTime>
  <Words>1829</Words>
  <Application>Microsoft Office PowerPoint</Application>
  <PresentationFormat>Widescreen</PresentationFormat>
  <Paragraphs>227</Paragraphs>
  <Slides>22</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Kailasa</vt:lpstr>
      <vt:lpstr>Segoe UI</vt:lpstr>
      <vt:lpstr>Office Theme</vt:lpstr>
      <vt:lpstr>Building Better Bricks: Module design and development best practices.</vt:lpstr>
      <vt:lpstr>Chris Gardner</vt:lpstr>
      <vt:lpstr>Agenda</vt:lpstr>
      <vt:lpstr>Why?</vt:lpstr>
      <vt:lpstr>PowerPoint Presentation</vt:lpstr>
      <vt:lpstr>Function Design</vt:lpstr>
      <vt:lpstr>Function Design</vt:lpstr>
      <vt:lpstr>PowerPoint Presentation</vt:lpstr>
      <vt:lpstr>PowerPoint Presentation</vt:lpstr>
      <vt:lpstr>Folder Structure</vt:lpstr>
      <vt:lpstr>PowerPoint Presentation</vt:lpstr>
      <vt:lpstr>Module Structure – Big psm1</vt:lpstr>
      <vt:lpstr>Module Structure – Dot sourced ps1</vt:lpstr>
      <vt:lpstr>Module Structure – Compiled psm1</vt:lpstr>
      <vt:lpstr>PowerPoint Presentation</vt:lpstr>
      <vt:lpstr>PowerPoint Presentation</vt:lpstr>
      <vt:lpstr>General Good Practice</vt:lpstr>
      <vt:lpstr>Build Scripts</vt:lpstr>
      <vt:lpstr>Testing </vt:lpstr>
      <vt:lpstr>Documentation</vt:lpstr>
      <vt:lpstr>Contact Details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Sebastian Szumigalski</dc:creator>
  <cp:lastModifiedBy>Chris</cp:lastModifiedBy>
  <cp:revision>45</cp:revision>
  <dcterms:created xsi:type="dcterms:W3CDTF">2016-09-12T03:10:49Z</dcterms:created>
  <dcterms:modified xsi:type="dcterms:W3CDTF">2018-10-06T15:18:00Z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0x0101000870A200AD61034F824A14E42296AF19</vt:lpwstr>
  </property>
</Properties>
</file>