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8" r:id="rId3"/>
    <p:sldId id="257" r:id="rId4"/>
    <p:sldId id="259" r:id="rId5"/>
    <p:sldId id="260" r:id="rId6"/>
    <p:sldId id="262" r:id="rId7"/>
    <p:sldId id="263" r:id="rId8"/>
    <p:sldId id="267" r:id="rId9"/>
    <p:sldId id="268"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4660"/>
  </p:normalViewPr>
  <p:slideViewPr>
    <p:cSldViewPr snapToGrid="0">
      <p:cViewPr varScale="1">
        <p:scale>
          <a:sx n="85" d="100"/>
          <a:sy n="85" d="100"/>
        </p:scale>
        <p:origin x="60" y="3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8D469-F506-42C4-8F6A-2DD135FCFDE2}" type="datetimeFigureOut">
              <a:rPr lang="en-GB" smtClean="0"/>
              <a:t>22/08/2017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6D91B-FC2F-4D0F-AC81-FDF7F61486F9}" type="slidenum">
              <a:rPr lang="en-GB" smtClean="0"/>
              <a:t>‹#›</a:t>
            </a:fld>
            <a:endParaRPr lang="en-GB"/>
          </a:p>
        </p:txBody>
      </p:sp>
    </p:spTree>
    <p:extLst>
      <p:ext uri="{BB962C8B-B14F-4D97-AF65-F5344CB8AC3E}">
        <p14:creationId xmlns:p14="http://schemas.microsoft.com/office/powerpoint/2010/main" val="77779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heard of DSC? </a:t>
            </a:r>
          </a:p>
          <a:p>
            <a:r>
              <a:rPr lang="en-GB" dirty="0"/>
              <a:t>Who has used DSC?</a:t>
            </a:r>
          </a:p>
        </p:txBody>
      </p:sp>
      <p:sp>
        <p:nvSpPr>
          <p:cNvPr id="4" name="Slide Number Placeholder 3"/>
          <p:cNvSpPr>
            <a:spLocks noGrp="1"/>
          </p:cNvSpPr>
          <p:nvPr>
            <p:ph type="sldNum" sz="quarter" idx="10"/>
          </p:nvPr>
        </p:nvSpPr>
        <p:spPr/>
        <p:txBody>
          <a:bodyPr/>
          <a:lstStyle/>
          <a:p>
            <a:fld id="{32D6D91B-FC2F-4D0F-AC81-FDF7F61486F9}" type="slidenum">
              <a:rPr lang="en-GB" smtClean="0"/>
              <a:t>3</a:t>
            </a:fld>
            <a:endParaRPr lang="en-GB"/>
          </a:p>
        </p:txBody>
      </p:sp>
    </p:spTree>
    <p:extLst>
      <p:ext uri="{BB962C8B-B14F-4D97-AF65-F5344CB8AC3E}">
        <p14:creationId xmlns:p14="http://schemas.microsoft.com/office/powerpoint/2010/main" val="291733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Config Management tools like Chef or Puppet are main way to leverage this.</a:t>
            </a:r>
          </a:p>
        </p:txBody>
      </p:sp>
      <p:sp>
        <p:nvSpPr>
          <p:cNvPr id="4" name="Slide Number Placeholder 3"/>
          <p:cNvSpPr>
            <a:spLocks noGrp="1"/>
          </p:cNvSpPr>
          <p:nvPr>
            <p:ph type="sldNum" sz="quarter" idx="10"/>
          </p:nvPr>
        </p:nvSpPr>
        <p:spPr/>
        <p:txBody>
          <a:bodyPr/>
          <a:lstStyle/>
          <a:p>
            <a:fld id="{32D6D91B-FC2F-4D0F-AC81-FDF7F61486F9}" type="slidenum">
              <a:rPr lang="en-GB" smtClean="0"/>
              <a:t>4</a:t>
            </a:fld>
            <a:endParaRPr lang="en-GB"/>
          </a:p>
        </p:txBody>
      </p:sp>
    </p:spTree>
    <p:extLst>
      <p:ext uri="{BB962C8B-B14F-4D97-AF65-F5344CB8AC3E}">
        <p14:creationId xmlns:p14="http://schemas.microsoft.com/office/powerpoint/2010/main" val="108918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DSC EA helps with lack of reporting somewhat. </a:t>
            </a:r>
          </a:p>
          <a:p>
            <a:r>
              <a:rPr lang="en-GB" dirty="0"/>
              <a:t>If resources are lacking in any way, documentation, examples, tests etc then put in an issue, fork the repo and submit a PR with some fixes. Even Documentation updates help.</a:t>
            </a:r>
          </a:p>
          <a:p>
            <a:r>
              <a:rPr lang="en-GB" dirty="0"/>
              <a:t>Source control should be used for all scripts, git is popular but anything works even Mercurial or SVN or VSS.</a:t>
            </a:r>
          </a:p>
        </p:txBody>
      </p:sp>
      <p:sp>
        <p:nvSpPr>
          <p:cNvPr id="4" name="Slide Number Placeholder 3"/>
          <p:cNvSpPr>
            <a:spLocks noGrp="1"/>
          </p:cNvSpPr>
          <p:nvPr>
            <p:ph type="sldNum" sz="quarter" idx="10"/>
          </p:nvPr>
        </p:nvSpPr>
        <p:spPr/>
        <p:txBody>
          <a:bodyPr/>
          <a:lstStyle/>
          <a:p>
            <a:fld id="{32D6D91B-FC2F-4D0F-AC81-FDF7F61486F9}" type="slidenum">
              <a:rPr lang="en-GB" smtClean="0"/>
              <a:t>5</a:t>
            </a:fld>
            <a:endParaRPr lang="en-GB"/>
          </a:p>
        </p:txBody>
      </p:sp>
    </p:spTree>
    <p:extLst>
      <p:ext uri="{BB962C8B-B14F-4D97-AF65-F5344CB8AC3E}">
        <p14:creationId xmlns:p14="http://schemas.microsoft.com/office/powerpoint/2010/main" val="1414551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Where to store the source is important, I prefer VSTS because I use it a lot at work. </a:t>
            </a:r>
            <a:r>
              <a:rPr lang="en-GB" dirty="0" err="1"/>
              <a:t>Gitlab</a:t>
            </a:r>
            <a:r>
              <a:rPr lang="en-GB" dirty="0"/>
              <a:t> gets lots of praise as well.</a:t>
            </a:r>
          </a:p>
        </p:txBody>
      </p:sp>
      <p:sp>
        <p:nvSpPr>
          <p:cNvPr id="4" name="Slide Number Placeholder 3"/>
          <p:cNvSpPr>
            <a:spLocks noGrp="1"/>
          </p:cNvSpPr>
          <p:nvPr>
            <p:ph type="sldNum" sz="quarter" idx="10"/>
          </p:nvPr>
        </p:nvSpPr>
        <p:spPr/>
        <p:txBody>
          <a:bodyPr/>
          <a:lstStyle/>
          <a:p>
            <a:fld id="{32D6D91B-FC2F-4D0F-AC81-FDF7F61486F9}" type="slidenum">
              <a:rPr lang="en-GB" smtClean="0"/>
              <a:t>6</a:t>
            </a:fld>
            <a:endParaRPr lang="en-GB"/>
          </a:p>
        </p:txBody>
      </p:sp>
    </p:spTree>
    <p:extLst>
      <p:ext uri="{BB962C8B-B14F-4D97-AF65-F5344CB8AC3E}">
        <p14:creationId xmlns:p14="http://schemas.microsoft.com/office/powerpoint/2010/main" val="1001480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D6D91B-FC2F-4D0F-AC81-FDF7F61486F9}" type="slidenum">
              <a:rPr lang="en-GB" smtClean="0"/>
              <a:t>7</a:t>
            </a:fld>
            <a:endParaRPr lang="en-GB"/>
          </a:p>
        </p:txBody>
      </p:sp>
    </p:spTree>
    <p:extLst>
      <p:ext uri="{BB962C8B-B14F-4D97-AF65-F5344CB8AC3E}">
        <p14:creationId xmlns:p14="http://schemas.microsoft.com/office/powerpoint/2010/main" val="12362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 tests against prod system to ensure everything that is currently installed and configured is still installed and configured. These tests will slowly become redundant as DSC config expands. </a:t>
            </a:r>
          </a:p>
          <a:p>
            <a:r>
              <a:rPr lang="en-GB" dirty="0"/>
              <a:t>Write the config, start small with windows features or file and folder permissions or group membership. Watch out for anything set by GPO, if you set it to something different than the GPO and use </a:t>
            </a:r>
            <a:r>
              <a:rPr lang="en-GB" dirty="0" err="1"/>
              <a:t>ApplyAndAutoCorrect</a:t>
            </a:r>
            <a:r>
              <a:rPr lang="en-GB" dirty="0"/>
              <a:t> then they’ll fight a lot and your config will constantly be changing.</a:t>
            </a:r>
          </a:p>
          <a:p>
            <a:r>
              <a:rPr lang="en-GB" dirty="0"/>
              <a:t>Commit the test and config to a git repo, usually it’s own branch and PR it into master.</a:t>
            </a:r>
          </a:p>
          <a:p>
            <a:r>
              <a:rPr lang="en-GB" dirty="0"/>
              <a:t>Build will run:</a:t>
            </a:r>
          </a:p>
          <a:p>
            <a:pPr marL="171450" indent="-171450">
              <a:buFontTx/>
              <a:buChar char="-"/>
            </a:pPr>
            <a:r>
              <a:rPr lang="en-GB" dirty="0"/>
              <a:t>Checks for test file for each server config.</a:t>
            </a:r>
          </a:p>
          <a:p>
            <a:pPr marL="171450" indent="-171450">
              <a:buFontTx/>
              <a:buChar char="-"/>
            </a:pPr>
            <a:r>
              <a:rPr lang="en-GB" dirty="0"/>
              <a:t>Runs coding guidelines pester tests.</a:t>
            </a:r>
          </a:p>
          <a:p>
            <a:pPr marL="171450" indent="-171450">
              <a:buFontTx/>
              <a:buChar char="-"/>
            </a:pPr>
            <a:r>
              <a:rPr lang="en-GB" dirty="0"/>
              <a:t>Runs </a:t>
            </a:r>
            <a:r>
              <a:rPr lang="en-GB" dirty="0" err="1"/>
              <a:t>sonarqube</a:t>
            </a:r>
            <a:r>
              <a:rPr lang="en-GB" dirty="0"/>
              <a:t> analysis (need to look at possibly publishing this extension).</a:t>
            </a:r>
          </a:p>
          <a:p>
            <a:pPr marL="171450" indent="-171450">
              <a:buFontTx/>
              <a:buChar char="-"/>
            </a:pPr>
            <a:r>
              <a:rPr lang="en-GB" dirty="0"/>
              <a:t>Publishes configs and tests</a:t>
            </a:r>
          </a:p>
        </p:txBody>
      </p:sp>
      <p:sp>
        <p:nvSpPr>
          <p:cNvPr id="4" name="Slide Number Placeholder 3"/>
          <p:cNvSpPr>
            <a:spLocks noGrp="1"/>
          </p:cNvSpPr>
          <p:nvPr>
            <p:ph type="sldNum" sz="quarter" idx="10"/>
          </p:nvPr>
        </p:nvSpPr>
        <p:spPr/>
        <p:txBody>
          <a:bodyPr/>
          <a:lstStyle/>
          <a:p>
            <a:fld id="{32D6D91B-FC2F-4D0F-AC81-FDF7F61486F9}" type="slidenum">
              <a:rPr lang="en-GB" smtClean="0"/>
              <a:t>8</a:t>
            </a:fld>
            <a:endParaRPr lang="en-GB"/>
          </a:p>
        </p:txBody>
      </p:sp>
    </p:spTree>
    <p:extLst>
      <p:ext uri="{BB962C8B-B14F-4D97-AF65-F5344CB8AC3E}">
        <p14:creationId xmlns:p14="http://schemas.microsoft.com/office/powerpoint/2010/main" val="200806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Takes build output and spins up Lability VM (or VMs depending on configuration) to ensure DSC is valid. This should have been done as part of development process anyway but a clean environment is useful.</a:t>
            </a:r>
          </a:p>
          <a:p>
            <a:r>
              <a:rPr lang="en-GB" dirty="0"/>
              <a:t>Clone the production VM and drop it on it into a lability lab, apply the DSC and then run the tests created initially. This should hopefully all pass. Some manual testing may be required here for some things, e.g. ADFS/WAP.</a:t>
            </a:r>
          </a:p>
          <a:p>
            <a:r>
              <a:rPr lang="en-GB" dirty="0"/>
              <a:t>Push the config to the prod pull server, currently using Tug with some modifications to the cmdlets to generate the </a:t>
            </a:r>
            <a:r>
              <a:rPr lang="en-GB" dirty="0" err="1"/>
              <a:t>mof</a:t>
            </a:r>
            <a:r>
              <a:rPr lang="en-GB" dirty="0"/>
              <a:t> file on the fly, pulling passwords from secret server then deleting the </a:t>
            </a:r>
            <a:r>
              <a:rPr lang="en-GB" dirty="0" err="1"/>
              <a:t>mof</a:t>
            </a:r>
            <a:r>
              <a:rPr lang="en-GB" dirty="0"/>
              <a:t> once it’s been passed to the client. </a:t>
            </a:r>
            <a:r>
              <a:rPr lang="en-GB" dirty="0" err="1"/>
              <a:t>Mofs</a:t>
            </a:r>
            <a:r>
              <a:rPr lang="en-GB" dirty="0"/>
              <a:t> are all protected by certs, currently just a domain generated cert but moving to individual node certs soon.</a:t>
            </a:r>
          </a:p>
        </p:txBody>
      </p:sp>
      <p:sp>
        <p:nvSpPr>
          <p:cNvPr id="4" name="Slide Number Placeholder 3"/>
          <p:cNvSpPr>
            <a:spLocks noGrp="1"/>
          </p:cNvSpPr>
          <p:nvPr>
            <p:ph type="sldNum" sz="quarter" idx="10"/>
          </p:nvPr>
        </p:nvSpPr>
        <p:spPr/>
        <p:txBody>
          <a:bodyPr/>
          <a:lstStyle/>
          <a:p>
            <a:fld id="{32D6D91B-FC2F-4D0F-AC81-FDF7F61486F9}" type="slidenum">
              <a:rPr lang="en-GB" smtClean="0"/>
              <a:t>9</a:t>
            </a:fld>
            <a:endParaRPr lang="en-GB"/>
          </a:p>
        </p:txBody>
      </p:sp>
    </p:spTree>
    <p:extLst>
      <p:ext uri="{BB962C8B-B14F-4D97-AF65-F5344CB8AC3E}">
        <p14:creationId xmlns:p14="http://schemas.microsoft.com/office/powerpoint/2010/main" val="442073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38375" y="2166365"/>
            <a:ext cx="9782175" cy="1605536"/>
          </a:xfrm>
        </p:spPr>
        <p:txBody>
          <a:bodyPr tIns="45720" bIns="45720" anchor="ctr">
            <a:normAutofit/>
          </a:bodyPr>
          <a:lstStyle>
            <a:lvl1pPr algn="ctr">
              <a:lnSpc>
                <a:spcPct val="80000"/>
              </a:lnSpc>
              <a:defRPr sz="5800" spc="15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1524000" y="3996251"/>
            <a:ext cx="9144000" cy="347150"/>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Edit City</a:t>
            </a:r>
          </a:p>
        </p:txBody>
      </p:sp>
      <p:pic>
        <p:nvPicPr>
          <p:cNvPr id="8" name="Picture 2"/>
          <p:cNvPicPr>
            <a:picLocks noChangeAspect="1" noChangeArrowheads="1"/>
          </p:cNvPicPr>
          <p:nvPr userDrawn="1"/>
        </p:nvPicPr>
        <p:blipFill>
          <a:blip r:embed="rId2"/>
          <a:stretch>
            <a:fillRect/>
          </a:stretch>
        </p:blipFill>
        <p:spPr bwMode="auto">
          <a:xfrm>
            <a:off x="-126204" y="2309177"/>
            <a:ext cx="2656940" cy="132847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txBox="1">
            <a:spLocks/>
          </p:cNvSpPr>
          <p:nvPr userDrawn="1"/>
        </p:nvSpPr>
        <p:spPr>
          <a:xfrm>
            <a:off x="1524000" y="4375641"/>
            <a:ext cx="9144000" cy="34715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fld id="{96DFF08F-DC6B-4601-B491-B0F83F6DD2DA}" type="datetimeFigureOut">
              <a:rPr lang="en-US" smtClean="0"/>
              <a:pPr/>
              <a:t>8/22/2017</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190749" y="284176"/>
            <a:ext cx="9591676"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2"/>
          <p:cNvPicPr>
            <a:picLocks noChangeAspect="1" noChangeArrowheads="1"/>
          </p:cNvPicPr>
          <p:nvPr userDrawn="1"/>
        </p:nvPicPr>
        <p:blipFill>
          <a:blip r:embed="rId12"/>
          <a:stretch>
            <a:fillRect/>
          </a:stretch>
        </p:blipFill>
        <p:spPr bwMode="auto">
          <a:xfrm>
            <a:off x="-126204" y="334833"/>
            <a:ext cx="2656940" cy="1328470"/>
          </a:xfrm>
          <a:prstGeom prst="rect">
            <a:avLst/>
          </a:prstGeom>
          <a:noFill/>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r>
              <a:rPr lang="en-GB" sz="2800" b="1" i="1" dirty="0"/>
              <a:t>London</a:t>
            </a:r>
          </a:p>
        </p:txBody>
      </p:sp>
      <p:sp>
        <p:nvSpPr>
          <p:cNvPr id="5" name="Title 4"/>
          <p:cNvSpPr>
            <a:spLocks noGrp="1"/>
          </p:cNvSpPr>
          <p:nvPr>
            <p:ph type="ctrTitle"/>
          </p:nvPr>
        </p:nvSpPr>
        <p:spPr/>
        <p:txBody>
          <a:bodyPr/>
          <a:lstStyle/>
          <a:p>
            <a:r>
              <a:rPr lang="en-GB" dirty="0"/>
              <a:t>PowerShell User Group</a:t>
            </a:r>
            <a:endParaRPr lang="en-US" dirty="0"/>
          </a:p>
        </p:txBody>
      </p:sp>
    </p:spTree>
    <p:extLst>
      <p:ext uri="{BB962C8B-B14F-4D97-AF65-F5344CB8AC3E}">
        <p14:creationId xmlns:p14="http://schemas.microsoft.com/office/powerpoint/2010/main" val="30222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554E-23B9-481B-B88E-0E528BBE567B}"/>
              </a:ext>
            </a:extLst>
          </p:cNvPr>
          <p:cNvSpPr>
            <a:spLocks noGrp="1"/>
          </p:cNvSpPr>
          <p:nvPr>
            <p:ph type="title"/>
          </p:nvPr>
        </p:nvSpPr>
        <p:spPr/>
        <p:txBody>
          <a:bodyPr/>
          <a:lstStyle/>
          <a:p>
            <a:r>
              <a:rPr lang="en-GB" dirty="0"/>
              <a:t>Demos</a:t>
            </a:r>
          </a:p>
        </p:txBody>
      </p:sp>
      <p:sp>
        <p:nvSpPr>
          <p:cNvPr id="3" name="Content Placeholder 2">
            <a:extLst>
              <a:ext uri="{FF2B5EF4-FFF2-40B4-BE49-F238E27FC236}">
                <a16:creationId xmlns:a16="http://schemas.microsoft.com/office/drawing/2014/main" id="{66091069-486B-4ADC-AD19-A4947BDC5E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6426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86BE-A575-47D6-9434-80E062A31E5E}"/>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1604EAA2-4061-4075-8177-3BCE776FE82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1040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2931-0C83-4AF7-BD77-9269EFAF3BA7}"/>
              </a:ext>
            </a:extLst>
          </p:cNvPr>
          <p:cNvSpPr>
            <a:spLocks noGrp="1"/>
          </p:cNvSpPr>
          <p:nvPr>
            <p:ph type="title"/>
          </p:nvPr>
        </p:nvSpPr>
        <p:spPr/>
        <p:txBody>
          <a:bodyPr/>
          <a:lstStyle/>
          <a:p>
            <a:r>
              <a:rPr lang="en-GB" dirty="0"/>
              <a:t>About Me – Chris Gardner</a:t>
            </a:r>
          </a:p>
        </p:txBody>
      </p:sp>
      <p:sp>
        <p:nvSpPr>
          <p:cNvPr id="3" name="Content Placeholder 2">
            <a:extLst>
              <a:ext uri="{FF2B5EF4-FFF2-40B4-BE49-F238E27FC236}">
                <a16:creationId xmlns:a16="http://schemas.microsoft.com/office/drawing/2014/main" id="{606ADEB2-0CA7-4AB9-A9D4-C9B166B3AF7D}"/>
              </a:ext>
            </a:extLst>
          </p:cNvPr>
          <p:cNvSpPr>
            <a:spLocks noGrp="1"/>
          </p:cNvSpPr>
          <p:nvPr>
            <p:ph idx="1"/>
          </p:nvPr>
        </p:nvSpPr>
        <p:spPr/>
        <p:txBody>
          <a:bodyPr/>
          <a:lstStyle/>
          <a:p>
            <a:r>
              <a:rPr lang="en-GB" dirty="0"/>
              <a:t>DevOps and ALM consultant at Black Marble</a:t>
            </a:r>
          </a:p>
          <a:p>
            <a:r>
              <a:rPr lang="en-GB" dirty="0"/>
              <a:t>3+ Years PowerShell experience</a:t>
            </a:r>
          </a:p>
          <a:p>
            <a:r>
              <a:rPr lang="en-GB" dirty="0"/>
              <a:t>Spent the last year+ automating software builds and writing DSC</a:t>
            </a:r>
          </a:p>
          <a:p>
            <a:r>
              <a:rPr lang="en-GB" dirty="0"/>
              <a:t>Contribute to various DSC resources and maintain 1 of my own</a:t>
            </a:r>
          </a:p>
          <a:p>
            <a:r>
              <a:rPr lang="en-GB" dirty="0"/>
              <a:t>Usually found on Slack (PSUGUK and PowerShell)</a:t>
            </a:r>
          </a:p>
          <a:p>
            <a:endParaRPr lang="en-GB" dirty="0"/>
          </a:p>
          <a:p>
            <a:r>
              <a:rPr lang="en-GB" dirty="0"/>
              <a:t>https://www.github.com/ChrisLGardner </a:t>
            </a:r>
          </a:p>
        </p:txBody>
      </p:sp>
    </p:spTree>
    <p:extLst>
      <p:ext uri="{BB962C8B-B14F-4D97-AF65-F5344CB8AC3E}">
        <p14:creationId xmlns:p14="http://schemas.microsoft.com/office/powerpoint/2010/main" val="180479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in Production - Agenda</a:t>
            </a:r>
          </a:p>
        </p:txBody>
      </p:sp>
      <p:sp>
        <p:nvSpPr>
          <p:cNvPr id="5" name="Content Placeholder 4"/>
          <p:cNvSpPr>
            <a:spLocks noGrp="1"/>
          </p:cNvSpPr>
          <p:nvPr>
            <p:ph idx="1"/>
          </p:nvPr>
        </p:nvSpPr>
        <p:spPr/>
        <p:txBody>
          <a:bodyPr/>
          <a:lstStyle/>
          <a:p>
            <a:r>
              <a:rPr lang="en-US" dirty="0"/>
              <a:t>What is DSC</a:t>
            </a:r>
          </a:p>
          <a:p>
            <a:r>
              <a:rPr lang="en-US" dirty="0"/>
              <a:t>Pros/Cons</a:t>
            </a:r>
          </a:p>
          <a:p>
            <a:r>
              <a:rPr lang="en-US" dirty="0"/>
              <a:t>Managing Configurations</a:t>
            </a:r>
          </a:p>
          <a:p>
            <a:r>
              <a:rPr lang="en-US" dirty="0"/>
              <a:t>Push or Pull</a:t>
            </a:r>
          </a:p>
          <a:p>
            <a:r>
              <a:rPr lang="en-US" dirty="0"/>
              <a:t>Release Pipeline</a:t>
            </a:r>
          </a:p>
          <a:p>
            <a:r>
              <a:rPr lang="en-US" dirty="0"/>
              <a:t>Demos</a:t>
            </a:r>
          </a:p>
        </p:txBody>
      </p:sp>
    </p:spTree>
    <p:extLst>
      <p:ext uri="{BB962C8B-B14F-4D97-AF65-F5344CB8AC3E}">
        <p14:creationId xmlns:p14="http://schemas.microsoft.com/office/powerpoint/2010/main" val="287685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9879-7B32-46C0-9505-9D41E3C2BD70}"/>
              </a:ext>
            </a:extLst>
          </p:cNvPr>
          <p:cNvSpPr>
            <a:spLocks noGrp="1"/>
          </p:cNvSpPr>
          <p:nvPr>
            <p:ph type="title"/>
          </p:nvPr>
        </p:nvSpPr>
        <p:spPr/>
        <p:txBody>
          <a:bodyPr/>
          <a:lstStyle/>
          <a:p>
            <a:r>
              <a:rPr lang="en-GB" dirty="0"/>
              <a:t>What is DSC?</a:t>
            </a:r>
          </a:p>
        </p:txBody>
      </p:sp>
      <p:sp>
        <p:nvSpPr>
          <p:cNvPr id="3" name="Content Placeholder 2">
            <a:extLst>
              <a:ext uri="{FF2B5EF4-FFF2-40B4-BE49-F238E27FC236}">
                <a16:creationId xmlns:a16="http://schemas.microsoft.com/office/drawing/2014/main" id="{9C464830-1F69-48AB-9878-DE65DAB63D4B}"/>
              </a:ext>
            </a:extLst>
          </p:cNvPr>
          <p:cNvSpPr>
            <a:spLocks noGrp="1"/>
          </p:cNvSpPr>
          <p:nvPr>
            <p:ph idx="1"/>
          </p:nvPr>
        </p:nvSpPr>
        <p:spPr/>
        <p:txBody>
          <a:bodyPr/>
          <a:lstStyle/>
          <a:p>
            <a:r>
              <a:rPr lang="en-GB" dirty="0"/>
              <a:t>Configuration management framework built on PowerShell</a:t>
            </a:r>
          </a:p>
          <a:p>
            <a:r>
              <a:rPr lang="en-GB" dirty="0"/>
              <a:t>Uses resources to handle configuration of parts of the system</a:t>
            </a:r>
          </a:p>
          <a:p>
            <a:r>
              <a:rPr lang="en-GB" dirty="0"/>
              <a:t>Configurations are PowerShell scripts</a:t>
            </a:r>
          </a:p>
        </p:txBody>
      </p:sp>
    </p:spTree>
    <p:extLst>
      <p:ext uri="{BB962C8B-B14F-4D97-AF65-F5344CB8AC3E}">
        <p14:creationId xmlns:p14="http://schemas.microsoft.com/office/powerpoint/2010/main" val="236094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BA7C-300F-43A2-B354-DD8BF255EFF8}"/>
              </a:ext>
            </a:extLst>
          </p:cNvPr>
          <p:cNvSpPr>
            <a:spLocks noGrp="1"/>
          </p:cNvSpPr>
          <p:nvPr>
            <p:ph type="title"/>
          </p:nvPr>
        </p:nvSpPr>
        <p:spPr/>
        <p:txBody>
          <a:bodyPr/>
          <a:lstStyle/>
          <a:p>
            <a:r>
              <a:rPr lang="en-GB" dirty="0"/>
              <a:t>Pros &amp; Cons</a:t>
            </a:r>
          </a:p>
        </p:txBody>
      </p:sp>
      <p:sp>
        <p:nvSpPr>
          <p:cNvPr id="3" name="Content Placeholder 2">
            <a:extLst>
              <a:ext uri="{FF2B5EF4-FFF2-40B4-BE49-F238E27FC236}">
                <a16:creationId xmlns:a16="http://schemas.microsoft.com/office/drawing/2014/main" id="{1FEC490B-234C-407E-827A-ECED9372B318}"/>
              </a:ext>
            </a:extLst>
          </p:cNvPr>
          <p:cNvSpPr>
            <a:spLocks noGrp="1"/>
          </p:cNvSpPr>
          <p:nvPr>
            <p:ph idx="1"/>
          </p:nvPr>
        </p:nvSpPr>
        <p:spPr/>
        <p:txBody>
          <a:bodyPr/>
          <a:lstStyle/>
          <a:p>
            <a:r>
              <a:rPr lang="en-GB" dirty="0"/>
              <a:t>Pros:</a:t>
            </a:r>
          </a:p>
          <a:p>
            <a:pPr lvl="1"/>
            <a:r>
              <a:rPr lang="en-GB" dirty="0"/>
              <a:t>Configurations are simple code files so can be stored in source control</a:t>
            </a:r>
          </a:p>
          <a:p>
            <a:pPr lvl="1"/>
            <a:r>
              <a:rPr lang="en-GB" dirty="0"/>
              <a:t>Resources are PowerShell modules, either normal or class based</a:t>
            </a:r>
          </a:p>
          <a:p>
            <a:pPr lvl="1"/>
            <a:r>
              <a:rPr lang="en-GB" dirty="0"/>
              <a:t>Custom Resources are easy to write and publish</a:t>
            </a:r>
          </a:p>
          <a:p>
            <a:pPr lvl="1"/>
            <a:r>
              <a:rPr lang="en-GB" dirty="0"/>
              <a:t>A lot of resources already available via PowerShellGallery.com and </a:t>
            </a:r>
            <a:r>
              <a:rPr lang="en-GB" dirty="0" err="1"/>
              <a:t>github</a:t>
            </a:r>
            <a:endParaRPr lang="en-GB" dirty="0"/>
          </a:p>
          <a:p>
            <a:pPr lvl="1"/>
            <a:r>
              <a:rPr lang="en-GB" dirty="0"/>
              <a:t>Lots of documentation and blogs available</a:t>
            </a:r>
          </a:p>
          <a:p>
            <a:r>
              <a:rPr lang="en-GB" dirty="0"/>
              <a:t>Cons:</a:t>
            </a:r>
          </a:p>
          <a:p>
            <a:pPr lvl="1"/>
            <a:r>
              <a:rPr lang="en-GB" dirty="0"/>
              <a:t>Reporting isn’t very good out of the box.</a:t>
            </a:r>
          </a:p>
          <a:p>
            <a:pPr lvl="1"/>
            <a:r>
              <a:rPr lang="en-GB" dirty="0"/>
              <a:t>It’s just a framework</a:t>
            </a:r>
          </a:p>
          <a:p>
            <a:pPr lvl="1"/>
            <a:r>
              <a:rPr lang="en-GB" dirty="0"/>
              <a:t>Resources don’t always do everything you want (Hint: fork the code and fix it)</a:t>
            </a:r>
          </a:p>
          <a:p>
            <a:pPr lvl="1"/>
            <a:endParaRPr lang="en-GB" dirty="0"/>
          </a:p>
        </p:txBody>
      </p:sp>
    </p:spTree>
    <p:extLst>
      <p:ext uri="{BB962C8B-B14F-4D97-AF65-F5344CB8AC3E}">
        <p14:creationId xmlns:p14="http://schemas.microsoft.com/office/powerpoint/2010/main" val="213066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9CF8-4CD0-4E70-8201-7EA4D0C943ED}"/>
              </a:ext>
            </a:extLst>
          </p:cNvPr>
          <p:cNvSpPr>
            <a:spLocks noGrp="1"/>
          </p:cNvSpPr>
          <p:nvPr>
            <p:ph type="title"/>
          </p:nvPr>
        </p:nvSpPr>
        <p:spPr/>
        <p:txBody>
          <a:bodyPr/>
          <a:lstStyle/>
          <a:p>
            <a:r>
              <a:rPr lang="en-GB" dirty="0"/>
              <a:t>Managing Configurations</a:t>
            </a:r>
          </a:p>
        </p:txBody>
      </p:sp>
      <p:sp>
        <p:nvSpPr>
          <p:cNvPr id="3" name="Content Placeholder 2">
            <a:extLst>
              <a:ext uri="{FF2B5EF4-FFF2-40B4-BE49-F238E27FC236}">
                <a16:creationId xmlns:a16="http://schemas.microsoft.com/office/drawing/2014/main" id="{F28E172E-2AE7-4131-AC6C-328806912B74}"/>
              </a:ext>
            </a:extLst>
          </p:cNvPr>
          <p:cNvSpPr>
            <a:spLocks noGrp="1"/>
          </p:cNvSpPr>
          <p:nvPr>
            <p:ph idx="1"/>
          </p:nvPr>
        </p:nvSpPr>
        <p:spPr/>
        <p:txBody>
          <a:bodyPr/>
          <a:lstStyle/>
          <a:p>
            <a:r>
              <a:rPr lang="en-GB" dirty="0"/>
              <a:t>Source Control – Free options:</a:t>
            </a:r>
          </a:p>
          <a:p>
            <a:pPr lvl="1"/>
            <a:r>
              <a:rPr lang="en-GB" dirty="0" err="1"/>
              <a:t>Gitlab</a:t>
            </a:r>
            <a:endParaRPr lang="en-GB" dirty="0"/>
          </a:p>
          <a:p>
            <a:pPr lvl="1"/>
            <a:r>
              <a:rPr lang="en-GB" dirty="0"/>
              <a:t>VSTS (up to 5 free contributing users + MSDN users)</a:t>
            </a:r>
          </a:p>
          <a:p>
            <a:pPr lvl="1"/>
            <a:r>
              <a:rPr lang="en-GB" dirty="0"/>
              <a:t>Bitbucket</a:t>
            </a:r>
          </a:p>
          <a:p>
            <a:pPr lvl="1"/>
            <a:r>
              <a:rPr lang="en-GB" dirty="0"/>
              <a:t>Git repo on a file share</a:t>
            </a:r>
          </a:p>
          <a:p>
            <a:pPr lvl="1"/>
            <a:endParaRPr lang="en-GB" dirty="0"/>
          </a:p>
          <a:p>
            <a:r>
              <a:rPr lang="en-GB" dirty="0"/>
              <a:t>Source Control - £££ options:</a:t>
            </a:r>
          </a:p>
          <a:p>
            <a:pPr lvl="1"/>
            <a:r>
              <a:rPr lang="en-GB" dirty="0" err="1"/>
              <a:t>Github</a:t>
            </a:r>
            <a:r>
              <a:rPr lang="en-GB" dirty="0"/>
              <a:t> Enterprise</a:t>
            </a:r>
          </a:p>
          <a:p>
            <a:pPr lvl="1"/>
            <a:r>
              <a:rPr lang="en-GB" dirty="0"/>
              <a:t>VSTS (more than contributing 5 users)</a:t>
            </a:r>
          </a:p>
          <a:p>
            <a:pPr lvl="1"/>
            <a:r>
              <a:rPr lang="en-GB" dirty="0" err="1"/>
              <a:t>Gitlab</a:t>
            </a:r>
            <a:r>
              <a:rPr lang="en-GB" dirty="0"/>
              <a:t>/Bitbucket (more features)</a:t>
            </a:r>
          </a:p>
        </p:txBody>
      </p:sp>
    </p:spTree>
    <p:extLst>
      <p:ext uri="{BB962C8B-B14F-4D97-AF65-F5344CB8AC3E}">
        <p14:creationId xmlns:p14="http://schemas.microsoft.com/office/powerpoint/2010/main" val="367357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8BE8-7078-42C9-B4CE-33B9B299A6C3}"/>
              </a:ext>
            </a:extLst>
          </p:cNvPr>
          <p:cNvSpPr>
            <a:spLocks noGrp="1"/>
          </p:cNvSpPr>
          <p:nvPr>
            <p:ph type="title"/>
          </p:nvPr>
        </p:nvSpPr>
        <p:spPr/>
        <p:txBody>
          <a:bodyPr/>
          <a:lstStyle/>
          <a:p>
            <a:r>
              <a:rPr lang="en-GB" dirty="0"/>
              <a:t>Push or Pull?</a:t>
            </a:r>
          </a:p>
        </p:txBody>
      </p:sp>
      <p:sp>
        <p:nvSpPr>
          <p:cNvPr id="3" name="Content Placeholder 2">
            <a:extLst>
              <a:ext uri="{FF2B5EF4-FFF2-40B4-BE49-F238E27FC236}">
                <a16:creationId xmlns:a16="http://schemas.microsoft.com/office/drawing/2014/main" id="{4C7C13BF-B950-40D5-BFD4-DD63E1684666}"/>
              </a:ext>
            </a:extLst>
          </p:cNvPr>
          <p:cNvSpPr>
            <a:spLocks noGrp="1"/>
          </p:cNvSpPr>
          <p:nvPr>
            <p:ph idx="1"/>
          </p:nvPr>
        </p:nvSpPr>
        <p:spPr/>
        <p:txBody>
          <a:bodyPr/>
          <a:lstStyle/>
          <a:p>
            <a:r>
              <a:rPr lang="en-GB" dirty="0"/>
              <a:t>Push:</a:t>
            </a:r>
          </a:p>
          <a:p>
            <a:pPr lvl="1"/>
            <a:r>
              <a:rPr lang="en-GB" dirty="0"/>
              <a:t>Useful during testing of configurations</a:t>
            </a:r>
          </a:p>
          <a:p>
            <a:pPr lvl="1"/>
            <a:r>
              <a:rPr lang="en-GB" dirty="0"/>
              <a:t>Manual process to start</a:t>
            </a:r>
          </a:p>
          <a:p>
            <a:pPr lvl="1"/>
            <a:r>
              <a:rPr lang="en-GB" dirty="0"/>
              <a:t>More controlled updating of configurations</a:t>
            </a:r>
          </a:p>
          <a:p>
            <a:pPr lvl="1"/>
            <a:endParaRPr lang="en-GB" dirty="0"/>
          </a:p>
          <a:p>
            <a:r>
              <a:rPr lang="en-GB" dirty="0"/>
              <a:t>Pull:</a:t>
            </a:r>
          </a:p>
          <a:p>
            <a:pPr lvl="1"/>
            <a:r>
              <a:rPr lang="en-GB" dirty="0"/>
              <a:t>Regular deployment of configurations</a:t>
            </a:r>
          </a:p>
          <a:p>
            <a:pPr lvl="1"/>
            <a:r>
              <a:rPr lang="en-GB" dirty="0"/>
              <a:t>Deploys resources needed for each configuration</a:t>
            </a:r>
          </a:p>
          <a:p>
            <a:pPr lvl="1"/>
            <a:r>
              <a:rPr lang="en-GB" dirty="0"/>
              <a:t>Reporting isn’t great (on-</a:t>
            </a:r>
            <a:r>
              <a:rPr lang="en-GB" dirty="0" err="1"/>
              <a:t>prem</a:t>
            </a:r>
            <a:r>
              <a:rPr lang="en-GB" dirty="0"/>
              <a:t>)</a:t>
            </a:r>
          </a:p>
        </p:txBody>
      </p:sp>
    </p:spTree>
    <p:extLst>
      <p:ext uri="{BB962C8B-B14F-4D97-AF65-F5344CB8AC3E}">
        <p14:creationId xmlns:p14="http://schemas.microsoft.com/office/powerpoint/2010/main" val="114830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B2C8-C5CE-4CBC-BD4A-6CB7F66962BC}"/>
              </a:ext>
            </a:extLst>
          </p:cNvPr>
          <p:cNvSpPr>
            <a:spLocks noGrp="1"/>
          </p:cNvSpPr>
          <p:nvPr>
            <p:ph type="title"/>
          </p:nvPr>
        </p:nvSpPr>
        <p:spPr/>
        <p:txBody>
          <a:bodyPr/>
          <a:lstStyle/>
          <a:p>
            <a:r>
              <a:rPr lang="en-GB" dirty="0"/>
              <a:t>Development Pipeline</a:t>
            </a:r>
          </a:p>
        </p:txBody>
      </p:sp>
      <p:sp>
        <p:nvSpPr>
          <p:cNvPr id="4" name="Rectangle 3">
            <a:extLst>
              <a:ext uri="{FF2B5EF4-FFF2-40B4-BE49-F238E27FC236}">
                <a16:creationId xmlns:a16="http://schemas.microsoft.com/office/drawing/2014/main" id="{D87CFD39-11B8-4B29-B1EB-715BE51C4FA1}"/>
              </a:ext>
            </a:extLst>
          </p:cNvPr>
          <p:cNvSpPr/>
          <p:nvPr/>
        </p:nvSpPr>
        <p:spPr>
          <a:xfrm>
            <a:off x="418283" y="2161178"/>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Write Tests vs Prod</a:t>
            </a:r>
          </a:p>
        </p:txBody>
      </p:sp>
      <p:sp>
        <p:nvSpPr>
          <p:cNvPr id="5" name="Rectangle 4">
            <a:extLst>
              <a:ext uri="{FF2B5EF4-FFF2-40B4-BE49-F238E27FC236}">
                <a16:creationId xmlns:a16="http://schemas.microsoft.com/office/drawing/2014/main" id="{DB1B831F-E195-482D-886F-366DC94A6587}"/>
              </a:ext>
            </a:extLst>
          </p:cNvPr>
          <p:cNvSpPr/>
          <p:nvPr/>
        </p:nvSpPr>
        <p:spPr>
          <a:xfrm>
            <a:off x="3321363" y="3182164"/>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Write/Update</a:t>
            </a:r>
          </a:p>
          <a:p>
            <a:pPr algn="ctr"/>
            <a:r>
              <a:rPr lang="en-GB" dirty="0"/>
              <a:t>DSC Config</a:t>
            </a:r>
          </a:p>
        </p:txBody>
      </p:sp>
      <p:sp>
        <p:nvSpPr>
          <p:cNvPr id="6" name="Rectangle 5">
            <a:extLst>
              <a:ext uri="{FF2B5EF4-FFF2-40B4-BE49-F238E27FC236}">
                <a16:creationId xmlns:a16="http://schemas.microsoft.com/office/drawing/2014/main" id="{AF053982-48E7-4D4F-8491-1A203B724444}"/>
              </a:ext>
            </a:extLst>
          </p:cNvPr>
          <p:cNvSpPr/>
          <p:nvPr/>
        </p:nvSpPr>
        <p:spPr>
          <a:xfrm>
            <a:off x="9276181" y="4977306"/>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Build</a:t>
            </a:r>
          </a:p>
        </p:txBody>
      </p:sp>
      <p:sp>
        <p:nvSpPr>
          <p:cNvPr id="7" name="Rectangle 6">
            <a:extLst>
              <a:ext uri="{FF2B5EF4-FFF2-40B4-BE49-F238E27FC236}">
                <a16:creationId xmlns:a16="http://schemas.microsoft.com/office/drawing/2014/main" id="{C59ED742-50C8-4325-A9FE-C5749E6F444C}"/>
              </a:ext>
            </a:extLst>
          </p:cNvPr>
          <p:cNvSpPr/>
          <p:nvPr/>
        </p:nvSpPr>
        <p:spPr>
          <a:xfrm>
            <a:off x="6209015" y="4145653"/>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Commit to </a:t>
            </a:r>
          </a:p>
          <a:p>
            <a:pPr algn="ctr"/>
            <a:r>
              <a:rPr lang="en-GB" dirty="0"/>
              <a:t>git repo</a:t>
            </a:r>
          </a:p>
        </p:txBody>
      </p:sp>
      <p:cxnSp>
        <p:nvCxnSpPr>
          <p:cNvPr id="13" name="Straight Arrow Connector 12">
            <a:extLst>
              <a:ext uri="{FF2B5EF4-FFF2-40B4-BE49-F238E27FC236}">
                <a16:creationId xmlns:a16="http://schemas.microsoft.com/office/drawing/2014/main" id="{507E334F-71C6-40F2-95BB-46B28E8FFA84}"/>
              </a:ext>
            </a:extLst>
          </p:cNvPr>
          <p:cNvCxnSpPr>
            <a:stCxn id="4" idx="3"/>
            <a:endCxn id="5" idx="1"/>
          </p:cNvCxnSpPr>
          <p:nvPr/>
        </p:nvCxnSpPr>
        <p:spPr>
          <a:xfrm>
            <a:off x="2673429" y="2671671"/>
            <a:ext cx="647934" cy="102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707DC2-452B-4935-AA7A-0A9637FEF24F}"/>
              </a:ext>
            </a:extLst>
          </p:cNvPr>
          <p:cNvCxnSpPr>
            <a:cxnSpLocks/>
            <a:stCxn id="5" idx="3"/>
            <a:endCxn id="7" idx="1"/>
          </p:cNvCxnSpPr>
          <p:nvPr/>
        </p:nvCxnSpPr>
        <p:spPr>
          <a:xfrm>
            <a:off x="5576509" y="3692657"/>
            <a:ext cx="632506" cy="963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7D180B2-B32A-49FD-A379-453B2DEE0FAE}"/>
              </a:ext>
            </a:extLst>
          </p:cNvPr>
          <p:cNvCxnSpPr>
            <a:cxnSpLocks/>
            <a:stCxn id="7" idx="3"/>
            <a:endCxn id="6" idx="1"/>
          </p:cNvCxnSpPr>
          <p:nvPr/>
        </p:nvCxnSpPr>
        <p:spPr>
          <a:xfrm>
            <a:off x="8464161" y="4656146"/>
            <a:ext cx="812020" cy="83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69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531-279D-42AF-8095-C9A4F7CC2D00}"/>
              </a:ext>
            </a:extLst>
          </p:cNvPr>
          <p:cNvSpPr>
            <a:spLocks noGrp="1"/>
          </p:cNvSpPr>
          <p:nvPr>
            <p:ph type="title"/>
          </p:nvPr>
        </p:nvSpPr>
        <p:spPr/>
        <p:txBody>
          <a:bodyPr/>
          <a:lstStyle/>
          <a:p>
            <a:r>
              <a:rPr lang="en-GB" dirty="0"/>
              <a:t>Development Pipeline</a:t>
            </a:r>
          </a:p>
        </p:txBody>
      </p:sp>
      <p:sp>
        <p:nvSpPr>
          <p:cNvPr id="4" name="Rectangle 3">
            <a:extLst>
              <a:ext uri="{FF2B5EF4-FFF2-40B4-BE49-F238E27FC236}">
                <a16:creationId xmlns:a16="http://schemas.microsoft.com/office/drawing/2014/main" id="{D7988EC6-591E-4E08-A210-58C526BBD2E9}"/>
              </a:ext>
            </a:extLst>
          </p:cNvPr>
          <p:cNvSpPr/>
          <p:nvPr/>
        </p:nvSpPr>
        <p:spPr>
          <a:xfrm>
            <a:off x="8980265" y="5138589"/>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 Pull Server</a:t>
            </a:r>
          </a:p>
        </p:txBody>
      </p:sp>
      <p:sp>
        <p:nvSpPr>
          <p:cNvPr id="5" name="Rectangle 4">
            <a:extLst>
              <a:ext uri="{FF2B5EF4-FFF2-40B4-BE49-F238E27FC236}">
                <a16:creationId xmlns:a16="http://schemas.microsoft.com/office/drawing/2014/main" id="{ADE949B3-ED8E-45AA-AC0D-DA0CC223DDE2}"/>
              </a:ext>
            </a:extLst>
          </p:cNvPr>
          <p:cNvSpPr/>
          <p:nvPr/>
        </p:nvSpPr>
        <p:spPr>
          <a:xfrm>
            <a:off x="5859014" y="3994188"/>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Clone VM</a:t>
            </a:r>
          </a:p>
        </p:txBody>
      </p:sp>
      <p:sp>
        <p:nvSpPr>
          <p:cNvPr id="6" name="Rectangle 5">
            <a:extLst>
              <a:ext uri="{FF2B5EF4-FFF2-40B4-BE49-F238E27FC236}">
                <a16:creationId xmlns:a16="http://schemas.microsoft.com/office/drawing/2014/main" id="{C270093C-7FBE-4B82-A635-DAB41885B053}"/>
              </a:ext>
            </a:extLst>
          </p:cNvPr>
          <p:cNvSpPr/>
          <p:nvPr/>
        </p:nvSpPr>
        <p:spPr>
          <a:xfrm>
            <a:off x="3039469" y="3057348"/>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Lability Lab</a:t>
            </a:r>
          </a:p>
        </p:txBody>
      </p:sp>
      <p:cxnSp>
        <p:nvCxnSpPr>
          <p:cNvPr id="7" name="Straight Arrow Connector 6">
            <a:extLst>
              <a:ext uri="{FF2B5EF4-FFF2-40B4-BE49-F238E27FC236}">
                <a16:creationId xmlns:a16="http://schemas.microsoft.com/office/drawing/2014/main" id="{CB718F18-15A3-4AD0-A415-1B681ADA9BE4}"/>
              </a:ext>
            </a:extLst>
          </p:cNvPr>
          <p:cNvCxnSpPr>
            <a:cxnSpLocks/>
            <a:stCxn id="6" idx="3"/>
            <a:endCxn id="5" idx="1"/>
          </p:cNvCxnSpPr>
          <p:nvPr/>
        </p:nvCxnSpPr>
        <p:spPr>
          <a:xfrm>
            <a:off x="5294615" y="3567841"/>
            <a:ext cx="564399" cy="93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C0AA5D1-8699-4FFF-88AF-A6DF4985829D}"/>
              </a:ext>
            </a:extLst>
          </p:cNvPr>
          <p:cNvCxnSpPr>
            <a:cxnSpLocks/>
            <a:stCxn id="5" idx="3"/>
            <a:endCxn id="4" idx="1"/>
          </p:cNvCxnSpPr>
          <p:nvPr/>
        </p:nvCxnSpPr>
        <p:spPr>
          <a:xfrm>
            <a:off x="8114160" y="4504681"/>
            <a:ext cx="866105" cy="114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8167C44-D072-40AA-828D-2C462331BD16}"/>
              </a:ext>
            </a:extLst>
          </p:cNvPr>
          <p:cNvSpPr/>
          <p:nvPr/>
        </p:nvSpPr>
        <p:spPr>
          <a:xfrm>
            <a:off x="205109" y="1981665"/>
            <a:ext cx="2255146" cy="102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Build Output</a:t>
            </a:r>
          </a:p>
        </p:txBody>
      </p:sp>
      <p:cxnSp>
        <p:nvCxnSpPr>
          <p:cNvPr id="30" name="Straight Arrow Connector 29">
            <a:extLst>
              <a:ext uri="{FF2B5EF4-FFF2-40B4-BE49-F238E27FC236}">
                <a16:creationId xmlns:a16="http://schemas.microsoft.com/office/drawing/2014/main" id="{9519F486-DE40-4A54-B4C2-49EB6441F2C7}"/>
              </a:ext>
            </a:extLst>
          </p:cNvPr>
          <p:cNvCxnSpPr>
            <a:cxnSpLocks/>
            <a:stCxn id="22" idx="3"/>
            <a:endCxn id="6" idx="1"/>
          </p:cNvCxnSpPr>
          <p:nvPr/>
        </p:nvCxnSpPr>
        <p:spPr>
          <a:xfrm>
            <a:off x="2460255" y="2492158"/>
            <a:ext cx="579214" cy="1075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225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London_Presentation_Template.potx" id="{1933F27A-573A-401C-9980-C56CEEB50742}" vid="{19041EDC-6CFD-4EAC-BEBD-92113C7010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London_Presentation_Template</Template>
  <TotalTime>3485</TotalTime>
  <Words>728</Words>
  <Application>Microsoft Office PowerPoint</Application>
  <PresentationFormat>Widescreen</PresentationFormat>
  <Paragraphs>92</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vt:lpstr>
      <vt:lpstr>Banded</vt:lpstr>
      <vt:lpstr>PowerShell User Group</vt:lpstr>
      <vt:lpstr>About Me – Chris Gardner</vt:lpstr>
      <vt:lpstr>DSC in Production - Agenda</vt:lpstr>
      <vt:lpstr>What is DSC?</vt:lpstr>
      <vt:lpstr>Pros &amp; Cons</vt:lpstr>
      <vt:lpstr>Managing Configurations</vt:lpstr>
      <vt:lpstr>Push or Pull?</vt:lpstr>
      <vt:lpstr>Development Pipeline</vt:lpstr>
      <vt:lpstr>Development Pipeline</vt:lpstr>
      <vt:lpstr>Demos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User Group</dc:title>
  <dc:creator>Chris Gardner</dc:creator>
  <cp:lastModifiedBy>Chris Gardner</cp:lastModifiedBy>
  <cp:revision>19</cp:revision>
  <dcterms:created xsi:type="dcterms:W3CDTF">2017-08-14T15:29:28Z</dcterms:created>
  <dcterms:modified xsi:type="dcterms:W3CDTF">2017-08-22T20:49:38Z</dcterms:modified>
</cp:coreProperties>
</file>