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74"/>
  </p:normalViewPr>
  <p:slideViewPr>
    <p:cSldViewPr>
      <p:cViewPr varScale="1">
        <p:scale>
          <a:sx n="124" d="100"/>
          <a:sy n="124" d="100"/>
        </p:scale>
        <p:origin x="74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74199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C3C3C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74199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743700" y="352043"/>
            <a:ext cx="5193792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282184" y="5227320"/>
            <a:ext cx="1627632" cy="1042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74199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98280" y="350520"/>
            <a:ext cx="2851404" cy="571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5421" y="381457"/>
            <a:ext cx="1276350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174199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2311" y="2659507"/>
            <a:ext cx="8100059" cy="253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C3C3C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windows/win32/api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4600" y="3048000"/>
            <a:ext cx="5271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C/C</a:t>
            </a:r>
            <a:r>
              <a:rPr sz="4000" spc="-20" dirty="0"/>
              <a:t>+</a:t>
            </a:r>
            <a:r>
              <a:rPr sz="4000" spc="-10" dirty="0"/>
              <a:t>+</a:t>
            </a:r>
            <a:r>
              <a:rPr sz="4000" spc="-5" dirty="0"/>
              <a:t>逆向与软件调试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12763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C&amp;C++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3425825" cy="108966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小测试</a:t>
            </a:r>
            <a:endParaRPr sz="24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阅读以下程序写结果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4935" y="1633727"/>
            <a:ext cx="4490085" cy="4525010"/>
          </a:xfrm>
          <a:prstGeom prst="rect">
            <a:avLst/>
          </a:prstGeom>
          <a:ln w="9525">
            <a:solidFill>
              <a:srgbClr val="00AFE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548ED4"/>
                </a:solidFill>
                <a:latin typeface="Cambria"/>
                <a:cs typeface="Cambria"/>
              </a:rPr>
              <a:t>#include</a:t>
            </a:r>
            <a:r>
              <a:rPr sz="1800" spc="-15" dirty="0">
                <a:solidFill>
                  <a:srgbClr val="548ED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mbria"/>
                <a:cs typeface="Cambria"/>
              </a:rPr>
              <a:t>&lt;iostream&gt;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solidFill>
                  <a:srgbClr val="548ED4"/>
                </a:solidFill>
                <a:latin typeface="Cambria"/>
                <a:cs typeface="Cambria"/>
              </a:rPr>
              <a:t>typedef struct</a:t>
            </a:r>
            <a:r>
              <a:rPr sz="1800" spc="40" dirty="0">
                <a:solidFill>
                  <a:srgbClr val="548ED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48ED4"/>
                </a:solidFill>
                <a:latin typeface="Cambria"/>
                <a:cs typeface="Cambria"/>
              </a:rPr>
              <a:t>tagPOINT</a:t>
            </a:r>
            <a:endParaRPr sz="18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295275" marR="3639820">
              <a:lnSpc>
                <a:spcPct val="100000"/>
              </a:lnSpc>
            </a:pPr>
            <a:r>
              <a:rPr sz="1800" dirty="0">
                <a:solidFill>
                  <a:srgbClr val="548ED4"/>
                </a:solidFill>
                <a:latin typeface="Cambria"/>
                <a:cs typeface="Cambria"/>
              </a:rPr>
              <a:t>int </a:t>
            </a:r>
            <a:r>
              <a:rPr sz="1800" dirty="0">
                <a:solidFill>
                  <a:srgbClr val="6F2F9F"/>
                </a:solidFill>
                <a:latin typeface="Cambria"/>
                <a:cs typeface="Cambria"/>
              </a:rPr>
              <a:t>x</a:t>
            </a:r>
            <a:r>
              <a:rPr sz="1800" dirty="0">
                <a:latin typeface="Cambria"/>
                <a:cs typeface="Cambria"/>
              </a:rPr>
              <a:t>;  </a:t>
            </a:r>
            <a:r>
              <a:rPr sz="1800" dirty="0">
                <a:solidFill>
                  <a:srgbClr val="548ED4"/>
                </a:solidFill>
                <a:latin typeface="Cambria"/>
                <a:cs typeface="Cambria"/>
              </a:rPr>
              <a:t>int</a:t>
            </a:r>
            <a:r>
              <a:rPr sz="1800" spc="300" dirty="0">
                <a:solidFill>
                  <a:srgbClr val="548ED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6F2F9F"/>
                </a:solidFill>
                <a:latin typeface="Cambria"/>
                <a:cs typeface="Cambria"/>
              </a:rPr>
              <a:t>y</a:t>
            </a:r>
            <a:r>
              <a:rPr sz="1800" dirty="0">
                <a:latin typeface="Cambria"/>
                <a:cs typeface="Cambria"/>
              </a:rPr>
              <a:t>;</a:t>
            </a:r>
            <a:endParaRPr sz="18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} </a:t>
            </a:r>
            <a:r>
              <a:rPr sz="1800" spc="-35" dirty="0">
                <a:solidFill>
                  <a:srgbClr val="548ED4"/>
                </a:solidFill>
                <a:latin typeface="Cambria"/>
                <a:cs typeface="Cambria"/>
              </a:rPr>
              <a:t>POINT</a:t>
            </a:r>
            <a:r>
              <a:rPr sz="1800" spc="-35" dirty="0">
                <a:latin typeface="Cambria"/>
                <a:cs typeface="Cambria"/>
              </a:rPr>
              <a:t>,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*</a:t>
            </a:r>
            <a:r>
              <a:rPr sz="1800" spc="-10" dirty="0">
                <a:solidFill>
                  <a:srgbClr val="548ED4"/>
                </a:solidFill>
                <a:latin typeface="Cambria"/>
                <a:cs typeface="Cambria"/>
              </a:rPr>
              <a:t>PPOINT</a:t>
            </a:r>
            <a:r>
              <a:rPr sz="1800" spc="-10" dirty="0">
                <a:latin typeface="Cambria"/>
                <a:cs typeface="Cambria"/>
              </a:rPr>
              <a:t>;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548ED4"/>
                </a:solidFill>
                <a:latin typeface="Cambria"/>
                <a:cs typeface="Cambria"/>
              </a:rPr>
              <a:t>int </a:t>
            </a:r>
            <a:r>
              <a:rPr sz="1800" spc="-5" dirty="0">
                <a:latin typeface="Cambria"/>
                <a:cs typeface="Cambria"/>
              </a:rPr>
              <a:t>main(</a:t>
            </a:r>
            <a:r>
              <a:rPr sz="1800" spc="-5" dirty="0">
                <a:solidFill>
                  <a:srgbClr val="548ED4"/>
                </a:solidFill>
                <a:latin typeface="Cambria"/>
                <a:cs typeface="Cambria"/>
              </a:rPr>
              <a:t>int </a:t>
            </a:r>
            <a:r>
              <a:rPr sz="1800" spc="-10" dirty="0">
                <a:solidFill>
                  <a:srgbClr val="6F2F9F"/>
                </a:solidFill>
                <a:latin typeface="Cambria"/>
                <a:cs typeface="Cambria"/>
              </a:rPr>
              <a:t>argc</a:t>
            </a:r>
            <a:r>
              <a:rPr sz="1800" spc="-10" dirty="0">
                <a:latin typeface="Cambria"/>
                <a:cs typeface="Cambria"/>
              </a:rPr>
              <a:t>, </a:t>
            </a:r>
            <a:r>
              <a:rPr sz="1800" dirty="0">
                <a:solidFill>
                  <a:srgbClr val="548ED4"/>
                </a:solidFill>
                <a:latin typeface="Cambria"/>
                <a:cs typeface="Cambria"/>
              </a:rPr>
              <a:t>char</a:t>
            </a:r>
            <a:r>
              <a:rPr sz="1800" dirty="0">
                <a:latin typeface="Cambria"/>
                <a:cs typeface="Cambria"/>
              </a:rPr>
              <a:t>* </a:t>
            </a:r>
            <a:r>
              <a:rPr sz="1800" spc="-5" dirty="0">
                <a:solidFill>
                  <a:srgbClr val="6F2F9F"/>
                </a:solidFill>
                <a:latin typeface="Cambria"/>
                <a:cs typeface="Cambria"/>
              </a:rPr>
              <a:t>argv</a:t>
            </a:r>
            <a:r>
              <a:rPr sz="1800" spc="-5" dirty="0">
                <a:latin typeface="Cambria"/>
                <a:cs typeface="Cambria"/>
              </a:rPr>
              <a:t>[])</a:t>
            </a:r>
            <a:endParaRPr sz="18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295275">
              <a:lnSpc>
                <a:spcPct val="100000"/>
              </a:lnSpc>
            </a:pPr>
            <a:r>
              <a:rPr sz="1800" dirty="0">
                <a:solidFill>
                  <a:srgbClr val="548ED4"/>
                </a:solidFill>
                <a:latin typeface="Cambria"/>
                <a:cs typeface="Cambria"/>
              </a:rPr>
              <a:t>int </a:t>
            </a:r>
            <a:r>
              <a:rPr sz="1800" dirty="0">
                <a:solidFill>
                  <a:srgbClr val="6F2F9F"/>
                </a:solidFill>
                <a:latin typeface="Cambria"/>
                <a:cs typeface="Cambria"/>
              </a:rPr>
              <a:t>n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0x12345678;</a:t>
            </a:r>
            <a:endParaRPr sz="1800">
              <a:latin typeface="Cambria"/>
              <a:cs typeface="Cambria"/>
            </a:endParaRPr>
          </a:p>
          <a:p>
            <a:pPr marL="295275">
              <a:lnSpc>
                <a:spcPct val="100000"/>
              </a:lnSpc>
            </a:pPr>
            <a:r>
              <a:rPr sz="1800" dirty="0">
                <a:solidFill>
                  <a:srgbClr val="548ED4"/>
                </a:solidFill>
                <a:latin typeface="Cambria"/>
                <a:cs typeface="Cambria"/>
              </a:rPr>
              <a:t>char </a:t>
            </a:r>
            <a:r>
              <a:rPr sz="1800" spc="-10" dirty="0">
                <a:solidFill>
                  <a:srgbClr val="6F2F9F"/>
                </a:solidFill>
                <a:latin typeface="Cambria"/>
                <a:cs typeface="Cambria"/>
              </a:rPr>
              <a:t>szBuffer</a:t>
            </a:r>
            <a:r>
              <a:rPr sz="1800" spc="-10" dirty="0">
                <a:latin typeface="Cambria"/>
                <a:cs typeface="Cambria"/>
              </a:rPr>
              <a:t>[5]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{0};</a:t>
            </a:r>
            <a:endParaRPr sz="1800">
              <a:latin typeface="Cambria"/>
              <a:cs typeface="Cambria"/>
            </a:endParaRPr>
          </a:p>
          <a:p>
            <a:pPr marL="295275" marR="2216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mbria"/>
                <a:cs typeface="Cambria"/>
              </a:rPr>
              <a:t>printf("%X\r\n", (</a:t>
            </a:r>
            <a:r>
              <a:rPr sz="1800" spc="-5" dirty="0">
                <a:solidFill>
                  <a:srgbClr val="548ED4"/>
                </a:solidFill>
                <a:latin typeface="Cambria"/>
                <a:cs typeface="Cambria"/>
              </a:rPr>
              <a:t>int</a:t>
            </a:r>
            <a:r>
              <a:rPr sz="1800" spc="-5" dirty="0">
                <a:latin typeface="Cambria"/>
                <a:cs typeface="Cambria"/>
              </a:rPr>
              <a:t>)</a:t>
            </a:r>
            <a:r>
              <a:rPr sz="1800" spc="-5" dirty="0">
                <a:solidFill>
                  <a:srgbClr val="6F2F9F"/>
                </a:solidFill>
                <a:latin typeface="Cambria"/>
                <a:cs typeface="Cambria"/>
              </a:rPr>
              <a:t>szBuffer</a:t>
            </a:r>
            <a:r>
              <a:rPr sz="1800" spc="-5" dirty="0">
                <a:latin typeface="Cambria"/>
                <a:cs typeface="Cambria"/>
              </a:rPr>
              <a:t>[6]);  printf("%X\r\n", &amp;((</a:t>
            </a:r>
            <a:r>
              <a:rPr sz="1800" spc="-5" dirty="0">
                <a:solidFill>
                  <a:srgbClr val="548ED4"/>
                </a:solidFill>
                <a:latin typeface="Cambria"/>
                <a:cs typeface="Cambria"/>
              </a:rPr>
              <a:t>POINT</a:t>
            </a:r>
            <a:r>
              <a:rPr sz="1800" spc="-5" dirty="0">
                <a:latin typeface="Cambria"/>
                <a:cs typeface="Cambria"/>
              </a:rPr>
              <a:t>*)</a:t>
            </a:r>
            <a:r>
              <a:rPr sz="1800" spc="-5" dirty="0">
                <a:solidFill>
                  <a:srgbClr val="D99593"/>
                </a:solidFill>
                <a:latin typeface="Cambria"/>
                <a:cs typeface="Cambria"/>
              </a:rPr>
              <a:t>NULL</a:t>
            </a:r>
            <a:r>
              <a:rPr sz="1800" spc="-5" dirty="0">
                <a:latin typeface="Cambria"/>
                <a:cs typeface="Cambria"/>
              </a:rPr>
              <a:t>)-&gt;</a:t>
            </a:r>
            <a:r>
              <a:rPr sz="1800" spc="-5" dirty="0">
                <a:solidFill>
                  <a:srgbClr val="6F2F9F"/>
                </a:solidFill>
                <a:latin typeface="Cambria"/>
                <a:cs typeface="Cambria"/>
              </a:rPr>
              <a:t>y</a:t>
            </a:r>
            <a:r>
              <a:rPr sz="1800" spc="-5" dirty="0">
                <a:latin typeface="Cambria"/>
                <a:cs typeface="Cambria"/>
              </a:rPr>
              <a:t>);  </a:t>
            </a:r>
            <a:r>
              <a:rPr sz="1800" spc="-5" dirty="0">
                <a:solidFill>
                  <a:srgbClr val="548ED4"/>
                </a:solidFill>
                <a:latin typeface="Cambria"/>
                <a:cs typeface="Cambria"/>
              </a:rPr>
              <a:t>return</a:t>
            </a:r>
            <a:r>
              <a:rPr sz="1800" spc="10" dirty="0">
                <a:solidFill>
                  <a:srgbClr val="548ED4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0;</a:t>
            </a:r>
            <a:endParaRPr sz="18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12763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C&amp;C++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8991600" cy="512381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汇编指令基础</a:t>
            </a:r>
            <a:endParaRPr sz="24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常用的汇编代码含义：</a:t>
            </a:r>
            <a:endParaRPr sz="20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40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MOV：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传送数据，如</a:t>
            </a:r>
            <a:r>
              <a:rPr sz="1800" spc="75" dirty="0">
                <a:solidFill>
                  <a:srgbClr val="3C3C3C"/>
                </a:solidFill>
                <a:latin typeface="微软雅黑"/>
                <a:cs typeface="微软雅黑"/>
              </a:rPr>
              <a:t>MOV</a:t>
            </a:r>
            <a:r>
              <a:rPr sz="1800" spc="22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1800" spc="90" dirty="0">
                <a:solidFill>
                  <a:srgbClr val="3C3C3C"/>
                </a:solidFill>
                <a:latin typeface="微软雅黑"/>
                <a:cs typeface="微软雅黑"/>
              </a:rPr>
              <a:t>A,</a:t>
            </a:r>
            <a:r>
              <a:rPr sz="1800" spc="23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3C3C3C"/>
                </a:solidFill>
                <a:latin typeface="微软雅黑"/>
                <a:cs typeface="微软雅黑"/>
              </a:rPr>
              <a:t>B</a:t>
            </a:r>
            <a:r>
              <a:rPr sz="1800" spc="25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就是将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B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中的数据传给</a:t>
            </a:r>
            <a:r>
              <a:rPr sz="1800" dirty="0">
                <a:solidFill>
                  <a:srgbClr val="3C3C3C"/>
                </a:solidFill>
                <a:latin typeface="微软雅黑"/>
                <a:cs typeface="微软雅黑"/>
              </a:rPr>
              <a:t>A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LEA：传送地址，</a:t>
            </a:r>
            <a:r>
              <a:rPr sz="1800" spc="110" dirty="0">
                <a:solidFill>
                  <a:srgbClr val="3C3C3C"/>
                </a:solidFill>
                <a:latin typeface="微软雅黑"/>
                <a:cs typeface="微软雅黑"/>
              </a:rPr>
              <a:t>如</a:t>
            </a:r>
            <a:r>
              <a:rPr sz="1800" spc="75" dirty="0">
                <a:solidFill>
                  <a:srgbClr val="3C3C3C"/>
                </a:solidFill>
                <a:latin typeface="微软雅黑"/>
                <a:cs typeface="微软雅黑"/>
              </a:rPr>
              <a:t>LEA</a:t>
            </a:r>
            <a:r>
              <a:rPr sz="1800" spc="229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1800" spc="105" dirty="0">
                <a:solidFill>
                  <a:srgbClr val="3C3C3C"/>
                </a:solidFill>
                <a:latin typeface="微软雅黑"/>
                <a:cs typeface="微软雅黑"/>
              </a:rPr>
              <a:t>A,[B]</a:t>
            </a:r>
            <a:r>
              <a:rPr sz="1800" spc="24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就是将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B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的地址传给</a:t>
            </a:r>
            <a:r>
              <a:rPr sz="1800" dirty="0">
                <a:solidFill>
                  <a:srgbClr val="3C3C3C"/>
                </a:solidFill>
                <a:latin typeface="微软雅黑"/>
                <a:cs typeface="微软雅黑"/>
              </a:rPr>
              <a:t>A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PUSH：把数据压入栈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55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CALL：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子程序调用指令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RET：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返回指令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0" dirty="0">
                <a:solidFill>
                  <a:srgbClr val="3C3C3C"/>
                </a:solidFill>
                <a:latin typeface="微软雅黑"/>
                <a:cs typeface="微软雅黑"/>
              </a:rPr>
              <a:t>C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M</a:t>
            </a:r>
            <a:r>
              <a:rPr sz="1800" spc="125" dirty="0">
                <a:solidFill>
                  <a:srgbClr val="3C3C3C"/>
                </a:solidFill>
                <a:latin typeface="微软雅黑"/>
                <a:cs typeface="微软雅黑"/>
              </a:rPr>
              <a:t>P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：比较指令，比较两操作数，通过修改标志寄存器来返回比较结果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55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JMP：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无条件跳转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JE/JZ：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标志寄存器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ZF=0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则跳转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JNE/JZ：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标志寄存器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ZF=1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则跳转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12763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C&amp;C++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4080510" cy="512381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汇编指令基础</a:t>
            </a:r>
            <a:endParaRPr sz="24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常用的汇编代码含义：</a:t>
            </a:r>
            <a:endParaRPr sz="20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40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INC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：操作数</a:t>
            </a:r>
            <a:r>
              <a:rPr sz="1800" spc="110" dirty="0">
                <a:solidFill>
                  <a:srgbClr val="3C3C3C"/>
                </a:solidFill>
                <a:latin typeface="微软雅黑"/>
                <a:cs typeface="微软雅黑"/>
              </a:rPr>
              <a:t>加</a:t>
            </a:r>
            <a:r>
              <a:rPr sz="1800" dirty="0">
                <a:solidFill>
                  <a:srgbClr val="3C3C3C"/>
                </a:solidFill>
                <a:latin typeface="微软雅黑"/>
                <a:cs typeface="微软雅黑"/>
              </a:rPr>
              <a:t>1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D</a:t>
            </a:r>
            <a:r>
              <a:rPr sz="1800" spc="110" dirty="0">
                <a:solidFill>
                  <a:srgbClr val="3C3C3C"/>
                </a:solidFill>
                <a:latin typeface="微软雅黑"/>
                <a:cs typeface="微软雅黑"/>
              </a:rPr>
              <a:t>E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C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：操作数</a:t>
            </a:r>
            <a:r>
              <a:rPr sz="1800" spc="110" dirty="0">
                <a:solidFill>
                  <a:srgbClr val="3C3C3C"/>
                </a:solidFill>
                <a:latin typeface="微软雅黑"/>
                <a:cs typeface="微软雅黑"/>
              </a:rPr>
              <a:t>减</a:t>
            </a:r>
            <a:r>
              <a:rPr sz="1800" dirty="0">
                <a:solidFill>
                  <a:srgbClr val="3C3C3C"/>
                </a:solidFill>
                <a:latin typeface="微软雅黑"/>
                <a:cs typeface="微软雅黑"/>
              </a:rPr>
              <a:t>1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A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D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D：加法运算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55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S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U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B：减法运算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M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U</a:t>
            </a:r>
            <a:r>
              <a:rPr sz="1800" spc="125" dirty="0">
                <a:solidFill>
                  <a:srgbClr val="3C3C3C"/>
                </a:solidFill>
                <a:latin typeface="微软雅黑"/>
                <a:cs typeface="微软雅黑"/>
              </a:rPr>
              <a:t>L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：乘法运算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DIV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：除法运算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55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95" dirty="0">
                <a:solidFill>
                  <a:srgbClr val="3C3C3C"/>
                </a:solidFill>
                <a:latin typeface="微软雅黑"/>
                <a:cs typeface="微软雅黑"/>
              </a:rPr>
              <a:t>X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O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R：异或运算，位运算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AND：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与运算，位运算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OR：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或运算，位运算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49" y="884682"/>
            <a:ext cx="3051175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174199"/>
                </a:solidFill>
                <a:latin typeface="微软雅黑"/>
                <a:cs typeface="微软雅黑"/>
              </a:rPr>
              <a:t>目录</a:t>
            </a:r>
            <a:endParaRPr sz="2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微软雅黑"/>
              <a:cs typeface="微软雅黑"/>
            </a:endParaRPr>
          </a:p>
          <a:p>
            <a:pPr marL="732790" indent="-572135">
              <a:lnSpc>
                <a:spcPct val="100000"/>
              </a:lnSpc>
              <a:buClr>
                <a:srgbClr val="006FC0"/>
              </a:buClr>
              <a:buFont typeface="Wingdings"/>
              <a:buChar char=""/>
              <a:tabLst>
                <a:tab pos="732790" algn="l"/>
                <a:tab pos="733425" algn="l"/>
              </a:tabLst>
            </a:pPr>
            <a:r>
              <a:rPr sz="2400" b="1" spc="120" dirty="0" err="1">
                <a:solidFill>
                  <a:srgbClr val="3D3D3D"/>
                </a:solidFill>
                <a:latin typeface="微软雅黑"/>
                <a:cs typeface="微软雅黑"/>
              </a:rPr>
              <a:t>软件逆向工程</a:t>
            </a:r>
            <a:endParaRPr sz="2400" dirty="0">
              <a:latin typeface="微软雅黑"/>
              <a:cs typeface="微软雅黑"/>
            </a:endParaRPr>
          </a:p>
          <a:p>
            <a:pPr marL="732790" indent="-572135">
              <a:lnSpc>
                <a:spcPct val="100000"/>
              </a:lnSpc>
              <a:spcBef>
                <a:spcPts val="1585"/>
              </a:spcBef>
              <a:buClr>
                <a:srgbClr val="006FC0"/>
              </a:buClr>
              <a:buFont typeface="Wingdings"/>
              <a:buChar char=""/>
              <a:tabLst>
                <a:tab pos="732790" algn="l"/>
                <a:tab pos="733425" algn="l"/>
              </a:tabLst>
            </a:pPr>
            <a:r>
              <a:rPr sz="2400" b="1" spc="95" dirty="0">
                <a:solidFill>
                  <a:srgbClr val="FF0000"/>
                </a:solidFill>
                <a:latin typeface="微软雅黑"/>
                <a:cs typeface="微软雅黑"/>
              </a:rPr>
              <a:t>Windows</a:t>
            </a:r>
            <a:r>
              <a:rPr sz="2400" b="1" spc="1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spc="70" dirty="0">
                <a:solidFill>
                  <a:srgbClr val="FF0000"/>
                </a:solidFill>
                <a:latin typeface="微软雅黑"/>
                <a:cs typeface="微软雅黑"/>
              </a:rPr>
              <a:t>SDK</a:t>
            </a:r>
            <a:endParaRPr sz="2400" dirty="0">
              <a:latin typeface="微软雅黑"/>
              <a:cs typeface="微软雅黑"/>
            </a:endParaRPr>
          </a:p>
          <a:p>
            <a:pPr marL="732790" indent="-572135">
              <a:lnSpc>
                <a:spcPct val="100000"/>
              </a:lnSpc>
              <a:spcBef>
                <a:spcPts val="1575"/>
              </a:spcBef>
              <a:buClr>
                <a:srgbClr val="006FC0"/>
              </a:buClr>
              <a:buFont typeface="Wingdings"/>
              <a:buChar char=""/>
              <a:tabLst>
                <a:tab pos="732790" algn="l"/>
                <a:tab pos="733425" algn="l"/>
              </a:tabLst>
            </a:pPr>
            <a:r>
              <a:rPr sz="2400" b="1" spc="120" dirty="0">
                <a:solidFill>
                  <a:srgbClr val="3D3D3D"/>
                </a:solidFill>
                <a:latin typeface="微软雅黑"/>
                <a:cs typeface="微软雅黑"/>
              </a:rPr>
              <a:t>软件调试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23628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Windows</a:t>
            </a:r>
            <a:r>
              <a:rPr spc="-100" dirty="0"/>
              <a:t> </a:t>
            </a:r>
            <a:r>
              <a:rPr dirty="0"/>
              <a:t>SDK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10607040" cy="194310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 algn="just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4200" algn="l"/>
              </a:tabLst>
            </a:pPr>
            <a:r>
              <a:rPr sz="2400" b="1" spc="95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400" b="1" spc="24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400" b="1" spc="125" dirty="0">
                <a:solidFill>
                  <a:srgbClr val="3C3C3C"/>
                </a:solidFill>
                <a:latin typeface="微软雅黑"/>
                <a:cs typeface="微软雅黑"/>
              </a:rPr>
              <a:t>SDK</a:t>
            </a: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是什么</a:t>
            </a:r>
            <a:r>
              <a:rPr sz="2400" b="1" dirty="0">
                <a:solidFill>
                  <a:srgbClr val="3C3C3C"/>
                </a:solidFill>
                <a:latin typeface="微软雅黑"/>
                <a:cs typeface="微软雅黑"/>
              </a:rPr>
              <a:t>?</a:t>
            </a:r>
            <a:endParaRPr sz="2400">
              <a:latin typeface="微软雅黑"/>
              <a:cs typeface="微软雅黑"/>
            </a:endParaRPr>
          </a:p>
          <a:p>
            <a:pPr marL="984885" marR="5080" lvl="1" indent="-515620" algn="just">
              <a:lnSpc>
                <a:spcPct val="140000"/>
              </a:lnSpc>
              <a:spcBef>
                <a:spcPts val="450"/>
              </a:spcBef>
              <a:buClr>
                <a:srgbClr val="006FC0"/>
              </a:buClr>
              <a:buFont typeface="Wingdings"/>
              <a:buChar char=""/>
              <a:tabLst>
                <a:tab pos="985519" algn="l"/>
              </a:tabLst>
            </a:pP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000" spc="57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SDK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是微软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每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推出一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个重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要</a:t>
            </a:r>
            <a:r>
              <a:rPr sz="2000" spc="16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版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本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一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般都会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同时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推出一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个 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SDK（Software</a:t>
            </a:r>
            <a:r>
              <a:rPr sz="2000" spc="38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Development</a:t>
            </a:r>
            <a:r>
              <a:rPr sz="2000" spc="38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Kit）。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SDK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包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含了开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发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该windows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版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本所需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的 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函数和常数定义</a:t>
            </a:r>
            <a:r>
              <a:rPr sz="2000" spc="110" dirty="0">
                <a:solidFill>
                  <a:srgbClr val="3C3C3C"/>
                </a:solidFill>
                <a:latin typeface="微软雅黑"/>
                <a:cs typeface="微软雅黑"/>
              </a:rPr>
              <a:t>、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API函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数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说明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文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档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、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相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关工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具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和示例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23628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Windows</a:t>
            </a:r>
            <a:r>
              <a:rPr spc="-100" dirty="0"/>
              <a:t> </a:t>
            </a:r>
            <a:r>
              <a:rPr dirty="0"/>
              <a:t>SDK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10605135" cy="450405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95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400" b="1" spc="24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400" b="1" spc="70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endParaRPr sz="2400">
              <a:latin typeface="微软雅黑"/>
              <a:cs typeface="微软雅黑"/>
            </a:endParaRPr>
          </a:p>
          <a:p>
            <a:pPr marL="984885" marR="5080" lvl="1" indent="-515620" algn="just">
              <a:lnSpc>
                <a:spcPct val="140000"/>
              </a:lnSpc>
              <a:spcBef>
                <a:spcPts val="450"/>
              </a:spcBef>
              <a:buClr>
                <a:srgbClr val="006FC0"/>
              </a:buClr>
              <a:buFont typeface="Wingdings"/>
              <a:buChar char=""/>
              <a:tabLst>
                <a:tab pos="985519" algn="l"/>
              </a:tabLst>
            </a:pP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API（Application</a:t>
            </a:r>
            <a:r>
              <a:rPr sz="2000" spc="57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Programming</a:t>
            </a:r>
            <a:r>
              <a:rPr sz="2000" spc="58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Interface），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其实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就是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操作系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统留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给应用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程 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序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一个调用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接口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应用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程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序通过调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用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操作系统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57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r>
              <a:rPr sz="2000" spc="55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而使操作系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统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去执行应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用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程序的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命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令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（动作</a:t>
            </a:r>
            <a:r>
              <a:rPr sz="2000" spc="110" dirty="0">
                <a:solidFill>
                  <a:srgbClr val="3C3C3C"/>
                </a:solidFill>
                <a:latin typeface="微软雅黑"/>
                <a:cs typeface="微软雅黑"/>
              </a:rPr>
              <a:t>）。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早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在</a:t>
            </a:r>
            <a:r>
              <a:rPr sz="2000" spc="42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75" dirty="0">
                <a:solidFill>
                  <a:srgbClr val="3C3C3C"/>
                </a:solidFill>
                <a:latin typeface="微软雅黑"/>
                <a:cs typeface="微软雅黑"/>
              </a:rPr>
              <a:t>DOS</a:t>
            </a:r>
            <a:r>
              <a:rPr sz="2000" spc="42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时代就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有</a:t>
            </a:r>
            <a:r>
              <a:rPr sz="2000" spc="41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r>
              <a:rPr sz="2000" spc="42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的概念</a:t>
            </a:r>
            <a:r>
              <a:rPr sz="2000" spc="11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只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不过那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个时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候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44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API  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是以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中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断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调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用的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形</a:t>
            </a:r>
            <a:r>
              <a:rPr sz="2000" spc="170" dirty="0">
                <a:solidFill>
                  <a:srgbClr val="3C3C3C"/>
                </a:solidFill>
                <a:latin typeface="微软雅黑"/>
                <a:cs typeface="微软雅黑"/>
              </a:rPr>
              <a:t>式</a:t>
            </a:r>
            <a:r>
              <a:rPr sz="2000" spc="95" dirty="0">
                <a:solidFill>
                  <a:srgbClr val="3C3C3C"/>
                </a:solidFill>
                <a:latin typeface="微软雅黑"/>
                <a:cs typeface="微软雅黑"/>
              </a:rPr>
              <a:t>（INT</a:t>
            </a:r>
            <a:r>
              <a:rPr sz="2000" spc="57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35" dirty="0">
                <a:solidFill>
                  <a:srgbClr val="3C3C3C"/>
                </a:solidFill>
                <a:latin typeface="微软雅黑"/>
                <a:cs typeface="微软雅黑"/>
              </a:rPr>
              <a:t>21h）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提供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在  </a:t>
            </a:r>
            <a:r>
              <a:rPr sz="2000" spc="75" dirty="0">
                <a:solidFill>
                  <a:srgbClr val="3C3C3C"/>
                </a:solidFill>
                <a:latin typeface="微软雅黑"/>
                <a:cs typeface="微软雅黑"/>
              </a:rPr>
              <a:t>DOS</a:t>
            </a:r>
            <a:r>
              <a:rPr sz="2000" spc="56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下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跑的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应用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程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序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都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直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接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或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间 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接的通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过中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断调用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来使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用操作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系统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功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能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比如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将</a:t>
            </a:r>
            <a:r>
              <a:rPr sz="2000" spc="50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65" dirty="0">
                <a:solidFill>
                  <a:srgbClr val="3C3C3C"/>
                </a:solidFill>
                <a:latin typeface="微软雅黑"/>
                <a:cs typeface="微软雅黑"/>
              </a:rPr>
              <a:t>AH</a:t>
            </a:r>
            <a:r>
              <a:rPr sz="2000" spc="50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置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为</a:t>
            </a:r>
            <a:r>
              <a:rPr sz="2000" spc="49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30h</a:t>
            </a:r>
            <a:r>
              <a:rPr sz="2000" spc="50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后调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用</a:t>
            </a:r>
            <a:r>
              <a:rPr sz="2000" spc="49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INT</a:t>
            </a:r>
            <a:r>
              <a:rPr sz="2000" spc="509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21h 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就可以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得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到</a:t>
            </a:r>
            <a:r>
              <a:rPr sz="2000" spc="31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75" dirty="0">
                <a:solidFill>
                  <a:srgbClr val="3C3C3C"/>
                </a:solidFill>
                <a:latin typeface="微软雅黑"/>
                <a:cs typeface="微软雅黑"/>
              </a:rPr>
              <a:t>DOS</a:t>
            </a:r>
            <a:r>
              <a:rPr sz="2000" spc="32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操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作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系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统的版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本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号。而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在</a:t>
            </a:r>
            <a:r>
              <a:rPr sz="2000" spc="32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000" spc="31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中</a:t>
            </a:r>
            <a:r>
              <a:rPr sz="2000" spc="11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系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统</a:t>
            </a:r>
            <a:r>
              <a:rPr sz="2000" spc="32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r>
              <a:rPr sz="2000" spc="30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是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以函数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调 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用的方式提供的。同样是取得操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作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系统的版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本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号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在</a:t>
            </a:r>
            <a:r>
              <a:rPr sz="2000" spc="57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000" spc="55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中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你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所要做的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就 </a:t>
            </a:r>
            <a:r>
              <a:rPr sz="2000" spc="405" dirty="0">
                <a:solidFill>
                  <a:srgbClr val="3C3C3C"/>
                </a:solidFill>
                <a:latin typeface="微软雅黑"/>
                <a:cs typeface="微软雅黑"/>
              </a:rPr>
              <a:t>是</a:t>
            </a:r>
            <a:r>
              <a:rPr sz="2000" spc="390" dirty="0">
                <a:solidFill>
                  <a:srgbClr val="3C3C3C"/>
                </a:solidFill>
                <a:latin typeface="微软雅黑"/>
                <a:cs typeface="微软雅黑"/>
              </a:rPr>
              <a:t>调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用</a:t>
            </a:r>
            <a:r>
              <a:rPr sz="2000" spc="50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GetVersionEx()</a:t>
            </a:r>
            <a:r>
              <a:rPr sz="2000" spc="11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405" dirty="0">
                <a:solidFill>
                  <a:srgbClr val="3C3C3C"/>
                </a:solidFill>
                <a:latin typeface="微软雅黑"/>
                <a:cs typeface="微软雅黑"/>
              </a:rPr>
              <a:t>函</a:t>
            </a:r>
            <a:r>
              <a:rPr sz="2000" spc="395" dirty="0">
                <a:solidFill>
                  <a:srgbClr val="3C3C3C"/>
                </a:solidFill>
                <a:latin typeface="微软雅黑"/>
                <a:cs typeface="微软雅黑"/>
              </a:rPr>
              <a:t>数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。</a:t>
            </a:r>
            <a:r>
              <a:rPr sz="2000" spc="-20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390" dirty="0">
                <a:solidFill>
                  <a:srgbClr val="3C3C3C"/>
                </a:solidFill>
                <a:latin typeface="微软雅黑"/>
                <a:cs typeface="微软雅黑"/>
              </a:rPr>
              <a:t>可</a:t>
            </a:r>
            <a:r>
              <a:rPr sz="2000" spc="405" dirty="0">
                <a:solidFill>
                  <a:srgbClr val="3C3C3C"/>
                </a:solidFill>
                <a:latin typeface="微软雅黑"/>
                <a:cs typeface="微软雅黑"/>
              </a:rPr>
              <a:t>以</a:t>
            </a:r>
            <a:r>
              <a:rPr sz="2000" spc="390" dirty="0">
                <a:solidFill>
                  <a:srgbClr val="3C3C3C"/>
                </a:solidFill>
                <a:latin typeface="微软雅黑"/>
                <a:cs typeface="微软雅黑"/>
              </a:rPr>
              <a:t>这么</a:t>
            </a:r>
            <a:r>
              <a:rPr sz="2000" spc="400" dirty="0">
                <a:solidFill>
                  <a:srgbClr val="3C3C3C"/>
                </a:solidFill>
                <a:latin typeface="微软雅黑"/>
                <a:cs typeface="微软雅黑"/>
              </a:rPr>
              <a:t>说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-20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75" dirty="0">
                <a:solidFill>
                  <a:srgbClr val="3C3C3C"/>
                </a:solidFill>
                <a:latin typeface="微软雅黑"/>
                <a:cs typeface="微软雅黑"/>
              </a:rPr>
              <a:t>DOS</a:t>
            </a:r>
            <a:r>
              <a:rPr sz="2000" spc="14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r>
              <a:rPr sz="2000" spc="-19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395" dirty="0">
                <a:solidFill>
                  <a:srgbClr val="3C3C3C"/>
                </a:solidFill>
                <a:latin typeface="微软雅黑"/>
                <a:cs typeface="微软雅黑"/>
              </a:rPr>
              <a:t>是基</a:t>
            </a:r>
            <a:r>
              <a:rPr sz="2000" spc="405" dirty="0">
                <a:solidFill>
                  <a:srgbClr val="3C3C3C"/>
                </a:solidFill>
                <a:latin typeface="微软雅黑"/>
                <a:cs typeface="微软雅黑"/>
              </a:rPr>
              <a:t>于</a:t>
            </a:r>
            <a:r>
              <a:rPr sz="2000" spc="395" dirty="0">
                <a:solidFill>
                  <a:srgbClr val="3C3C3C"/>
                </a:solidFill>
                <a:latin typeface="微软雅黑"/>
                <a:cs typeface="微软雅黑"/>
              </a:rPr>
              <a:t>汇编</a:t>
            </a:r>
            <a:r>
              <a:rPr sz="2000" spc="39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-18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而 </a:t>
            </a: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000" spc="22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API是基于高级语言的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23628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Windows</a:t>
            </a:r>
            <a:r>
              <a:rPr spc="-100" dirty="0"/>
              <a:t> </a:t>
            </a:r>
            <a:r>
              <a:rPr dirty="0"/>
              <a:t>SDK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10605135" cy="499364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95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400" b="1" spc="24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400" b="1" spc="120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使用</a:t>
            </a:r>
            <a:endParaRPr sz="2400">
              <a:latin typeface="微软雅黑"/>
              <a:cs typeface="微软雅黑"/>
            </a:endParaRPr>
          </a:p>
          <a:p>
            <a:pPr marL="984885" marR="5080" lvl="1" indent="-515620" algn="just">
              <a:lnSpc>
                <a:spcPct val="140000"/>
              </a:lnSpc>
              <a:spcBef>
                <a:spcPts val="450"/>
              </a:spcBef>
              <a:buClr>
                <a:srgbClr val="006FC0"/>
              </a:buClr>
              <a:buFont typeface="Wingdings"/>
              <a:buChar char=""/>
              <a:tabLst>
                <a:tab pos="985519" algn="l"/>
              </a:tabLst>
            </a:pP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API（Application</a:t>
            </a:r>
            <a:r>
              <a:rPr sz="2000" spc="57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Programming</a:t>
            </a:r>
            <a:r>
              <a:rPr sz="2000" spc="58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Interface），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其实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就是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操作系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统留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给应用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程 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序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一个调用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接口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应用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程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序通过调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用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操作系统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57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r>
              <a:rPr sz="2000" spc="55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而使操作系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统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去执行应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用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程序的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命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令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（动作</a:t>
            </a:r>
            <a:r>
              <a:rPr sz="2000" spc="110" dirty="0">
                <a:solidFill>
                  <a:srgbClr val="3C3C3C"/>
                </a:solidFill>
                <a:latin typeface="微软雅黑"/>
                <a:cs typeface="微软雅黑"/>
              </a:rPr>
              <a:t>）。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早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在</a:t>
            </a:r>
            <a:r>
              <a:rPr sz="2000" spc="42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75" dirty="0">
                <a:solidFill>
                  <a:srgbClr val="3C3C3C"/>
                </a:solidFill>
                <a:latin typeface="微软雅黑"/>
                <a:cs typeface="微软雅黑"/>
              </a:rPr>
              <a:t>DOS</a:t>
            </a:r>
            <a:r>
              <a:rPr sz="2000" spc="42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时代就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有</a:t>
            </a:r>
            <a:r>
              <a:rPr sz="2000" spc="41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r>
              <a:rPr sz="2000" spc="42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的概念</a:t>
            </a:r>
            <a:r>
              <a:rPr sz="2000" spc="11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只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不过那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个时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候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44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API  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是以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中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断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调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用的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形</a:t>
            </a:r>
            <a:r>
              <a:rPr sz="2000" spc="170" dirty="0">
                <a:solidFill>
                  <a:srgbClr val="3C3C3C"/>
                </a:solidFill>
                <a:latin typeface="微软雅黑"/>
                <a:cs typeface="微软雅黑"/>
              </a:rPr>
              <a:t>式</a:t>
            </a:r>
            <a:r>
              <a:rPr sz="2000" spc="95" dirty="0">
                <a:solidFill>
                  <a:srgbClr val="3C3C3C"/>
                </a:solidFill>
                <a:latin typeface="微软雅黑"/>
                <a:cs typeface="微软雅黑"/>
              </a:rPr>
              <a:t>（INT</a:t>
            </a:r>
            <a:r>
              <a:rPr sz="2000" spc="57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35" dirty="0">
                <a:solidFill>
                  <a:srgbClr val="3C3C3C"/>
                </a:solidFill>
                <a:latin typeface="微软雅黑"/>
                <a:cs typeface="微软雅黑"/>
              </a:rPr>
              <a:t>21h）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提供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在  </a:t>
            </a:r>
            <a:r>
              <a:rPr sz="2000" spc="75" dirty="0">
                <a:solidFill>
                  <a:srgbClr val="3C3C3C"/>
                </a:solidFill>
                <a:latin typeface="微软雅黑"/>
                <a:cs typeface="微软雅黑"/>
              </a:rPr>
              <a:t>DOS</a:t>
            </a:r>
            <a:r>
              <a:rPr sz="2000" spc="56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下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跑的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应用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程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序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都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直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接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或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间 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接的通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过中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断调用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来使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用操作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系统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功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能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比如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将</a:t>
            </a:r>
            <a:r>
              <a:rPr sz="2000" spc="50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65" dirty="0">
                <a:solidFill>
                  <a:srgbClr val="3C3C3C"/>
                </a:solidFill>
                <a:latin typeface="微软雅黑"/>
                <a:cs typeface="微软雅黑"/>
              </a:rPr>
              <a:t>AH</a:t>
            </a:r>
            <a:r>
              <a:rPr sz="2000" spc="50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置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为</a:t>
            </a:r>
            <a:r>
              <a:rPr sz="2000" spc="49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30h</a:t>
            </a:r>
            <a:r>
              <a:rPr sz="2000" spc="50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后调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用</a:t>
            </a:r>
            <a:r>
              <a:rPr sz="2000" spc="49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INT</a:t>
            </a:r>
            <a:r>
              <a:rPr sz="2000" spc="509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21h 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就可以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得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到</a:t>
            </a:r>
            <a:r>
              <a:rPr sz="2000" spc="31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75" dirty="0">
                <a:solidFill>
                  <a:srgbClr val="3C3C3C"/>
                </a:solidFill>
                <a:latin typeface="微软雅黑"/>
                <a:cs typeface="微软雅黑"/>
              </a:rPr>
              <a:t>DOS</a:t>
            </a:r>
            <a:r>
              <a:rPr sz="2000" spc="32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操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作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系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统的版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本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号。而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在</a:t>
            </a:r>
            <a:r>
              <a:rPr sz="2000" spc="32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000" spc="31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中</a:t>
            </a:r>
            <a:r>
              <a:rPr sz="2000" spc="11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系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统</a:t>
            </a:r>
            <a:r>
              <a:rPr sz="2000" spc="32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r>
              <a:rPr sz="2000" spc="30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是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以函数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调 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用的方式提供的。同样是取得操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作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系统的版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本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号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在</a:t>
            </a:r>
            <a:r>
              <a:rPr sz="2000" spc="57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000" spc="55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中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你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所要做的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就 </a:t>
            </a:r>
            <a:r>
              <a:rPr sz="2000" spc="405" dirty="0">
                <a:solidFill>
                  <a:srgbClr val="3C3C3C"/>
                </a:solidFill>
                <a:latin typeface="微软雅黑"/>
                <a:cs typeface="微软雅黑"/>
              </a:rPr>
              <a:t>是</a:t>
            </a:r>
            <a:r>
              <a:rPr sz="2000" spc="390" dirty="0">
                <a:solidFill>
                  <a:srgbClr val="3C3C3C"/>
                </a:solidFill>
                <a:latin typeface="微软雅黑"/>
                <a:cs typeface="微软雅黑"/>
              </a:rPr>
              <a:t>调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用</a:t>
            </a:r>
            <a:r>
              <a:rPr sz="2000" spc="50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GetVersionEx()</a:t>
            </a:r>
            <a:r>
              <a:rPr sz="2000" spc="11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405" dirty="0">
                <a:solidFill>
                  <a:srgbClr val="3C3C3C"/>
                </a:solidFill>
                <a:latin typeface="微软雅黑"/>
                <a:cs typeface="微软雅黑"/>
              </a:rPr>
              <a:t>函</a:t>
            </a:r>
            <a:r>
              <a:rPr sz="2000" spc="395" dirty="0">
                <a:solidFill>
                  <a:srgbClr val="3C3C3C"/>
                </a:solidFill>
                <a:latin typeface="微软雅黑"/>
                <a:cs typeface="微软雅黑"/>
              </a:rPr>
              <a:t>数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。</a:t>
            </a:r>
            <a:r>
              <a:rPr sz="2000" spc="-20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390" dirty="0">
                <a:solidFill>
                  <a:srgbClr val="3C3C3C"/>
                </a:solidFill>
                <a:latin typeface="微软雅黑"/>
                <a:cs typeface="微软雅黑"/>
              </a:rPr>
              <a:t>可</a:t>
            </a:r>
            <a:r>
              <a:rPr sz="2000" spc="405" dirty="0">
                <a:solidFill>
                  <a:srgbClr val="3C3C3C"/>
                </a:solidFill>
                <a:latin typeface="微软雅黑"/>
                <a:cs typeface="微软雅黑"/>
              </a:rPr>
              <a:t>以</a:t>
            </a:r>
            <a:r>
              <a:rPr sz="2000" spc="390" dirty="0">
                <a:solidFill>
                  <a:srgbClr val="3C3C3C"/>
                </a:solidFill>
                <a:latin typeface="微软雅黑"/>
                <a:cs typeface="微软雅黑"/>
              </a:rPr>
              <a:t>这么</a:t>
            </a:r>
            <a:r>
              <a:rPr sz="2000" spc="400" dirty="0">
                <a:solidFill>
                  <a:srgbClr val="3C3C3C"/>
                </a:solidFill>
                <a:latin typeface="微软雅黑"/>
                <a:cs typeface="微软雅黑"/>
              </a:rPr>
              <a:t>说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-20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75" dirty="0">
                <a:solidFill>
                  <a:srgbClr val="3C3C3C"/>
                </a:solidFill>
                <a:latin typeface="微软雅黑"/>
                <a:cs typeface="微软雅黑"/>
              </a:rPr>
              <a:t>DOS</a:t>
            </a:r>
            <a:r>
              <a:rPr sz="2000" spc="14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80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r>
              <a:rPr sz="2000" spc="-19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395" dirty="0">
                <a:solidFill>
                  <a:srgbClr val="3C3C3C"/>
                </a:solidFill>
                <a:latin typeface="微软雅黑"/>
                <a:cs typeface="微软雅黑"/>
              </a:rPr>
              <a:t>是基</a:t>
            </a:r>
            <a:r>
              <a:rPr sz="2000" spc="405" dirty="0">
                <a:solidFill>
                  <a:srgbClr val="3C3C3C"/>
                </a:solidFill>
                <a:latin typeface="微软雅黑"/>
                <a:cs typeface="微软雅黑"/>
              </a:rPr>
              <a:t>于</a:t>
            </a:r>
            <a:r>
              <a:rPr sz="2000" spc="395" dirty="0">
                <a:solidFill>
                  <a:srgbClr val="3C3C3C"/>
                </a:solidFill>
                <a:latin typeface="微软雅黑"/>
                <a:cs typeface="微软雅黑"/>
              </a:rPr>
              <a:t>汇编</a:t>
            </a:r>
            <a:r>
              <a:rPr sz="2000" spc="39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-18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而 </a:t>
            </a: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000" spc="22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API是基于高级语言的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984885" lvl="1" indent="-515620" algn="just">
              <a:lnSpc>
                <a:spcPct val="100000"/>
              </a:lnSpc>
              <a:spcBef>
                <a:spcPts val="1455"/>
              </a:spcBef>
              <a:buClr>
                <a:srgbClr val="006FC0"/>
              </a:buClr>
              <a:buFont typeface="Wingdings"/>
              <a:buChar char=""/>
              <a:tabLst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微软官方文档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：</a:t>
            </a:r>
            <a:r>
              <a:rPr sz="2000" u="heavy" spc="1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cs typeface="微软雅黑"/>
                <a:hlinkClick r:id="rId2"/>
              </a:rPr>
              <a:t>https://docs.microsoft.com/zh-cn/windows/win32/api/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23628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Windows</a:t>
            </a:r>
            <a:r>
              <a:rPr spc="-100" dirty="0"/>
              <a:t> </a:t>
            </a:r>
            <a:r>
              <a:rPr dirty="0"/>
              <a:t>SDK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5243195" cy="108966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95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400" b="1" spc="24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400" b="1" spc="120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使用</a:t>
            </a:r>
            <a:endParaRPr sz="24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使用</a:t>
            </a: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000" spc="20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API：MessageBox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23628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Windows</a:t>
            </a:r>
            <a:r>
              <a:rPr spc="-100" dirty="0"/>
              <a:t> </a:t>
            </a:r>
            <a:r>
              <a:rPr dirty="0"/>
              <a:t>SDK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10876280" cy="456692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动态链接库</a:t>
            </a:r>
            <a:endParaRPr sz="2400">
              <a:latin typeface="微软雅黑"/>
              <a:cs typeface="微软雅黑"/>
            </a:endParaRPr>
          </a:p>
          <a:p>
            <a:pPr marL="984885" marR="7620" lvl="1" indent="-515620">
              <a:lnSpc>
                <a:spcPct val="140000"/>
              </a:lnSpc>
              <a:spcBef>
                <a:spcPts val="45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  <a:tab pos="3391535" algn="l"/>
                <a:tab pos="4092575" algn="l"/>
              </a:tabLst>
            </a:pPr>
            <a:r>
              <a:rPr sz="2000" spc="75" dirty="0">
                <a:solidFill>
                  <a:srgbClr val="3C3C3C"/>
                </a:solidFill>
                <a:latin typeface="微软雅黑"/>
                <a:cs typeface="微软雅黑"/>
              </a:rPr>
              <a:t>DLL</a:t>
            </a:r>
            <a:r>
              <a:rPr sz="2000" spc="-30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-31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265" dirty="0">
                <a:solidFill>
                  <a:srgbClr val="3C3C3C"/>
                </a:solidFill>
                <a:latin typeface="微软雅黑"/>
                <a:cs typeface="微软雅黑"/>
              </a:rPr>
              <a:t>即</a:t>
            </a:r>
            <a:r>
              <a:rPr sz="2000" spc="95" dirty="0">
                <a:solidFill>
                  <a:srgbClr val="3C3C3C"/>
                </a:solidFill>
                <a:latin typeface="微软雅黑"/>
                <a:cs typeface="微软雅黑"/>
              </a:rPr>
              <a:t>Dynamic	</a:t>
            </a:r>
            <a:r>
              <a:rPr sz="2000" spc="85" dirty="0">
                <a:solidFill>
                  <a:srgbClr val="3C3C3C"/>
                </a:solidFill>
                <a:latin typeface="微软雅黑"/>
                <a:cs typeface="微软雅黑"/>
              </a:rPr>
              <a:t>Link	</a:t>
            </a:r>
            <a:r>
              <a:rPr sz="2000" spc="110" dirty="0">
                <a:solidFill>
                  <a:srgbClr val="3C3C3C"/>
                </a:solidFill>
                <a:latin typeface="微软雅黑"/>
                <a:cs typeface="微软雅黑"/>
              </a:rPr>
              <a:t>Library</a:t>
            </a:r>
            <a:r>
              <a:rPr sz="2000" spc="-32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（</a:t>
            </a:r>
            <a:r>
              <a:rPr sz="2000" spc="-33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260" dirty="0">
                <a:solidFill>
                  <a:srgbClr val="3C3C3C"/>
                </a:solidFill>
                <a:latin typeface="微软雅黑"/>
                <a:cs typeface="微软雅黑"/>
              </a:rPr>
              <a:t>动态链接</a:t>
            </a:r>
            <a:r>
              <a:rPr sz="2000" spc="265" dirty="0">
                <a:solidFill>
                  <a:srgbClr val="3C3C3C"/>
                </a:solidFill>
                <a:latin typeface="微软雅黑"/>
                <a:cs typeface="微软雅黑"/>
              </a:rPr>
              <a:t>库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）</a:t>
            </a:r>
            <a:r>
              <a:rPr sz="2000" spc="-33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260" dirty="0">
                <a:solidFill>
                  <a:srgbClr val="3C3C3C"/>
                </a:solidFill>
                <a:latin typeface="微软雅黑"/>
                <a:cs typeface="微软雅黑"/>
              </a:rPr>
              <a:t>。在</a:t>
            </a: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000" spc="-32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2000" spc="260" dirty="0">
                <a:solidFill>
                  <a:srgbClr val="3C3C3C"/>
                </a:solidFill>
                <a:latin typeface="微软雅黑"/>
                <a:cs typeface="微软雅黑"/>
              </a:rPr>
              <a:t>环</a:t>
            </a:r>
            <a:r>
              <a:rPr sz="2000" spc="250" dirty="0">
                <a:solidFill>
                  <a:srgbClr val="3C3C3C"/>
                </a:solidFill>
                <a:latin typeface="微软雅黑"/>
                <a:cs typeface="微软雅黑"/>
              </a:rPr>
              <a:t>境</a:t>
            </a:r>
            <a:r>
              <a:rPr sz="2000" spc="260" dirty="0">
                <a:solidFill>
                  <a:srgbClr val="3C3C3C"/>
                </a:solidFill>
                <a:latin typeface="微软雅黑"/>
                <a:cs typeface="微软雅黑"/>
              </a:rPr>
              <a:t>下含有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大 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量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.dll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格式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文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件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这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些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文件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就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是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动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态链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接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库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文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件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其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实也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是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一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种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可执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行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文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件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格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式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。 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跟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.exe</a:t>
            </a:r>
            <a:r>
              <a:rPr sz="2000" spc="135" dirty="0">
                <a:solidFill>
                  <a:srgbClr val="3C3C3C"/>
                </a:solidFill>
                <a:latin typeface="微软雅黑"/>
                <a:cs typeface="微软雅黑"/>
              </a:rPr>
              <a:t>文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件</a:t>
            </a:r>
            <a:r>
              <a:rPr sz="2000" spc="135" dirty="0">
                <a:solidFill>
                  <a:srgbClr val="3C3C3C"/>
                </a:solidFill>
                <a:latin typeface="微软雅黑"/>
                <a:cs typeface="微软雅黑"/>
              </a:rPr>
              <a:t>不同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是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，.dll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文件不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能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直接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执</a:t>
            </a:r>
            <a:r>
              <a:rPr sz="2000" spc="145" dirty="0">
                <a:solidFill>
                  <a:srgbClr val="3C3C3C"/>
                </a:solidFill>
                <a:latin typeface="微软雅黑"/>
                <a:cs typeface="微软雅黑"/>
              </a:rPr>
              <a:t>行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35" dirty="0">
                <a:solidFill>
                  <a:srgbClr val="3C3C3C"/>
                </a:solidFill>
                <a:latin typeface="微软雅黑"/>
                <a:cs typeface="微软雅黑"/>
              </a:rPr>
              <a:t>通常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由</a:t>
            </a:r>
            <a:r>
              <a:rPr sz="2000" spc="110" dirty="0">
                <a:solidFill>
                  <a:srgbClr val="3C3C3C"/>
                </a:solidFill>
                <a:latin typeface="微软雅黑"/>
                <a:cs typeface="微软雅黑"/>
              </a:rPr>
              <a:t>.exe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在执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行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时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装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入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内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含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有 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一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些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资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源以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及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可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执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行代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码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等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。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其实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三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大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模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块就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是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以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DLL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形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式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提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供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endParaRPr sz="2000">
              <a:latin typeface="微软雅黑"/>
              <a:cs typeface="微软雅黑"/>
            </a:endParaRPr>
          </a:p>
          <a:p>
            <a:pPr marL="984885" marR="5080">
              <a:lnSpc>
                <a:spcPct val="140000"/>
              </a:lnSpc>
            </a:pPr>
            <a:r>
              <a:rPr sz="2000" spc="125" dirty="0">
                <a:solidFill>
                  <a:srgbClr val="3C3C3C"/>
                </a:solidFill>
                <a:latin typeface="微软雅黑"/>
                <a:cs typeface="微软雅黑"/>
              </a:rPr>
              <a:t>（Kernel32.dll，User32.dll，GDI32.dll），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里面就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含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有了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函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数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执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行</a:t>
            </a:r>
            <a:r>
              <a:rPr sz="2000" spc="140" dirty="0">
                <a:solidFill>
                  <a:srgbClr val="3C3C3C"/>
                </a:solidFill>
                <a:latin typeface="微软雅黑"/>
                <a:cs typeface="微软雅黑"/>
              </a:rPr>
              <a:t>代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码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。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为了使用</a:t>
            </a:r>
            <a:r>
              <a:rPr sz="2000" spc="110" dirty="0">
                <a:solidFill>
                  <a:srgbClr val="3C3C3C"/>
                </a:solidFill>
                <a:latin typeface="微软雅黑"/>
                <a:cs typeface="微软雅黑"/>
              </a:rPr>
              <a:t>DLL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中的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r>
              <a:rPr sz="2000" spc="110" dirty="0">
                <a:solidFill>
                  <a:srgbClr val="3C3C3C"/>
                </a:solidFill>
                <a:latin typeface="微软雅黑"/>
                <a:cs typeface="微软雅黑"/>
              </a:rPr>
              <a:t>函</a:t>
            </a:r>
            <a:r>
              <a:rPr sz="2000" spc="125" dirty="0">
                <a:solidFill>
                  <a:srgbClr val="3C3C3C"/>
                </a:solidFill>
                <a:latin typeface="微软雅黑"/>
                <a:cs typeface="微软雅黑"/>
              </a:rPr>
              <a:t>数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，必须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要</a:t>
            </a:r>
            <a:r>
              <a:rPr sz="2000" spc="125" dirty="0">
                <a:solidFill>
                  <a:srgbClr val="3C3C3C"/>
                </a:solidFill>
                <a:latin typeface="微软雅黑"/>
                <a:cs typeface="微软雅黑"/>
              </a:rPr>
              <a:t>有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API函数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声</a:t>
            </a:r>
            <a:r>
              <a:rPr sz="2000" spc="125" dirty="0">
                <a:solidFill>
                  <a:srgbClr val="3C3C3C"/>
                </a:solidFill>
                <a:latin typeface="微软雅黑"/>
                <a:cs typeface="微软雅黑"/>
              </a:rPr>
              <a:t>明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（.h）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和其导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入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库</a:t>
            </a: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（.lib）， 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导入库可以先这样理解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导入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库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是为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了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在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DLL中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找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到API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入口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点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而使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用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701675" lvl="1" indent="-701675">
              <a:lnSpc>
                <a:spcPct val="100000"/>
              </a:lnSpc>
              <a:spcBef>
                <a:spcPts val="1455"/>
              </a:spcBef>
              <a:buClr>
                <a:srgbClr val="006FC0"/>
              </a:buClr>
              <a:buFont typeface="Wingdings"/>
              <a:buChar char=""/>
              <a:tabLst>
                <a:tab pos="701675" algn="l"/>
                <a:tab pos="985519" algn="l"/>
              </a:tabLst>
            </a:pPr>
            <a:r>
              <a:rPr sz="2000" spc="175" dirty="0">
                <a:solidFill>
                  <a:srgbClr val="3C3C3C"/>
                </a:solidFill>
                <a:latin typeface="微软雅黑"/>
                <a:cs typeface="微软雅黑"/>
              </a:rPr>
              <a:t>为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了</a:t>
            </a:r>
            <a:r>
              <a:rPr sz="2000" spc="175" dirty="0">
                <a:solidFill>
                  <a:srgbClr val="3C3C3C"/>
                </a:solidFill>
                <a:latin typeface="微软雅黑"/>
                <a:cs typeface="微软雅黑"/>
              </a:rPr>
              <a:t>使用</a:t>
            </a:r>
            <a:r>
              <a:rPr sz="2000" spc="135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r>
              <a:rPr sz="2000" spc="180" dirty="0">
                <a:solidFill>
                  <a:srgbClr val="3C3C3C"/>
                </a:solidFill>
                <a:latin typeface="微软雅黑"/>
                <a:cs typeface="微软雅黑"/>
              </a:rPr>
              <a:t>函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数，</a:t>
            </a:r>
            <a:r>
              <a:rPr sz="2000" spc="175" dirty="0">
                <a:solidFill>
                  <a:srgbClr val="3C3C3C"/>
                </a:solidFill>
                <a:latin typeface="微软雅黑"/>
                <a:cs typeface="微软雅黑"/>
              </a:rPr>
              <a:t>我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们</a:t>
            </a:r>
            <a:r>
              <a:rPr sz="2000" spc="175" dirty="0">
                <a:solidFill>
                  <a:srgbClr val="3C3C3C"/>
                </a:solidFill>
                <a:latin typeface="微软雅黑"/>
                <a:cs typeface="微软雅黑"/>
              </a:rPr>
              <a:t>就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要有</a:t>
            </a:r>
            <a:r>
              <a:rPr sz="2000" spc="190" dirty="0">
                <a:solidFill>
                  <a:srgbClr val="3C3C3C"/>
                </a:solidFill>
                <a:latin typeface="微软雅黑"/>
                <a:cs typeface="微软雅黑"/>
              </a:rPr>
              <a:t>跟</a:t>
            </a:r>
            <a:r>
              <a:rPr sz="2000" spc="135" dirty="0">
                <a:solidFill>
                  <a:srgbClr val="3C3C3C"/>
                </a:solidFill>
                <a:latin typeface="微软雅黑"/>
                <a:cs typeface="微软雅黑"/>
              </a:rPr>
              <a:t>API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所</a:t>
            </a:r>
            <a:r>
              <a:rPr sz="2000" spc="175" dirty="0">
                <a:solidFill>
                  <a:srgbClr val="3C3C3C"/>
                </a:solidFill>
                <a:latin typeface="微软雅黑"/>
                <a:cs typeface="微软雅黑"/>
              </a:rPr>
              <a:t>对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应</a:t>
            </a:r>
            <a:r>
              <a:rPr sz="2000" spc="185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45" dirty="0">
                <a:solidFill>
                  <a:srgbClr val="3C3C3C"/>
                </a:solidFill>
                <a:latin typeface="微软雅黑"/>
                <a:cs typeface="微软雅黑"/>
              </a:rPr>
              <a:t>.h</a:t>
            </a:r>
            <a:r>
              <a:rPr sz="2000" spc="180" dirty="0">
                <a:solidFill>
                  <a:srgbClr val="3C3C3C"/>
                </a:solidFill>
                <a:latin typeface="微软雅黑"/>
                <a:cs typeface="微软雅黑"/>
              </a:rPr>
              <a:t>和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.lib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文</a:t>
            </a:r>
            <a:r>
              <a:rPr sz="2000" spc="180" dirty="0">
                <a:solidFill>
                  <a:srgbClr val="3C3C3C"/>
                </a:solidFill>
                <a:latin typeface="微软雅黑"/>
                <a:cs typeface="微软雅黑"/>
              </a:rPr>
              <a:t>件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80" dirty="0">
                <a:solidFill>
                  <a:srgbClr val="3C3C3C"/>
                </a:solidFill>
                <a:latin typeface="微软雅黑"/>
                <a:cs typeface="微软雅黑"/>
              </a:rPr>
              <a:t>而</a:t>
            </a:r>
            <a:r>
              <a:rPr sz="2000" spc="135" dirty="0">
                <a:solidFill>
                  <a:srgbClr val="3C3C3C"/>
                </a:solidFill>
                <a:latin typeface="微软雅黑"/>
                <a:cs typeface="微软雅黑"/>
              </a:rPr>
              <a:t>SDK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正是</a:t>
            </a:r>
            <a:r>
              <a:rPr sz="2000" spc="175" dirty="0">
                <a:solidFill>
                  <a:srgbClr val="3C3C3C"/>
                </a:solidFill>
                <a:latin typeface="微软雅黑"/>
                <a:cs typeface="微软雅黑"/>
              </a:rPr>
              <a:t>提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供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了</a:t>
            </a:r>
            <a:endParaRPr sz="2000">
              <a:latin typeface="微软雅黑"/>
              <a:cs typeface="微软雅黑"/>
            </a:endParaRPr>
          </a:p>
          <a:p>
            <a:pPr marL="125095" algn="ctr">
              <a:lnSpc>
                <a:spcPct val="100000"/>
              </a:lnSpc>
              <a:spcBef>
                <a:spcPts val="960"/>
              </a:spcBef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一整套开发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Windows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应用程序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所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需的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相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关文</a:t>
            </a:r>
            <a:r>
              <a:rPr sz="2000" spc="125" dirty="0">
                <a:solidFill>
                  <a:srgbClr val="3C3C3C"/>
                </a:solidFill>
                <a:latin typeface="微软雅黑"/>
                <a:cs typeface="微软雅黑"/>
              </a:rPr>
              <a:t>件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、范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例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和工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具</a:t>
            </a:r>
            <a:r>
              <a:rPr sz="2000" spc="125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“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工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具</a:t>
            </a:r>
            <a:r>
              <a:rPr sz="2000" spc="125" dirty="0">
                <a:solidFill>
                  <a:srgbClr val="3C3C3C"/>
                </a:solidFill>
                <a:latin typeface="微软雅黑"/>
                <a:cs typeface="微软雅黑"/>
              </a:rPr>
              <a:t>包</a:t>
            </a:r>
            <a:r>
              <a:rPr sz="2000" spc="110" dirty="0">
                <a:solidFill>
                  <a:srgbClr val="3C3C3C"/>
                </a:solidFill>
                <a:latin typeface="微软雅黑"/>
                <a:cs typeface="微软雅黑"/>
              </a:rPr>
              <a:t>”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49" y="884682"/>
            <a:ext cx="3051175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174199"/>
                </a:solidFill>
                <a:latin typeface="微软雅黑"/>
                <a:cs typeface="微软雅黑"/>
              </a:rPr>
              <a:t>目录</a:t>
            </a:r>
            <a:endParaRPr sz="2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微软雅黑"/>
              <a:cs typeface="微软雅黑"/>
            </a:endParaRPr>
          </a:p>
          <a:p>
            <a:pPr marL="732790" indent="-572135">
              <a:lnSpc>
                <a:spcPct val="100000"/>
              </a:lnSpc>
              <a:buClr>
                <a:srgbClr val="006FC0"/>
              </a:buClr>
              <a:buFont typeface="Wingdings"/>
              <a:buChar char=""/>
              <a:tabLst>
                <a:tab pos="732790" algn="l"/>
                <a:tab pos="733425" algn="l"/>
              </a:tabLst>
            </a:pPr>
            <a:r>
              <a:rPr sz="2400" b="1" spc="120" dirty="0">
                <a:solidFill>
                  <a:srgbClr val="3D3D3D"/>
                </a:solidFill>
                <a:latin typeface="微软雅黑"/>
                <a:cs typeface="微软雅黑"/>
              </a:rPr>
              <a:t>软件逆向工程</a:t>
            </a:r>
            <a:endParaRPr sz="2400" dirty="0">
              <a:latin typeface="微软雅黑"/>
              <a:cs typeface="微软雅黑"/>
            </a:endParaRPr>
          </a:p>
          <a:p>
            <a:pPr marL="732790" indent="-572135">
              <a:lnSpc>
                <a:spcPct val="100000"/>
              </a:lnSpc>
              <a:spcBef>
                <a:spcPts val="1585"/>
              </a:spcBef>
              <a:buClr>
                <a:srgbClr val="006FC0"/>
              </a:buClr>
              <a:buFont typeface="Wingdings"/>
              <a:buChar char=""/>
              <a:tabLst>
                <a:tab pos="732790" algn="l"/>
                <a:tab pos="733425" algn="l"/>
              </a:tabLst>
            </a:pPr>
            <a:r>
              <a:rPr sz="2400" b="1" spc="95" dirty="0">
                <a:solidFill>
                  <a:srgbClr val="3D3D3D"/>
                </a:solidFill>
                <a:latin typeface="微软雅黑"/>
                <a:cs typeface="微软雅黑"/>
              </a:rPr>
              <a:t>Windows</a:t>
            </a:r>
            <a:r>
              <a:rPr sz="2400" b="1" spc="185" dirty="0">
                <a:solidFill>
                  <a:srgbClr val="3D3D3D"/>
                </a:solidFill>
                <a:latin typeface="微软雅黑"/>
                <a:cs typeface="微软雅黑"/>
              </a:rPr>
              <a:t> </a:t>
            </a:r>
            <a:r>
              <a:rPr sz="2400" b="1" spc="70" dirty="0">
                <a:solidFill>
                  <a:srgbClr val="3D3D3D"/>
                </a:solidFill>
                <a:latin typeface="微软雅黑"/>
                <a:cs typeface="微软雅黑"/>
              </a:rPr>
              <a:t>SDK</a:t>
            </a:r>
            <a:endParaRPr sz="2400" dirty="0">
              <a:latin typeface="微软雅黑"/>
              <a:cs typeface="微软雅黑"/>
            </a:endParaRPr>
          </a:p>
          <a:p>
            <a:pPr marL="732790" indent="-572135">
              <a:lnSpc>
                <a:spcPct val="100000"/>
              </a:lnSpc>
              <a:spcBef>
                <a:spcPts val="1575"/>
              </a:spcBef>
              <a:buClr>
                <a:srgbClr val="006FC0"/>
              </a:buClr>
              <a:buFont typeface="Wingdings"/>
              <a:buChar char=""/>
              <a:tabLst>
                <a:tab pos="732790" algn="l"/>
                <a:tab pos="733425" algn="l"/>
              </a:tabLst>
            </a:pPr>
            <a:r>
              <a:rPr sz="2400" b="1" spc="120" dirty="0">
                <a:solidFill>
                  <a:srgbClr val="FF0000"/>
                </a:solidFill>
                <a:latin typeface="微软雅黑"/>
                <a:cs typeface="微软雅黑"/>
              </a:rPr>
              <a:t>软件调试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83384"/>
            <a:ext cx="6626859" cy="2307683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675"/>
              </a:spcBef>
              <a:buClr>
                <a:srgbClr val="006FC0"/>
              </a:buClr>
              <a:buFont typeface="Wingdings"/>
              <a:buChar char=""/>
              <a:tabLst>
                <a:tab pos="584200" algn="l"/>
                <a:tab pos="584835" algn="l"/>
              </a:tabLst>
            </a:pPr>
            <a:r>
              <a:rPr sz="2400" b="1" spc="120" dirty="0">
                <a:solidFill>
                  <a:srgbClr val="3D3D3D"/>
                </a:solidFill>
                <a:latin typeface="微软雅黑"/>
                <a:cs typeface="微软雅黑"/>
              </a:rPr>
              <a:t>了解软件逆向工程的定义和应用场景</a:t>
            </a:r>
            <a:endParaRPr sz="2400" dirty="0">
              <a:latin typeface="微软雅黑"/>
              <a:cs typeface="微软雅黑"/>
            </a:endParaRPr>
          </a:p>
          <a:p>
            <a:pPr marL="584200" indent="-572135">
              <a:lnSpc>
                <a:spcPct val="100000"/>
              </a:lnSpc>
              <a:spcBef>
                <a:spcPts val="1585"/>
              </a:spcBef>
              <a:buClr>
                <a:srgbClr val="006FC0"/>
              </a:buClr>
              <a:buFont typeface="Wingdings"/>
              <a:buChar char=""/>
              <a:tabLst>
                <a:tab pos="584200" algn="l"/>
                <a:tab pos="584835" algn="l"/>
              </a:tabLst>
            </a:pPr>
            <a:r>
              <a:rPr sz="2400" b="1" spc="120" dirty="0" err="1">
                <a:solidFill>
                  <a:srgbClr val="3D3D3D"/>
                </a:solidFill>
                <a:latin typeface="微软雅黑"/>
                <a:cs typeface="微软雅黑"/>
              </a:rPr>
              <a:t>了解</a:t>
            </a:r>
            <a:r>
              <a:rPr sz="2400" b="1" spc="95" dirty="0" err="1">
                <a:solidFill>
                  <a:srgbClr val="3D3D3D"/>
                </a:solidFill>
                <a:latin typeface="微软雅黑"/>
                <a:cs typeface="微软雅黑"/>
              </a:rPr>
              <a:t>Windows</a:t>
            </a:r>
            <a:r>
              <a:rPr sz="2400" b="1" spc="229" dirty="0">
                <a:solidFill>
                  <a:srgbClr val="3D3D3D"/>
                </a:solidFill>
                <a:latin typeface="微软雅黑"/>
                <a:cs typeface="微软雅黑"/>
              </a:rPr>
              <a:t> </a:t>
            </a:r>
            <a:r>
              <a:rPr sz="2400" b="1" spc="120" dirty="0">
                <a:solidFill>
                  <a:srgbClr val="3D3D3D"/>
                </a:solidFill>
                <a:latin typeface="微软雅黑"/>
                <a:cs typeface="微软雅黑"/>
              </a:rPr>
              <a:t>API及其帮助文档的使用</a:t>
            </a:r>
            <a:endParaRPr sz="2400" dirty="0">
              <a:latin typeface="微软雅黑"/>
              <a:cs typeface="微软雅黑"/>
            </a:endParaRPr>
          </a:p>
          <a:p>
            <a:pPr marL="584200" indent="-572135">
              <a:lnSpc>
                <a:spcPct val="100000"/>
              </a:lnSpc>
              <a:spcBef>
                <a:spcPts val="1570"/>
              </a:spcBef>
              <a:buClr>
                <a:srgbClr val="006FC0"/>
              </a:buClr>
              <a:buFont typeface="Wingdings"/>
              <a:buChar char=""/>
              <a:tabLst>
                <a:tab pos="584200" algn="l"/>
                <a:tab pos="584835" algn="l"/>
              </a:tabLst>
            </a:pPr>
            <a:r>
              <a:rPr sz="2400" b="1" spc="120" dirty="0">
                <a:solidFill>
                  <a:srgbClr val="3D3D3D"/>
                </a:solidFill>
                <a:latin typeface="微软雅黑"/>
                <a:cs typeface="微软雅黑"/>
              </a:rPr>
              <a:t>了解动态调试和静态调试的区别</a:t>
            </a:r>
            <a:endParaRPr sz="2400" dirty="0">
              <a:latin typeface="微软雅黑"/>
              <a:cs typeface="微软雅黑"/>
            </a:endParaRPr>
          </a:p>
          <a:p>
            <a:pPr marL="584200" indent="-572135">
              <a:lnSpc>
                <a:spcPct val="100000"/>
              </a:lnSpc>
              <a:spcBef>
                <a:spcPts val="1575"/>
              </a:spcBef>
              <a:buClr>
                <a:srgbClr val="006FC0"/>
              </a:buClr>
              <a:buFont typeface="Wingdings"/>
              <a:buChar char=""/>
              <a:tabLst>
                <a:tab pos="584200" algn="l"/>
                <a:tab pos="584835" algn="l"/>
              </a:tabLst>
            </a:pPr>
            <a:r>
              <a:rPr sz="2400" b="1" spc="120" dirty="0">
                <a:solidFill>
                  <a:srgbClr val="3D3D3D"/>
                </a:solidFill>
                <a:latin typeface="微软雅黑"/>
                <a:cs typeface="微软雅黑"/>
              </a:rPr>
              <a:t>掌握</a:t>
            </a:r>
            <a:r>
              <a:rPr sz="2400" b="1" spc="114" dirty="0">
                <a:solidFill>
                  <a:srgbClr val="3D3D3D"/>
                </a:solidFill>
                <a:latin typeface="微软雅黑"/>
                <a:cs typeface="微软雅黑"/>
              </a:rPr>
              <a:t>OllyDbg</a:t>
            </a:r>
            <a:r>
              <a:rPr sz="2400" b="1" spc="120" dirty="0">
                <a:solidFill>
                  <a:srgbClr val="3D3D3D"/>
                </a:solidFill>
                <a:latin typeface="微软雅黑"/>
                <a:cs typeface="微软雅黑"/>
              </a:rPr>
              <a:t>和</a:t>
            </a:r>
            <a:r>
              <a:rPr sz="2400" b="1" spc="100" dirty="0">
                <a:solidFill>
                  <a:srgbClr val="3D3D3D"/>
                </a:solidFill>
                <a:latin typeface="微软雅黑"/>
                <a:cs typeface="微软雅黑"/>
              </a:rPr>
              <a:t>IDA</a:t>
            </a:r>
            <a:r>
              <a:rPr sz="2400" b="1" spc="120" dirty="0">
                <a:solidFill>
                  <a:srgbClr val="3D3D3D"/>
                </a:solidFill>
                <a:latin typeface="微软雅黑"/>
                <a:cs typeface="微软雅黑"/>
              </a:rPr>
              <a:t>工具的基本使用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49" y="884682"/>
            <a:ext cx="13500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教学目标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13487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软件调试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10379710" cy="286512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动态调试和静态调试</a:t>
            </a:r>
            <a:endParaRPr sz="24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动态调试</a:t>
            </a:r>
            <a:endParaRPr sz="20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40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通过用调试器附加进程，边运行边分析程序流程，动态观察内存中的数据变化，叫做</a:t>
            </a:r>
            <a:endParaRPr sz="1800">
              <a:latin typeface="微软雅黑"/>
              <a:cs typeface="微软雅黑"/>
            </a:endParaRPr>
          </a:p>
          <a:p>
            <a:pPr marL="1344295">
              <a:lnSpc>
                <a:spcPct val="100000"/>
              </a:lnSpc>
              <a:spcBef>
                <a:spcPts val="865"/>
              </a:spcBef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动态调试</a:t>
            </a:r>
            <a:endParaRPr sz="18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25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静态调试</a:t>
            </a:r>
            <a:endParaRPr sz="20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不运行被分析的程序，使用逆向工具的反汇编等功能对程序进行分析，叫做静态分析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13487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软件调试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4438015" cy="248094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动态调试和静态调试的工具</a:t>
            </a:r>
            <a:endParaRPr sz="24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动态调试</a:t>
            </a:r>
            <a:endParaRPr sz="20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40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OllyDbg</a:t>
            </a:r>
            <a:r>
              <a:rPr sz="1800" dirty="0">
                <a:solidFill>
                  <a:srgbClr val="3C3C3C"/>
                </a:solidFill>
                <a:latin typeface="微软雅黑"/>
                <a:cs typeface="微软雅黑"/>
              </a:rPr>
              <a:t>等</a:t>
            </a:r>
            <a:endParaRPr sz="18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25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静态调试</a:t>
            </a:r>
            <a:endParaRPr sz="20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05" dirty="0">
                <a:solidFill>
                  <a:srgbClr val="3C3C3C"/>
                </a:solidFill>
                <a:latin typeface="微软雅黑"/>
                <a:cs typeface="微软雅黑"/>
              </a:rPr>
              <a:t>IDA</a:t>
            </a:r>
            <a:r>
              <a:rPr sz="1800" dirty="0">
                <a:solidFill>
                  <a:srgbClr val="3C3C3C"/>
                </a:solidFill>
                <a:latin typeface="微软雅黑"/>
                <a:cs typeface="微软雅黑"/>
              </a:rPr>
              <a:t>等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13487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软件调试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10794365" cy="231013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动态调试工具</a:t>
            </a:r>
            <a:r>
              <a:rPr sz="2400" b="1" spc="95" dirty="0">
                <a:solidFill>
                  <a:srgbClr val="3C3C3C"/>
                </a:solidFill>
                <a:latin typeface="微软雅黑"/>
                <a:cs typeface="微软雅黑"/>
              </a:rPr>
              <a:t>OllyDbg</a:t>
            </a:r>
            <a:endParaRPr sz="24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什么是</a:t>
            </a:r>
            <a:r>
              <a:rPr sz="2000" spc="100" dirty="0">
                <a:solidFill>
                  <a:srgbClr val="3C3C3C"/>
                </a:solidFill>
                <a:latin typeface="微软雅黑"/>
                <a:cs typeface="微软雅黑"/>
              </a:rPr>
              <a:t>OllyDbg？</a:t>
            </a:r>
            <a:endParaRPr sz="20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40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OllyDbg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简</a:t>
            </a:r>
            <a:r>
              <a:rPr sz="1800" spc="105" dirty="0">
                <a:solidFill>
                  <a:srgbClr val="3C3C3C"/>
                </a:solidFill>
                <a:latin typeface="微软雅黑"/>
                <a:cs typeface="微软雅黑"/>
              </a:rPr>
              <a:t>称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OD，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是一款具有可视化界面的用户模式调试器，具有强大的反汇编引擎，</a:t>
            </a:r>
            <a:endParaRPr sz="1800">
              <a:latin typeface="微软雅黑"/>
              <a:cs typeface="微软雅黑"/>
            </a:endParaRPr>
          </a:p>
          <a:p>
            <a:pPr marL="1344295">
              <a:lnSpc>
                <a:spcPct val="100000"/>
              </a:lnSpc>
              <a:spcBef>
                <a:spcPts val="865"/>
              </a:spcBef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能够识别很多被</a:t>
            </a:r>
            <a:r>
              <a:rPr sz="1800" spc="110" dirty="0">
                <a:solidFill>
                  <a:srgbClr val="3C3C3C"/>
                </a:solidFill>
                <a:latin typeface="微软雅黑"/>
                <a:cs typeface="微软雅黑"/>
              </a:rPr>
              <a:t>C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和Windows所使用的函数，并且能将其参数注释出，能自动分析函</a:t>
            </a:r>
            <a:endParaRPr sz="1800">
              <a:latin typeface="微软雅黑"/>
              <a:cs typeface="微软雅黑"/>
            </a:endParaRPr>
          </a:p>
          <a:p>
            <a:pPr marL="1344295">
              <a:lnSpc>
                <a:spcPct val="100000"/>
              </a:lnSpc>
              <a:spcBef>
                <a:spcPts val="865"/>
              </a:spcBef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数过程、代码中的字符串等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13487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软件调试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3858260" cy="108966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动态调试工具</a:t>
            </a:r>
            <a:r>
              <a:rPr sz="2400" b="1" spc="95" dirty="0">
                <a:solidFill>
                  <a:srgbClr val="3C3C3C"/>
                </a:solidFill>
                <a:latin typeface="微软雅黑"/>
                <a:cs typeface="微软雅黑"/>
              </a:rPr>
              <a:t>OllyDbg</a:t>
            </a:r>
            <a:endParaRPr sz="24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OllyDbg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的界面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44340" y="1592580"/>
            <a:ext cx="6489192" cy="510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13487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软件调试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8672830" cy="288480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动态调试工具</a:t>
            </a:r>
            <a:r>
              <a:rPr sz="2400" b="1" spc="95" dirty="0">
                <a:solidFill>
                  <a:srgbClr val="3C3C3C"/>
                </a:solidFill>
                <a:latin typeface="微软雅黑"/>
                <a:cs typeface="微软雅黑"/>
              </a:rPr>
              <a:t>OllyDbg</a:t>
            </a:r>
            <a:endParaRPr sz="24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反汇编窗口的列中，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双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击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的效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果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：</a:t>
            </a:r>
            <a:endParaRPr sz="20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40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地址列：显示相对被点击地址的地址，再次双击返回到标准地址模式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Hex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数据列：设置或取消无条件断点，对应的快捷键</a:t>
            </a:r>
            <a:r>
              <a:rPr sz="1800" spc="85" dirty="0">
                <a:solidFill>
                  <a:srgbClr val="3C3C3C"/>
                </a:solidFill>
                <a:latin typeface="微软雅黑"/>
                <a:cs typeface="微软雅黑"/>
              </a:rPr>
              <a:t>是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F2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反汇编列：调用汇编器，可直接修改汇编代码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55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注释列：运行增加或编辑注释，对应快捷键是“；”键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13487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软件调试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5833745" cy="37814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动态调试工具</a:t>
            </a:r>
            <a:r>
              <a:rPr sz="2400" b="1" spc="95" dirty="0">
                <a:solidFill>
                  <a:srgbClr val="3C3C3C"/>
                </a:solidFill>
                <a:latin typeface="微软雅黑"/>
                <a:cs typeface="微软雅黑"/>
              </a:rPr>
              <a:t>OllyDbg</a:t>
            </a:r>
            <a:endParaRPr sz="2400" dirty="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调试中我们经常要用到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快捷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键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有这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些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：</a:t>
            </a:r>
            <a:endParaRPr sz="2000" dirty="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40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F2：设置或取消无条件断点</a:t>
            </a:r>
            <a:endParaRPr sz="1800" dirty="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F4：运行到选定位置</a:t>
            </a:r>
            <a:endParaRPr sz="1800" dirty="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F7：单步步入</a:t>
            </a:r>
            <a:endParaRPr sz="1800" dirty="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55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F8：单步步过</a:t>
            </a:r>
            <a:endParaRPr sz="1800" dirty="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F9：运行</a:t>
            </a:r>
            <a:endParaRPr sz="1800" dirty="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CTRL+F9：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执行到返回</a:t>
            </a:r>
            <a:endParaRPr sz="1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13487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软件调试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10588625" cy="499935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静态调试工具</a:t>
            </a:r>
            <a:r>
              <a:rPr sz="2400" b="1" spc="60" dirty="0">
                <a:solidFill>
                  <a:srgbClr val="3C3C3C"/>
                </a:solidFill>
                <a:latin typeface="微软雅黑"/>
                <a:cs typeface="微软雅黑"/>
              </a:rPr>
              <a:t>IDA</a:t>
            </a:r>
            <a:endParaRPr sz="24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IDA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简介</a:t>
            </a:r>
            <a:endParaRPr sz="2000">
              <a:latin typeface="微软雅黑"/>
              <a:cs typeface="微软雅黑"/>
            </a:endParaRPr>
          </a:p>
          <a:p>
            <a:pPr marL="1344295" marR="5080" lvl="2" indent="-515620">
              <a:lnSpc>
                <a:spcPct val="140000"/>
              </a:lnSpc>
              <a:spcBef>
                <a:spcPts val="535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交互式反汇编器专业版</a:t>
            </a:r>
            <a:r>
              <a:rPr sz="1800" spc="100" dirty="0">
                <a:solidFill>
                  <a:srgbClr val="3C3C3C"/>
                </a:solidFill>
                <a:latin typeface="微软雅黑"/>
                <a:cs typeface="微软雅黑"/>
              </a:rPr>
              <a:t>（Interactive</a:t>
            </a:r>
            <a:r>
              <a:rPr sz="1800" spc="265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1800" spc="105" dirty="0">
                <a:solidFill>
                  <a:srgbClr val="3C3C3C"/>
                </a:solidFill>
                <a:latin typeface="微软雅黑"/>
                <a:cs typeface="微软雅黑"/>
              </a:rPr>
              <a:t>Disassembler</a:t>
            </a:r>
            <a:r>
              <a:rPr sz="1800" spc="28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1800" spc="110" dirty="0">
                <a:solidFill>
                  <a:srgbClr val="3C3C3C"/>
                </a:solidFill>
                <a:latin typeface="微软雅黑"/>
                <a:cs typeface="微软雅黑"/>
              </a:rPr>
              <a:t>Professional）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是</a:t>
            </a:r>
            <a:r>
              <a:rPr sz="1800" spc="100" dirty="0">
                <a:solidFill>
                  <a:srgbClr val="3C3C3C"/>
                </a:solidFill>
                <a:latin typeface="微软雅黑"/>
                <a:cs typeface="微软雅黑"/>
              </a:rPr>
              <a:t>DataRescue  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公 司 </a:t>
            </a:r>
            <a:r>
              <a:rPr sz="1800" spc="90" dirty="0">
                <a:solidFill>
                  <a:srgbClr val="3C3C3C"/>
                </a:solidFill>
                <a:latin typeface="微软雅黑"/>
                <a:cs typeface="微软雅黑"/>
              </a:rPr>
              <a:t>（home </a:t>
            </a:r>
            <a:r>
              <a:rPr sz="1800" spc="35" dirty="0">
                <a:solidFill>
                  <a:srgbClr val="3C3C3C"/>
                </a:solidFill>
                <a:latin typeface="微软雅黑"/>
                <a:cs typeface="微软雅黑"/>
              </a:rPr>
              <a:t>of </a:t>
            </a:r>
            <a:r>
              <a:rPr sz="1800" spc="95" dirty="0">
                <a:solidFill>
                  <a:srgbClr val="3C3C3C"/>
                </a:solidFill>
                <a:latin typeface="微软雅黑"/>
                <a:cs typeface="微软雅黑"/>
              </a:rPr>
              <a:t>PhotoRescue, </a:t>
            </a:r>
            <a:r>
              <a:rPr sz="1800" spc="85" dirty="0">
                <a:solidFill>
                  <a:srgbClr val="3C3C3C"/>
                </a:solidFill>
                <a:latin typeface="微软雅黑"/>
                <a:cs typeface="微软雅黑"/>
              </a:rPr>
              <a:t>data </a:t>
            </a:r>
            <a:r>
              <a:rPr sz="1800" spc="100" dirty="0">
                <a:solidFill>
                  <a:srgbClr val="3C3C3C"/>
                </a:solidFill>
                <a:latin typeface="微软雅黑"/>
                <a:cs typeface="微软雅黑"/>
              </a:rPr>
              <a:t>recovery </a:t>
            </a:r>
            <a:r>
              <a:rPr sz="1800" spc="95" dirty="0">
                <a:solidFill>
                  <a:srgbClr val="3C3C3C"/>
                </a:solidFill>
                <a:latin typeface="微软雅黑"/>
                <a:cs typeface="微软雅黑"/>
              </a:rPr>
              <a:t>solution </a:t>
            </a:r>
            <a:r>
              <a:rPr sz="1800" spc="75" dirty="0">
                <a:solidFill>
                  <a:srgbClr val="3C3C3C"/>
                </a:solidFill>
                <a:latin typeface="微软雅黑"/>
                <a:cs typeface="微软雅黑"/>
              </a:rPr>
              <a:t>for </a:t>
            </a:r>
            <a:r>
              <a:rPr sz="1800" spc="90" dirty="0">
                <a:solidFill>
                  <a:srgbClr val="3C3C3C"/>
                </a:solidFill>
                <a:latin typeface="微软雅黑"/>
                <a:cs typeface="微软雅黑"/>
              </a:rPr>
              <a:t>flash </a:t>
            </a:r>
            <a:r>
              <a:rPr sz="1800" spc="105" dirty="0">
                <a:solidFill>
                  <a:srgbClr val="3C3C3C"/>
                </a:solidFill>
                <a:latin typeface="微软雅黑"/>
                <a:cs typeface="微软雅黑"/>
              </a:rPr>
              <a:t>memory  </a:t>
            </a:r>
            <a:r>
              <a:rPr sz="1800" spc="110" dirty="0">
                <a:solidFill>
                  <a:srgbClr val="3C3C3C"/>
                </a:solidFill>
                <a:latin typeface="微软雅黑"/>
                <a:cs typeface="微软雅黑"/>
              </a:rPr>
              <a:t>cards）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出品的一款交互式反汇编工具，人们常称其为</a:t>
            </a:r>
            <a:r>
              <a:rPr sz="1800" spc="60" dirty="0">
                <a:solidFill>
                  <a:srgbClr val="3C3C3C"/>
                </a:solidFill>
                <a:latin typeface="微软雅黑"/>
                <a:cs typeface="微软雅黑"/>
              </a:rPr>
              <a:t>IDA</a:t>
            </a:r>
            <a:r>
              <a:rPr sz="1800" spc="229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1800" spc="110" dirty="0">
                <a:solidFill>
                  <a:srgbClr val="3C3C3C"/>
                </a:solidFill>
                <a:latin typeface="微软雅黑"/>
                <a:cs typeface="微软雅黑"/>
              </a:rPr>
              <a:t>Pro，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或简称为</a:t>
            </a:r>
            <a:r>
              <a:rPr sz="1800" spc="105" dirty="0">
                <a:solidFill>
                  <a:srgbClr val="3C3C3C"/>
                </a:solidFill>
                <a:latin typeface="微软雅黑"/>
                <a:cs typeface="微软雅黑"/>
              </a:rPr>
              <a:t>IDA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。它功 能强大、操作复杂，要完全掌握它，需要很多知识</a:t>
            </a:r>
            <a:r>
              <a:rPr sz="1800" spc="125" dirty="0">
                <a:solidFill>
                  <a:srgbClr val="3C3C3C"/>
                </a:solidFill>
                <a:latin typeface="微软雅黑"/>
                <a:cs typeface="微软雅黑"/>
              </a:rPr>
              <a:t>。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I</a:t>
            </a:r>
            <a:r>
              <a:rPr sz="1800" spc="75" dirty="0">
                <a:solidFill>
                  <a:srgbClr val="3C3C3C"/>
                </a:solidFill>
                <a:latin typeface="微软雅黑"/>
                <a:cs typeface="微软雅黑"/>
              </a:rPr>
              <a:t>D</a:t>
            </a:r>
            <a:r>
              <a:rPr sz="1800" spc="125" dirty="0">
                <a:solidFill>
                  <a:srgbClr val="3C3C3C"/>
                </a:solidFill>
                <a:latin typeface="微软雅黑"/>
                <a:cs typeface="微软雅黑"/>
              </a:rPr>
              <a:t>A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是目前最棒的一个静态反编译 软件，它以其强大的功能和众多的插件成为了很多逆向分析师的首</a:t>
            </a:r>
            <a:r>
              <a:rPr sz="1800" spc="125" dirty="0">
                <a:solidFill>
                  <a:srgbClr val="3C3C3C"/>
                </a:solidFill>
                <a:latin typeface="微软雅黑"/>
                <a:cs typeface="微软雅黑"/>
              </a:rPr>
              <a:t>选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。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I</a:t>
            </a:r>
            <a:r>
              <a:rPr sz="1800" spc="75" dirty="0">
                <a:solidFill>
                  <a:srgbClr val="3C3C3C"/>
                </a:solidFill>
                <a:latin typeface="微软雅黑"/>
                <a:cs typeface="微软雅黑"/>
              </a:rPr>
              <a:t>D</a:t>
            </a:r>
            <a:r>
              <a:rPr sz="1800" spc="125" dirty="0">
                <a:solidFill>
                  <a:srgbClr val="3C3C3C"/>
                </a:solidFill>
                <a:latin typeface="微软雅黑"/>
                <a:cs typeface="微软雅黑"/>
              </a:rPr>
              <a:t>A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支持的文件 类型非常丰富，除了常见</a:t>
            </a:r>
            <a:r>
              <a:rPr sz="1800" spc="125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PE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格式，还支持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Windows,DOS,UNIX,Mac,Java,.NET</a:t>
            </a:r>
            <a:r>
              <a:rPr sz="1800" dirty="0">
                <a:solidFill>
                  <a:srgbClr val="3C3C3C"/>
                </a:solidFill>
                <a:latin typeface="微软雅黑"/>
                <a:cs typeface="微软雅黑"/>
              </a:rPr>
              <a:t>等 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平台的文件格式。</a:t>
            </a:r>
            <a:r>
              <a:rPr sz="1800" spc="105" dirty="0">
                <a:solidFill>
                  <a:srgbClr val="3C3C3C"/>
                </a:solidFill>
                <a:latin typeface="微软雅黑"/>
                <a:cs typeface="微软雅黑"/>
              </a:rPr>
              <a:t>IDA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的主要目标之一，在于呈现尽可能接近源代码的代码。此外，  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I</a:t>
            </a:r>
            <a:r>
              <a:rPr sz="1800" spc="75" dirty="0">
                <a:solidFill>
                  <a:srgbClr val="3C3C3C"/>
                </a:solidFill>
                <a:latin typeface="微软雅黑"/>
                <a:cs typeface="微软雅黑"/>
              </a:rPr>
              <a:t>D</a:t>
            </a:r>
            <a:r>
              <a:rPr sz="1800" spc="125" dirty="0">
                <a:solidFill>
                  <a:srgbClr val="3C3C3C"/>
                </a:solidFill>
                <a:latin typeface="微软雅黑"/>
                <a:cs typeface="微软雅黑"/>
              </a:rPr>
              <a:t>A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不仅使用数据类型信息，而且通过派生的变量和函数名称来尽其所能地注释生成的 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反汇编代码。这些注释将原始十六进制代码的数量减到最少，并显著增加了向用户提 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供的符号化信息的数量。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13487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软件调试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6711950" cy="37814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静态调试工具</a:t>
            </a:r>
            <a:r>
              <a:rPr sz="2400" b="1" spc="60" dirty="0">
                <a:solidFill>
                  <a:srgbClr val="3C3C3C"/>
                </a:solidFill>
                <a:latin typeface="微软雅黑"/>
                <a:cs typeface="微软雅黑"/>
              </a:rPr>
              <a:t>IDA</a:t>
            </a:r>
            <a:endParaRPr sz="24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IDA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子窗口</a:t>
            </a:r>
            <a:endParaRPr sz="20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40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60" dirty="0">
                <a:solidFill>
                  <a:srgbClr val="3C3C3C"/>
                </a:solidFill>
                <a:latin typeface="微软雅黑"/>
                <a:cs typeface="微软雅黑"/>
              </a:rPr>
              <a:t>IDA</a:t>
            </a:r>
            <a:r>
              <a:rPr sz="1800" spc="240" dirty="0">
                <a:solidFill>
                  <a:srgbClr val="3C3C3C"/>
                </a:solidFill>
                <a:latin typeface="微软雅黑"/>
                <a:cs typeface="微软雅黑"/>
              </a:rPr>
              <a:t> 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View-A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是反汇编窗口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HexView-A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是十六进制格式显示的窗口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I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mp</a:t>
            </a:r>
            <a:r>
              <a:rPr sz="1800" spc="110" dirty="0">
                <a:solidFill>
                  <a:srgbClr val="3C3C3C"/>
                </a:solidFill>
                <a:latin typeface="微软雅黑"/>
                <a:cs typeface="微软雅黑"/>
              </a:rPr>
              <a:t>o</a:t>
            </a:r>
            <a:r>
              <a:rPr sz="1800" spc="170" dirty="0">
                <a:solidFill>
                  <a:srgbClr val="3C3C3C"/>
                </a:solidFill>
                <a:latin typeface="微软雅黑"/>
                <a:cs typeface="微软雅黑"/>
              </a:rPr>
              <a:t>r</a:t>
            </a: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t</a:t>
            </a:r>
            <a:r>
              <a:rPr sz="1800" spc="125" dirty="0">
                <a:solidFill>
                  <a:srgbClr val="3C3C3C"/>
                </a:solidFill>
                <a:latin typeface="微软雅黑"/>
                <a:cs typeface="微软雅黑"/>
              </a:rPr>
              <a:t>s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是导入表（程序中调用到的外面的函数）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55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4" dirty="0">
                <a:solidFill>
                  <a:srgbClr val="3C3C3C"/>
                </a:solidFill>
                <a:latin typeface="微软雅黑"/>
                <a:cs typeface="微软雅黑"/>
              </a:rPr>
              <a:t>Functions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是函数表（这个程序中的函数）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05" dirty="0">
                <a:solidFill>
                  <a:srgbClr val="3C3C3C"/>
                </a:solidFill>
                <a:latin typeface="微软雅黑"/>
                <a:cs typeface="微软雅黑"/>
              </a:rPr>
              <a:t>Structures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是结构</a:t>
            </a:r>
            <a:endParaRPr sz="1800">
              <a:latin typeface="微软雅黑"/>
              <a:cs typeface="微软雅黑"/>
            </a:endParaRPr>
          </a:p>
          <a:p>
            <a:pPr marL="1344295" lvl="2" indent="-515620">
              <a:lnSpc>
                <a:spcPct val="100000"/>
              </a:lnSpc>
              <a:spcBef>
                <a:spcPts val="1370"/>
              </a:spcBef>
              <a:buClr>
                <a:srgbClr val="006FC0"/>
              </a:buClr>
              <a:buFont typeface="Wingdings"/>
              <a:buChar char=""/>
              <a:tabLst>
                <a:tab pos="1344295" algn="l"/>
                <a:tab pos="1344930" algn="l"/>
              </a:tabLst>
            </a:pPr>
            <a:r>
              <a:rPr sz="1800" spc="110" dirty="0">
                <a:solidFill>
                  <a:srgbClr val="3C3C3C"/>
                </a:solidFill>
                <a:latin typeface="微软雅黑"/>
                <a:cs typeface="微软雅黑"/>
              </a:rPr>
              <a:t>Enums</a:t>
            </a:r>
            <a:r>
              <a:rPr sz="1800" spc="120" dirty="0">
                <a:solidFill>
                  <a:srgbClr val="3C3C3C"/>
                </a:solidFill>
                <a:latin typeface="微软雅黑"/>
                <a:cs typeface="微软雅黑"/>
              </a:rPr>
              <a:t>是枚举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13487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软件调试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10605135" cy="237045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 algn="just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动静结合调试</a:t>
            </a:r>
            <a:endParaRPr sz="2400">
              <a:latin typeface="微软雅黑"/>
              <a:cs typeface="微软雅黑"/>
            </a:endParaRPr>
          </a:p>
          <a:p>
            <a:pPr marL="984885" marR="5080" lvl="1" indent="-515620" algn="just">
              <a:lnSpc>
                <a:spcPct val="140000"/>
              </a:lnSpc>
              <a:spcBef>
                <a:spcPts val="450"/>
              </a:spcBef>
              <a:buClr>
                <a:srgbClr val="006FC0"/>
              </a:buClr>
              <a:buFont typeface="Wingdings"/>
              <a:buChar char=""/>
              <a:tabLst>
                <a:tab pos="985519" algn="l"/>
              </a:tabLst>
            </a:pP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在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实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际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软件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逆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向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过程</a:t>
            </a:r>
            <a:r>
              <a:rPr sz="2000" spc="185" dirty="0">
                <a:solidFill>
                  <a:srgbClr val="3C3C3C"/>
                </a:solidFill>
                <a:latin typeface="微软雅黑"/>
                <a:cs typeface="微软雅黑"/>
              </a:rPr>
              <a:t>中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我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们通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常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会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采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用动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静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结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合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的方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式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对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软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件进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行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调</a:t>
            </a:r>
            <a:r>
              <a:rPr sz="2000" spc="215" dirty="0">
                <a:solidFill>
                  <a:srgbClr val="3C3C3C"/>
                </a:solidFill>
                <a:latin typeface="微软雅黑"/>
                <a:cs typeface="微软雅黑"/>
              </a:rPr>
              <a:t>试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动 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态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调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试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可以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帮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我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们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实时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观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察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程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序的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数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据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变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化和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程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序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流</a:t>
            </a:r>
            <a:r>
              <a:rPr sz="2000" spc="150" dirty="0">
                <a:solidFill>
                  <a:srgbClr val="3C3C3C"/>
                </a:solidFill>
                <a:latin typeface="微软雅黑"/>
                <a:cs typeface="微软雅黑"/>
              </a:rPr>
              <a:t>程走</a:t>
            </a:r>
            <a:r>
              <a:rPr sz="2000" spc="215" dirty="0">
                <a:solidFill>
                  <a:srgbClr val="3C3C3C"/>
                </a:solidFill>
                <a:latin typeface="微软雅黑"/>
                <a:cs typeface="微软雅黑"/>
              </a:rPr>
              <a:t>向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静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态调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试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工</a:t>
            </a:r>
            <a:r>
              <a:rPr sz="2000" spc="180" dirty="0">
                <a:solidFill>
                  <a:srgbClr val="3C3C3C"/>
                </a:solidFill>
                <a:latin typeface="微软雅黑"/>
                <a:cs typeface="微软雅黑"/>
              </a:rPr>
              <a:t>具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可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以 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快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速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辅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助我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们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分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析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当前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调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试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程序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块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逻</a:t>
            </a:r>
            <a:r>
              <a:rPr sz="2000" spc="180" dirty="0">
                <a:solidFill>
                  <a:srgbClr val="3C3C3C"/>
                </a:solidFill>
                <a:latin typeface="微软雅黑"/>
                <a:cs typeface="微软雅黑"/>
              </a:rPr>
              <a:t>辑</a:t>
            </a:r>
            <a:r>
              <a:rPr sz="2000" spc="160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因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此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动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静结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合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调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试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可以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让</a:t>
            </a:r>
            <a:r>
              <a:rPr sz="2000" spc="155" dirty="0">
                <a:solidFill>
                  <a:srgbClr val="3C3C3C"/>
                </a:solidFill>
                <a:latin typeface="微软雅黑"/>
                <a:cs typeface="微软雅黑"/>
              </a:rPr>
              <a:t>我</a:t>
            </a:r>
            <a:r>
              <a:rPr sz="2000" spc="180" dirty="0">
                <a:solidFill>
                  <a:srgbClr val="3C3C3C"/>
                </a:solidFill>
                <a:latin typeface="微软雅黑"/>
                <a:cs typeface="微软雅黑"/>
              </a:rPr>
              <a:t>们</a:t>
            </a:r>
            <a:r>
              <a:rPr sz="2000" spc="165" dirty="0">
                <a:solidFill>
                  <a:srgbClr val="3C3C3C"/>
                </a:solidFill>
                <a:latin typeface="微软雅黑"/>
                <a:cs typeface="微软雅黑"/>
              </a:rPr>
              <a:t>精</a:t>
            </a:r>
            <a:r>
              <a:rPr sz="2000" spc="5" dirty="0">
                <a:solidFill>
                  <a:srgbClr val="3C3C3C"/>
                </a:solidFill>
                <a:latin typeface="微软雅黑"/>
                <a:cs typeface="微软雅黑"/>
              </a:rPr>
              <a:t>准 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快速地完成对一个软件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的</a:t>
            </a: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逆向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分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析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13487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软件调试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140663"/>
            <a:ext cx="1877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调试实验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A7A92-A5CF-3B43-454B-E2BE4D12002B}"/>
              </a:ext>
            </a:extLst>
          </p:cNvPr>
          <p:cNvSpPr txBox="1"/>
          <p:nvPr/>
        </p:nvSpPr>
        <p:spPr>
          <a:xfrm>
            <a:off x="1066800" y="1752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b="1" spc="95" dirty="0">
                <a:solidFill>
                  <a:srgbClr val="3C3C3C"/>
                </a:solidFill>
                <a:latin typeface="微软雅黑"/>
                <a:cs typeface="微软雅黑"/>
              </a:rPr>
              <a:t>利用</a:t>
            </a:r>
            <a:r>
              <a:rPr lang="en" altLang="zh-CN" b="1" spc="95" dirty="0">
                <a:solidFill>
                  <a:srgbClr val="3C3C3C"/>
                </a:solidFill>
                <a:latin typeface="微软雅黑"/>
                <a:cs typeface="微软雅黑"/>
              </a:rPr>
              <a:t>IDA</a:t>
            </a:r>
            <a:r>
              <a:rPr lang="zh-CN" altLang="en-US" b="1" spc="95" dirty="0">
                <a:solidFill>
                  <a:srgbClr val="3C3C3C"/>
                </a:solidFill>
                <a:latin typeface="微软雅黑"/>
                <a:cs typeface="微软雅黑"/>
              </a:rPr>
              <a:t>、</a:t>
            </a:r>
            <a:r>
              <a:rPr lang="en" altLang="zh-CN" b="1" spc="95" dirty="0" err="1">
                <a:solidFill>
                  <a:srgbClr val="3C3C3C"/>
                </a:solidFill>
                <a:latin typeface="微软雅黑"/>
                <a:cs typeface="微软雅黑"/>
              </a:rPr>
              <a:t>OllyDbg</a:t>
            </a:r>
            <a:r>
              <a:rPr lang="zh-CN" altLang="en" b="1" spc="95" dirty="0">
                <a:solidFill>
                  <a:srgbClr val="3C3C3C"/>
                </a:solidFill>
                <a:latin typeface="微软雅黑"/>
                <a:cs typeface="微软雅黑"/>
              </a:rPr>
              <a:t>对</a:t>
            </a:r>
            <a:r>
              <a:rPr lang="zh-CN" altLang="en-US" b="1" spc="95" dirty="0">
                <a:solidFill>
                  <a:srgbClr val="3C3C3C"/>
                </a:solidFill>
                <a:latin typeface="微软雅黑"/>
                <a:cs typeface="微软雅黑"/>
              </a:rPr>
              <a:t>扫雷小游戏调试、分析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49" y="884682"/>
            <a:ext cx="3051175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174199"/>
                </a:solidFill>
                <a:latin typeface="微软雅黑"/>
                <a:cs typeface="微软雅黑"/>
              </a:rPr>
              <a:t>目录</a:t>
            </a:r>
            <a:endParaRPr sz="2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微软雅黑"/>
              <a:cs typeface="微软雅黑"/>
            </a:endParaRPr>
          </a:p>
          <a:p>
            <a:pPr marL="732790" indent="-572135">
              <a:lnSpc>
                <a:spcPct val="100000"/>
              </a:lnSpc>
              <a:buClr>
                <a:srgbClr val="006FC0"/>
              </a:buClr>
              <a:buFont typeface="Wingdings"/>
              <a:buChar char=""/>
              <a:tabLst>
                <a:tab pos="732790" algn="l"/>
                <a:tab pos="733425" algn="l"/>
              </a:tabLst>
            </a:pPr>
            <a:r>
              <a:rPr sz="2400" b="1" spc="120" dirty="0" err="1">
                <a:solidFill>
                  <a:srgbClr val="FF0000"/>
                </a:solidFill>
                <a:latin typeface="微软雅黑"/>
                <a:cs typeface="微软雅黑"/>
              </a:rPr>
              <a:t>软件逆向工程</a:t>
            </a:r>
            <a:endParaRPr sz="2400" dirty="0">
              <a:latin typeface="微软雅黑"/>
              <a:cs typeface="微软雅黑"/>
            </a:endParaRPr>
          </a:p>
          <a:p>
            <a:pPr marL="732790" indent="-572135">
              <a:lnSpc>
                <a:spcPct val="100000"/>
              </a:lnSpc>
              <a:spcBef>
                <a:spcPts val="1585"/>
              </a:spcBef>
              <a:buClr>
                <a:srgbClr val="006FC0"/>
              </a:buClr>
              <a:buFont typeface="Wingdings"/>
              <a:buChar char=""/>
              <a:tabLst>
                <a:tab pos="732790" algn="l"/>
                <a:tab pos="733425" algn="l"/>
              </a:tabLst>
            </a:pPr>
            <a:r>
              <a:rPr sz="2400" b="1" spc="95" dirty="0">
                <a:solidFill>
                  <a:srgbClr val="3D3D3D"/>
                </a:solidFill>
                <a:latin typeface="微软雅黑"/>
                <a:cs typeface="微软雅黑"/>
              </a:rPr>
              <a:t>Windows</a:t>
            </a:r>
            <a:r>
              <a:rPr sz="2400" b="1" spc="185" dirty="0">
                <a:solidFill>
                  <a:srgbClr val="3D3D3D"/>
                </a:solidFill>
                <a:latin typeface="微软雅黑"/>
                <a:cs typeface="微软雅黑"/>
              </a:rPr>
              <a:t> </a:t>
            </a:r>
            <a:r>
              <a:rPr sz="2400" b="1" spc="70" dirty="0">
                <a:solidFill>
                  <a:srgbClr val="3D3D3D"/>
                </a:solidFill>
                <a:latin typeface="微软雅黑"/>
                <a:cs typeface="微软雅黑"/>
              </a:rPr>
              <a:t>SDK</a:t>
            </a:r>
            <a:endParaRPr sz="2400" dirty="0">
              <a:latin typeface="微软雅黑"/>
              <a:cs typeface="微软雅黑"/>
            </a:endParaRPr>
          </a:p>
          <a:p>
            <a:pPr marL="732790" indent="-572135">
              <a:lnSpc>
                <a:spcPct val="100000"/>
              </a:lnSpc>
              <a:spcBef>
                <a:spcPts val="1575"/>
              </a:spcBef>
              <a:buClr>
                <a:srgbClr val="006FC0"/>
              </a:buClr>
              <a:buFont typeface="Wingdings"/>
              <a:buChar char=""/>
              <a:tabLst>
                <a:tab pos="732790" algn="l"/>
                <a:tab pos="733425" algn="l"/>
              </a:tabLst>
            </a:pPr>
            <a:r>
              <a:rPr sz="2400" b="1" spc="120" dirty="0">
                <a:solidFill>
                  <a:srgbClr val="3D3D3D"/>
                </a:solidFill>
                <a:latin typeface="微软雅黑"/>
                <a:cs typeface="微软雅黑"/>
              </a:rPr>
              <a:t>软件调试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84682"/>
            <a:ext cx="4117975" cy="2522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174199"/>
                </a:solidFill>
                <a:latin typeface="微软雅黑"/>
                <a:cs typeface="微软雅黑"/>
              </a:rPr>
              <a:t>总结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微软雅黑"/>
              <a:cs typeface="微软雅黑"/>
            </a:endParaRPr>
          </a:p>
          <a:p>
            <a:pPr marL="584200" indent="-572135">
              <a:lnSpc>
                <a:spcPct val="100000"/>
              </a:lnSpc>
              <a:buClr>
                <a:srgbClr val="006FC0"/>
              </a:buClr>
              <a:buFont typeface="Wingdings"/>
              <a:buChar char=""/>
              <a:tabLst>
                <a:tab pos="584200" algn="l"/>
                <a:tab pos="584835" algn="l"/>
              </a:tabLst>
            </a:pPr>
            <a:r>
              <a:rPr sz="2400" b="1" spc="120" dirty="0">
                <a:solidFill>
                  <a:srgbClr val="3C3C3C"/>
                </a:solidFill>
                <a:latin typeface="微软雅黑"/>
                <a:cs typeface="微软雅黑"/>
              </a:rPr>
              <a:t>正向开发知识储备</a:t>
            </a:r>
            <a:endParaRPr sz="2400">
              <a:latin typeface="微软雅黑"/>
              <a:cs typeface="微软雅黑"/>
            </a:endParaRPr>
          </a:p>
          <a:p>
            <a:pPr marL="584200" indent="-572135">
              <a:lnSpc>
                <a:spcPct val="100000"/>
              </a:lnSpc>
              <a:spcBef>
                <a:spcPts val="1575"/>
              </a:spcBef>
              <a:buClr>
                <a:srgbClr val="006FC0"/>
              </a:buClr>
              <a:buFont typeface="Wingdings"/>
              <a:buChar char=""/>
              <a:tabLst>
                <a:tab pos="584200" algn="l"/>
                <a:tab pos="584835" algn="l"/>
              </a:tabLst>
            </a:pPr>
            <a:r>
              <a:rPr sz="2400" b="1" spc="120" dirty="0">
                <a:solidFill>
                  <a:srgbClr val="3C3C3C"/>
                </a:solidFill>
                <a:latin typeface="微软雅黑"/>
                <a:cs typeface="微软雅黑"/>
              </a:rPr>
              <a:t>多动手、多尝试逆向开发</a:t>
            </a:r>
            <a:endParaRPr sz="2400">
              <a:latin typeface="微软雅黑"/>
              <a:cs typeface="微软雅黑"/>
            </a:endParaRPr>
          </a:p>
          <a:p>
            <a:pPr marL="584200" indent="-572135">
              <a:lnSpc>
                <a:spcPct val="100000"/>
              </a:lnSpc>
              <a:spcBef>
                <a:spcPts val="1585"/>
              </a:spcBef>
              <a:buClr>
                <a:srgbClr val="006FC0"/>
              </a:buClr>
              <a:buFont typeface="Wingdings"/>
              <a:buChar char=""/>
              <a:tabLst>
                <a:tab pos="584200" algn="l"/>
                <a:tab pos="584835" algn="l"/>
              </a:tabLst>
            </a:pPr>
            <a:r>
              <a:rPr sz="2400" b="1" spc="120" dirty="0">
                <a:solidFill>
                  <a:srgbClr val="3C3C3C"/>
                </a:solidFill>
                <a:latin typeface="微软雅黑"/>
                <a:cs typeface="微软雅黑"/>
              </a:rPr>
              <a:t>逆向工程工具熟练使用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74308" y="2955035"/>
            <a:ext cx="5291328" cy="1671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74308" y="1807464"/>
            <a:ext cx="5193792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20097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软件逆向工程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0" y="926675"/>
            <a:ext cx="11307979" cy="3265061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什么是逆向工程</a:t>
            </a:r>
            <a:endParaRPr sz="2400" dirty="0">
              <a:latin typeface="微软雅黑"/>
              <a:cs typeface="微软雅黑"/>
            </a:endParaRPr>
          </a:p>
          <a:p>
            <a:pPr marL="984885" marR="5080" lvl="1" indent="-515620">
              <a:lnSpc>
                <a:spcPct val="140000"/>
              </a:lnSpc>
              <a:spcBef>
                <a:spcPts val="45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lang="zh-CN" altLang="en-US" sz="2000" spc="165" dirty="0">
                <a:solidFill>
                  <a:srgbClr val="3C3C3C"/>
                </a:solidFill>
                <a:latin typeface="微软雅黑"/>
                <a:cs typeface="微软雅黑"/>
              </a:rPr>
              <a:t>逆向工程（又称逆向技术），是一种产品设计技术再现过程，即对一项目标产品进行逆向分析及研究，从而演绎并得出该产品的处理流程、组织结构、功能特性及技术规格等设计要素，以制作出功能相近，但又不完全一样的产品。逆向工程源于商业及军事领域中的硬件分析。其主要目的是在不能轻易获得必要的生产信息的情况下，直接从成品分析，推导出产品的设计原理</a:t>
            </a:r>
          </a:p>
          <a:p>
            <a:pPr marL="984885" marR="5080" lvl="1" indent="-515620">
              <a:lnSpc>
                <a:spcPct val="140000"/>
              </a:lnSpc>
              <a:spcBef>
                <a:spcPts val="45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endParaRPr lang="zh-CN" altLang="en-US" sz="2000" spc="165" dirty="0">
              <a:solidFill>
                <a:srgbClr val="3C3C3C"/>
              </a:solidFill>
              <a:latin typeface="微软雅黑"/>
              <a:cs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240FD7-7687-7798-7FDE-BDFE451B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4191736"/>
            <a:ext cx="7239000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20097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软件逆向工程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7180580" cy="108966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各个领域的逆向工程</a:t>
            </a:r>
            <a:endParaRPr sz="24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军事逆向，航天逆向，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材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料模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具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逆</a:t>
            </a:r>
            <a:r>
              <a:rPr sz="2000" spc="130" dirty="0">
                <a:solidFill>
                  <a:srgbClr val="3C3C3C"/>
                </a:solidFill>
                <a:latin typeface="微软雅黑"/>
                <a:cs typeface="微软雅黑"/>
              </a:rPr>
              <a:t>向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，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艺术</a:t>
            </a:r>
            <a:r>
              <a:rPr sz="2000" spc="105" dirty="0">
                <a:solidFill>
                  <a:srgbClr val="3C3C3C"/>
                </a:solidFill>
                <a:latin typeface="微软雅黑"/>
                <a:cs typeface="微软雅黑"/>
              </a:rPr>
              <a:t>品</a:t>
            </a:r>
            <a:r>
              <a:rPr sz="2000" spc="114" dirty="0">
                <a:solidFill>
                  <a:srgbClr val="3C3C3C"/>
                </a:solidFill>
                <a:latin typeface="微软雅黑"/>
                <a:cs typeface="微软雅黑"/>
              </a:rPr>
              <a:t>逆向</a:t>
            </a:r>
            <a:r>
              <a:rPr sz="2000" dirty="0">
                <a:solidFill>
                  <a:srgbClr val="3C3C3C"/>
                </a:solidFill>
                <a:latin typeface="微软雅黑"/>
                <a:cs typeface="微软雅黑"/>
              </a:rPr>
              <a:t>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347" y="2776727"/>
            <a:ext cx="3902964" cy="2616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8008" y="3297935"/>
            <a:ext cx="5721095" cy="1796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20097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软件逆向工程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4117975" cy="304990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软件逆向工程的典型应用</a:t>
            </a:r>
            <a:endParaRPr sz="24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恶意代码分析</a:t>
            </a:r>
            <a:endParaRPr sz="20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55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漏洞挖掘</a:t>
            </a:r>
            <a:endParaRPr sz="20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65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游戏保护</a:t>
            </a:r>
            <a:endParaRPr sz="20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65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竞品分析</a:t>
            </a:r>
            <a:endParaRPr sz="20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5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……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8703" y="2124455"/>
            <a:ext cx="6925056" cy="2609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20097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软件逆向工程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6735979" cy="1685718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70865" marR="5080" indent="-570865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70865" algn="l"/>
                <a:tab pos="571500" algn="l"/>
              </a:tabLst>
            </a:pPr>
            <a:r>
              <a:rPr sz="2400" b="1" spc="114" dirty="0" err="1">
                <a:solidFill>
                  <a:srgbClr val="3C3C3C"/>
                </a:solidFill>
                <a:latin typeface="微软雅黑"/>
                <a:cs typeface="微软雅黑"/>
              </a:rPr>
              <a:t>软件逆向工程应用</a:t>
            </a:r>
            <a:r>
              <a:rPr lang="en-US" altLang="zh-CN"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—</a:t>
            </a:r>
            <a:r>
              <a:rPr lang="zh-CN" altLang="en-US"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初体验</a:t>
            </a:r>
            <a:endParaRPr lang="en-US" altLang="zh-CN" sz="2400" b="1" spc="114" dirty="0">
              <a:solidFill>
                <a:srgbClr val="3C3C3C"/>
              </a:solidFill>
              <a:latin typeface="微软雅黑"/>
              <a:cs typeface="微软雅黑"/>
            </a:endParaRPr>
          </a:p>
          <a:p>
            <a:pPr marR="508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tabLst>
                <a:tab pos="570865" algn="l"/>
                <a:tab pos="571500" algn="l"/>
              </a:tabLst>
            </a:pPr>
            <a:r>
              <a:rPr lang="en-US" altLang="zh-CN"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    </a:t>
            </a:r>
            <a:r>
              <a:rPr lang="zh-CN" altLang="en-US"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游戏逆向小</a:t>
            </a:r>
            <a:r>
              <a:rPr lang="en-US" altLang="zh-CN"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demo</a:t>
            </a:r>
            <a:endParaRPr sz="2400" dirty="0">
              <a:latin typeface="微软雅黑"/>
              <a:cs typeface="微软雅黑"/>
            </a:endParaRPr>
          </a:p>
          <a:p>
            <a:pPr marL="514984" marR="33020" lvl="1" indent="-514984" algn="r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514984" algn="l"/>
                <a:tab pos="515620" algn="l"/>
              </a:tabLst>
            </a:pPr>
            <a:endParaRPr sz="2000" spc="120" dirty="0">
              <a:solidFill>
                <a:srgbClr val="3C3C3C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81457"/>
            <a:ext cx="20097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软件逆向工程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26675"/>
            <a:ext cx="5718810" cy="256095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5"/>
              </a:spcBef>
              <a:buClr>
                <a:srgbClr val="006FC0"/>
              </a:buClr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114" dirty="0">
                <a:solidFill>
                  <a:srgbClr val="3C3C3C"/>
                </a:solidFill>
                <a:latin typeface="微软雅黑"/>
                <a:cs typeface="微软雅黑"/>
              </a:rPr>
              <a:t>计算机专业基础课与逆向实践的关系</a:t>
            </a:r>
            <a:endParaRPr sz="24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10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数据结构</a:t>
            </a:r>
            <a:endParaRPr sz="20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55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数据关系</a:t>
            </a:r>
            <a:endParaRPr sz="20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65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编译原理</a:t>
            </a:r>
            <a:endParaRPr sz="2000">
              <a:latin typeface="微软雅黑"/>
              <a:cs typeface="微软雅黑"/>
            </a:endParaRPr>
          </a:p>
          <a:p>
            <a:pPr marL="984885" lvl="1" indent="-515620">
              <a:lnSpc>
                <a:spcPct val="100000"/>
              </a:lnSpc>
              <a:spcBef>
                <a:spcPts val="1465"/>
              </a:spcBef>
              <a:buClr>
                <a:srgbClr val="006FC0"/>
              </a:buClr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sz="2000" spc="120" dirty="0">
                <a:solidFill>
                  <a:srgbClr val="3C3C3C"/>
                </a:solidFill>
                <a:latin typeface="微软雅黑"/>
                <a:cs typeface="微软雅黑"/>
              </a:rPr>
              <a:t>操作系统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49" y="884682"/>
            <a:ext cx="3069590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174199"/>
                </a:solidFill>
                <a:latin typeface="微软雅黑"/>
                <a:cs typeface="微软雅黑"/>
              </a:rPr>
              <a:t>目录</a:t>
            </a:r>
            <a:endParaRPr sz="2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微软雅黑"/>
              <a:cs typeface="微软雅黑"/>
            </a:endParaRPr>
          </a:p>
          <a:p>
            <a:pPr marL="732790" indent="-572135">
              <a:lnSpc>
                <a:spcPct val="100000"/>
              </a:lnSpc>
              <a:buClr>
                <a:srgbClr val="006FC0"/>
              </a:buClr>
              <a:buFont typeface="Wingdings"/>
              <a:buChar char=""/>
              <a:tabLst>
                <a:tab pos="732790" algn="l"/>
                <a:tab pos="733425" algn="l"/>
              </a:tabLst>
            </a:pPr>
            <a:r>
              <a:rPr sz="2400" b="1" spc="120" dirty="0" err="1">
                <a:solidFill>
                  <a:srgbClr val="3D3D3D"/>
                </a:solidFill>
                <a:latin typeface="微软雅黑"/>
                <a:cs typeface="微软雅黑"/>
              </a:rPr>
              <a:t>软件逆向工程</a:t>
            </a:r>
            <a:endParaRPr sz="2400" dirty="0">
              <a:latin typeface="微软雅黑"/>
              <a:cs typeface="微软雅黑"/>
            </a:endParaRPr>
          </a:p>
          <a:p>
            <a:pPr marL="732790" indent="-572135">
              <a:lnSpc>
                <a:spcPct val="100000"/>
              </a:lnSpc>
              <a:spcBef>
                <a:spcPts val="1585"/>
              </a:spcBef>
              <a:buClr>
                <a:srgbClr val="006FC0"/>
              </a:buClr>
              <a:buFont typeface="Wingdings"/>
              <a:buChar char=""/>
              <a:tabLst>
                <a:tab pos="732790" algn="l"/>
                <a:tab pos="733425" algn="l"/>
              </a:tabLst>
            </a:pPr>
            <a:r>
              <a:rPr sz="2400" b="1" spc="95" dirty="0">
                <a:solidFill>
                  <a:srgbClr val="3D3D3D"/>
                </a:solidFill>
                <a:latin typeface="微软雅黑"/>
                <a:cs typeface="微软雅黑"/>
              </a:rPr>
              <a:t>Windows</a:t>
            </a:r>
            <a:r>
              <a:rPr sz="2400" b="1" spc="195" dirty="0">
                <a:solidFill>
                  <a:srgbClr val="3D3D3D"/>
                </a:solidFill>
                <a:latin typeface="微软雅黑"/>
                <a:cs typeface="微软雅黑"/>
              </a:rPr>
              <a:t> </a:t>
            </a:r>
            <a:r>
              <a:rPr sz="2400" b="1" spc="114" dirty="0">
                <a:solidFill>
                  <a:srgbClr val="3D3D3D"/>
                </a:solidFill>
                <a:latin typeface="微软雅黑"/>
                <a:cs typeface="微软雅黑"/>
              </a:rPr>
              <a:t>SDK</a:t>
            </a:r>
            <a:endParaRPr sz="2400" dirty="0">
              <a:latin typeface="微软雅黑"/>
              <a:cs typeface="微软雅黑"/>
            </a:endParaRPr>
          </a:p>
          <a:p>
            <a:pPr marL="732790" indent="-572135">
              <a:lnSpc>
                <a:spcPct val="100000"/>
              </a:lnSpc>
              <a:spcBef>
                <a:spcPts val="1575"/>
              </a:spcBef>
              <a:buClr>
                <a:srgbClr val="006FC0"/>
              </a:buClr>
              <a:buFont typeface="Wingdings"/>
              <a:buChar char=""/>
              <a:tabLst>
                <a:tab pos="732790" algn="l"/>
                <a:tab pos="733425" algn="l"/>
              </a:tabLst>
            </a:pPr>
            <a:r>
              <a:rPr sz="2400" b="1" spc="120" dirty="0">
                <a:solidFill>
                  <a:srgbClr val="3D3D3D"/>
                </a:solidFill>
                <a:latin typeface="微软雅黑"/>
                <a:cs typeface="微软雅黑"/>
              </a:rPr>
              <a:t>软件调试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974</Words>
  <Application>Microsoft Macintosh PowerPoint</Application>
  <PresentationFormat>宽屏</PresentationFormat>
  <Paragraphs>169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微软雅黑</vt:lpstr>
      <vt:lpstr>Calibri</vt:lpstr>
      <vt:lpstr>Cambria</vt:lpstr>
      <vt:lpstr>Wingdings</vt:lpstr>
      <vt:lpstr>Office Theme</vt:lpstr>
      <vt:lpstr>C/C++逆向与软件调试</vt:lpstr>
      <vt:lpstr>教学目标</vt:lpstr>
      <vt:lpstr>PowerPoint 演示文稿</vt:lpstr>
      <vt:lpstr>软件逆向工程</vt:lpstr>
      <vt:lpstr>软件逆向工程</vt:lpstr>
      <vt:lpstr>软件逆向工程</vt:lpstr>
      <vt:lpstr>软件逆向工程</vt:lpstr>
      <vt:lpstr>软件逆向工程</vt:lpstr>
      <vt:lpstr>PowerPoint 演示文稿</vt:lpstr>
      <vt:lpstr>C&amp;C++</vt:lpstr>
      <vt:lpstr>C&amp;C++</vt:lpstr>
      <vt:lpstr>C&amp;C++</vt:lpstr>
      <vt:lpstr>PowerPoint 演示文稿</vt:lpstr>
      <vt:lpstr>Windows SDK</vt:lpstr>
      <vt:lpstr>Windows SDK</vt:lpstr>
      <vt:lpstr>Windows SDK</vt:lpstr>
      <vt:lpstr>Windows SDK</vt:lpstr>
      <vt:lpstr>Windows SDK</vt:lpstr>
      <vt:lpstr>PowerPoint 演示文稿</vt:lpstr>
      <vt:lpstr>软件调试</vt:lpstr>
      <vt:lpstr>软件调试</vt:lpstr>
      <vt:lpstr>软件调试</vt:lpstr>
      <vt:lpstr>软件调试</vt:lpstr>
      <vt:lpstr>软件调试</vt:lpstr>
      <vt:lpstr>软件调试</vt:lpstr>
      <vt:lpstr>软件调试</vt:lpstr>
      <vt:lpstr>软件调试</vt:lpstr>
      <vt:lpstr>软件调试</vt:lpstr>
      <vt:lpstr>软件调试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salt</dc:creator>
  <cp:lastModifiedBy>806151423@qq.com</cp:lastModifiedBy>
  <cp:revision>19</cp:revision>
  <dcterms:created xsi:type="dcterms:W3CDTF">2022-07-28T08:22:45Z</dcterms:created>
  <dcterms:modified xsi:type="dcterms:W3CDTF">2022-08-08T03:03:05Z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2022-07-28T00:00:00Z</vt:filetime>
  </property>
</Properties>
</file>