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60" r:id="rId3"/>
    <p:sldId id="262" r:id="rId4"/>
    <p:sldId id="261" r:id="rId5"/>
    <p:sldId id="257" r:id="rId6"/>
    <p:sldId id="258" r:id="rId7"/>
    <p:sldId id="259" r:id="rId8"/>
    <p:sldId id="264" r:id="rId9"/>
    <p:sldId id="280" r:id="rId10"/>
    <p:sldId id="281" r:id="rId11"/>
    <p:sldId id="282" r:id="rId12"/>
    <p:sldId id="267" r:id="rId13"/>
    <p:sldId id="268" r:id="rId14"/>
    <p:sldId id="269" r:id="rId15"/>
    <p:sldId id="283" r:id="rId16"/>
    <p:sldId id="287" r:id="rId17"/>
    <p:sldId id="284" r:id="rId18"/>
    <p:sldId id="285" r:id="rId19"/>
    <p:sldId id="286" r:id="rId20"/>
    <p:sldId id="288" r:id="rId21"/>
    <p:sldId id="289" r:id="rId22"/>
    <p:sldId id="263" r:id="rId23"/>
    <p:sldId id="278" r:id="rId24"/>
    <p:sldId id="277" r:id="rId25"/>
    <p:sldId id="276" r:id="rId26"/>
    <p:sldId id="279" r:id="rId27"/>
    <p:sldId id="290" r:id="rId28"/>
    <p:sldId id="265"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8"/>
    <p:restoredTop sz="94663"/>
  </p:normalViewPr>
  <p:slideViewPr>
    <p:cSldViewPr snapToGrid="0" snapToObjects="1">
      <p:cViewPr>
        <p:scale>
          <a:sx n="87" d="100"/>
          <a:sy n="87" d="100"/>
        </p:scale>
        <p:origin x="1296"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B3A824-1A51-4B26-AD58-A6D8E14F6C04}" type="datetimeFigureOut">
              <a:rPr lang="en-US" smtClean="0"/>
              <a:t>3/6/20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1330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78173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7456598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62481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21746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3/6/20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44209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3/6/20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112898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4635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0362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906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E5059C3-6A89-4494-99FF-5A4D6FFD50EB}" type="datetimeFigureOut">
              <a:rPr lang="en-US" smtClean="0"/>
              <a:t>3/6/20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37783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20807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3/6/20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5626764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3/6/20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40510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3/6/20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9235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7D525BB-DA17-4BA0-B3C8-3AC3ABC827E6}" type="datetimeFigureOut">
              <a:rPr lang="en-US" smtClean="0"/>
              <a:t>3/6/20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7398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16C4C9A-3960-41CF-A4E9-2A8FB932454B}" type="datetimeFigureOut">
              <a:rPr lang="en-US" smtClean="0"/>
              <a:t>3/6/20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18552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3/6/20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76485325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microsoft.com/office/2007/relationships/hdphoto" Target="../media/hdphoto3.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microsoft.com/office/2007/relationships/hdphoto" Target="../media/hdphoto4.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microsoft.com/office/2007/relationships/hdphoto" Target="../media/hdphoto5.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microsoft.com/office/2007/relationships/hdphoto" Target="../media/hdphoto6.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microsoft.com/office/2007/relationships/hdphoto" Target="../media/hdphoto7.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microsoft.com/office/2007/relationships/hdphoto" Target="../media/hdphoto4.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microsoft.com/office/2007/relationships/hdphoto" Target="../media/hdphoto8.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openxmlformats.org/officeDocument/2006/relationships/image" Target="../media/image5.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E60B694-AC50-3844-B32E-82E1AC3A4ADC}"/>
              </a:ext>
            </a:extLst>
          </p:cNvPr>
          <p:cNvSpPr>
            <a:spLocks noGrp="1"/>
          </p:cNvSpPr>
          <p:nvPr>
            <p:ph type="ctrTitle"/>
          </p:nvPr>
        </p:nvSpPr>
        <p:spPr/>
        <p:txBody>
          <a:bodyPr/>
          <a:lstStyle/>
          <a:p>
            <a:r>
              <a:rPr lang="de-DE" dirty="0"/>
              <a:t>The </a:t>
            </a:r>
            <a:r>
              <a:rPr lang="de-DE" dirty="0" err="1"/>
              <a:t>Bachelor‘s</a:t>
            </a:r>
            <a:r>
              <a:rPr lang="de-DE" dirty="0"/>
              <a:t> </a:t>
            </a:r>
            <a:r>
              <a:rPr lang="de-DE" dirty="0" err="1"/>
              <a:t>chase</a:t>
            </a:r>
            <a:endParaRPr lang="de-DE" dirty="0"/>
          </a:p>
        </p:txBody>
      </p:sp>
      <p:sp>
        <p:nvSpPr>
          <p:cNvPr id="3" name="Untertitel 2">
            <a:extLst>
              <a:ext uri="{FF2B5EF4-FFF2-40B4-BE49-F238E27FC236}">
                <a16:creationId xmlns:a16="http://schemas.microsoft.com/office/drawing/2014/main" xmlns="" id="{181FED3C-ADC9-524D-BFB5-BB1EFC503FBC}"/>
              </a:ext>
            </a:extLst>
          </p:cNvPr>
          <p:cNvSpPr>
            <a:spLocks noGrp="1"/>
          </p:cNvSpPr>
          <p:nvPr>
            <p:ph type="subTitle" idx="1"/>
          </p:nvPr>
        </p:nvSpPr>
        <p:spPr/>
        <p:txBody>
          <a:bodyPr/>
          <a:lstStyle/>
          <a:p>
            <a:r>
              <a:rPr lang="de-DE" dirty="0"/>
              <a:t>Von </a:t>
            </a:r>
            <a:r>
              <a:rPr lang="de-DE" dirty="0" err="1"/>
              <a:t>the</a:t>
            </a:r>
            <a:r>
              <a:rPr lang="de-DE" dirty="0"/>
              <a:t> </a:t>
            </a:r>
            <a:r>
              <a:rPr lang="de-DE" dirty="0" err="1"/>
              <a:t>chasers</a:t>
            </a:r>
            <a:endParaRPr lang="de-DE" dirty="0"/>
          </a:p>
        </p:txBody>
      </p:sp>
    </p:spTree>
    <p:extLst>
      <p:ext uri="{BB962C8B-B14F-4D97-AF65-F5344CB8AC3E}">
        <p14:creationId xmlns:p14="http://schemas.microsoft.com/office/powerpoint/2010/main" val="913379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4" name="Rechteck 13"/>
          <p:cNvSpPr/>
          <p:nvPr/>
        </p:nvSpPr>
        <p:spPr>
          <a:xfrm>
            <a:off x="7377790" y="838198"/>
            <a:ext cx="4310743" cy="518704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9525" lvl="0" indent="-9525" algn="just">
              <a:spcAft>
                <a:spcPts val="600"/>
              </a:spcAft>
              <a:defRPr/>
            </a:pPr>
            <a:r>
              <a:rPr lang="de-CH" b="1" u="sng" dirty="0">
                <a:solidFill>
                  <a:schemeClr val="bg1"/>
                </a:solidFill>
              </a:rPr>
              <a:t>Ziel des Spiels:</a:t>
            </a:r>
            <a:endParaRPr lang="de-CH" sz="1400" b="1" u="sng" dirty="0">
              <a:solidFill>
                <a:schemeClr val="bg1"/>
              </a:solidFill>
            </a:endParaRPr>
          </a:p>
          <a:p>
            <a:pPr marL="9525" lvl="0" indent="-9525" algn="just">
              <a:defRPr/>
            </a:pPr>
            <a:r>
              <a:rPr lang="de-CH" sz="1400" dirty="0">
                <a:solidFill>
                  <a:schemeClr val="bg1"/>
                </a:solidFill>
              </a:rPr>
              <a:t>Ziel dieses Spieles ist es 180 Kreditpunkte zu erzielen. In jeder Runde darf der Spieler entscheiden ob er eine Karte ziehen, eine Karte wegschmeissen oder diese Runde aussetzen möchte. Hat ein Spieler über 180 Kreditpunkte erzielt, hat er verloren und bekommt 0 </a:t>
            </a:r>
            <a:r>
              <a:rPr lang="de-CH" sz="1400" dirty="0" err="1">
                <a:solidFill>
                  <a:schemeClr val="bg1"/>
                </a:solidFill>
              </a:rPr>
              <a:t>Coins</a:t>
            </a:r>
            <a:r>
              <a:rPr lang="de-CH" sz="1400" dirty="0">
                <a:solidFill>
                  <a:schemeClr val="bg1"/>
                </a:solidFill>
              </a:rPr>
              <a:t>. </a:t>
            </a:r>
          </a:p>
        </p:txBody>
      </p:sp>
      <p:sp>
        <p:nvSpPr>
          <p:cNvPr id="15" name="Abgerundetes Rechteck 14"/>
          <p:cNvSpPr/>
          <p:nvPr/>
        </p:nvSpPr>
        <p:spPr>
          <a:xfrm>
            <a:off x="8874576" y="5551715"/>
            <a:ext cx="1314452" cy="293910"/>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Schliessen</a:t>
            </a:r>
          </a:p>
        </p:txBody>
      </p:sp>
      <p:sp>
        <p:nvSpPr>
          <p:cNvPr id="16" name="Pfeil nach links 15"/>
          <p:cNvSpPr/>
          <p:nvPr/>
        </p:nvSpPr>
        <p:spPr>
          <a:xfrm>
            <a:off x="10080171" y="5456354"/>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Abgerundetes Rechteck 12"/>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Lobby</a:t>
            </a:r>
          </a:p>
        </p:txBody>
      </p:sp>
      <p:sp>
        <p:nvSpPr>
          <p:cNvPr id="17" name="Oval 16"/>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Tree>
    <p:extLst>
      <p:ext uri="{BB962C8B-B14F-4D97-AF65-F5344CB8AC3E}">
        <p14:creationId xmlns:p14="http://schemas.microsoft.com/office/powerpoint/2010/main" val="18524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3" name="Pfeil nach links 12"/>
          <p:cNvSpPr/>
          <p:nvPr/>
        </p:nvSpPr>
        <p:spPr>
          <a:xfrm>
            <a:off x="4963885" y="315663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Lobby</a:t>
            </a:r>
          </a:p>
        </p:txBody>
      </p:sp>
      <p:sp>
        <p:nvSpPr>
          <p:cNvPr id="15" name="Oval 14"/>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Tree>
    <p:extLst>
      <p:ext uri="{BB962C8B-B14F-4D97-AF65-F5344CB8AC3E}">
        <p14:creationId xmlns:p14="http://schemas.microsoft.com/office/powerpoint/2010/main" val="355131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Einloggen</a:t>
            </a:r>
          </a:p>
        </p:txBody>
      </p:sp>
      <p:sp>
        <p:nvSpPr>
          <p:cNvPr id="17" name="Oval 16"/>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grpSp>
        <p:nvGrpSpPr>
          <p:cNvPr id="6" name="Gruppierung 5"/>
          <p:cNvGrpSpPr/>
          <p:nvPr/>
        </p:nvGrpSpPr>
        <p:grpSpPr>
          <a:xfrm>
            <a:off x="83201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Abgerundetes Rechteck 2"/>
            <p:cNvSpPr/>
            <p:nvPr/>
          </p:nvSpPr>
          <p:spPr>
            <a:xfrm>
              <a:off x="3060547" y="1459668"/>
              <a:ext cx="2598352" cy="757551"/>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bg1"/>
                  </a:solidFill>
                </a:rPr>
                <a:t>Username:</a:t>
              </a:r>
            </a:p>
            <a:p>
              <a:r>
                <a:rPr lang="de-CH" i="1" dirty="0">
                  <a:solidFill>
                    <a:schemeClr val="bg2">
                      <a:lumMod val="60000"/>
                      <a:lumOff val="40000"/>
                    </a:schemeClr>
                  </a:solidFill>
                </a:rPr>
                <a:t>Name eingeben</a:t>
              </a:r>
            </a:p>
          </p:txBody>
        </p:sp>
        <p:sp>
          <p:nvSpPr>
            <p:cNvPr id="16" name="Abgerundetes Rechteck 15"/>
            <p:cNvSpPr/>
            <p:nvPr/>
          </p:nvSpPr>
          <p:spPr>
            <a:xfrm>
              <a:off x="3060547" y="2623456"/>
              <a:ext cx="2598352" cy="2763238"/>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bg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Tree>
    <p:extLst>
      <p:ext uri="{BB962C8B-B14F-4D97-AF65-F5344CB8AC3E}">
        <p14:creationId xmlns:p14="http://schemas.microsoft.com/office/powerpoint/2010/main" val="1364560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Einloggen</a:t>
            </a:r>
          </a:p>
        </p:txBody>
      </p:sp>
      <p:grpSp>
        <p:nvGrpSpPr>
          <p:cNvPr id="2" name="Gruppierung 1"/>
          <p:cNvGrpSpPr/>
          <p:nvPr/>
        </p:nvGrpSpPr>
        <p:grpSpPr>
          <a:xfrm>
            <a:off x="8331719"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Abgerundetes Rechteck 2"/>
            <p:cNvSpPr/>
            <p:nvPr/>
          </p:nvSpPr>
          <p:spPr>
            <a:xfrm>
              <a:off x="3060547" y="1459668"/>
              <a:ext cx="2598352" cy="746507"/>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bg1"/>
                  </a:solidFill>
                </a:rPr>
                <a:t>Username:</a:t>
              </a:r>
            </a:p>
            <a:p>
              <a:r>
                <a:rPr lang="de-CH" dirty="0">
                  <a:solidFill>
                    <a:schemeClr val="bg1"/>
                  </a:solidFill>
                </a:rPr>
                <a:t>Anna		✓</a:t>
              </a:r>
            </a:p>
          </p:txBody>
        </p:sp>
        <p:sp>
          <p:nvSpPr>
            <p:cNvPr id="16" name="Abgerundetes Rechteck 15"/>
            <p:cNvSpPr/>
            <p:nvPr/>
          </p:nvSpPr>
          <p:spPr>
            <a:xfrm>
              <a:off x="3060547" y="2623456"/>
              <a:ext cx="2598352" cy="2763238"/>
            </a:xfrm>
            <a:prstGeom prst="roundRect">
              <a:avLst/>
            </a:prstGeom>
            <a:solidFill>
              <a:schemeClr val="accent5">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bg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
        <p:nvSpPr>
          <p:cNvPr id="17" name="Eckige Klammer links/rechts 16"/>
          <p:cNvSpPr/>
          <p:nvPr/>
        </p:nvSpPr>
        <p:spPr>
          <a:xfrm>
            <a:off x="8778405" y="2282869"/>
            <a:ext cx="2158583" cy="26389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400" dirty="0">
                <a:solidFill>
                  <a:srgbClr val="92D050"/>
                </a:solidFill>
              </a:rPr>
              <a:t>Username ok!</a:t>
            </a:r>
          </a:p>
        </p:txBody>
      </p:sp>
      <p:sp>
        <p:nvSpPr>
          <p:cNvPr id="18" name="Oval 17"/>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
        <p:nvSpPr>
          <p:cNvPr id="21" name="Oval 20"/>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Tree>
    <p:extLst>
      <p:ext uri="{BB962C8B-B14F-4D97-AF65-F5344CB8AC3E}">
        <p14:creationId xmlns:p14="http://schemas.microsoft.com/office/powerpoint/2010/main" val="1894204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7" name="Gruppierung 6"/>
          <p:cNvGrpSpPr/>
          <p:nvPr/>
        </p:nvGrpSpPr>
        <p:grpSpPr>
          <a:xfrm>
            <a:off x="8320146" y="1181840"/>
            <a:ext cx="3051959" cy="4439887"/>
            <a:chOff x="2833745" y="1181840"/>
            <a:chExt cx="3051959" cy="4439887"/>
          </a:xfrm>
        </p:grpSpPr>
        <p:grpSp>
          <p:nvGrpSpPr>
            <p:cNvPr id="2" name="Gruppierung 1"/>
            <p:cNvGrpSpPr/>
            <p:nvPr/>
          </p:nvGrpSpPr>
          <p:grpSpPr>
            <a:xfrm>
              <a:off x="28337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Abgerundetes Rechteck 2"/>
              <p:cNvSpPr/>
              <p:nvPr/>
            </p:nvSpPr>
            <p:spPr>
              <a:xfrm>
                <a:off x="3060547" y="1459668"/>
                <a:ext cx="2598352" cy="746507"/>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bg1"/>
                    </a:solidFill>
                  </a:rPr>
                  <a:t>Username:</a:t>
                </a:r>
              </a:p>
              <a:p>
                <a:r>
                  <a:rPr lang="de-CH" dirty="0">
                    <a:solidFill>
                      <a:schemeClr val="bg1"/>
                    </a:solidFill>
                  </a:rPr>
                  <a:t>Anna		✖</a:t>
                </a:r>
              </a:p>
            </p:txBody>
          </p:sp>
          <p:sp>
            <p:nvSpPr>
              <p:cNvPr id="16" name="Abgerundetes Rechteck 15"/>
              <p:cNvSpPr/>
              <p:nvPr/>
            </p:nvSpPr>
            <p:spPr>
              <a:xfrm>
                <a:off x="3060547" y="2623456"/>
                <a:ext cx="2598352" cy="2763238"/>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bg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
          <p:nvSpPr>
            <p:cNvPr id="6" name="Eckige Klammer links/rechts 5"/>
            <p:cNvSpPr/>
            <p:nvPr/>
          </p:nvSpPr>
          <p:spPr>
            <a:xfrm>
              <a:off x="3280431" y="2282451"/>
              <a:ext cx="2158583" cy="26389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400" dirty="0">
                  <a:solidFill>
                    <a:srgbClr val="FF0000"/>
                  </a:solidFill>
                </a:rPr>
                <a:t>Username schon benutzt!</a:t>
              </a:r>
            </a:p>
          </p:txBody>
        </p:sp>
      </p:grpSp>
      <p:sp>
        <p:nvSpPr>
          <p:cNvPr id="18" name="Abgerundetes Rechteck 17"/>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Einloggen</a:t>
            </a:r>
          </a:p>
        </p:txBody>
      </p:sp>
      <p:sp>
        <p:nvSpPr>
          <p:cNvPr id="31" name="Oval 30"/>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33" name="Oval 32"/>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
        <p:nvSpPr>
          <p:cNvPr id="34" name="Oval 33"/>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35" name="Oval 34"/>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37" name="Oval 36"/>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Tree>
    <p:extLst>
      <p:ext uri="{BB962C8B-B14F-4D97-AF65-F5344CB8AC3E}">
        <p14:creationId xmlns:p14="http://schemas.microsoft.com/office/powerpoint/2010/main" val="4225422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a:t>
            </a:r>
            <a:r>
              <a:rPr lang="de-CH" sz="1600" dirty="0" smtClean="0">
                <a:solidFill>
                  <a:schemeClr val="bg1"/>
                </a:solidFill>
              </a:rPr>
              <a:t>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sp>
        <p:nvSpPr>
          <p:cNvPr id="9" name="Rechteck 8"/>
          <p:cNvSpPr/>
          <p:nvPr/>
        </p:nvSpPr>
        <p:spPr>
          <a:xfrm>
            <a:off x="4147371" y="244929"/>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rot="16200000">
            <a:off x="1146752"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Rechteck 34"/>
          <p:cNvSpPr/>
          <p:nvPr/>
        </p:nvSpPr>
        <p:spPr>
          <a:xfrm>
            <a:off x="4147371"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Abgerundetes Rechteck 1"/>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Anfangszustand</a:t>
            </a:r>
          </a:p>
        </p:txBody>
      </p:sp>
      <p:grpSp>
        <p:nvGrpSpPr>
          <p:cNvPr id="10" name="Gruppierung 9"/>
          <p:cNvGrpSpPr/>
          <p:nvPr/>
        </p:nvGrpSpPr>
        <p:grpSpPr>
          <a:xfrm>
            <a:off x="4147371" y="5055087"/>
            <a:ext cx="900000" cy="1440000"/>
            <a:chOff x="4147371" y="5055087"/>
            <a:chExt cx="900000" cy="1440000"/>
          </a:xfrm>
        </p:grpSpPr>
        <p:sp>
          <p:nvSpPr>
            <p:cNvPr id="38" name="Rechteck 37"/>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Eckige Klammer links/rechts 2"/>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smtClean="0"/>
                <a:t>10</a:t>
              </a:r>
              <a:endParaRPr lang="de-CH" sz="1200" dirty="0"/>
            </a:p>
          </p:txBody>
        </p:sp>
        <p:pic>
          <p:nvPicPr>
            <p:cNvPr id="8" name="Bild 7"/>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1705242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r>
              <a:rPr lang="de-CH" sz="1600" dirty="0" smtClean="0">
                <a:solidFill>
                  <a:schemeClr val="bg1"/>
                </a:solidFill>
              </a:rPr>
              <a:t>^^</a:t>
            </a:r>
            <a:endParaRPr lang="de-CH" sz="1600"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a:t>
            </a:r>
            <a:r>
              <a:rPr lang="de-CH" sz="1600" dirty="0" smtClean="0">
                <a:solidFill>
                  <a:schemeClr val="bg1"/>
                </a:solidFill>
              </a:rPr>
              <a:t>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2" name="Gruppierung 11"/>
          <p:cNvGrpSpPr/>
          <p:nvPr/>
        </p:nvGrpSpPr>
        <p:grpSpPr>
          <a:xfrm>
            <a:off x="2718149" y="1950084"/>
            <a:ext cx="3858518" cy="2772775"/>
            <a:chOff x="2718149" y="1950084"/>
            <a:chExt cx="3858518" cy="2772775"/>
          </a:xfrm>
        </p:grpSpPr>
        <p:sp>
          <p:nvSpPr>
            <p:cNvPr id="47" name="Rechteck 46"/>
            <p:cNvSpPr/>
            <p:nvPr/>
          </p:nvSpPr>
          <p:spPr>
            <a:xfrm>
              <a:off x="2718149" y="1950084"/>
              <a:ext cx="3858518" cy="2772775"/>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0" name="Abgerundetes Rechteck 49"/>
            <p:cNvSpPr/>
            <p:nvPr/>
          </p:nvSpPr>
          <p:spPr>
            <a:xfrm>
              <a:off x="3063261" y="3820009"/>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2">
                      <a:lumMod val="40000"/>
                      <a:lumOff val="60000"/>
                    </a:schemeClr>
                  </a:solidFill>
                </a:rPr>
                <a:t>Eine Karte wegschmeissen</a:t>
              </a:r>
            </a:p>
          </p:txBody>
        </p:sp>
        <p:sp>
          <p:nvSpPr>
            <p:cNvPr id="51" name="Abgerundetes Rechteck 50"/>
            <p:cNvSpPr/>
            <p:nvPr/>
          </p:nvSpPr>
          <p:spPr>
            <a:xfrm>
              <a:off x="3079439" y="2190165"/>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ziehen</a:t>
              </a:r>
            </a:p>
          </p:txBody>
        </p:sp>
        <p:sp>
          <p:nvSpPr>
            <p:cNvPr id="52" name="Abgerundetes Rechteck 51"/>
            <p:cNvSpPr/>
            <p:nvPr/>
          </p:nvSpPr>
          <p:spPr>
            <a:xfrm>
              <a:off x="3055954" y="3022013"/>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Keine Karte ziehen</a:t>
              </a:r>
            </a:p>
          </p:txBody>
        </p:sp>
      </p:grpSp>
      <p:sp>
        <p:nvSpPr>
          <p:cNvPr id="53" name="Abgerundetes Rechteck 52"/>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Optionen pro Runde</a:t>
            </a:r>
          </a:p>
        </p:txBody>
      </p:sp>
      <p:sp>
        <p:nvSpPr>
          <p:cNvPr id="14" name="Oval 13"/>
          <p:cNvSpPr/>
          <p:nvPr/>
        </p:nvSpPr>
        <p:spPr>
          <a:xfrm>
            <a:off x="3250124" y="3670253"/>
            <a:ext cx="2584704"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8" name="Gruppierung 47"/>
          <p:cNvGrpSpPr/>
          <p:nvPr/>
        </p:nvGrpSpPr>
        <p:grpSpPr>
          <a:xfrm>
            <a:off x="4518936" y="5053330"/>
            <a:ext cx="900000" cy="1440000"/>
            <a:chOff x="4147371" y="5055087"/>
            <a:chExt cx="900000" cy="1440000"/>
          </a:xfrm>
        </p:grpSpPr>
        <p:sp>
          <p:nvSpPr>
            <p:cNvPr id="49" name="Rechteck 4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4" name="Eckige Klammer links/rechts 53"/>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smtClean="0"/>
                <a:t>10</a:t>
              </a:r>
              <a:endParaRPr lang="de-CH" sz="1200" dirty="0"/>
            </a:p>
          </p:txBody>
        </p:sp>
        <p:pic>
          <p:nvPicPr>
            <p:cNvPr id="55" name="Bild 54"/>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grpSp>
        <p:nvGrpSpPr>
          <p:cNvPr id="56" name="Gruppierung 55"/>
          <p:cNvGrpSpPr/>
          <p:nvPr/>
        </p:nvGrpSpPr>
        <p:grpSpPr>
          <a:xfrm>
            <a:off x="876752" y="2548443"/>
            <a:ext cx="1440000" cy="1946479"/>
            <a:chOff x="876752" y="2548443"/>
            <a:chExt cx="1440000" cy="1946479"/>
          </a:xfrm>
        </p:grpSpPr>
        <p:sp>
          <p:nvSpPr>
            <p:cNvPr id="57" name="Rechteck 56"/>
            <p:cNvSpPr/>
            <p:nvPr/>
          </p:nvSpPr>
          <p:spPr>
            <a:xfrm rot="16200000">
              <a:off x="1146752" y="3324922"/>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8" name="Rechteck 57"/>
            <p:cNvSpPr/>
            <p:nvPr/>
          </p:nvSpPr>
          <p:spPr>
            <a:xfrm rot="16200000">
              <a:off x="1146752" y="2987465"/>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 name="Rechteck 58"/>
            <p:cNvSpPr/>
            <p:nvPr/>
          </p:nvSpPr>
          <p:spPr>
            <a:xfrm rot="16200000">
              <a:off x="1146752"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0" name="Rechteck 59"/>
            <p:cNvSpPr/>
            <p:nvPr/>
          </p:nvSpPr>
          <p:spPr>
            <a:xfrm rot="16200000">
              <a:off x="1146752" y="227844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61" name="Gruppierung 60"/>
          <p:cNvGrpSpPr/>
          <p:nvPr/>
        </p:nvGrpSpPr>
        <p:grpSpPr>
          <a:xfrm>
            <a:off x="3472457" y="179614"/>
            <a:ext cx="1946479" cy="1440000"/>
            <a:chOff x="3472457" y="179614"/>
            <a:chExt cx="1946479" cy="1440000"/>
          </a:xfrm>
        </p:grpSpPr>
        <p:sp>
          <p:nvSpPr>
            <p:cNvPr id="62" name="Rechteck 61"/>
            <p:cNvSpPr/>
            <p:nvPr/>
          </p:nvSpPr>
          <p:spPr>
            <a:xfrm>
              <a:off x="3472457"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Rechteck 62"/>
            <p:cNvSpPr/>
            <p:nvPr/>
          </p:nvSpPr>
          <p:spPr>
            <a:xfrm>
              <a:off x="3809914"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4" name="Rechteck 63"/>
            <p:cNvSpPr/>
            <p:nvPr/>
          </p:nvSpPr>
          <p:spPr>
            <a:xfrm>
              <a:off x="4147371"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5" name="Rechteck 64"/>
            <p:cNvSpPr/>
            <p:nvPr/>
          </p:nvSpPr>
          <p:spPr>
            <a:xfrm>
              <a:off x="4518936"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66" name="Gruppierung 65"/>
          <p:cNvGrpSpPr/>
          <p:nvPr/>
        </p:nvGrpSpPr>
        <p:grpSpPr>
          <a:xfrm>
            <a:off x="7057478" y="2470009"/>
            <a:ext cx="1440000" cy="2024914"/>
            <a:chOff x="7057478" y="2470009"/>
            <a:chExt cx="1440000" cy="2024914"/>
          </a:xfrm>
        </p:grpSpPr>
        <p:sp>
          <p:nvSpPr>
            <p:cNvPr id="67" name="Rechteck 66"/>
            <p:cNvSpPr/>
            <p:nvPr/>
          </p:nvSpPr>
          <p:spPr>
            <a:xfrm rot="5400000">
              <a:off x="7327478" y="2200009"/>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8" name="Rechteck 67"/>
            <p:cNvSpPr/>
            <p:nvPr/>
          </p:nvSpPr>
          <p:spPr>
            <a:xfrm rot="5400000">
              <a:off x="7327478" y="2537466"/>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9" name="Rechteck 68"/>
            <p:cNvSpPr/>
            <p:nvPr/>
          </p:nvSpPr>
          <p:spPr>
            <a:xfrm rot="5400000">
              <a:off x="7327478" y="2909031"/>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0" name="Rechteck 69"/>
            <p:cNvSpPr/>
            <p:nvPr/>
          </p:nvSpPr>
          <p:spPr>
            <a:xfrm rot="5400000">
              <a:off x="7327478" y="332492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41754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a:t>
            </a:r>
            <a:r>
              <a:rPr lang="de-CH" sz="1600" dirty="0" smtClean="0">
                <a:solidFill>
                  <a:schemeClr val="bg1"/>
                </a:solidFill>
              </a:rPr>
              <a:t>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grpSp>
        <p:nvGrpSpPr>
          <p:cNvPr id="14" name="Gruppierung 13"/>
          <p:cNvGrpSpPr/>
          <p:nvPr/>
        </p:nvGrpSpPr>
        <p:grpSpPr>
          <a:xfrm>
            <a:off x="3472457" y="179614"/>
            <a:ext cx="1946479" cy="1440000"/>
            <a:chOff x="3472457" y="179614"/>
            <a:chExt cx="1946479" cy="1440000"/>
          </a:xfrm>
        </p:grpSpPr>
        <p:sp>
          <p:nvSpPr>
            <p:cNvPr id="2" name="Rechteck 1"/>
            <p:cNvSpPr/>
            <p:nvPr/>
          </p:nvSpPr>
          <p:spPr>
            <a:xfrm>
              <a:off x="3472457"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uppierung 11"/>
          <p:cNvGrpSpPr/>
          <p:nvPr/>
        </p:nvGrpSpPr>
        <p:grpSpPr>
          <a:xfrm>
            <a:off x="876752" y="2548443"/>
            <a:ext cx="1440000" cy="1946479"/>
            <a:chOff x="876752" y="2548443"/>
            <a:chExt cx="1440000" cy="1946479"/>
          </a:xfrm>
        </p:grpSpPr>
        <p:sp>
          <p:nvSpPr>
            <p:cNvPr id="30" name="Rechteck 29"/>
            <p:cNvSpPr/>
            <p:nvPr/>
          </p:nvSpPr>
          <p:spPr>
            <a:xfrm rot="16200000">
              <a:off x="1146752" y="3324922"/>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rot="16200000">
              <a:off x="1146752" y="2987465"/>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rot="16200000">
              <a:off x="1146752"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rot="16200000">
              <a:off x="1146752" y="227844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5" name="Gruppierung 14"/>
          <p:cNvGrpSpPr/>
          <p:nvPr/>
        </p:nvGrpSpPr>
        <p:grpSpPr>
          <a:xfrm>
            <a:off x="7057478" y="2470009"/>
            <a:ext cx="1440000" cy="2024914"/>
            <a:chOff x="7057478" y="2470009"/>
            <a:chExt cx="1440000" cy="2024914"/>
          </a:xfrm>
        </p:grpSpPr>
        <p:sp>
          <p:nvSpPr>
            <p:cNvPr id="43" name="Rechteck 42"/>
            <p:cNvSpPr/>
            <p:nvPr/>
          </p:nvSpPr>
          <p:spPr>
            <a:xfrm rot="5400000">
              <a:off x="7327478" y="2200009"/>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537466"/>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rot="5400000">
              <a:off x="7327478" y="2909031"/>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rot="5400000">
              <a:off x="7327478" y="332492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Nach ein paar Runden</a:t>
            </a:r>
          </a:p>
        </p:txBody>
      </p:sp>
      <p:grpSp>
        <p:nvGrpSpPr>
          <p:cNvPr id="48" name="Gruppierung 47"/>
          <p:cNvGrpSpPr/>
          <p:nvPr/>
        </p:nvGrpSpPr>
        <p:grpSpPr>
          <a:xfrm>
            <a:off x="4484828" y="5052721"/>
            <a:ext cx="900000" cy="1440000"/>
            <a:chOff x="4147371" y="5055087"/>
            <a:chExt cx="900000" cy="1440000"/>
          </a:xfrm>
        </p:grpSpPr>
        <p:sp>
          <p:nvSpPr>
            <p:cNvPr id="49" name="Rechteck 4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0" name="Eckige Klammer links/rechts 49"/>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smtClean="0"/>
                <a:t>10</a:t>
              </a:r>
              <a:endParaRPr lang="de-CH" sz="1200" dirty="0"/>
            </a:p>
          </p:txBody>
        </p:sp>
        <p:pic>
          <p:nvPicPr>
            <p:cNvPr id="51" name="Bild 50"/>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172056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bg1"/>
                </a:solidFill>
              </a:rPr>
              <a:t>Ich verliere diese Runde... :(</a:t>
            </a:r>
            <a:endParaRPr lang="de-CH" i="1" dirty="0">
              <a:solidFill>
                <a:schemeClr val="bg1"/>
              </a:solidFill>
            </a:endParaRP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a:t>
            </a:r>
            <a:r>
              <a:rPr lang="de-CH" sz="1600" dirty="0" smtClean="0">
                <a:solidFill>
                  <a:schemeClr val="bg1"/>
                </a:solidFill>
              </a:rPr>
              <a:t>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grpSp>
        <p:nvGrpSpPr>
          <p:cNvPr id="3" name="Gruppierung 2"/>
          <p:cNvGrpSpPr/>
          <p:nvPr/>
        </p:nvGrpSpPr>
        <p:grpSpPr>
          <a:xfrm>
            <a:off x="3472457" y="179614"/>
            <a:ext cx="2362371" cy="1440000"/>
            <a:chOff x="3472457" y="179614"/>
            <a:chExt cx="2362371" cy="1440000"/>
          </a:xfrm>
          <a:solidFill>
            <a:schemeClr val="bg1"/>
          </a:solidFill>
        </p:grpSpPr>
        <p:sp>
          <p:nvSpPr>
            <p:cNvPr id="2" name="Rechteck 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a:solidFill>
            <a:schemeClr val="bg1"/>
          </a:solidFill>
        </p:grpSpPr>
        <p:sp>
          <p:nvSpPr>
            <p:cNvPr id="30" name="Rechteck 29"/>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2" name="Rechteck 41"/>
          <p:cNvSpPr/>
          <p:nvPr/>
        </p:nvSpPr>
        <p:spPr>
          <a:xfrm rot="5400000">
            <a:off x="7327478" y="1862552"/>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rot="5400000">
            <a:off x="7327478" y="2200009"/>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537466"/>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rot="5400000">
            <a:off x="7327478" y="2909031"/>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rot="5400000">
            <a:off x="7327478" y="332492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Rechteck 34"/>
          <p:cNvSpPr/>
          <p:nvPr/>
        </p:nvSpPr>
        <p:spPr>
          <a:xfrm>
            <a:off x="4147371"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Chatten</a:t>
            </a:r>
          </a:p>
        </p:txBody>
      </p:sp>
      <p:grpSp>
        <p:nvGrpSpPr>
          <p:cNvPr id="48" name="Gruppierung 47"/>
          <p:cNvGrpSpPr/>
          <p:nvPr/>
        </p:nvGrpSpPr>
        <p:grpSpPr>
          <a:xfrm>
            <a:off x="4518936" y="5053330"/>
            <a:ext cx="900000" cy="1440000"/>
            <a:chOff x="4147371" y="5055087"/>
            <a:chExt cx="900000" cy="1440000"/>
          </a:xfrm>
        </p:grpSpPr>
        <p:sp>
          <p:nvSpPr>
            <p:cNvPr id="49" name="Rechteck 4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0" name="Eckige Klammer links/rechts 49"/>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smtClean="0"/>
                <a:t>10</a:t>
              </a:r>
              <a:endParaRPr lang="de-CH" sz="1200" dirty="0"/>
            </a:p>
          </p:txBody>
        </p:sp>
        <p:pic>
          <p:nvPicPr>
            <p:cNvPr id="51" name="Bild 50"/>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706228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p>
          <a:p>
            <a:r>
              <a:rPr lang="de-CH" sz="1600" dirty="0">
                <a:solidFill>
                  <a:schemeClr val="bg1"/>
                </a:solidFill>
              </a:rPr>
              <a:t>Mei: Ich verliere diese Runde...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a:t>
            </a:r>
            <a:r>
              <a:rPr lang="de-CH" sz="1600" dirty="0" smtClean="0">
                <a:solidFill>
                  <a:schemeClr val="bg1"/>
                </a:solidFill>
              </a:rPr>
              <a:t>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grpSp>
        <p:nvGrpSpPr>
          <p:cNvPr id="3" name="Gruppierung 2"/>
          <p:cNvGrpSpPr/>
          <p:nvPr/>
        </p:nvGrpSpPr>
        <p:grpSpPr>
          <a:xfrm>
            <a:off x="3472457" y="179614"/>
            <a:ext cx="2362371" cy="1440000"/>
            <a:chOff x="3472457" y="179614"/>
            <a:chExt cx="2362371" cy="1440000"/>
          </a:xfrm>
          <a:solidFill>
            <a:schemeClr val="bg1"/>
          </a:solidFill>
        </p:grpSpPr>
        <p:sp>
          <p:nvSpPr>
            <p:cNvPr id="2" name="Rechteck 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a:solidFill>
            <a:schemeClr val="bg1"/>
          </a:solidFill>
        </p:grpSpPr>
        <p:sp>
          <p:nvSpPr>
            <p:cNvPr id="30" name="Rechteck 29"/>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a:solidFill>
            <a:schemeClr val="bg1"/>
          </a:solidFill>
        </p:grpSpPr>
        <p:sp>
          <p:nvSpPr>
            <p:cNvPr id="42" name="Rechteck 4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Chat abgesendet</a:t>
            </a:r>
          </a:p>
        </p:txBody>
      </p:sp>
      <p:grpSp>
        <p:nvGrpSpPr>
          <p:cNvPr id="48" name="Gruppierung 47"/>
          <p:cNvGrpSpPr/>
          <p:nvPr/>
        </p:nvGrpSpPr>
        <p:grpSpPr>
          <a:xfrm>
            <a:off x="4518936" y="5053330"/>
            <a:ext cx="900000" cy="1440000"/>
            <a:chOff x="4147371" y="5055087"/>
            <a:chExt cx="900000" cy="1440000"/>
          </a:xfrm>
        </p:grpSpPr>
        <p:sp>
          <p:nvSpPr>
            <p:cNvPr id="49" name="Rechteck 4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0" name="Eckige Klammer links/rechts 49"/>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smtClean="0"/>
                <a:t>10</a:t>
              </a:r>
              <a:endParaRPr lang="de-CH" sz="1200" dirty="0"/>
            </a:p>
          </p:txBody>
        </p:sp>
        <p:pic>
          <p:nvPicPr>
            <p:cNvPr id="51" name="Bild 50"/>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3633782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160F170-6247-1840-B5C6-D0D137BA9740}"/>
              </a:ext>
            </a:extLst>
          </p:cNvPr>
          <p:cNvSpPr>
            <a:spLocks noGrp="1"/>
          </p:cNvSpPr>
          <p:nvPr>
            <p:ph type="title"/>
          </p:nvPr>
        </p:nvSpPr>
        <p:spPr/>
        <p:txBody>
          <a:bodyPr/>
          <a:lstStyle/>
          <a:p>
            <a:r>
              <a:rPr lang="de-DE" dirty="0"/>
              <a:t>The </a:t>
            </a:r>
            <a:r>
              <a:rPr lang="de-DE" dirty="0" err="1"/>
              <a:t>chasers</a:t>
            </a:r>
            <a:endParaRPr lang="de-DE" dirty="0"/>
          </a:p>
        </p:txBody>
      </p:sp>
      <p:sp>
        <p:nvSpPr>
          <p:cNvPr id="3" name="Inhaltsplatzhalter 2">
            <a:extLst>
              <a:ext uri="{FF2B5EF4-FFF2-40B4-BE49-F238E27FC236}">
                <a16:creationId xmlns:a16="http://schemas.microsoft.com/office/drawing/2014/main" xmlns="" id="{46C43541-F3E5-6D43-A359-86280DFD53F2}"/>
              </a:ext>
            </a:extLst>
          </p:cNvPr>
          <p:cNvSpPr>
            <a:spLocks noGrp="1"/>
          </p:cNvSpPr>
          <p:nvPr>
            <p:ph idx="1"/>
          </p:nvPr>
        </p:nvSpPr>
        <p:spPr/>
        <p:txBody>
          <a:bodyPr/>
          <a:lstStyle/>
          <a:p>
            <a:r>
              <a:rPr lang="de-DE" dirty="0" err="1"/>
              <a:t>Meipei</a:t>
            </a:r>
            <a:r>
              <a:rPr lang="de-DE" dirty="0"/>
              <a:t> </a:t>
            </a:r>
            <a:r>
              <a:rPr lang="de-DE" dirty="0" err="1"/>
              <a:t>Nghiem</a:t>
            </a:r>
            <a:endParaRPr lang="de-DE" dirty="0"/>
          </a:p>
          <a:p>
            <a:r>
              <a:rPr lang="de-DE" dirty="0"/>
              <a:t>Johannes Nussbaum</a:t>
            </a:r>
          </a:p>
          <a:p>
            <a:r>
              <a:rPr lang="de-DE" dirty="0"/>
              <a:t>Adrian</a:t>
            </a:r>
            <a:r>
              <a:rPr lang="de-CH" dirty="0"/>
              <a:t> </a:t>
            </a:r>
            <a:r>
              <a:rPr lang="de-CH" dirty="0" err="1"/>
              <a:t>Prokopczyk</a:t>
            </a:r>
            <a:endParaRPr lang="de-CH" dirty="0"/>
          </a:p>
          <a:p>
            <a:r>
              <a:rPr lang="de-CH" dirty="0"/>
              <a:t>Anna </a:t>
            </a:r>
            <a:r>
              <a:rPr lang="de-CH" dirty="0" err="1"/>
              <a:t>Diack</a:t>
            </a:r>
            <a:endParaRPr lang="de-DE" dirty="0"/>
          </a:p>
        </p:txBody>
      </p:sp>
    </p:spTree>
    <p:extLst>
      <p:ext uri="{BB962C8B-B14F-4D97-AF65-F5344CB8AC3E}">
        <p14:creationId xmlns:p14="http://schemas.microsoft.com/office/powerpoint/2010/main" val="16802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p>
          <a:p>
            <a:r>
              <a:rPr lang="de-CH" sz="1600" dirty="0">
                <a:solidFill>
                  <a:schemeClr val="bg1"/>
                </a:solidFill>
              </a:rPr>
              <a:t>Mei: Ich verliere diese Runde...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a:t>
            </a:r>
            <a:r>
              <a:rPr lang="de-CH" sz="1600" dirty="0" smtClean="0">
                <a:solidFill>
                  <a:schemeClr val="bg1"/>
                </a:solidFill>
              </a:rPr>
              <a:t>36</a:t>
            </a:r>
            <a:r>
              <a:rPr lang="de-CH" sz="1600" dirty="0" smtClean="0">
                <a:solidFill>
                  <a:schemeClr val="bg1"/>
                </a:solidFill>
              </a:rPr>
              <a:t>0 </a:t>
            </a:r>
            <a:r>
              <a:rPr lang="de-CH" sz="1600" dirty="0" err="1">
                <a:solidFill>
                  <a:schemeClr val="bg1"/>
                </a:solidFill>
              </a:rPr>
              <a:t>Coins</a:t>
            </a:r>
            <a:endParaRPr lang="de-CH" sz="1600" dirty="0">
              <a:solidFill>
                <a:schemeClr val="bg1"/>
              </a:solidFill>
            </a:endParaRPr>
          </a:p>
          <a:p>
            <a:r>
              <a:rPr lang="de-CH" sz="1600" dirty="0">
                <a:solidFill>
                  <a:schemeClr val="bg1"/>
                </a:solidFill>
              </a:rPr>
              <a:t>Mei:	</a:t>
            </a:r>
            <a:r>
              <a:rPr lang="de-CH" sz="1600" dirty="0" smtClean="0">
                <a:solidFill>
                  <a:schemeClr val="bg1"/>
                </a:solidFill>
              </a:rPr>
              <a:t>	140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150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130 </a:t>
            </a:r>
            <a:r>
              <a:rPr lang="de-CH" sz="1600" dirty="0" err="1">
                <a:solidFill>
                  <a:schemeClr val="bg1"/>
                </a:solidFill>
              </a:rPr>
              <a:t>Coins</a:t>
            </a:r>
            <a:endParaRPr lang="de-CH" sz="1600" dirty="0">
              <a:solidFill>
                <a:schemeClr val="bg1"/>
              </a:solidFill>
            </a:endParaRPr>
          </a:p>
        </p:txBody>
      </p:sp>
      <p:grpSp>
        <p:nvGrpSpPr>
          <p:cNvPr id="3" name="Gruppierung 2"/>
          <p:cNvGrpSpPr/>
          <p:nvPr/>
        </p:nvGrpSpPr>
        <p:grpSpPr>
          <a:xfrm>
            <a:off x="3472457" y="179614"/>
            <a:ext cx="2362371" cy="1440000"/>
            <a:chOff x="3472457" y="179614"/>
            <a:chExt cx="2362371" cy="1440000"/>
          </a:xfrm>
          <a:solidFill>
            <a:schemeClr val="bg1"/>
          </a:solidFill>
        </p:grpSpPr>
        <p:sp>
          <p:nvSpPr>
            <p:cNvPr id="2" name="Rechteck 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a:solidFill>
            <a:schemeClr val="bg1"/>
          </a:solidFill>
        </p:grpSpPr>
        <p:sp>
          <p:nvSpPr>
            <p:cNvPr id="30" name="Rechteck 29"/>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a:solidFill>
            <a:schemeClr val="bg1"/>
          </a:solidFill>
        </p:grpSpPr>
        <p:sp>
          <p:nvSpPr>
            <p:cNvPr id="42" name="Rechteck 4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48" name="Abgerundetes Rechteck 47"/>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smtClean="0">
                <a:solidFill>
                  <a:schemeClr val="bg1"/>
                </a:solidFill>
              </a:rPr>
              <a:t>Nach einer Spielrunde </a:t>
            </a:r>
            <a:endParaRPr lang="de-CH" i="1" dirty="0">
              <a:solidFill>
                <a:schemeClr val="bg1"/>
              </a:solidFill>
            </a:endParaRPr>
          </a:p>
        </p:txBody>
      </p:sp>
      <p:grpSp>
        <p:nvGrpSpPr>
          <p:cNvPr id="49" name="Gruppierung 48"/>
          <p:cNvGrpSpPr/>
          <p:nvPr/>
        </p:nvGrpSpPr>
        <p:grpSpPr>
          <a:xfrm>
            <a:off x="2718149" y="1950084"/>
            <a:ext cx="3858518" cy="2772775"/>
            <a:chOff x="2718149" y="1950084"/>
            <a:chExt cx="3858518" cy="2772775"/>
          </a:xfrm>
        </p:grpSpPr>
        <p:sp>
          <p:nvSpPr>
            <p:cNvPr id="53" name="Rechteck 52"/>
            <p:cNvSpPr/>
            <p:nvPr/>
          </p:nvSpPr>
          <p:spPr>
            <a:xfrm>
              <a:off x="2718149" y="1950084"/>
              <a:ext cx="3858518" cy="2772775"/>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4" name="Abgerundetes Rechteck 53"/>
            <p:cNvSpPr/>
            <p:nvPr/>
          </p:nvSpPr>
          <p:spPr>
            <a:xfrm>
              <a:off x="3063261" y="3820009"/>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wegschmeissen</a:t>
              </a:r>
            </a:p>
          </p:txBody>
        </p:sp>
        <p:sp>
          <p:nvSpPr>
            <p:cNvPr id="55" name="Abgerundetes Rechteck 54"/>
            <p:cNvSpPr/>
            <p:nvPr/>
          </p:nvSpPr>
          <p:spPr>
            <a:xfrm>
              <a:off x="3079439" y="2190165"/>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ziehen</a:t>
              </a:r>
            </a:p>
          </p:txBody>
        </p:sp>
        <p:sp>
          <p:nvSpPr>
            <p:cNvPr id="56" name="Abgerundetes Rechteck 55"/>
            <p:cNvSpPr/>
            <p:nvPr/>
          </p:nvSpPr>
          <p:spPr>
            <a:xfrm>
              <a:off x="3055954" y="3022013"/>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Keine Karte ziehen</a:t>
              </a:r>
            </a:p>
          </p:txBody>
        </p:sp>
      </p:grpSp>
      <p:sp>
        <p:nvSpPr>
          <p:cNvPr id="57" name="Pfeil nach links 56"/>
          <p:cNvSpPr/>
          <p:nvPr/>
        </p:nvSpPr>
        <p:spPr>
          <a:xfrm>
            <a:off x="5935716" y="3873576"/>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8" name="Gruppierung 57"/>
          <p:cNvGrpSpPr/>
          <p:nvPr/>
        </p:nvGrpSpPr>
        <p:grpSpPr>
          <a:xfrm>
            <a:off x="4518936" y="5053330"/>
            <a:ext cx="900000" cy="1440000"/>
            <a:chOff x="4147371" y="5055087"/>
            <a:chExt cx="900000" cy="1440000"/>
          </a:xfrm>
        </p:grpSpPr>
        <p:sp>
          <p:nvSpPr>
            <p:cNvPr id="59" name="Rechteck 5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60" name="Eckige Klammer links/rechts 59"/>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smtClean="0"/>
                <a:t>10</a:t>
              </a:r>
              <a:endParaRPr lang="de-CH" sz="1200" dirty="0"/>
            </a:p>
          </p:txBody>
        </p:sp>
        <p:pic>
          <p:nvPicPr>
            <p:cNvPr id="61" name="Bild 60"/>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24748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p>
          <a:p>
            <a:r>
              <a:rPr lang="de-CH" sz="1600" dirty="0">
                <a:solidFill>
                  <a:schemeClr val="bg1"/>
                </a:solidFill>
              </a:rPr>
              <a:t>Mei: Ich verliere diese Runde...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a:t>
            </a:r>
            <a:r>
              <a:rPr lang="de-CH" sz="1600" dirty="0" smtClean="0">
                <a:solidFill>
                  <a:schemeClr val="bg1"/>
                </a:solidFill>
              </a:rPr>
              <a:t>350 </a:t>
            </a:r>
            <a:r>
              <a:rPr lang="de-CH" sz="1600" dirty="0" err="1">
                <a:solidFill>
                  <a:schemeClr val="bg1"/>
                </a:solidFill>
              </a:rPr>
              <a:t>Coins</a:t>
            </a:r>
            <a:endParaRPr lang="de-CH" sz="1600" dirty="0">
              <a:solidFill>
                <a:schemeClr val="bg1"/>
              </a:solidFill>
            </a:endParaRPr>
          </a:p>
          <a:p>
            <a:r>
              <a:rPr lang="de-CH" sz="1600" dirty="0">
                <a:solidFill>
                  <a:schemeClr val="bg1"/>
                </a:solidFill>
              </a:rPr>
              <a:t>Mei:	</a:t>
            </a:r>
            <a:r>
              <a:rPr lang="de-CH" sz="1600" dirty="0" smtClean="0">
                <a:solidFill>
                  <a:schemeClr val="bg1"/>
                </a:solidFill>
              </a:rPr>
              <a:t>	140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150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130 </a:t>
            </a:r>
            <a:r>
              <a:rPr lang="de-CH" sz="1600" dirty="0" err="1">
                <a:solidFill>
                  <a:schemeClr val="bg1"/>
                </a:solidFill>
              </a:rPr>
              <a:t>Coins</a:t>
            </a:r>
            <a:endParaRPr lang="de-CH" sz="1600" dirty="0">
              <a:solidFill>
                <a:schemeClr val="bg1"/>
              </a:solidFill>
            </a:endParaRPr>
          </a:p>
        </p:txBody>
      </p:sp>
      <p:grpSp>
        <p:nvGrpSpPr>
          <p:cNvPr id="3" name="Gruppierung 2"/>
          <p:cNvGrpSpPr/>
          <p:nvPr/>
        </p:nvGrpSpPr>
        <p:grpSpPr>
          <a:xfrm>
            <a:off x="3472457" y="179614"/>
            <a:ext cx="2362371" cy="1440000"/>
            <a:chOff x="3472457" y="179614"/>
            <a:chExt cx="2362371" cy="1440000"/>
          </a:xfrm>
          <a:solidFill>
            <a:schemeClr val="bg1"/>
          </a:solidFill>
        </p:grpSpPr>
        <p:sp>
          <p:nvSpPr>
            <p:cNvPr id="2" name="Rechteck 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a:solidFill>
            <a:schemeClr val="bg1"/>
          </a:solidFill>
        </p:grpSpPr>
        <p:sp>
          <p:nvSpPr>
            <p:cNvPr id="30" name="Rechteck 29"/>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a:solidFill>
            <a:schemeClr val="bg1"/>
          </a:solidFill>
        </p:grpSpPr>
        <p:sp>
          <p:nvSpPr>
            <p:cNvPr id="42" name="Rechteck 4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2" name="Oval 11"/>
          <p:cNvSpPr/>
          <p:nvPr/>
        </p:nvSpPr>
        <p:spPr>
          <a:xfrm>
            <a:off x="10432199" y="1007165"/>
            <a:ext cx="609600" cy="357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Abgerundetes Rechteck 34"/>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err="1">
                <a:solidFill>
                  <a:schemeClr val="bg1"/>
                </a:solidFill>
              </a:rPr>
              <a:t>Coins</a:t>
            </a:r>
            <a:r>
              <a:rPr lang="de-CH" i="1" dirty="0">
                <a:solidFill>
                  <a:schemeClr val="bg1"/>
                </a:solidFill>
              </a:rPr>
              <a:t>-Abzug</a:t>
            </a:r>
          </a:p>
        </p:txBody>
      </p:sp>
      <p:grpSp>
        <p:nvGrpSpPr>
          <p:cNvPr id="48" name="Gruppierung 47"/>
          <p:cNvGrpSpPr/>
          <p:nvPr/>
        </p:nvGrpSpPr>
        <p:grpSpPr>
          <a:xfrm>
            <a:off x="2718149" y="1950084"/>
            <a:ext cx="3858518" cy="2772775"/>
            <a:chOff x="2718149" y="1950084"/>
            <a:chExt cx="3858518" cy="2772775"/>
          </a:xfrm>
        </p:grpSpPr>
        <p:sp>
          <p:nvSpPr>
            <p:cNvPr id="49" name="Rechteck 48"/>
            <p:cNvSpPr/>
            <p:nvPr/>
          </p:nvSpPr>
          <p:spPr>
            <a:xfrm>
              <a:off x="2718149" y="1950084"/>
              <a:ext cx="3858518" cy="2772775"/>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3" name="Abgerundetes Rechteck 52"/>
            <p:cNvSpPr/>
            <p:nvPr/>
          </p:nvSpPr>
          <p:spPr>
            <a:xfrm>
              <a:off x="3063261" y="3820009"/>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wegschmeissen</a:t>
              </a:r>
            </a:p>
          </p:txBody>
        </p:sp>
        <p:sp>
          <p:nvSpPr>
            <p:cNvPr id="54" name="Abgerundetes Rechteck 53"/>
            <p:cNvSpPr/>
            <p:nvPr/>
          </p:nvSpPr>
          <p:spPr>
            <a:xfrm>
              <a:off x="3079439" y="2190165"/>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ziehen</a:t>
              </a:r>
            </a:p>
          </p:txBody>
        </p:sp>
        <p:sp>
          <p:nvSpPr>
            <p:cNvPr id="55" name="Abgerundetes Rechteck 54"/>
            <p:cNvSpPr/>
            <p:nvPr/>
          </p:nvSpPr>
          <p:spPr>
            <a:xfrm>
              <a:off x="3055954" y="3022013"/>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Keine Karte ziehen</a:t>
              </a:r>
            </a:p>
          </p:txBody>
        </p:sp>
      </p:grpSp>
      <p:sp>
        <p:nvSpPr>
          <p:cNvPr id="14" name="Oval 13"/>
          <p:cNvSpPr/>
          <p:nvPr/>
        </p:nvSpPr>
        <p:spPr>
          <a:xfrm>
            <a:off x="3169920" y="4929089"/>
            <a:ext cx="914400" cy="17438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6" name="Gruppierung 55"/>
          <p:cNvGrpSpPr/>
          <p:nvPr/>
        </p:nvGrpSpPr>
        <p:grpSpPr>
          <a:xfrm>
            <a:off x="4560485" y="5053330"/>
            <a:ext cx="900000" cy="1440000"/>
            <a:chOff x="4147371" y="5055087"/>
            <a:chExt cx="900000" cy="1440000"/>
          </a:xfrm>
        </p:grpSpPr>
        <p:sp>
          <p:nvSpPr>
            <p:cNvPr id="57" name="Rechteck 56"/>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8" name="Eckige Klammer links/rechts 57"/>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smtClean="0"/>
                <a:t>10</a:t>
              </a:r>
              <a:endParaRPr lang="de-CH" sz="1200" dirty="0"/>
            </a:p>
          </p:txBody>
        </p:sp>
        <p:pic>
          <p:nvPicPr>
            <p:cNvPr id="59" name="Bild 58"/>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374524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BC03841-02CB-C047-AE91-FD2F5EC54DD5}"/>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xmlns="" id="{C8C3955F-84EF-024B-8F03-D7BD18821B31}"/>
              </a:ext>
            </a:extLst>
          </p:cNvPr>
          <p:cNvSpPr>
            <a:spLocks noGrp="1"/>
          </p:cNvSpPr>
          <p:nvPr>
            <p:ph idx="1"/>
          </p:nvPr>
        </p:nvSpPr>
        <p:spPr>
          <a:xfrm>
            <a:off x="1033161" y="1902644"/>
            <a:ext cx="10125678" cy="4445603"/>
          </a:xfrm>
        </p:spPr>
        <p:txBody>
          <a:bodyPr>
            <a:normAutofit/>
          </a:bodyPr>
          <a:lstStyle/>
          <a:p>
            <a:r>
              <a:rPr lang="de-DE" dirty="0"/>
              <a:t>Username erstellen</a:t>
            </a:r>
          </a:p>
          <a:p>
            <a:r>
              <a:rPr lang="de-DE" dirty="0"/>
              <a:t>Spielfeld anzeigen</a:t>
            </a:r>
          </a:p>
          <a:p>
            <a:r>
              <a:rPr lang="de-DE" dirty="0"/>
              <a:t>Karten müssen verteilt und verwaltet werden</a:t>
            </a:r>
          </a:p>
          <a:p>
            <a:r>
              <a:rPr lang="de-DE" dirty="0"/>
              <a:t>Chat muss zur Verfügung stehen</a:t>
            </a:r>
          </a:p>
          <a:p>
            <a:r>
              <a:rPr lang="de-DE" dirty="0"/>
              <a:t>Verwaltung von </a:t>
            </a:r>
            <a:r>
              <a:rPr lang="de-DE" dirty="0" err="1"/>
              <a:t>Coins</a:t>
            </a:r>
            <a:r>
              <a:rPr lang="de-DE" dirty="0"/>
              <a:t> und Punkten</a:t>
            </a:r>
          </a:p>
          <a:p>
            <a:r>
              <a:rPr lang="de-DE" dirty="0"/>
              <a:t>Automatisches Beenden des Zuges nach 10 Sekunden</a:t>
            </a:r>
          </a:p>
          <a:p>
            <a:r>
              <a:rPr lang="de-DE" dirty="0"/>
              <a:t>Es müssen mindestens 3 Personen teilnehmen</a:t>
            </a:r>
          </a:p>
          <a:p>
            <a:endParaRPr lang="de-DE" dirty="0"/>
          </a:p>
          <a:p>
            <a:endParaRPr lang="de-DE" dirty="0"/>
          </a:p>
        </p:txBody>
      </p:sp>
    </p:spTree>
    <p:extLst>
      <p:ext uri="{BB962C8B-B14F-4D97-AF65-F5344CB8AC3E}">
        <p14:creationId xmlns:p14="http://schemas.microsoft.com/office/powerpoint/2010/main" val="188214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7CDCE25-4C49-3F4A-8043-0325D65E56BA}"/>
              </a:ext>
            </a:extLst>
          </p:cNvPr>
          <p:cNvSpPr>
            <a:spLocks noGrp="1"/>
          </p:cNvSpPr>
          <p:nvPr>
            <p:ph type="title"/>
          </p:nvPr>
        </p:nvSpPr>
        <p:spPr/>
        <p:txBody>
          <a:bodyPr/>
          <a:lstStyle/>
          <a:p>
            <a:r>
              <a:rPr lang="de-DE" dirty="0" err="1"/>
              <a:t>server</a:t>
            </a:r>
            <a:endParaRPr lang="de-DE" dirty="0"/>
          </a:p>
        </p:txBody>
      </p:sp>
      <p:sp>
        <p:nvSpPr>
          <p:cNvPr id="3" name="Inhaltsplatzhalter 2">
            <a:extLst>
              <a:ext uri="{FF2B5EF4-FFF2-40B4-BE49-F238E27FC236}">
                <a16:creationId xmlns:a16="http://schemas.microsoft.com/office/drawing/2014/main" xmlns="" id="{68C650EC-7FD7-0D4F-81F5-F5C0D394A542}"/>
              </a:ext>
            </a:extLst>
          </p:cNvPr>
          <p:cNvSpPr>
            <a:spLocks noGrp="1"/>
          </p:cNvSpPr>
          <p:nvPr>
            <p:ph idx="1"/>
          </p:nvPr>
        </p:nvSpPr>
        <p:spPr/>
        <p:txBody>
          <a:bodyPr/>
          <a:lstStyle/>
          <a:p>
            <a:r>
              <a:rPr lang="de-DE" dirty="0"/>
              <a:t>Speichert die Spielzustände</a:t>
            </a:r>
          </a:p>
          <a:p>
            <a:r>
              <a:rPr lang="de-DE" dirty="0"/>
              <a:t>Verteilt die Karten</a:t>
            </a:r>
          </a:p>
          <a:p>
            <a:r>
              <a:rPr lang="de-DE" dirty="0"/>
              <a:t>Zählt die Punkte und </a:t>
            </a:r>
            <a:r>
              <a:rPr lang="de-DE" dirty="0" err="1"/>
              <a:t>Coins</a:t>
            </a:r>
            <a:endParaRPr lang="de-DE" dirty="0"/>
          </a:p>
          <a:p>
            <a:r>
              <a:rPr lang="de-DE" dirty="0"/>
              <a:t>Setzt die Regeln durch</a:t>
            </a:r>
          </a:p>
          <a:p>
            <a:r>
              <a:rPr lang="de-DE" dirty="0"/>
              <a:t>Verwaltet </a:t>
            </a:r>
            <a:r>
              <a:rPr lang="de-DE" dirty="0" err="1"/>
              <a:t>Lobbies</a:t>
            </a:r>
            <a:r>
              <a:rPr lang="de-DE" dirty="0"/>
              <a:t> und Chat</a:t>
            </a:r>
          </a:p>
        </p:txBody>
      </p:sp>
    </p:spTree>
    <p:extLst>
      <p:ext uri="{BB962C8B-B14F-4D97-AF65-F5344CB8AC3E}">
        <p14:creationId xmlns:p14="http://schemas.microsoft.com/office/powerpoint/2010/main" val="339876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C11DF2D-7981-2442-9502-48940D1C550B}"/>
              </a:ext>
            </a:extLst>
          </p:cNvPr>
          <p:cNvSpPr>
            <a:spLocks noGrp="1"/>
          </p:cNvSpPr>
          <p:nvPr>
            <p:ph type="title"/>
          </p:nvPr>
        </p:nvSpPr>
        <p:spPr/>
        <p:txBody>
          <a:bodyPr/>
          <a:lstStyle/>
          <a:p>
            <a:r>
              <a:rPr lang="de-DE" dirty="0" err="1"/>
              <a:t>CLient</a:t>
            </a:r>
            <a:endParaRPr lang="de-DE" dirty="0"/>
          </a:p>
        </p:txBody>
      </p:sp>
      <p:sp>
        <p:nvSpPr>
          <p:cNvPr id="3" name="Inhaltsplatzhalter 2">
            <a:extLst>
              <a:ext uri="{FF2B5EF4-FFF2-40B4-BE49-F238E27FC236}">
                <a16:creationId xmlns:a16="http://schemas.microsoft.com/office/drawing/2014/main" xmlns="" id="{F58655C7-3D94-064B-B88F-19D266A32BE1}"/>
              </a:ext>
            </a:extLst>
          </p:cNvPr>
          <p:cNvSpPr>
            <a:spLocks noGrp="1"/>
          </p:cNvSpPr>
          <p:nvPr>
            <p:ph idx="1"/>
          </p:nvPr>
        </p:nvSpPr>
        <p:spPr/>
        <p:txBody>
          <a:bodyPr/>
          <a:lstStyle/>
          <a:p>
            <a:r>
              <a:rPr lang="de-DE" dirty="0"/>
              <a:t>Stellt die graphische Oberfläche dar </a:t>
            </a:r>
          </a:p>
          <a:p>
            <a:pPr lvl="1"/>
            <a:r>
              <a:rPr lang="de-DE" dirty="0"/>
              <a:t>Lobby</a:t>
            </a:r>
          </a:p>
          <a:p>
            <a:pPr lvl="1"/>
            <a:r>
              <a:rPr lang="de-DE" dirty="0"/>
              <a:t>Chat </a:t>
            </a:r>
          </a:p>
          <a:p>
            <a:pPr lvl="1"/>
            <a:r>
              <a:rPr lang="de-DE" dirty="0"/>
              <a:t>Spiel</a:t>
            </a:r>
          </a:p>
          <a:p>
            <a:r>
              <a:rPr lang="de-DE" dirty="0"/>
              <a:t>Überträgt die Spielzüge an den Server</a:t>
            </a:r>
          </a:p>
          <a:p>
            <a:endParaRPr lang="de-DE" dirty="0"/>
          </a:p>
          <a:p>
            <a:endParaRPr lang="de-DE" dirty="0"/>
          </a:p>
        </p:txBody>
      </p:sp>
    </p:spTree>
    <p:extLst>
      <p:ext uri="{BB962C8B-B14F-4D97-AF65-F5344CB8AC3E}">
        <p14:creationId xmlns:p14="http://schemas.microsoft.com/office/powerpoint/2010/main" val="41923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EC9EF60-B7F3-4D45-B772-642698EAD3F1}"/>
              </a:ext>
            </a:extLst>
          </p:cNvPr>
          <p:cNvSpPr>
            <a:spLocks noGrp="1"/>
          </p:cNvSpPr>
          <p:nvPr>
            <p:ph type="title"/>
          </p:nvPr>
        </p:nvSpPr>
        <p:spPr/>
        <p:txBody>
          <a:bodyPr/>
          <a:lstStyle/>
          <a:p>
            <a:r>
              <a:rPr lang="de-DE" dirty="0" err="1"/>
              <a:t>organisation</a:t>
            </a:r>
            <a:endParaRPr lang="de-DE" dirty="0"/>
          </a:p>
        </p:txBody>
      </p:sp>
      <p:sp>
        <p:nvSpPr>
          <p:cNvPr id="3" name="Inhaltsplatzhalter 2">
            <a:extLst>
              <a:ext uri="{FF2B5EF4-FFF2-40B4-BE49-F238E27FC236}">
                <a16:creationId xmlns:a16="http://schemas.microsoft.com/office/drawing/2014/main" xmlns="" id="{C253C894-A10A-6948-A977-7538A9145706}"/>
              </a:ext>
            </a:extLst>
          </p:cNvPr>
          <p:cNvSpPr>
            <a:spLocks noGrp="1"/>
          </p:cNvSpPr>
          <p:nvPr>
            <p:ph idx="1"/>
          </p:nvPr>
        </p:nvSpPr>
        <p:spPr/>
        <p:txBody>
          <a:bodyPr/>
          <a:lstStyle/>
          <a:p>
            <a:r>
              <a:rPr lang="de-DE" dirty="0"/>
              <a:t>Tagebuch: </a:t>
            </a:r>
            <a:r>
              <a:rPr lang="de-DE" dirty="0" smtClean="0"/>
              <a:t>Johannes</a:t>
            </a:r>
            <a:endParaRPr lang="de-DE" dirty="0"/>
          </a:p>
          <a:p>
            <a:r>
              <a:rPr lang="de-DE" dirty="0"/>
              <a:t>GUI: </a:t>
            </a:r>
            <a:r>
              <a:rPr lang="de-DE" dirty="0" smtClean="0"/>
              <a:t>Meipei, Anna</a:t>
            </a:r>
            <a:endParaRPr lang="de-DE" dirty="0"/>
          </a:p>
          <a:p>
            <a:r>
              <a:rPr lang="de-DE" dirty="0"/>
              <a:t>Server: Adrian, </a:t>
            </a:r>
            <a:r>
              <a:rPr lang="de-DE" dirty="0" err="1"/>
              <a:t>Meipei</a:t>
            </a:r>
            <a:endParaRPr lang="de-DE" dirty="0"/>
          </a:p>
          <a:p>
            <a:r>
              <a:rPr lang="de-DE" dirty="0"/>
              <a:t>Client: Johannes, Anna</a:t>
            </a:r>
          </a:p>
          <a:p>
            <a:r>
              <a:rPr lang="de-DE" dirty="0"/>
              <a:t>Präsentationen: Anna</a:t>
            </a:r>
          </a:p>
          <a:p>
            <a:r>
              <a:rPr lang="de-DE" dirty="0"/>
              <a:t>Handbuch: </a:t>
            </a:r>
            <a:r>
              <a:rPr lang="de-DE" dirty="0" smtClean="0"/>
              <a:t>Johannes</a:t>
            </a:r>
            <a:endParaRPr lang="de-DE" dirty="0"/>
          </a:p>
        </p:txBody>
      </p:sp>
    </p:spTree>
    <p:extLst>
      <p:ext uri="{BB962C8B-B14F-4D97-AF65-F5344CB8AC3E}">
        <p14:creationId xmlns:p14="http://schemas.microsoft.com/office/powerpoint/2010/main" val="56759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8BD989A-247C-334B-98C4-BEA5BF24A922}"/>
              </a:ext>
            </a:extLst>
          </p:cNvPr>
          <p:cNvSpPr>
            <a:spLocks noGrp="1"/>
          </p:cNvSpPr>
          <p:nvPr>
            <p:ph type="title"/>
          </p:nvPr>
        </p:nvSpPr>
        <p:spPr/>
        <p:txBody>
          <a:bodyPr/>
          <a:lstStyle/>
          <a:p>
            <a:r>
              <a:rPr lang="de-DE" dirty="0"/>
              <a:t>Organisation/Software </a:t>
            </a:r>
          </a:p>
        </p:txBody>
      </p:sp>
      <p:sp>
        <p:nvSpPr>
          <p:cNvPr id="3" name="Inhaltsplatzhalter 2">
            <a:extLst>
              <a:ext uri="{FF2B5EF4-FFF2-40B4-BE49-F238E27FC236}">
                <a16:creationId xmlns:a16="http://schemas.microsoft.com/office/drawing/2014/main" xmlns="" id="{486FDFB3-07DF-C143-A9B9-1CF12C0A2ACD}"/>
              </a:ext>
            </a:extLst>
          </p:cNvPr>
          <p:cNvSpPr>
            <a:spLocks noGrp="1"/>
          </p:cNvSpPr>
          <p:nvPr>
            <p:ph idx="1"/>
          </p:nvPr>
        </p:nvSpPr>
        <p:spPr/>
        <p:txBody>
          <a:bodyPr/>
          <a:lstStyle/>
          <a:p>
            <a:r>
              <a:rPr lang="de-DE" dirty="0" smtClean="0"/>
              <a:t>WhatsApp/</a:t>
            </a:r>
            <a:r>
              <a:rPr lang="de-DE" dirty="0" err="1" smtClean="0"/>
              <a:t>Discord</a:t>
            </a:r>
            <a:r>
              <a:rPr lang="de-DE" dirty="0" smtClean="0"/>
              <a:t>, Skype</a:t>
            </a:r>
            <a:endParaRPr lang="de-DE" dirty="0"/>
          </a:p>
          <a:p>
            <a:r>
              <a:rPr lang="de-DE" dirty="0" err="1"/>
              <a:t>IntelliJ</a:t>
            </a:r>
            <a:r>
              <a:rPr lang="de-DE" dirty="0"/>
              <a:t>, </a:t>
            </a:r>
            <a:r>
              <a:rPr lang="de-DE" dirty="0" err="1"/>
              <a:t>Git</a:t>
            </a:r>
            <a:r>
              <a:rPr lang="de-DE" dirty="0"/>
              <a:t>, </a:t>
            </a:r>
            <a:r>
              <a:rPr lang="de-DE" dirty="0" err="1"/>
              <a:t>Gradle</a:t>
            </a:r>
            <a:endParaRPr lang="de-DE" dirty="0"/>
          </a:p>
          <a:p>
            <a:r>
              <a:rPr lang="de-DE" dirty="0"/>
              <a:t>Gantt</a:t>
            </a:r>
          </a:p>
        </p:txBody>
      </p:sp>
    </p:spTree>
    <p:extLst>
      <p:ext uri="{BB962C8B-B14F-4D97-AF65-F5344CB8AC3E}">
        <p14:creationId xmlns:p14="http://schemas.microsoft.com/office/powerpoint/2010/main" val="26104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9DB09D8-C533-4347-99F4-1DFCA12240E5}"/>
              </a:ext>
            </a:extLst>
          </p:cNvPr>
          <p:cNvSpPr>
            <a:spLocks noGrp="1"/>
          </p:cNvSpPr>
          <p:nvPr>
            <p:ph type="title"/>
          </p:nvPr>
        </p:nvSpPr>
        <p:spPr/>
        <p:txBody>
          <a:bodyPr/>
          <a:lstStyle/>
          <a:p>
            <a:r>
              <a:rPr lang="de-DE" dirty="0" err="1"/>
              <a:t>quellenangaben</a:t>
            </a:r>
            <a:endParaRPr lang="de-DE" dirty="0"/>
          </a:p>
        </p:txBody>
      </p:sp>
      <p:sp>
        <p:nvSpPr>
          <p:cNvPr id="3" name="Inhaltsplatzhalter 2">
            <a:extLst>
              <a:ext uri="{FF2B5EF4-FFF2-40B4-BE49-F238E27FC236}">
                <a16:creationId xmlns:a16="http://schemas.microsoft.com/office/drawing/2014/main" xmlns="" id="{4066DF28-1C69-6D44-9D65-3D3CE2042E84}"/>
              </a:ext>
            </a:extLst>
          </p:cNvPr>
          <p:cNvSpPr>
            <a:spLocks noGrp="1"/>
          </p:cNvSpPr>
          <p:nvPr>
            <p:ph idx="1"/>
          </p:nvPr>
        </p:nvSpPr>
        <p:spPr/>
        <p:txBody>
          <a:bodyPr/>
          <a:lstStyle/>
          <a:p>
            <a:r>
              <a:rPr lang="de-CH" dirty="0"/>
              <a:t>https://de.cleanpng.com/png-em45vq/download-png.html</a:t>
            </a:r>
          </a:p>
          <a:p>
            <a:r>
              <a:rPr lang="de-CH" dirty="0"/>
              <a:t>https://www.volgshop.ch/wp-content/uploads/2015/04/Red_Bull.jpg</a:t>
            </a:r>
          </a:p>
          <a:p>
            <a:r>
              <a:rPr lang="de-CH" dirty="0"/>
              <a:t>https://</a:t>
            </a:r>
            <a:r>
              <a:rPr lang="de-CH" dirty="0" smtClean="0"/>
              <a:t>image.shutterstock.com/image-photo/playing-cards-hand-isolated-on-260nw-397538776.jpg</a:t>
            </a:r>
          </a:p>
          <a:p>
            <a:r>
              <a:rPr lang="de-CH" dirty="0"/>
              <a:t>https://</a:t>
            </a:r>
            <a:r>
              <a:rPr lang="de-CH" dirty="0" smtClean="0"/>
              <a:t>de.cleanpng.com/png-o67csq/preview.html</a:t>
            </a:r>
          </a:p>
          <a:p>
            <a:endParaRPr lang="de-CH" dirty="0"/>
          </a:p>
          <a:p>
            <a:endParaRPr lang="de-DE" dirty="0"/>
          </a:p>
        </p:txBody>
      </p:sp>
    </p:spTree>
    <p:extLst>
      <p:ext uri="{BB962C8B-B14F-4D97-AF65-F5344CB8AC3E}">
        <p14:creationId xmlns:p14="http://schemas.microsoft.com/office/powerpoint/2010/main" val="19771279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ABAC4F0-599E-C84B-BFD7-F0FDAD0E7B7E}"/>
              </a:ext>
            </a:extLst>
          </p:cNvPr>
          <p:cNvSpPr>
            <a:spLocks noGrp="1"/>
          </p:cNvSpPr>
          <p:nvPr>
            <p:ph type="title"/>
          </p:nvPr>
        </p:nvSpPr>
        <p:spPr>
          <a:xfrm>
            <a:off x="4105330" y="2268643"/>
            <a:ext cx="9905998" cy="1478570"/>
          </a:xfrm>
        </p:spPr>
        <p:txBody>
          <a:bodyPr>
            <a:normAutofit/>
          </a:bodyPr>
          <a:lstStyle/>
          <a:p>
            <a:r>
              <a:rPr lang="de-DE" sz="5400" dirty="0"/>
              <a:t>Fragen?</a:t>
            </a:r>
          </a:p>
        </p:txBody>
      </p:sp>
    </p:spTree>
    <p:extLst>
      <p:ext uri="{BB962C8B-B14F-4D97-AF65-F5344CB8AC3E}">
        <p14:creationId xmlns:p14="http://schemas.microsoft.com/office/powerpoint/2010/main" val="1940052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110DCC2-8A8F-C240-BA6A-BDD8B345BBBF}"/>
              </a:ext>
            </a:extLst>
          </p:cNvPr>
          <p:cNvSpPr>
            <a:spLocks noGrp="1"/>
          </p:cNvSpPr>
          <p:nvPr>
            <p:ph type="title"/>
          </p:nvPr>
        </p:nvSpPr>
        <p:spPr>
          <a:xfrm>
            <a:off x="1060506" y="1364753"/>
            <a:ext cx="11131494" cy="3606640"/>
          </a:xfrm>
        </p:spPr>
        <p:txBody>
          <a:bodyPr>
            <a:normAutofit/>
          </a:bodyPr>
          <a:lstStyle/>
          <a:p>
            <a:r>
              <a:rPr lang="de-DE" sz="4400" dirty="0"/>
              <a:t>Vielen dank für eure Aufmerksamkeit!</a:t>
            </a:r>
          </a:p>
        </p:txBody>
      </p:sp>
    </p:spTree>
    <p:extLst>
      <p:ext uri="{BB962C8B-B14F-4D97-AF65-F5344CB8AC3E}">
        <p14:creationId xmlns:p14="http://schemas.microsoft.com/office/powerpoint/2010/main" val="245925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50D757A-0022-8846-A9B3-07DC3F49537E}"/>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xmlns="" id="{46E573F9-8531-5D4A-BD5A-972B6BBE3338}"/>
              </a:ext>
            </a:extLst>
          </p:cNvPr>
          <p:cNvSpPr>
            <a:spLocks noGrp="1"/>
          </p:cNvSpPr>
          <p:nvPr>
            <p:ph idx="1"/>
          </p:nvPr>
        </p:nvSpPr>
        <p:spPr>
          <a:xfrm>
            <a:off x="1141412" y="1818289"/>
            <a:ext cx="9905999" cy="4421193"/>
          </a:xfrm>
        </p:spPr>
        <p:txBody>
          <a:bodyPr>
            <a:normAutofit lnSpcReduction="10000"/>
          </a:bodyPr>
          <a:lstStyle/>
          <a:p>
            <a:r>
              <a:rPr lang="de-DE" dirty="0" smtClean="0"/>
              <a:t>Unsere Spielidee</a:t>
            </a:r>
          </a:p>
          <a:p>
            <a:r>
              <a:rPr lang="de-DE" dirty="0" smtClean="0"/>
              <a:t>Spielbeschreibung/Regeln</a:t>
            </a:r>
            <a:endParaRPr lang="de-DE" dirty="0"/>
          </a:p>
          <a:p>
            <a:r>
              <a:rPr lang="de-DE" dirty="0" smtClean="0"/>
              <a:t>Karten</a:t>
            </a:r>
          </a:p>
          <a:p>
            <a:r>
              <a:rPr lang="de-DE" dirty="0" err="1" smtClean="0"/>
              <a:t>Mockup</a:t>
            </a:r>
            <a:endParaRPr lang="de-DE" dirty="0"/>
          </a:p>
          <a:p>
            <a:r>
              <a:rPr lang="de-DE" dirty="0"/>
              <a:t>Anforderungen</a:t>
            </a:r>
          </a:p>
          <a:p>
            <a:r>
              <a:rPr lang="de-DE" dirty="0"/>
              <a:t>Client/Server</a:t>
            </a:r>
          </a:p>
          <a:p>
            <a:r>
              <a:rPr lang="de-DE" dirty="0" smtClean="0"/>
              <a:t>Organisation/Software</a:t>
            </a:r>
            <a:endParaRPr lang="de-DE" dirty="0"/>
          </a:p>
          <a:p>
            <a:r>
              <a:rPr lang="de-DE" dirty="0"/>
              <a:t>Fragen?/Abschluss</a:t>
            </a:r>
          </a:p>
        </p:txBody>
      </p:sp>
    </p:spTree>
    <p:extLst>
      <p:ext uri="{BB962C8B-B14F-4D97-AF65-F5344CB8AC3E}">
        <p14:creationId xmlns:p14="http://schemas.microsoft.com/office/powerpoint/2010/main" val="268705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525B8FD-813E-1949-8DE5-018FE4AE8759}"/>
              </a:ext>
            </a:extLst>
          </p:cNvPr>
          <p:cNvSpPr>
            <a:spLocks noGrp="1"/>
          </p:cNvSpPr>
          <p:nvPr>
            <p:ph type="title"/>
          </p:nvPr>
        </p:nvSpPr>
        <p:spPr/>
        <p:txBody>
          <a:bodyPr/>
          <a:lstStyle/>
          <a:p>
            <a:r>
              <a:rPr lang="de-DE" dirty="0"/>
              <a:t>Unsere </a:t>
            </a:r>
            <a:r>
              <a:rPr lang="de-DE" dirty="0" err="1"/>
              <a:t>spielidee</a:t>
            </a:r>
            <a:endParaRPr lang="de-DE" dirty="0"/>
          </a:p>
        </p:txBody>
      </p:sp>
      <p:sp>
        <p:nvSpPr>
          <p:cNvPr id="3" name="Inhaltsplatzhalter 2">
            <a:extLst>
              <a:ext uri="{FF2B5EF4-FFF2-40B4-BE49-F238E27FC236}">
                <a16:creationId xmlns:a16="http://schemas.microsoft.com/office/drawing/2014/main" xmlns="" id="{762EE8DD-91AC-494D-9395-E2DCAA275E32}"/>
              </a:ext>
            </a:extLst>
          </p:cNvPr>
          <p:cNvSpPr>
            <a:spLocks noGrp="1"/>
          </p:cNvSpPr>
          <p:nvPr>
            <p:ph idx="1"/>
          </p:nvPr>
        </p:nvSpPr>
        <p:spPr/>
        <p:txBody>
          <a:bodyPr/>
          <a:lstStyle/>
          <a:p>
            <a:endParaRPr lang="de-DE" dirty="0"/>
          </a:p>
          <a:p>
            <a:r>
              <a:rPr lang="de-DE" dirty="0"/>
              <a:t>Ein rundenbasiertes Kartenspiel auf der Basis von </a:t>
            </a:r>
            <a:r>
              <a:rPr lang="de-DE" dirty="0" err="1"/>
              <a:t>Blackjack</a:t>
            </a:r>
            <a:endParaRPr lang="de-DE" dirty="0"/>
          </a:p>
          <a:p>
            <a:r>
              <a:rPr lang="de-DE" dirty="0"/>
              <a:t>Etwas witziger als das Original aber dennoch „</a:t>
            </a:r>
            <a:r>
              <a:rPr lang="de-DE" dirty="0" err="1"/>
              <a:t>relateable</a:t>
            </a:r>
            <a:r>
              <a:rPr lang="de-DE" dirty="0"/>
              <a:t>“</a:t>
            </a:r>
          </a:p>
          <a:p>
            <a:r>
              <a:rPr lang="de-DE" dirty="0"/>
              <a:t>Bachelorstudium als Motiv</a:t>
            </a:r>
          </a:p>
        </p:txBody>
      </p:sp>
    </p:spTree>
    <p:extLst>
      <p:ext uri="{BB962C8B-B14F-4D97-AF65-F5344CB8AC3E}">
        <p14:creationId xmlns:p14="http://schemas.microsoft.com/office/powerpoint/2010/main" val="239728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EF4FCBA-731E-9F44-8F9A-B1FD7247AFA9}"/>
              </a:ext>
            </a:extLst>
          </p:cNvPr>
          <p:cNvSpPr>
            <a:spLocks noGrp="1"/>
          </p:cNvSpPr>
          <p:nvPr>
            <p:ph type="title"/>
          </p:nvPr>
        </p:nvSpPr>
        <p:spPr/>
        <p:txBody>
          <a:bodyPr/>
          <a:lstStyle/>
          <a:p>
            <a:r>
              <a:rPr lang="de-DE" dirty="0"/>
              <a:t>Spielbeschreibung/Regeln</a:t>
            </a:r>
          </a:p>
        </p:txBody>
      </p:sp>
      <p:sp>
        <p:nvSpPr>
          <p:cNvPr id="3" name="Inhaltsplatzhalter 2">
            <a:extLst>
              <a:ext uri="{FF2B5EF4-FFF2-40B4-BE49-F238E27FC236}">
                <a16:creationId xmlns:a16="http://schemas.microsoft.com/office/drawing/2014/main" xmlns="" id="{0D560CEC-8975-1E4B-98B6-7CCEE15EF428}"/>
              </a:ext>
            </a:extLst>
          </p:cNvPr>
          <p:cNvSpPr>
            <a:spLocks noGrp="1"/>
          </p:cNvSpPr>
          <p:nvPr>
            <p:ph idx="1"/>
          </p:nvPr>
        </p:nvSpPr>
        <p:spPr>
          <a:xfrm>
            <a:off x="1058368" y="2097088"/>
            <a:ext cx="9989043" cy="4329989"/>
          </a:xfrm>
        </p:spPr>
        <p:txBody>
          <a:bodyPr>
            <a:normAutofit/>
          </a:bodyPr>
          <a:lstStyle/>
          <a:p>
            <a:r>
              <a:rPr lang="de-DE" dirty="0" err="1"/>
              <a:t>Blackjack</a:t>
            </a:r>
            <a:r>
              <a:rPr lang="de-DE" dirty="0"/>
              <a:t>-basierend </a:t>
            </a:r>
          </a:p>
          <a:p>
            <a:r>
              <a:rPr lang="de-DE" dirty="0"/>
              <a:t>Die Karten haben Motive des Bachelorstudiums</a:t>
            </a:r>
          </a:p>
          <a:p>
            <a:r>
              <a:rPr lang="de-CH" dirty="0"/>
              <a:t>Jeder Spieler erhält am Anfang eine Karte </a:t>
            </a:r>
          </a:p>
          <a:p>
            <a:r>
              <a:rPr lang="de-CH" dirty="0"/>
              <a:t>Optionen pro Runde: </a:t>
            </a:r>
          </a:p>
          <a:p>
            <a:pPr lvl="1"/>
            <a:r>
              <a:rPr lang="de-CH" dirty="0"/>
              <a:t>Karte ziehen </a:t>
            </a:r>
          </a:p>
          <a:p>
            <a:pPr lvl="1"/>
            <a:r>
              <a:rPr lang="de-CH" dirty="0"/>
              <a:t>Runde aussetzen </a:t>
            </a:r>
          </a:p>
          <a:p>
            <a:pPr lvl="1"/>
            <a:r>
              <a:rPr lang="de-CH" dirty="0"/>
              <a:t>Karte wegschmeißen (gegen </a:t>
            </a:r>
            <a:r>
              <a:rPr lang="de-CH" dirty="0" err="1"/>
              <a:t>Coins</a:t>
            </a:r>
            <a:r>
              <a:rPr lang="de-CH" dirty="0"/>
              <a:t>) </a:t>
            </a:r>
          </a:p>
        </p:txBody>
      </p:sp>
    </p:spTree>
    <p:extLst>
      <p:ext uri="{BB962C8B-B14F-4D97-AF65-F5344CB8AC3E}">
        <p14:creationId xmlns:p14="http://schemas.microsoft.com/office/powerpoint/2010/main" val="142349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52E078-A8AE-A249-A604-314491CEED1F}"/>
              </a:ext>
            </a:extLst>
          </p:cNvPr>
          <p:cNvSpPr>
            <a:spLocks noGrp="1"/>
          </p:cNvSpPr>
          <p:nvPr>
            <p:ph type="title"/>
          </p:nvPr>
        </p:nvSpPr>
        <p:spPr/>
        <p:txBody>
          <a:bodyPr/>
          <a:lstStyle/>
          <a:p>
            <a:r>
              <a:rPr lang="de-DE" dirty="0"/>
              <a:t>Spielbeschreibung/regeln</a:t>
            </a:r>
          </a:p>
        </p:txBody>
      </p:sp>
      <p:sp>
        <p:nvSpPr>
          <p:cNvPr id="3" name="Inhaltsplatzhalter 2">
            <a:extLst>
              <a:ext uri="{FF2B5EF4-FFF2-40B4-BE49-F238E27FC236}">
                <a16:creationId xmlns:a16="http://schemas.microsoft.com/office/drawing/2014/main" xmlns="" id="{6B2781FC-CC33-9A42-9027-D3FF11A493E3}"/>
              </a:ext>
            </a:extLst>
          </p:cNvPr>
          <p:cNvSpPr>
            <a:spLocks noGrp="1"/>
          </p:cNvSpPr>
          <p:nvPr>
            <p:ph idx="1"/>
          </p:nvPr>
        </p:nvSpPr>
        <p:spPr/>
        <p:txBody>
          <a:bodyPr/>
          <a:lstStyle/>
          <a:p>
            <a:r>
              <a:rPr lang="de-DE" dirty="0"/>
              <a:t>Jeder Spielzug ist zeitlich begrenzt (max. 10 Sekunden)</a:t>
            </a:r>
          </a:p>
          <a:p>
            <a:r>
              <a:rPr lang="de-CH" dirty="0"/>
              <a:t>Ziel: Derjenige, der zuerst die Zahl 180 hat, bekommt z.B. 360 </a:t>
            </a:r>
            <a:r>
              <a:rPr lang="de-CH" dirty="0" err="1"/>
              <a:t>Coins</a:t>
            </a:r>
            <a:endParaRPr lang="de-CH" dirty="0"/>
          </a:p>
          <a:p>
            <a:r>
              <a:rPr lang="de-CH" dirty="0"/>
              <a:t>Diejenigen, die über 180 haben, bekommen 0 </a:t>
            </a:r>
            <a:r>
              <a:rPr lang="de-CH" dirty="0" err="1"/>
              <a:t>Coins</a:t>
            </a:r>
            <a:endParaRPr lang="de-CH" dirty="0"/>
          </a:p>
          <a:p>
            <a:r>
              <a:rPr lang="de-CH" dirty="0"/>
              <a:t>Alle anderen: Punkte = </a:t>
            </a:r>
            <a:r>
              <a:rPr lang="de-CH" dirty="0" err="1"/>
              <a:t>Coins</a:t>
            </a:r>
            <a:endParaRPr lang="de-DE" dirty="0"/>
          </a:p>
        </p:txBody>
      </p:sp>
    </p:spTree>
    <p:extLst>
      <p:ext uri="{BB962C8B-B14F-4D97-AF65-F5344CB8AC3E}">
        <p14:creationId xmlns:p14="http://schemas.microsoft.com/office/powerpoint/2010/main" val="123876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0B6D1F5-044D-5541-AE81-908DF7850310}"/>
              </a:ext>
            </a:extLst>
          </p:cNvPr>
          <p:cNvSpPr>
            <a:spLocks noGrp="1"/>
          </p:cNvSpPr>
          <p:nvPr>
            <p:ph type="title"/>
          </p:nvPr>
        </p:nvSpPr>
        <p:spPr/>
        <p:txBody>
          <a:bodyPr/>
          <a:lstStyle/>
          <a:p>
            <a:r>
              <a:rPr lang="de-DE" dirty="0"/>
              <a:t>Karten</a:t>
            </a:r>
          </a:p>
        </p:txBody>
      </p:sp>
      <p:grpSp>
        <p:nvGrpSpPr>
          <p:cNvPr id="4" name="Gruppierung 15">
            <a:extLst>
              <a:ext uri="{FF2B5EF4-FFF2-40B4-BE49-F238E27FC236}">
                <a16:creationId xmlns:a16="http://schemas.microsoft.com/office/drawing/2014/main" xmlns="" id="{F2A3C544-5A54-0041-9D7F-D7920CA26010}"/>
              </a:ext>
            </a:extLst>
          </p:cNvPr>
          <p:cNvGrpSpPr/>
          <p:nvPr/>
        </p:nvGrpSpPr>
        <p:grpSpPr>
          <a:xfrm>
            <a:off x="1306686" y="1971860"/>
            <a:ext cx="2280920" cy="3743164"/>
            <a:chOff x="838200" y="1843778"/>
            <a:chExt cx="1980000" cy="3249332"/>
          </a:xfrm>
        </p:grpSpPr>
        <p:grpSp>
          <p:nvGrpSpPr>
            <p:cNvPr id="6" name="Gruppierung 9">
              <a:extLst>
                <a:ext uri="{FF2B5EF4-FFF2-40B4-BE49-F238E27FC236}">
                  <a16:creationId xmlns:a16="http://schemas.microsoft.com/office/drawing/2014/main" xmlns="" id="{95B575EB-1778-9D48-9118-AD511FA8B493}"/>
                </a:ext>
              </a:extLst>
            </p:cNvPr>
            <p:cNvGrpSpPr/>
            <p:nvPr/>
          </p:nvGrpSpPr>
          <p:grpSpPr>
            <a:xfrm>
              <a:off x="838200" y="2213110"/>
              <a:ext cx="1980000" cy="2880000"/>
              <a:chOff x="838200" y="2213110"/>
              <a:chExt cx="1980000" cy="2880000"/>
            </a:xfrm>
          </p:grpSpPr>
          <p:sp>
            <p:nvSpPr>
              <p:cNvPr id="8" name="Rechteck 7">
                <a:extLst>
                  <a:ext uri="{FF2B5EF4-FFF2-40B4-BE49-F238E27FC236}">
                    <a16:creationId xmlns:a16="http://schemas.microsoft.com/office/drawing/2014/main" xmlns="" id="{2436FA58-3BD4-6B40-B340-006A0868D6BA}"/>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9" name="Bild 7">
                <a:extLst>
                  <a:ext uri="{FF2B5EF4-FFF2-40B4-BE49-F238E27FC236}">
                    <a16:creationId xmlns:a16="http://schemas.microsoft.com/office/drawing/2014/main" xmlns="" id="{665F0002-A45D-514D-829F-633BC21DFB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500" b="98667" l="33167" r="67000"/>
                        </a14:imgEffect>
                      </a14:imgLayer>
                    </a14:imgProps>
                  </a:ext>
                  <a:ext uri="{28A0092B-C50C-407E-A947-70E740481C1C}">
                    <a14:useLocalDpi xmlns:a14="http://schemas.microsoft.com/office/drawing/2010/main" val="0"/>
                  </a:ext>
                </a:extLst>
              </a:blip>
              <a:srcRect l="33268" r="33208"/>
              <a:stretch/>
            </p:blipFill>
            <p:spPr>
              <a:xfrm>
                <a:off x="1496307" y="3023733"/>
                <a:ext cx="663786" cy="1980000"/>
              </a:xfrm>
              <a:prstGeom prst="rect">
                <a:avLst/>
              </a:prstGeom>
            </p:spPr>
          </p:pic>
          <p:sp>
            <p:nvSpPr>
              <p:cNvPr id="10" name="Eckige Klammer links/rechts 9">
                <a:extLst>
                  <a:ext uri="{FF2B5EF4-FFF2-40B4-BE49-F238E27FC236}">
                    <a16:creationId xmlns:a16="http://schemas.microsoft.com/office/drawing/2014/main" xmlns="" id="{1714D6B3-F7FC-8048-93AD-435B89B1F27A}"/>
                  </a:ext>
                </a:extLst>
              </p:cNvPr>
              <p:cNvSpPr/>
              <p:nvPr/>
            </p:nvSpPr>
            <p:spPr>
              <a:xfrm>
                <a:off x="1000146"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20</a:t>
                </a:r>
              </a:p>
            </p:txBody>
          </p:sp>
        </p:grpSp>
        <p:sp>
          <p:nvSpPr>
            <p:cNvPr id="7" name="Textfeld 6">
              <a:extLst>
                <a:ext uri="{FF2B5EF4-FFF2-40B4-BE49-F238E27FC236}">
                  <a16:creationId xmlns:a16="http://schemas.microsoft.com/office/drawing/2014/main" xmlns="" id="{8433563C-EE80-EE4E-901C-675959ADA995}"/>
                </a:ext>
              </a:extLst>
            </p:cNvPr>
            <p:cNvSpPr txBox="1"/>
            <p:nvPr/>
          </p:nvSpPr>
          <p:spPr>
            <a:xfrm>
              <a:off x="1102910" y="1843778"/>
              <a:ext cx="1450577" cy="320606"/>
            </a:xfrm>
            <a:prstGeom prst="rect">
              <a:avLst/>
            </a:prstGeom>
            <a:noFill/>
          </p:spPr>
          <p:txBody>
            <a:bodyPr wrap="none" rtlCol="0">
              <a:spAutoFit/>
            </a:bodyPr>
            <a:lstStyle/>
            <a:p>
              <a:pPr algn="ctr"/>
              <a:r>
                <a:rPr lang="de-CH" dirty="0"/>
                <a:t>Normale Karten</a:t>
              </a:r>
            </a:p>
          </p:txBody>
        </p:sp>
      </p:grpSp>
      <p:grpSp>
        <p:nvGrpSpPr>
          <p:cNvPr id="11" name="Gruppierung 34">
            <a:extLst>
              <a:ext uri="{FF2B5EF4-FFF2-40B4-BE49-F238E27FC236}">
                <a16:creationId xmlns:a16="http://schemas.microsoft.com/office/drawing/2014/main" xmlns="" id="{3485E2B2-7841-3142-ABEA-1F3D6C5221A0}"/>
              </a:ext>
            </a:extLst>
          </p:cNvPr>
          <p:cNvGrpSpPr/>
          <p:nvPr/>
        </p:nvGrpSpPr>
        <p:grpSpPr>
          <a:xfrm>
            <a:off x="4523367" y="1995537"/>
            <a:ext cx="2284311" cy="3748731"/>
            <a:chOff x="3476307" y="1843777"/>
            <a:chExt cx="1980000" cy="3249333"/>
          </a:xfrm>
        </p:grpSpPr>
        <p:grpSp>
          <p:nvGrpSpPr>
            <p:cNvPr id="12" name="Gruppierung 16">
              <a:extLst>
                <a:ext uri="{FF2B5EF4-FFF2-40B4-BE49-F238E27FC236}">
                  <a16:creationId xmlns:a16="http://schemas.microsoft.com/office/drawing/2014/main" xmlns="" id="{EF46E303-78D2-8547-9E8B-E382A416B776}"/>
                </a:ext>
              </a:extLst>
            </p:cNvPr>
            <p:cNvGrpSpPr/>
            <p:nvPr/>
          </p:nvGrpSpPr>
          <p:grpSpPr>
            <a:xfrm>
              <a:off x="3476307" y="1843777"/>
              <a:ext cx="1980000" cy="3249333"/>
              <a:chOff x="838200" y="1843777"/>
              <a:chExt cx="1980000" cy="3249333"/>
            </a:xfrm>
          </p:grpSpPr>
          <p:grpSp>
            <p:nvGrpSpPr>
              <p:cNvPr id="14" name="Gruppierung 17">
                <a:extLst>
                  <a:ext uri="{FF2B5EF4-FFF2-40B4-BE49-F238E27FC236}">
                    <a16:creationId xmlns:a16="http://schemas.microsoft.com/office/drawing/2014/main" xmlns="" id="{283A544A-DFC9-1044-A110-98D01B8B2752}"/>
                  </a:ext>
                </a:extLst>
              </p:cNvPr>
              <p:cNvGrpSpPr/>
              <p:nvPr/>
            </p:nvGrpSpPr>
            <p:grpSpPr>
              <a:xfrm>
                <a:off x="838200" y="2213110"/>
                <a:ext cx="1980000" cy="2880000"/>
                <a:chOff x="838200" y="2213110"/>
                <a:chExt cx="1980000" cy="2880000"/>
              </a:xfrm>
            </p:grpSpPr>
            <p:sp>
              <p:nvSpPr>
                <p:cNvPr id="16" name="Rechteck 15">
                  <a:extLst>
                    <a:ext uri="{FF2B5EF4-FFF2-40B4-BE49-F238E27FC236}">
                      <a16:creationId xmlns:a16="http://schemas.microsoft.com/office/drawing/2014/main" xmlns="" id="{25D14A1D-34B5-0748-9BD4-E1B30A63BA7F}"/>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7" name="Eckige Klammer links/rechts 16">
                  <a:extLst>
                    <a:ext uri="{FF2B5EF4-FFF2-40B4-BE49-F238E27FC236}">
                      <a16:creationId xmlns:a16="http://schemas.microsoft.com/office/drawing/2014/main" xmlns="" id="{6C8B3868-732E-FE41-9BC3-D7D6109C6BFE}"/>
                    </a:ext>
                  </a:extLst>
                </p:cNvPr>
                <p:cNvSpPr/>
                <p:nvPr/>
              </p:nvSpPr>
              <p:spPr>
                <a:xfrm>
                  <a:off x="1000146"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-10</a:t>
                  </a:r>
                </a:p>
              </p:txBody>
            </p:sp>
          </p:grpSp>
          <p:sp>
            <p:nvSpPr>
              <p:cNvPr id="15" name="Textfeld 14">
                <a:extLst>
                  <a:ext uri="{FF2B5EF4-FFF2-40B4-BE49-F238E27FC236}">
                    <a16:creationId xmlns:a16="http://schemas.microsoft.com/office/drawing/2014/main" xmlns="" id="{9E5C2EA2-9192-7D43-A75C-5CDE3672E1D4}"/>
                  </a:ext>
                </a:extLst>
              </p:cNvPr>
              <p:cNvSpPr txBox="1"/>
              <p:nvPr/>
            </p:nvSpPr>
            <p:spPr>
              <a:xfrm>
                <a:off x="1196385" y="1843777"/>
                <a:ext cx="1263625" cy="320130"/>
              </a:xfrm>
              <a:prstGeom prst="rect">
                <a:avLst/>
              </a:prstGeom>
              <a:noFill/>
            </p:spPr>
            <p:txBody>
              <a:bodyPr wrap="none" rtlCol="0">
                <a:spAutoFit/>
              </a:bodyPr>
              <a:lstStyle/>
              <a:p>
                <a:pPr algn="ctr"/>
                <a:r>
                  <a:rPr lang="de-CH" dirty="0"/>
                  <a:t>Minus-Karten</a:t>
                </a:r>
              </a:p>
            </p:txBody>
          </p:sp>
        </p:grpSp>
        <p:pic>
          <p:nvPicPr>
            <p:cNvPr id="13" name="Bild 28">
              <a:extLst>
                <a:ext uri="{FF2B5EF4-FFF2-40B4-BE49-F238E27FC236}">
                  <a16:creationId xmlns:a16="http://schemas.microsoft.com/office/drawing/2014/main" xmlns="" id="{9BC0CA9E-92A6-5D45-ADF4-315A16BEA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905" y="3045271"/>
              <a:ext cx="1828800" cy="1734312"/>
            </a:xfrm>
            <a:prstGeom prst="rect">
              <a:avLst/>
            </a:prstGeom>
          </p:spPr>
        </p:pic>
      </p:grpSp>
      <p:grpSp>
        <p:nvGrpSpPr>
          <p:cNvPr id="18" name="Gruppierung 33">
            <a:extLst>
              <a:ext uri="{FF2B5EF4-FFF2-40B4-BE49-F238E27FC236}">
                <a16:creationId xmlns:a16="http://schemas.microsoft.com/office/drawing/2014/main" xmlns="" id="{29446206-8E72-3A4B-AE9C-83E3EB1CE839}"/>
              </a:ext>
            </a:extLst>
          </p:cNvPr>
          <p:cNvGrpSpPr/>
          <p:nvPr/>
        </p:nvGrpSpPr>
        <p:grpSpPr>
          <a:xfrm>
            <a:off x="7668634" y="1995537"/>
            <a:ext cx="2275802" cy="3734765"/>
            <a:chOff x="6096000" y="1843778"/>
            <a:chExt cx="1980000" cy="3249332"/>
          </a:xfrm>
        </p:grpSpPr>
        <p:grpSp>
          <p:nvGrpSpPr>
            <p:cNvPr id="19" name="Gruppierung 22">
              <a:extLst>
                <a:ext uri="{FF2B5EF4-FFF2-40B4-BE49-F238E27FC236}">
                  <a16:creationId xmlns:a16="http://schemas.microsoft.com/office/drawing/2014/main" xmlns="" id="{97839AE2-4B6E-F14E-82AD-213862262763}"/>
                </a:ext>
              </a:extLst>
            </p:cNvPr>
            <p:cNvGrpSpPr/>
            <p:nvPr/>
          </p:nvGrpSpPr>
          <p:grpSpPr>
            <a:xfrm>
              <a:off x="6096000" y="1843778"/>
              <a:ext cx="1980000" cy="3249332"/>
              <a:chOff x="838200" y="1843778"/>
              <a:chExt cx="1980000" cy="3249332"/>
            </a:xfrm>
          </p:grpSpPr>
          <p:sp>
            <p:nvSpPr>
              <p:cNvPr id="22" name="Rechteck 21">
                <a:extLst>
                  <a:ext uri="{FF2B5EF4-FFF2-40B4-BE49-F238E27FC236}">
                    <a16:creationId xmlns:a16="http://schemas.microsoft.com/office/drawing/2014/main" xmlns="" id="{0ACC97E8-9251-3342-87EE-637613E70539}"/>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3" name="Textfeld 22">
                <a:extLst>
                  <a:ext uri="{FF2B5EF4-FFF2-40B4-BE49-F238E27FC236}">
                    <a16:creationId xmlns:a16="http://schemas.microsoft.com/office/drawing/2014/main" xmlns="" id="{3893EA98-6F38-9548-930E-D31D3D2D40C8}"/>
                  </a:ext>
                </a:extLst>
              </p:cNvPr>
              <p:cNvSpPr txBox="1"/>
              <p:nvPr/>
            </p:nvSpPr>
            <p:spPr>
              <a:xfrm>
                <a:off x="1097988" y="1843778"/>
                <a:ext cx="1460421" cy="321327"/>
              </a:xfrm>
              <a:prstGeom prst="rect">
                <a:avLst/>
              </a:prstGeom>
              <a:noFill/>
            </p:spPr>
            <p:txBody>
              <a:bodyPr wrap="none" rtlCol="0">
                <a:spAutoFit/>
              </a:bodyPr>
              <a:lstStyle/>
              <a:p>
                <a:pPr algn="ctr"/>
                <a:r>
                  <a:rPr lang="de-CH" dirty="0"/>
                  <a:t>Spezielle Karten</a:t>
                </a:r>
              </a:p>
            </p:txBody>
          </p:sp>
        </p:grpSp>
        <p:sp>
          <p:nvSpPr>
            <p:cNvPr id="20" name="Eckige Klammer links/rechts 19">
              <a:extLst>
                <a:ext uri="{FF2B5EF4-FFF2-40B4-BE49-F238E27FC236}">
                  <a16:creationId xmlns:a16="http://schemas.microsoft.com/office/drawing/2014/main" xmlns="" id="{F480CA3F-AEDA-7C4E-88F9-3700D8B80FA9}"/>
                </a:ext>
              </a:extLst>
            </p:cNvPr>
            <p:cNvSpPr/>
            <p:nvPr/>
          </p:nvSpPr>
          <p:spPr>
            <a:xfrm>
              <a:off x="6257944"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Zufallskarte</a:t>
              </a:r>
            </a:p>
          </p:txBody>
        </p:sp>
        <p:pic>
          <p:nvPicPr>
            <p:cNvPr id="21" name="Bild 32">
              <a:extLst>
                <a:ext uri="{FF2B5EF4-FFF2-40B4-BE49-F238E27FC236}">
                  <a16:creationId xmlns:a16="http://schemas.microsoft.com/office/drawing/2014/main" xmlns="" id="{A33C873E-CAF6-2D46-8A47-CF75F155C7F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7143" b="93929" l="21026" r="69231"/>
                      </a14:imgEffect>
                    </a14:imgLayer>
                  </a14:imgProps>
                </a:ext>
              </a:extLst>
            </a:blip>
            <a:srcRect l="23129" t="8429" r="31539" b="3202"/>
            <a:stretch/>
          </p:blipFill>
          <p:spPr>
            <a:xfrm>
              <a:off x="6360417" y="2971606"/>
              <a:ext cx="1452034" cy="2032127"/>
            </a:xfrm>
            <a:prstGeom prst="rect">
              <a:avLst/>
            </a:prstGeom>
          </p:spPr>
        </p:pic>
      </p:grpSp>
    </p:spTree>
    <p:extLst>
      <p:ext uri="{BB962C8B-B14F-4D97-AF65-F5344CB8AC3E}">
        <p14:creationId xmlns:p14="http://schemas.microsoft.com/office/powerpoint/2010/main" val="227551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03376D5-E3AD-2542-A70C-357F076A9AB8}"/>
              </a:ext>
            </a:extLst>
          </p:cNvPr>
          <p:cNvSpPr>
            <a:spLocks noGrp="1"/>
          </p:cNvSpPr>
          <p:nvPr>
            <p:ph type="title"/>
          </p:nvPr>
        </p:nvSpPr>
        <p:spPr>
          <a:xfrm>
            <a:off x="3390627" y="2489360"/>
            <a:ext cx="9905998" cy="1478570"/>
          </a:xfrm>
        </p:spPr>
        <p:txBody>
          <a:bodyPr>
            <a:normAutofit/>
          </a:bodyPr>
          <a:lstStyle/>
          <a:p>
            <a:r>
              <a:rPr lang="de-DE" sz="9600" dirty="0" err="1"/>
              <a:t>Mockup</a:t>
            </a:r>
            <a:endParaRPr lang="de-DE" sz="9600" dirty="0"/>
          </a:p>
        </p:txBody>
      </p:sp>
    </p:spTree>
    <p:extLst>
      <p:ext uri="{BB962C8B-B14F-4D97-AF65-F5344CB8AC3E}">
        <p14:creationId xmlns:p14="http://schemas.microsoft.com/office/powerpoint/2010/main" val="449140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3" name="Pfeil nach links 12"/>
          <p:cNvSpPr/>
          <p:nvPr/>
        </p:nvSpPr>
        <p:spPr>
          <a:xfrm>
            <a:off x="3233057" y="500459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Lobby</a:t>
            </a:r>
          </a:p>
        </p:txBody>
      </p:sp>
    </p:spTree>
    <p:extLst>
      <p:ext uri="{BB962C8B-B14F-4D97-AF65-F5344CB8AC3E}">
        <p14:creationId xmlns:p14="http://schemas.microsoft.com/office/powerpoint/2010/main" val="342910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Rotviolet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636</Words>
  <Application>Microsoft Macintosh PowerPoint</Application>
  <PresentationFormat>Breitbild</PresentationFormat>
  <Paragraphs>236</Paragraphs>
  <Slides>29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Apple Chancery</vt:lpstr>
      <vt:lpstr>Courier New</vt:lpstr>
      <vt:lpstr>Trebuchet MS</vt:lpstr>
      <vt:lpstr>Tw Cen MT</vt:lpstr>
      <vt:lpstr>Arial</vt:lpstr>
      <vt:lpstr>Schaltkreis</vt:lpstr>
      <vt:lpstr>The Bachelor‘s chase</vt:lpstr>
      <vt:lpstr>The chasers</vt:lpstr>
      <vt:lpstr>Gliederung</vt:lpstr>
      <vt:lpstr>Unsere spielidee</vt:lpstr>
      <vt:lpstr>Spielbeschreibung/Regeln</vt:lpstr>
      <vt:lpstr>Spielbeschreibung/regeln</vt:lpstr>
      <vt:lpstr>Karten</vt:lpstr>
      <vt:lpstr>Mockup</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Anforderungen</vt:lpstr>
      <vt:lpstr>server</vt:lpstr>
      <vt:lpstr>CLient</vt:lpstr>
      <vt:lpstr>organisation</vt:lpstr>
      <vt:lpstr>Organisation/Software </vt:lpstr>
      <vt:lpstr>quellenangaben</vt:lpstr>
      <vt:lpstr>Fragen?</vt:lpstr>
      <vt:lpstr>Vielen dank für eure Aufmerksamkeit!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Bachelors chase</dc:title>
  <dc:creator>Anna Diack</dc:creator>
  <cp:lastModifiedBy>Mei-Pei Nghiem</cp:lastModifiedBy>
  <cp:revision>43</cp:revision>
  <dcterms:created xsi:type="dcterms:W3CDTF">2020-03-04T22:10:08Z</dcterms:created>
  <dcterms:modified xsi:type="dcterms:W3CDTF">2020-03-06T13:56:33Z</dcterms:modified>
</cp:coreProperties>
</file>