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0" r:id="rId1"/>
  </p:sldMasterIdLst>
  <p:sldIdLst>
    <p:sldId id="256" r:id="rId2"/>
    <p:sldId id="260" r:id="rId3"/>
    <p:sldId id="261" r:id="rId4"/>
    <p:sldId id="262" r:id="rId5"/>
    <p:sldId id="257" r:id="rId6"/>
    <p:sldId id="258" r:id="rId7"/>
    <p:sldId id="259" r:id="rId8"/>
    <p:sldId id="263" r:id="rId9"/>
    <p:sldId id="264" r:id="rId10"/>
    <p:sldId id="266" r:id="rId11"/>
    <p:sldId id="267" r:id="rId12"/>
    <p:sldId id="268" r:id="rId13"/>
    <p:sldId id="269" r:id="rId14"/>
    <p:sldId id="270" r:id="rId15"/>
    <p:sldId id="271" r:id="rId16"/>
    <p:sldId id="272" r:id="rId17"/>
    <p:sldId id="274" r:id="rId18"/>
    <p:sldId id="275" r:id="rId19"/>
    <p:sldId id="276" r:id="rId20"/>
    <p:sldId id="265"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63"/>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a:t>Mastertitelformat bearbeiten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AB3A824-1A51-4B26-AD58-A6D8E14F6C04}" type="datetimeFigureOut">
              <a:rPr lang="en-US" smtClean="0"/>
              <a:t>3/4/20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
              </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113306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a:t>Bild durch Klicken auf Symbol hinzufügen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BC1C18-307B-4F68-A007-B5B542270E8D}" type="datetimeFigureOut">
              <a:rPr lang="en-US" smtClean="0"/>
              <a:t>3/4/20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28781734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BC1C18-307B-4F68-A007-B5B542270E8D}" type="datetimeFigureOut">
              <a:rPr lang="en-US" smtClean="0"/>
              <a:t>3/4/20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27456598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BC1C18-307B-4F68-A007-B5B542270E8D}" type="datetimeFigureOut">
              <a:rPr lang="en-US" smtClean="0"/>
              <a:t>3/4/20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862481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BC1C18-307B-4F68-A007-B5B542270E8D}" type="datetimeFigureOut">
              <a:rPr lang="en-US" smtClean="0"/>
              <a:t>3/4/20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38421746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3CBC1C18-307B-4F68-A007-B5B542270E8D}" type="datetimeFigureOut">
              <a:rPr lang="en-US" smtClean="0"/>
              <a:t>3/4/20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38444209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a:t>Mastertitelformat bearbeiten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3CBC1C18-307B-4F68-A007-B5B542270E8D}" type="datetimeFigureOut">
              <a:rPr lang="en-US" smtClean="0"/>
              <a:t>3/4/20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31128986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3/4/20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446359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3/4/20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0362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3/4/20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09067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E5059C3-6A89-4494-99FF-5A4D6FFD50EB}" type="datetimeFigureOut">
              <a:rPr lang="en-US" smtClean="0"/>
              <a:t>3/4/20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37783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3/4/20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208070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a:t>Mastertitelformat bearbeiten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0" y="3073397"/>
            <a:ext cx="4878391"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073397"/>
            <a:ext cx="4875210"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smtClean="0"/>
              <a:t>3/4/20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25626764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3/4/20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40510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3/4/20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19235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7D525BB-DA17-4BA0-B3C8-3AC3ABC827E6}" type="datetimeFigureOut">
              <a:rPr lang="en-US" smtClean="0"/>
              <a:t>3/4/20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47398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16C4C9A-3960-41CF-A4E9-2A8FB932454B}" type="datetimeFigureOut">
              <a:rPr lang="en-US" smtClean="0"/>
              <a:t>3/4/20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718552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BC1C18-307B-4F68-A007-B5B542270E8D}" type="datetimeFigureOut">
              <a:rPr lang="en-US" smtClean="0"/>
              <a:t>3/4/20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76485325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60B694-AC50-3844-B32E-82E1AC3A4ADC}"/>
              </a:ext>
            </a:extLst>
          </p:cNvPr>
          <p:cNvSpPr>
            <a:spLocks noGrp="1"/>
          </p:cNvSpPr>
          <p:nvPr>
            <p:ph type="ctrTitle"/>
          </p:nvPr>
        </p:nvSpPr>
        <p:spPr/>
        <p:txBody>
          <a:bodyPr/>
          <a:lstStyle/>
          <a:p>
            <a:r>
              <a:rPr lang="de-DE" dirty="0"/>
              <a:t>The Bachelors </a:t>
            </a:r>
            <a:r>
              <a:rPr lang="de-DE" dirty="0" err="1"/>
              <a:t>chase</a:t>
            </a:r>
            <a:endParaRPr lang="de-DE" dirty="0"/>
          </a:p>
        </p:txBody>
      </p:sp>
      <p:sp>
        <p:nvSpPr>
          <p:cNvPr id="3" name="Untertitel 2">
            <a:extLst>
              <a:ext uri="{FF2B5EF4-FFF2-40B4-BE49-F238E27FC236}">
                <a16:creationId xmlns:a16="http://schemas.microsoft.com/office/drawing/2014/main" id="{181FED3C-ADC9-524D-BFB5-BB1EFC503FBC}"/>
              </a:ext>
            </a:extLst>
          </p:cNvPr>
          <p:cNvSpPr>
            <a:spLocks noGrp="1"/>
          </p:cNvSpPr>
          <p:nvPr>
            <p:ph type="subTitle" idx="1"/>
          </p:nvPr>
        </p:nvSpPr>
        <p:spPr/>
        <p:txBody>
          <a:bodyPr/>
          <a:lstStyle/>
          <a:p>
            <a:r>
              <a:rPr lang="de-DE" dirty="0"/>
              <a:t>Von </a:t>
            </a:r>
            <a:r>
              <a:rPr lang="de-DE" dirty="0" err="1"/>
              <a:t>the</a:t>
            </a:r>
            <a:r>
              <a:rPr lang="de-DE" dirty="0"/>
              <a:t> </a:t>
            </a:r>
            <a:r>
              <a:rPr lang="de-DE" dirty="0" err="1"/>
              <a:t>chasers</a:t>
            </a:r>
            <a:endParaRPr lang="de-DE" dirty="0"/>
          </a:p>
        </p:txBody>
      </p:sp>
    </p:spTree>
    <p:extLst>
      <p:ext uri="{BB962C8B-B14F-4D97-AF65-F5344CB8AC3E}">
        <p14:creationId xmlns:p14="http://schemas.microsoft.com/office/powerpoint/2010/main" val="913379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tx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tx1"/>
                </a:solidFill>
                <a:latin typeface="Apple Chancery" charset="0"/>
                <a:ea typeface="Apple Chancery" charset="0"/>
                <a:cs typeface="Apple Chancery" charset="0"/>
              </a:rPr>
              <a:t>Karten</a:t>
            </a:r>
            <a:endParaRPr lang="de-CH" b="1" dirty="0">
              <a:solidFill>
                <a:schemeClr val="tx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tx1"/>
                </a:solidFill>
                <a:latin typeface="Apple Chancery" charset="0"/>
                <a:ea typeface="Apple Chancery" charset="0"/>
                <a:cs typeface="Apple Chancery" charset="0"/>
              </a:rPr>
              <a:t>Regeln</a:t>
            </a:r>
            <a:endParaRPr lang="de-CH" b="1" dirty="0">
              <a:solidFill>
                <a:schemeClr val="tx1"/>
              </a:solidFill>
              <a:latin typeface="Apple Chancery" charset="0"/>
              <a:ea typeface="Apple Chancery" charset="0"/>
              <a:cs typeface="Apple Chancery" charset="0"/>
            </a:endParaRPr>
          </a:p>
        </p:txBody>
      </p:sp>
      <p:sp>
        <p:nvSpPr>
          <p:cNvPr id="11" name="Oval 10"/>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tx1"/>
                </a:solidFill>
                <a:latin typeface="Apple Chancery" charset="0"/>
                <a:ea typeface="Apple Chancery" charset="0"/>
                <a:cs typeface="Apple Chancery" charset="0"/>
              </a:rPr>
              <a:t>Ziel</a:t>
            </a: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tx1"/>
                </a:solidFill>
                <a:latin typeface="Apple Chancery" charset="0"/>
                <a:ea typeface="Apple Chancery" charset="0"/>
                <a:cs typeface="Apple Chancery" charset="0"/>
              </a:rPr>
              <a:t>Einstellungen</a:t>
            </a:r>
          </a:p>
        </p:txBody>
      </p:sp>
      <p:sp>
        <p:nvSpPr>
          <p:cNvPr id="13" name="Pfeil nach links 12"/>
          <p:cNvSpPr/>
          <p:nvPr/>
        </p:nvSpPr>
        <p:spPr>
          <a:xfrm>
            <a:off x="3233057" y="5004599"/>
            <a:ext cx="978408" cy="4846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64354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tx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tx1"/>
                </a:solidFill>
                <a:latin typeface="Apple Chancery" charset="0"/>
                <a:ea typeface="Apple Chancery" charset="0"/>
                <a:cs typeface="Apple Chancery" charset="0"/>
              </a:rPr>
              <a:t>Karten</a:t>
            </a:r>
            <a:endParaRPr lang="de-CH" b="1" dirty="0">
              <a:solidFill>
                <a:schemeClr val="tx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tx1"/>
                </a:solidFill>
                <a:latin typeface="Apple Chancery" charset="0"/>
                <a:ea typeface="Apple Chancery" charset="0"/>
                <a:cs typeface="Apple Chancery" charset="0"/>
              </a:rPr>
              <a:t>Regeln</a:t>
            </a:r>
            <a:endParaRPr lang="de-CH" b="1" dirty="0">
              <a:solidFill>
                <a:schemeClr val="tx1"/>
              </a:solidFill>
              <a:latin typeface="Apple Chancery" charset="0"/>
              <a:ea typeface="Apple Chancery" charset="0"/>
              <a:cs typeface="Apple Chancery" charset="0"/>
            </a:endParaRPr>
          </a:p>
        </p:txBody>
      </p:sp>
      <p:sp>
        <p:nvSpPr>
          <p:cNvPr id="11" name="Oval 10"/>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tx1"/>
                </a:solidFill>
                <a:latin typeface="Apple Chancery" charset="0"/>
                <a:ea typeface="Apple Chancery" charset="0"/>
                <a:cs typeface="Apple Chancery" charset="0"/>
              </a:rPr>
              <a:t>Ziel</a:t>
            </a: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tx1"/>
                </a:solidFill>
                <a:latin typeface="Apple Chancery" charset="0"/>
                <a:ea typeface="Apple Chancery" charset="0"/>
                <a:cs typeface="Apple Chancery" charset="0"/>
              </a:rPr>
              <a:t>Einstellungen</a:t>
            </a:r>
          </a:p>
        </p:txBody>
      </p:sp>
      <p:sp>
        <p:nvSpPr>
          <p:cNvPr id="14" name="Rechteck 13"/>
          <p:cNvSpPr/>
          <p:nvPr/>
        </p:nvSpPr>
        <p:spPr>
          <a:xfrm>
            <a:off x="7377790" y="838198"/>
            <a:ext cx="4310743" cy="518704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9525" lvl="0" indent="-9525" algn="just">
              <a:spcAft>
                <a:spcPts val="600"/>
              </a:spcAft>
              <a:defRPr/>
            </a:pPr>
            <a:r>
              <a:rPr lang="de-CH" b="1" u="sng" dirty="0">
                <a:solidFill>
                  <a:schemeClr val="tx1"/>
                </a:solidFill>
              </a:rPr>
              <a:t>Ziel des Spiels:</a:t>
            </a:r>
            <a:endParaRPr lang="de-CH" sz="1400" b="1" u="sng" dirty="0">
              <a:solidFill>
                <a:schemeClr val="tx1"/>
              </a:solidFill>
            </a:endParaRPr>
          </a:p>
          <a:p>
            <a:pPr marL="9525" lvl="0" indent="-9525" algn="just">
              <a:defRPr/>
            </a:pPr>
            <a:r>
              <a:rPr lang="de-CH" sz="1400" dirty="0">
                <a:solidFill>
                  <a:schemeClr val="tx1"/>
                </a:solidFill>
              </a:rPr>
              <a:t>Ziel dieses Spieles ist es 180 Kreditpunkte zu erzielen. In jeder Runde darf der Spieler entscheiden ob er eine Karte ziehen, eine Karte wegschmeissen oder diese Runde aussetzen möchte. Hat ein Spieler über 180 Kreditpunkte erzielt, hat er verloren und scheidet aus dem Spiel aus.</a:t>
            </a:r>
          </a:p>
        </p:txBody>
      </p:sp>
      <p:sp>
        <p:nvSpPr>
          <p:cNvPr id="15" name="Abgerundetes Rechteck 14"/>
          <p:cNvSpPr/>
          <p:nvPr/>
        </p:nvSpPr>
        <p:spPr>
          <a:xfrm>
            <a:off x="8874576" y="5551715"/>
            <a:ext cx="1314452" cy="293910"/>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Schliessen</a:t>
            </a:r>
          </a:p>
        </p:txBody>
      </p:sp>
      <p:sp>
        <p:nvSpPr>
          <p:cNvPr id="16" name="Pfeil nach links 15"/>
          <p:cNvSpPr/>
          <p:nvPr/>
        </p:nvSpPr>
        <p:spPr>
          <a:xfrm>
            <a:off x="10080171" y="5456354"/>
            <a:ext cx="978408" cy="4846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62392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tx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tx1"/>
                </a:solidFill>
                <a:latin typeface="Apple Chancery" charset="0"/>
                <a:ea typeface="Apple Chancery" charset="0"/>
                <a:cs typeface="Apple Chancery" charset="0"/>
              </a:rPr>
              <a:t>Karten</a:t>
            </a:r>
            <a:endParaRPr lang="de-CH" b="1" dirty="0">
              <a:solidFill>
                <a:schemeClr val="tx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tx1"/>
                </a:solidFill>
                <a:latin typeface="Apple Chancery" charset="0"/>
                <a:ea typeface="Apple Chancery" charset="0"/>
                <a:cs typeface="Apple Chancery" charset="0"/>
              </a:rPr>
              <a:t>Regeln</a:t>
            </a:r>
            <a:endParaRPr lang="de-CH" b="1" dirty="0">
              <a:solidFill>
                <a:schemeClr val="tx1"/>
              </a:solidFill>
              <a:latin typeface="Apple Chancery" charset="0"/>
              <a:ea typeface="Apple Chancery" charset="0"/>
              <a:cs typeface="Apple Chancery" charset="0"/>
            </a:endParaRPr>
          </a:p>
        </p:txBody>
      </p:sp>
      <p:sp>
        <p:nvSpPr>
          <p:cNvPr id="11" name="Oval 10"/>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tx1"/>
                </a:solidFill>
                <a:latin typeface="Apple Chancery" charset="0"/>
                <a:ea typeface="Apple Chancery" charset="0"/>
                <a:cs typeface="Apple Chancery" charset="0"/>
              </a:rPr>
              <a:t>Ziel</a:t>
            </a: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tx1"/>
                </a:solidFill>
                <a:latin typeface="Apple Chancery" charset="0"/>
                <a:ea typeface="Apple Chancery" charset="0"/>
                <a:cs typeface="Apple Chancery" charset="0"/>
              </a:rPr>
              <a:t>Einstellungen</a:t>
            </a:r>
          </a:p>
        </p:txBody>
      </p:sp>
      <p:sp>
        <p:nvSpPr>
          <p:cNvPr id="13" name="Pfeil nach links 12"/>
          <p:cNvSpPr/>
          <p:nvPr/>
        </p:nvSpPr>
        <p:spPr>
          <a:xfrm>
            <a:off x="4963885" y="3156639"/>
            <a:ext cx="978408" cy="4846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08106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tx1"/>
                </a:solidFill>
              </a:rPr>
              <a:t>Anna: Hi :)</a:t>
            </a:r>
          </a:p>
          <a:p>
            <a:r>
              <a:rPr lang="de-CH" sz="1600" dirty="0">
                <a:solidFill>
                  <a:schemeClr val="tx1"/>
                </a:solidFill>
              </a:rPr>
              <a:t>Johannes: Sali!</a:t>
            </a:r>
          </a:p>
        </p:txBody>
      </p:sp>
      <p:sp>
        <p:nvSpPr>
          <p:cNvPr id="7" name="Abgerundetes Rechteck 6"/>
          <p:cNvSpPr/>
          <p:nvPr/>
        </p:nvSpPr>
        <p:spPr>
          <a:xfrm>
            <a:off x="9486899" y="5431971"/>
            <a:ext cx="2329543" cy="1061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1">
                    <a:lumMod val="75000"/>
                  </a:schemeClr>
                </a:solidFill>
              </a:rPr>
              <a:t>Text hier eingeben...</a:t>
            </a:r>
          </a:p>
        </p:txBody>
      </p:sp>
      <p:sp>
        <p:nvSpPr>
          <p:cNvPr id="13" name="Abgerundetes Rechteck 12"/>
          <p:cNvSpPr/>
          <p:nvPr/>
        </p:nvSpPr>
        <p:spPr>
          <a:xfrm>
            <a:off x="9486898" y="361946"/>
            <a:ext cx="2329543" cy="17389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tx1"/>
                </a:solidFill>
              </a:rPr>
              <a:t>Momentaner Stand der Punkte</a:t>
            </a:r>
          </a:p>
          <a:p>
            <a:r>
              <a:rPr lang="de-CH" sz="1600" dirty="0">
                <a:solidFill>
                  <a:schemeClr val="tx1"/>
                </a:solidFill>
              </a:rPr>
              <a:t>Anna: 	40</a:t>
            </a:r>
          </a:p>
          <a:p>
            <a:r>
              <a:rPr lang="de-CH" sz="1600" dirty="0">
                <a:solidFill>
                  <a:schemeClr val="tx1"/>
                </a:solidFill>
              </a:rPr>
              <a:t>Mei:	20</a:t>
            </a:r>
          </a:p>
          <a:p>
            <a:r>
              <a:rPr lang="de-CH" sz="1600" dirty="0">
                <a:solidFill>
                  <a:schemeClr val="tx1"/>
                </a:solidFill>
              </a:rPr>
              <a:t>Adrian:	10</a:t>
            </a:r>
          </a:p>
          <a:p>
            <a:r>
              <a:rPr lang="de-CH" sz="1600" dirty="0">
                <a:solidFill>
                  <a:schemeClr val="tx1"/>
                </a:solidFill>
              </a:rPr>
              <a:t>Johannes:	60</a:t>
            </a:r>
          </a:p>
        </p:txBody>
      </p:sp>
      <p:sp>
        <p:nvSpPr>
          <p:cNvPr id="9" name="Rechteck 8"/>
          <p:cNvSpPr/>
          <p:nvPr/>
        </p:nvSpPr>
        <p:spPr>
          <a:xfrm>
            <a:off x="4147371" y="244929"/>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rot="16200000">
            <a:off x="1146752" y="2650008"/>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5087"/>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rot="5400000">
            <a:off x="7327478" y="2650008"/>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5" name="Rechteck 34"/>
          <p:cNvSpPr/>
          <p:nvPr/>
        </p:nvSpPr>
        <p:spPr>
          <a:xfrm>
            <a:off x="4147371" y="2650008"/>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746335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tx1"/>
                </a:solidFill>
              </a:rPr>
              <a:t>Anna: Hi :)</a:t>
            </a:r>
          </a:p>
          <a:p>
            <a:r>
              <a:rPr lang="de-CH" sz="1600" dirty="0">
                <a:solidFill>
                  <a:schemeClr val="tx1"/>
                </a:solidFill>
              </a:rPr>
              <a:t>Johannes: Sali!</a:t>
            </a:r>
          </a:p>
          <a:p>
            <a:r>
              <a:rPr lang="de-CH" sz="1600" dirty="0">
                <a:solidFill>
                  <a:schemeClr val="tx1"/>
                </a:solidFill>
              </a:rPr>
              <a:t>Adrian: </a:t>
            </a:r>
            <a:r>
              <a:rPr lang="de-CH" sz="1600" dirty="0" err="1">
                <a:solidFill>
                  <a:schemeClr val="tx1"/>
                </a:solidFill>
              </a:rPr>
              <a:t>Hallöle</a:t>
            </a:r>
            <a:r>
              <a:rPr lang="de-CH" sz="1600" dirty="0">
                <a:solidFill>
                  <a:schemeClr val="tx1"/>
                </a:solidFill>
              </a:rPr>
              <a:t> </a:t>
            </a:r>
            <a:r>
              <a:rPr lang="de-CH" sz="1600" dirty="0" err="1">
                <a:solidFill>
                  <a:schemeClr val="tx1"/>
                </a:solidFill>
              </a:rPr>
              <a:t>xD</a:t>
            </a:r>
            <a:endParaRPr lang="de-CH" sz="1600" dirty="0">
              <a:solidFill>
                <a:schemeClr val="tx1"/>
              </a:solidFill>
            </a:endParaRPr>
          </a:p>
          <a:p>
            <a:r>
              <a:rPr lang="de-CH" sz="1600" dirty="0">
                <a:solidFill>
                  <a:schemeClr val="tx1"/>
                </a:solidFill>
              </a:rPr>
              <a:t>Mei: </a:t>
            </a:r>
            <a:r>
              <a:rPr lang="de-CH" sz="1600" dirty="0" err="1">
                <a:solidFill>
                  <a:schemeClr val="tx1"/>
                </a:solidFill>
              </a:rPr>
              <a:t>Hello</a:t>
            </a:r>
            <a:r>
              <a:rPr lang="de-CH" sz="1600" dirty="0">
                <a:solidFill>
                  <a:schemeClr val="tx1"/>
                </a:solidFill>
              </a:rPr>
              <a:t> </a:t>
            </a:r>
            <a:r>
              <a:rPr lang="de-CH" sz="1600" dirty="0" err="1">
                <a:solidFill>
                  <a:schemeClr val="tx1"/>
                </a:solidFill>
              </a:rPr>
              <a:t>everyone</a:t>
            </a:r>
            <a:r>
              <a:rPr lang="de-CH" sz="1600" dirty="0">
                <a:solidFill>
                  <a:schemeClr val="tx1"/>
                </a:solidFill>
              </a:rPr>
              <a:t> ^^</a:t>
            </a:r>
            <a:endParaRPr lang="de-CH" sz="1600" i="1" dirty="0">
              <a:solidFill>
                <a:schemeClr val="bg1">
                  <a:lumMod val="75000"/>
                </a:schemeClr>
              </a:solidFill>
            </a:endParaRPr>
          </a:p>
        </p:txBody>
      </p:sp>
      <p:sp>
        <p:nvSpPr>
          <p:cNvPr id="7" name="Abgerundetes Rechteck 6"/>
          <p:cNvSpPr/>
          <p:nvPr/>
        </p:nvSpPr>
        <p:spPr>
          <a:xfrm>
            <a:off x="9486899" y="5431971"/>
            <a:ext cx="2329543" cy="1061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1">
                    <a:lumMod val="75000"/>
                  </a:schemeClr>
                </a:solidFill>
              </a:rPr>
              <a:t>Text hier eingeben...</a:t>
            </a:r>
          </a:p>
        </p:txBody>
      </p:sp>
      <p:sp>
        <p:nvSpPr>
          <p:cNvPr id="13" name="Abgerundetes Rechteck 12"/>
          <p:cNvSpPr/>
          <p:nvPr/>
        </p:nvSpPr>
        <p:spPr>
          <a:xfrm>
            <a:off x="9486898" y="361946"/>
            <a:ext cx="2329543" cy="17389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tx1"/>
                </a:solidFill>
              </a:rPr>
              <a:t>Momentaner Stand der Punkte</a:t>
            </a:r>
          </a:p>
          <a:p>
            <a:r>
              <a:rPr lang="de-CH" sz="1600" dirty="0">
                <a:solidFill>
                  <a:schemeClr val="tx1"/>
                </a:solidFill>
              </a:rPr>
              <a:t>Anna: 	120</a:t>
            </a:r>
          </a:p>
          <a:p>
            <a:r>
              <a:rPr lang="de-CH" sz="1600" dirty="0">
                <a:solidFill>
                  <a:schemeClr val="tx1"/>
                </a:solidFill>
              </a:rPr>
              <a:t>Mei:	50</a:t>
            </a:r>
          </a:p>
          <a:p>
            <a:r>
              <a:rPr lang="de-CH" sz="1600" dirty="0">
                <a:solidFill>
                  <a:schemeClr val="tx1"/>
                </a:solidFill>
              </a:rPr>
              <a:t>Adrian:	90</a:t>
            </a:r>
          </a:p>
          <a:p>
            <a:r>
              <a:rPr lang="de-CH" sz="1600" dirty="0">
                <a:solidFill>
                  <a:schemeClr val="tx1"/>
                </a:solidFill>
              </a:rPr>
              <a:t>Johannes:	100</a:t>
            </a:r>
          </a:p>
        </p:txBody>
      </p:sp>
      <p:grpSp>
        <p:nvGrpSpPr>
          <p:cNvPr id="3" name="Gruppierung 2"/>
          <p:cNvGrpSpPr/>
          <p:nvPr/>
        </p:nvGrpSpPr>
        <p:grpSpPr>
          <a:xfrm>
            <a:off x="3472457" y="179614"/>
            <a:ext cx="2362371" cy="1440000"/>
            <a:chOff x="3472457" y="179614"/>
            <a:chExt cx="2362371" cy="1440000"/>
          </a:xfrm>
        </p:grpSpPr>
        <p:sp>
          <p:nvSpPr>
            <p:cNvPr id="2" name="Rechteck 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p:grpSpPr>
        <p:sp>
          <p:nvSpPr>
            <p:cNvPr id="30" name="Rechteck 29"/>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9" name="Rechteck 38"/>
          <p:cNvSpPr/>
          <p:nvPr/>
        </p:nvSpPr>
        <p:spPr>
          <a:xfrm>
            <a:off x="4518936" y="5053330"/>
            <a:ext cx="900000" cy="14400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Rechteck 39"/>
          <p:cNvSpPr/>
          <p:nvPr/>
        </p:nvSpPr>
        <p:spPr>
          <a:xfrm>
            <a:off x="4934828" y="5053330"/>
            <a:ext cx="900000" cy="1440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1" name="Gruppierung 40"/>
          <p:cNvGrpSpPr/>
          <p:nvPr/>
        </p:nvGrpSpPr>
        <p:grpSpPr>
          <a:xfrm rot="5400000">
            <a:off x="6596292" y="2593737"/>
            <a:ext cx="2362371" cy="1440000"/>
            <a:chOff x="3472457" y="179614"/>
            <a:chExt cx="2362371" cy="1440000"/>
          </a:xfrm>
        </p:grpSpPr>
        <p:sp>
          <p:nvSpPr>
            <p:cNvPr id="42" name="Rechteck 4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Tree>
    <p:extLst>
      <p:ext uri="{BB962C8B-B14F-4D97-AF65-F5344CB8AC3E}">
        <p14:creationId xmlns:p14="http://schemas.microsoft.com/office/powerpoint/2010/main" val="3645727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tx1"/>
                </a:solidFill>
              </a:rPr>
              <a:t>Anna: Hi :)</a:t>
            </a:r>
          </a:p>
          <a:p>
            <a:r>
              <a:rPr lang="de-CH" sz="1600" dirty="0">
                <a:solidFill>
                  <a:schemeClr val="tx1"/>
                </a:solidFill>
              </a:rPr>
              <a:t>Johannes: Sali!</a:t>
            </a:r>
          </a:p>
          <a:p>
            <a:r>
              <a:rPr lang="de-CH" sz="1600" dirty="0">
                <a:solidFill>
                  <a:schemeClr val="tx1"/>
                </a:solidFill>
              </a:rPr>
              <a:t>Adrian: </a:t>
            </a:r>
            <a:r>
              <a:rPr lang="de-CH" sz="1600" dirty="0" err="1">
                <a:solidFill>
                  <a:schemeClr val="tx1"/>
                </a:solidFill>
              </a:rPr>
              <a:t>Hallöle</a:t>
            </a:r>
            <a:r>
              <a:rPr lang="de-CH" sz="1600" dirty="0">
                <a:solidFill>
                  <a:schemeClr val="tx1"/>
                </a:solidFill>
              </a:rPr>
              <a:t> </a:t>
            </a:r>
            <a:r>
              <a:rPr lang="de-CH" sz="1600" dirty="0" err="1">
                <a:solidFill>
                  <a:schemeClr val="tx1"/>
                </a:solidFill>
              </a:rPr>
              <a:t>xD</a:t>
            </a:r>
            <a:endParaRPr lang="de-CH" sz="1600" dirty="0">
              <a:solidFill>
                <a:schemeClr val="tx1"/>
              </a:solidFill>
            </a:endParaRPr>
          </a:p>
          <a:p>
            <a:r>
              <a:rPr lang="de-CH" sz="1600" dirty="0">
                <a:solidFill>
                  <a:schemeClr val="tx1"/>
                </a:solidFill>
              </a:rPr>
              <a:t>Mei: </a:t>
            </a:r>
            <a:r>
              <a:rPr lang="de-CH" sz="1600" dirty="0" err="1">
                <a:solidFill>
                  <a:schemeClr val="tx1"/>
                </a:solidFill>
              </a:rPr>
              <a:t>Hello</a:t>
            </a:r>
            <a:r>
              <a:rPr lang="de-CH" sz="1600" dirty="0">
                <a:solidFill>
                  <a:schemeClr val="tx1"/>
                </a:solidFill>
              </a:rPr>
              <a:t> </a:t>
            </a:r>
            <a:r>
              <a:rPr lang="de-CH" sz="1600" dirty="0" err="1">
                <a:solidFill>
                  <a:schemeClr val="tx1"/>
                </a:solidFill>
              </a:rPr>
              <a:t>everyone</a:t>
            </a:r>
            <a:r>
              <a:rPr lang="de-CH" sz="1600" dirty="0">
                <a:solidFill>
                  <a:schemeClr val="tx1"/>
                </a:solidFill>
              </a:rPr>
              <a:t> ^^</a:t>
            </a:r>
            <a:endParaRPr lang="de-CH" sz="1600" i="1" dirty="0">
              <a:solidFill>
                <a:schemeClr val="bg1">
                  <a:lumMod val="75000"/>
                </a:schemeClr>
              </a:solidFill>
            </a:endParaRPr>
          </a:p>
        </p:txBody>
      </p:sp>
      <p:sp>
        <p:nvSpPr>
          <p:cNvPr id="7" name="Abgerundetes Rechteck 6"/>
          <p:cNvSpPr/>
          <p:nvPr/>
        </p:nvSpPr>
        <p:spPr>
          <a:xfrm>
            <a:off x="9486899" y="5431971"/>
            <a:ext cx="2329543" cy="1061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dirty="0">
                <a:solidFill>
                  <a:schemeClr val="tx1"/>
                </a:solidFill>
              </a:rPr>
              <a:t>Ich verliere diese Runde... :(</a:t>
            </a:r>
            <a:endParaRPr lang="de-CH" i="1" dirty="0">
              <a:solidFill>
                <a:schemeClr val="bg1">
                  <a:lumMod val="75000"/>
                </a:schemeClr>
              </a:solidFill>
            </a:endParaRPr>
          </a:p>
        </p:txBody>
      </p:sp>
      <p:sp>
        <p:nvSpPr>
          <p:cNvPr id="13" name="Abgerundetes Rechteck 12"/>
          <p:cNvSpPr/>
          <p:nvPr/>
        </p:nvSpPr>
        <p:spPr>
          <a:xfrm>
            <a:off x="9486898" y="361946"/>
            <a:ext cx="2329543" cy="17389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tx1"/>
                </a:solidFill>
              </a:rPr>
              <a:t>Momentaner Stand der Punkte</a:t>
            </a:r>
          </a:p>
          <a:p>
            <a:r>
              <a:rPr lang="de-CH" sz="1600" dirty="0">
                <a:solidFill>
                  <a:schemeClr val="tx1"/>
                </a:solidFill>
              </a:rPr>
              <a:t>Anna: 	120</a:t>
            </a:r>
          </a:p>
          <a:p>
            <a:r>
              <a:rPr lang="de-CH" sz="1600" dirty="0">
                <a:solidFill>
                  <a:schemeClr val="tx1"/>
                </a:solidFill>
              </a:rPr>
              <a:t>Mei:	50</a:t>
            </a:r>
          </a:p>
          <a:p>
            <a:r>
              <a:rPr lang="de-CH" sz="1600" dirty="0">
                <a:solidFill>
                  <a:schemeClr val="tx1"/>
                </a:solidFill>
              </a:rPr>
              <a:t>Adrian:	90</a:t>
            </a:r>
          </a:p>
          <a:p>
            <a:r>
              <a:rPr lang="de-CH" sz="1600" dirty="0">
                <a:solidFill>
                  <a:schemeClr val="tx1"/>
                </a:solidFill>
              </a:rPr>
              <a:t>Johannes:	100</a:t>
            </a:r>
          </a:p>
        </p:txBody>
      </p:sp>
      <p:grpSp>
        <p:nvGrpSpPr>
          <p:cNvPr id="3" name="Gruppierung 2"/>
          <p:cNvGrpSpPr/>
          <p:nvPr/>
        </p:nvGrpSpPr>
        <p:grpSpPr>
          <a:xfrm>
            <a:off x="3472457" y="179614"/>
            <a:ext cx="2362371" cy="1440000"/>
            <a:chOff x="3472457" y="179614"/>
            <a:chExt cx="2362371" cy="1440000"/>
          </a:xfrm>
        </p:grpSpPr>
        <p:sp>
          <p:nvSpPr>
            <p:cNvPr id="2" name="Rechteck 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p:grpSpPr>
        <p:sp>
          <p:nvSpPr>
            <p:cNvPr id="30" name="Rechteck 29"/>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9" name="Rechteck 38"/>
          <p:cNvSpPr/>
          <p:nvPr/>
        </p:nvSpPr>
        <p:spPr>
          <a:xfrm>
            <a:off x="4518936" y="5053330"/>
            <a:ext cx="900000" cy="14400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Rechteck 39"/>
          <p:cNvSpPr/>
          <p:nvPr/>
        </p:nvSpPr>
        <p:spPr>
          <a:xfrm>
            <a:off x="4934828" y="5053330"/>
            <a:ext cx="900000" cy="1440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1" name="Gruppierung 40"/>
          <p:cNvGrpSpPr/>
          <p:nvPr/>
        </p:nvGrpSpPr>
        <p:grpSpPr>
          <a:xfrm rot="5400000">
            <a:off x="6596292" y="2593737"/>
            <a:ext cx="2362371" cy="1440000"/>
            <a:chOff x="3472457" y="179614"/>
            <a:chExt cx="2362371" cy="1440000"/>
          </a:xfrm>
        </p:grpSpPr>
        <p:sp>
          <p:nvSpPr>
            <p:cNvPr id="42" name="Rechteck 4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Tree>
    <p:extLst>
      <p:ext uri="{BB962C8B-B14F-4D97-AF65-F5344CB8AC3E}">
        <p14:creationId xmlns:p14="http://schemas.microsoft.com/office/powerpoint/2010/main" val="3740262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tx1"/>
                </a:solidFill>
              </a:rPr>
              <a:t>Anna: Hi :)</a:t>
            </a:r>
          </a:p>
          <a:p>
            <a:r>
              <a:rPr lang="de-CH" sz="1600" dirty="0">
                <a:solidFill>
                  <a:schemeClr val="tx1"/>
                </a:solidFill>
              </a:rPr>
              <a:t>Johannes: Sali!</a:t>
            </a:r>
          </a:p>
          <a:p>
            <a:r>
              <a:rPr lang="de-CH" sz="1600" dirty="0">
                <a:solidFill>
                  <a:schemeClr val="tx1"/>
                </a:solidFill>
              </a:rPr>
              <a:t>Adrian: </a:t>
            </a:r>
            <a:r>
              <a:rPr lang="de-CH" sz="1600" dirty="0" err="1">
                <a:solidFill>
                  <a:schemeClr val="tx1"/>
                </a:solidFill>
              </a:rPr>
              <a:t>Hallöle</a:t>
            </a:r>
            <a:r>
              <a:rPr lang="de-CH" sz="1600" dirty="0">
                <a:solidFill>
                  <a:schemeClr val="tx1"/>
                </a:solidFill>
              </a:rPr>
              <a:t> </a:t>
            </a:r>
            <a:r>
              <a:rPr lang="de-CH" sz="1600" dirty="0" err="1">
                <a:solidFill>
                  <a:schemeClr val="tx1"/>
                </a:solidFill>
              </a:rPr>
              <a:t>xD</a:t>
            </a:r>
            <a:endParaRPr lang="de-CH" sz="1600" dirty="0">
              <a:solidFill>
                <a:schemeClr val="tx1"/>
              </a:solidFill>
            </a:endParaRPr>
          </a:p>
          <a:p>
            <a:r>
              <a:rPr lang="de-CH" sz="1600" dirty="0">
                <a:solidFill>
                  <a:schemeClr val="tx1"/>
                </a:solidFill>
              </a:rPr>
              <a:t>Mei: </a:t>
            </a:r>
            <a:r>
              <a:rPr lang="de-CH" sz="1600" dirty="0" err="1">
                <a:solidFill>
                  <a:schemeClr val="tx1"/>
                </a:solidFill>
              </a:rPr>
              <a:t>Hello</a:t>
            </a:r>
            <a:r>
              <a:rPr lang="de-CH" sz="1600" dirty="0">
                <a:solidFill>
                  <a:schemeClr val="tx1"/>
                </a:solidFill>
              </a:rPr>
              <a:t> </a:t>
            </a:r>
            <a:r>
              <a:rPr lang="de-CH" sz="1600" dirty="0" err="1">
                <a:solidFill>
                  <a:schemeClr val="tx1"/>
                </a:solidFill>
              </a:rPr>
              <a:t>everyone</a:t>
            </a:r>
            <a:r>
              <a:rPr lang="de-CH" sz="1600" dirty="0">
                <a:solidFill>
                  <a:schemeClr val="tx1"/>
                </a:solidFill>
              </a:rPr>
              <a:t> ^^</a:t>
            </a:r>
          </a:p>
          <a:p>
            <a:r>
              <a:rPr lang="de-CH" sz="1600" dirty="0">
                <a:solidFill>
                  <a:schemeClr val="tx1"/>
                </a:solidFill>
              </a:rPr>
              <a:t>Mei: Ich verliere diese Runde... :(</a:t>
            </a:r>
            <a:endParaRPr lang="de-CH" sz="1600" i="1" dirty="0">
              <a:solidFill>
                <a:schemeClr val="bg1">
                  <a:lumMod val="75000"/>
                </a:schemeClr>
              </a:solidFill>
            </a:endParaRPr>
          </a:p>
        </p:txBody>
      </p:sp>
      <p:sp>
        <p:nvSpPr>
          <p:cNvPr id="7" name="Abgerundetes Rechteck 6"/>
          <p:cNvSpPr/>
          <p:nvPr/>
        </p:nvSpPr>
        <p:spPr>
          <a:xfrm>
            <a:off x="9486899" y="5431971"/>
            <a:ext cx="2329543" cy="1061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1">
                    <a:lumMod val="75000"/>
                  </a:schemeClr>
                </a:solidFill>
              </a:rPr>
              <a:t>Text hier eingeben...</a:t>
            </a:r>
          </a:p>
        </p:txBody>
      </p:sp>
      <p:sp>
        <p:nvSpPr>
          <p:cNvPr id="13" name="Abgerundetes Rechteck 12"/>
          <p:cNvSpPr/>
          <p:nvPr/>
        </p:nvSpPr>
        <p:spPr>
          <a:xfrm>
            <a:off x="9486898" y="361946"/>
            <a:ext cx="2329543" cy="17389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tx1"/>
                </a:solidFill>
              </a:rPr>
              <a:t>Momentaner Stand der Punkte</a:t>
            </a:r>
          </a:p>
          <a:p>
            <a:r>
              <a:rPr lang="de-CH" sz="1600" dirty="0">
                <a:solidFill>
                  <a:schemeClr val="tx1"/>
                </a:solidFill>
              </a:rPr>
              <a:t>Anna: 	120</a:t>
            </a:r>
          </a:p>
          <a:p>
            <a:r>
              <a:rPr lang="de-CH" sz="1600" dirty="0">
                <a:solidFill>
                  <a:schemeClr val="tx1"/>
                </a:solidFill>
              </a:rPr>
              <a:t>Mei:	50</a:t>
            </a:r>
          </a:p>
          <a:p>
            <a:r>
              <a:rPr lang="de-CH" sz="1600" dirty="0">
                <a:solidFill>
                  <a:schemeClr val="tx1"/>
                </a:solidFill>
              </a:rPr>
              <a:t>Adrian:	90</a:t>
            </a:r>
          </a:p>
          <a:p>
            <a:r>
              <a:rPr lang="de-CH" sz="1600" dirty="0">
                <a:solidFill>
                  <a:schemeClr val="tx1"/>
                </a:solidFill>
              </a:rPr>
              <a:t>Johannes:	100</a:t>
            </a:r>
          </a:p>
        </p:txBody>
      </p:sp>
      <p:grpSp>
        <p:nvGrpSpPr>
          <p:cNvPr id="3" name="Gruppierung 2"/>
          <p:cNvGrpSpPr/>
          <p:nvPr/>
        </p:nvGrpSpPr>
        <p:grpSpPr>
          <a:xfrm>
            <a:off x="3472457" y="179614"/>
            <a:ext cx="2362371" cy="1440000"/>
            <a:chOff x="3472457" y="179614"/>
            <a:chExt cx="2362371" cy="1440000"/>
          </a:xfrm>
        </p:grpSpPr>
        <p:sp>
          <p:nvSpPr>
            <p:cNvPr id="2" name="Rechteck 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p:grpSpPr>
        <p:sp>
          <p:nvSpPr>
            <p:cNvPr id="30" name="Rechteck 29"/>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9" name="Rechteck 38"/>
          <p:cNvSpPr/>
          <p:nvPr/>
        </p:nvSpPr>
        <p:spPr>
          <a:xfrm>
            <a:off x="4518936" y="5053330"/>
            <a:ext cx="900000" cy="14400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Rechteck 39"/>
          <p:cNvSpPr/>
          <p:nvPr/>
        </p:nvSpPr>
        <p:spPr>
          <a:xfrm>
            <a:off x="4934828" y="5053330"/>
            <a:ext cx="900000" cy="1440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1" name="Gruppierung 40"/>
          <p:cNvGrpSpPr/>
          <p:nvPr/>
        </p:nvGrpSpPr>
        <p:grpSpPr>
          <a:xfrm rot="5400000">
            <a:off x="6596292" y="2593737"/>
            <a:ext cx="2362371" cy="1440000"/>
            <a:chOff x="3472457" y="179614"/>
            <a:chExt cx="2362371" cy="1440000"/>
          </a:xfrm>
        </p:grpSpPr>
        <p:sp>
          <p:nvSpPr>
            <p:cNvPr id="42" name="Rechteck 4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Tree>
    <p:extLst>
      <p:ext uri="{BB962C8B-B14F-4D97-AF65-F5344CB8AC3E}">
        <p14:creationId xmlns:p14="http://schemas.microsoft.com/office/powerpoint/2010/main" val="3045995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483147-9769-0E41-94C9-2CCFE1A50053}"/>
              </a:ext>
            </a:extLst>
          </p:cNvPr>
          <p:cNvSpPr>
            <a:spLocks noGrp="1"/>
          </p:cNvSpPr>
          <p:nvPr>
            <p:ph type="title"/>
          </p:nvPr>
        </p:nvSpPr>
        <p:spPr/>
        <p:txBody>
          <a:bodyPr/>
          <a:lstStyle/>
          <a:p>
            <a:r>
              <a:rPr lang="de-DE" dirty="0"/>
              <a:t>Anforderungen</a:t>
            </a:r>
          </a:p>
        </p:txBody>
      </p:sp>
      <p:sp>
        <p:nvSpPr>
          <p:cNvPr id="3" name="Inhaltsplatzhalter 2">
            <a:extLst>
              <a:ext uri="{FF2B5EF4-FFF2-40B4-BE49-F238E27FC236}">
                <a16:creationId xmlns:a16="http://schemas.microsoft.com/office/drawing/2014/main" id="{15A6195F-098E-9847-A2F2-E2E123E5D317}"/>
              </a:ext>
            </a:extLst>
          </p:cNvPr>
          <p:cNvSpPr>
            <a:spLocks noGrp="1"/>
          </p:cNvSpPr>
          <p:nvPr>
            <p:ph idx="1"/>
          </p:nvPr>
        </p:nvSpPr>
        <p:spPr/>
        <p:txBody>
          <a:bodyPr/>
          <a:lstStyle/>
          <a:p>
            <a:r>
              <a:rPr lang="de-CH" dirty="0"/>
              <a:t> Abgeleitet aus Spielidee und Spielregeln - was müssen Sie implementieren?</a:t>
            </a:r>
          </a:p>
          <a:p>
            <a:r>
              <a:rPr lang="de-CH" dirty="0"/>
              <a:t> Überlegen Sie sich, was der spezifische Kontext von Ihrem Spiel für Implikationen hat.</a:t>
            </a:r>
          </a:p>
        </p:txBody>
      </p:sp>
    </p:spTree>
    <p:extLst>
      <p:ext uri="{BB962C8B-B14F-4D97-AF65-F5344CB8AC3E}">
        <p14:creationId xmlns:p14="http://schemas.microsoft.com/office/powerpoint/2010/main" val="3436344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550EE1BD-8FD9-7040-9AFA-5DE9F0217D06}"/>
              </a:ext>
            </a:extLst>
          </p:cNvPr>
          <p:cNvSpPr>
            <a:spLocks noGrp="1"/>
          </p:cNvSpPr>
          <p:nvPr>
            <p:ph type="title"/>
          </p:nvPr>
        </p:nvSpPr>
        <p:spPr>
          <a:xfrm>
            <a:off x="1141413" y="618518"/>
            <a:ext cx="4459286" cy="1478570"/>
          </a:xfrm>
        </p:spPr>
        <p:txBody>
          <a:bodyPr>
            <a:normAutofit/>
          </a:bodyPr>
          <a:lstStyle/>
          <a:p>
            <a:r>
              <a:rPr lang="de-DE" sz="3200" dirty="0"/>
              <a:t>Client/</a:t>
            </a:r>
            <a:r>
              <a:rPr lang="de-DE" sz="3200" dirty="0" err="1"/>
              <a:t>server</a:t>
            </a:r>
            <a:endParaRPr lang="de-DE" sz="3200" dirty="0"/>
          </a:p>
        </p:txBody>
      </p:sp>
      <p:sp>
        <p:nvSpPr>
          <p:cNvPr id="8" name="Content Placeholder 7">
            <a:extLst>
              <a:ext uri="{FF2B5EF4-FFF2-40B4-BE49-F238E27FC236}">
                <a16:creationId xmlns:a16="http://schemas.microsoft.com/office/drawing/2014/main" id="{3577604E-385A-4019-AA5B-305EC0D0C00A}"/>
              </a:ext>
            </a:extLst>
          </p:cNvPr>
          <p:cNvSpPr>
            <a:spLocks noGrp="1"/>
          </p:cNvSpPr>
          <p:nvPr>
            <p:ph idx="1"/>
          </p:nvPr>
        </p:nvSpPr>
        <p:spPr>
          <a:xfrm>
            <a:off x="1141412" y="2249487"/>
            <a:ext cx="4459287" cy="3965046"/>
          </a:xfrm>
        </p:spPr>
        <p:txBody>
          <a:bodyPr>
            <a:normAutofit fontScale="70000" lnSpcReduction="20000"/>
          </a:bodyPr>
          <a:lstStyle/>
          <a:p>
            <a:r>
              <a:rPr lang="en-US" sz="2000" dirty="0"/>
              <a:t>P2P - </a:t>
            </a:r>
            <a:r>
              <a:rPr lang="en-US" sz="2000" dirty="0" err="1"/>
              <a:t>Hier</a:t>
            </a:r>
            <a:r>
              <a:rPr lang="en-US" sz="2000" dirty="0"/>
              <a:t> </a:t>
            </a:r>
            <a:r>
              <a:rPr lang="en-US" sz="2000" dirty="0" err="1"/>
              <a:t>stellen</a:t>
            </a:r>
            <a:r>
              <a:rPr lang="en-US" sz="2000" dirty="0"/>
              <a:t> </a:t>
            </a:r>
            <a:r>
              <a:rPr lang="en-US" sz="2000" dirty="0" err="1"/>
              <a:t>Benutzer</a:t>
            </a:r>
            <a:r>
              <a:rPr lang="en-US" sz="2000" dirty="0"/>
              <a:t> </a:t>
            </a:r>
            <a:r>
              <a:rPr lang="en-US" sz="2000" dirty="0" err="1"/>
              <a:t>eine</a:t>
            </a:r>
            <a:r>
              <a:rPr lang="en-US" sz="2000" dirty="0"/>
              <a:t> </a:t>
            </a:r>
            <a:r>
              <a:rPr lang="en-US" sz="2000" dirty="0" err="1"/>
              <a:t>direkte</a:t>
            </a:r>
            <a:r>
              <a:rPr lang="en-US" sz="2000" dirty="0"/>
              <a:t> </a:t>
            </a:r>
            <a:r>
              <a:rPr lang="en-US" sz="2000" dirty="0" err="1"/>
              <a:t>Verbindung</a:t>
            </a:r>
            <a:r>
              <a:rPr lang="en-US" sz="2000" dirty="0"/>
              <a:t> her und </a:t>
            </a:r>
            <a:r>
              <a:rPr lang="en-US" sz="2000" dirty="0" err="1"/>
              <a:t>spielen</a:t>
            </a:r>
            <a:r>
              <a:rPr lang="en-US" sz="2000" dirty="0"/>
              <a:t> </a:t>
            </a:r>
            <a:r>
              <a:rPr lang="en-US" sz="2000" dirty="0" err="1"/>
              <a:t>direkt</a:t>
            </a:r>
            <a:r>
              <a:rPr lang="en-US" sz="2000" dirty="0"/>
              <a:t> </a:t>
            </a:r>
            <a:r>
              <a:rPr lang="en-US" sz="2000" dirty="0" err="1"/>
              <a:t>ohne</a:t>
            </a:r>
            <a:r>
              <a:rPr lang="en-US" sz="2000" dirty="0"/>
              <a:t> Server in der Mitte</a:t>
            </a:r>
          </a:p>
          <a:p>
            <a:r>
              <a:rPr lang="en-US" sz="2000" dirty="0" err="1"/>
              <a:t>Pluspunkte</a:t>
            </a:r>
            <a:r>
              <a:rPr lang="en-US" sz="2000" dirty="0"/>
              <a:t>:</a:t>
            </a:r>
          </a:p>
          <a:p>
            <a:r>
              <a:rPr lang="en-US" sz="2000" dirty="0"/>
              <a:t>Die </a:t>
            </a:r>
            <a:r>
              <a:rPr lang="en-US" sz="2000" dirty="0" err="1"/>
              <a:t>Spieler</a:t>
            </a:r>
            <a:r>
              <a:rPr lang="en-US" sz="2000" dirty="0"/>
              <a:t> </a:t>
            </a:r>
            <a:r>
              <a:rPr lang="en-US" sz="2000" dirty="0" err="1"/>
              <a:t>spielen</a:t>
            </a:r>
            <a:r>
              <a:rPr lang="en-US" sz="2000" dirty="0"/>
              <a:t> </a:t>
            </a:r>
            <a:r>
              <a:rPr lang="en-US" sz="2000" dirty="0" err="1"/>
              <a:t>direkt</a:t>
            </a:r>
            <a:r>
              <a:rPr lang="en-US" sz="2000" dirty="0"/>
              <a:t> und Sie </a:t>
            </a:r>
            <a:r>
              <a:rPr lang="en-US" sz="2000" dirty="0" err="1"/>
              <a:t>müssen</a:t>
            </a:r>
            <a:r>
              <a:rPr lang="en-US" sz="2000" dirty="0"/>
              <a:t> </a:t>
            </a:r>
            <a:r>
              <a:rPr lang="en-US" sz="2000" dirty="0" err="1"/>
              <a:t>sich</a:t>
            </a:r>
            <a:r>
              <a:rPr lang="en-US" sz="2000" dirty="0"/>
              <a:t> </a:t>
            </a:r>
            <a:r>
              <a:rPr lang="en-US" sz="2000" dirty="0" err="1"/>
              <a:t>keine</a:t>
            </a:r>
            <a:r>
              <a:rPr lang="en-US" sz="2000" dirty="0"/>
              <a:t> </a:t>
            </a:r>
            <a:r>
              <a:rPr lang="en-US" sz="2000" dirty="0" err="1"/>
              <a:t>Gedanken</a:t>
            </a:r>
            <a:r>
              <a:rPr lang="en-US" sz="2000" dirty="0"/>
              <a:t> </a:t>
            </a:r>
            <a:r>
              <a:rPr lang="en-US" sz="2000" dirty="0" err="1"/>
              <a:t>über</a:t>
            </a:r>
            <a:r>
              <a:rPr lang="en-US" sz="2000" dirty="0"/>
              <a:t> den Hosting-Server und </a:t>
            </a:r>
            <a:r>
              <a:rPr lang="en-US" sz="2000" dirty="0" err="1"/>
              <a:t>alle</a:t>
            </a:r>
            <a:r>
              <a:rPr lang="en-US" sz="2000" dirty="0"/>
              <a:t> </a:t>
            </a:r>
            <a:r>
              <a:rPr lang="en-US" sz="2000" dirty="0" err="1"/>
              <a:t>damit</a:t>
            </a:r>
            <a:r>
              <a:rPr lang="en-US" sz="2000" dirty="0"/>
              <a:t> </a:t>
            </a:r>
            <a:r>
              <a:rPr lang="en-US" sz="2000" dirty="0" err="1"/>
              <a:t>verbundenen</a:t>
            </a:r>
            <a:r>
              <a:rPr lang="en-US" sz="2000" dirty="0"/>
              <a:t> </a:t>
            </a:r>
            <a:r>
              <a:rPr lang="en-US" sz="2000" dirty="0" err="1"/>
              <a:t>Probleme</a:t>
            </a:r>
            <a:r>
              <a:rPr lang="en-US" sz="2000" dirty="0"/>
              <a:t> </a:t>
            </a:r>
            <a:r>
              <a:rPr lang="en-US" sz="2000" dirty="0" err="1"/>
              <a:t>machen</a:t>
            </a:r>
            <a:endParaRPr lang="en-US" sz="2000" dirty="0"/>
          </a:p>
          <a:p>
            <a:r>
              <a:rPr lang="en-US" sz="2000" dirty="0" err="1"/>
              <a:t>Minuspunkte</a:t>
            </a:r>
            <a:r>
              <a:rPr lang="en-US" sz="2000" dirty="0"/>
              <a:t>:</a:t>
            </a:r>
          </a:p>
          <a:p>
            <a:r>
              <a:rPr lang="en-US" sz="2000" dirty="0"/>
              <a:t>P2P-Spiele </a:t>
            </a:r>
            <a:r>
              <a:rPr lang="en-US" sz="2000" dirty="0" err="1"/>
              <a:t>sind</a:t>
            </a:r>
            <a:r>
              <a:rPr lang="en-US" sz="2000" dirty="0"/>
              <a:t> </a:t>
            </a:r>
            <a:r>
              <a:rPr lang="en-US" sz="2000" dirty="0" err="1"/>
              <a:t>anfälliger</a:t>
            </a:r>
            <a:r>
              <a:rPr lang="en-US" sz="2000" dirty="0"/>
              <a:t> </a:t>
            </a:r>
            <a:r>
              <a:rPr lang="en-US" sz="2000" dirty="0" err="1"/>
              <a:t>für</a:t>
            </a:r>
            <a:r>
              <a:rPr lang="en-US" sz="2000" dirty="0"/>
              <a:t> </a:t>
            </a:r>
            <a:r>
              <a:rPr lang="en-US" sz="2000" dirty="0" err="1"/>
              <a:t>Betrug</a:t>
            </a:r>
            <a:endParaRPr lang="en-US" sz="2000" dirty="0"/>
          </a:p>
          <a:p>
            <a:r>
              <a:rPr lang="en-US" sz="2000" dirty="0" err="1"/>
              <a:t>Einer</a:t>
            </a:r>
            <a:r>
              <a:rPr lang="en-US" sz="2000" dirty="0"/>
              <a:t> der </a:t>
            </a:r>
            <a:r>
              <a:rPr lang="en-US" sz="2000" dirty="0" err="1"/>
              <a:t>Spieler</a:t>
            </a:r>
            <a:r>
              <a:rPr lang="en-US" sz="2000" dirty="0"/>
              <a:t>, der </a:t>
            </a:r>
            <a:r>
              <a:rPr lang="en-US" sz="2000" dirty="0" err="1"/>
              <a:t>zufällig</a:t>
            </a:r>
            <a:r>
              <a:rPr lang="en-US" sz="2000" dirty="0"/>
              <a:t> </a:t>
            </a:r>
            <a:r>
              <a:rPr lang="en-US" sz="2000" dirty="0" err="1"/>
              <a:t>als</a:t>
            </a:r>
            <a:r>
              <a:rPr lang="en-US" sz="2000" dirty="0"/>
              <a:t> Server </a:t>
            </a:r>
            <a:r>
              <a:rPr lang="en-US" sz="2000" dirty="0" err="1"/>
              <a:t>ausgewählt</a:t>
            </a:r>
            <a:r>
              <a:rPr lang="en-US" sz="2000" dirty="0"/>
              <a:t> </a:t>
            </a:r>
            <a:r>
              <a:rPr lang="en-US" sz="2000" dirty="0" err="1"/>
              <a:t>wird</a:t>
            </a:r>
            <a:r>
              <a:rPr lang="en-US" sz="2000" dirty="0"/>
              <a:t>, muss </a:t>
            </a:r>
            <a:r>
              <a:rPr lang="en-US" sz="2000" dirty="0" err="1"/>
              <a:t>zusätzliche</a:t>
            </a:r>
            <a:r>
              <a:rPr lang="en-US" sz="2000" dirty="0"/>
              <a:t> </a:t>
            </a:r>
            <a:r>
              <a:rPr lang="en-US" sz="2000" dirty="0" err="1"/>
              <a:t>Leistung</a:t>
            </a:r>
            <a:r>
              <a:rPr lang="en-US" sz="2000" dirty="0"/>
              <a:t> </a:t>
            </a:r>
            <a:r>
              <a:rPr lang="en-US" sz="2000" dirty="0" err="1"/>
              <a:t>für</a:t>
            </a:r>
            <a:r>
              <a:rPr lang="en-US" sz="2000" dirty="0"/>
              <a:t> die </a:t>
            </a:r>
            <a:r>
              <a:rPr lang="en-US" sz="2000" dirty="0" err="1"/>
              <a:t>Handhabung</a:t>
            </a:r>
            <a:r>
              <a:rPr lang="en-US" sz="2000" dirty="0"/>
              <a:t> der </a:t>
            </a:r>
            <a:r>
              <a:rPr lang="en-US" sz="2000" dirty="0" err="1"/>
              <a:t>Serverlogik</a:t>
            </a:r>
            <a:r>
              <a:rPr lang="en-US" sz="2000" dirty="0"/>
              <a:t> </a:t>
            </a:r>
            <a:r>
              <a:rPr lang="en-US" sz="2000" dirty="0" err="1"/>
              <a:t>bereitstellen</a:t>
            </a:r>
            <a:endParaRPr lang="en-US" sz="2000" dirty="0"/>
          </a:p>
          <a:p>
            <a:r>
              <a:rPr lang="en-US" sz="2000" dirty="0"/>
              <a:t>Es </a:t>
            </a:r>
            <a:r>
              <a:rPr lang="en-US" sz="2000" dirty="0" err="1"/>
              <a:t>ist</a:t>
            </a:r>
            <a:r>
              <a:rPr lang="en-US" sz="2000" dirty="0"/>
              <a:t> </a:t>
            </a:r>
            <a:r>
              <a:rPr lang="en-US" sz="2000" dirty="0" err="1"/>
              <a:t>viel</a:t>
            </a:r>
            <a:r>
              <a:rPr lang="en-US" sz="2000" dirty="0"/>
              <a:t> </a:t>
            </a:r>
            <a:r>
              <a:rPr lang="en-US" sz="2000" dirty="0" err="1"/>
              <a:t>schwieriger</a:t>
            </a:r>
            <a:r>
              <a:rPr lang="en-US" sz="2000" dirty="0"/>
              <a:t>, 2 </a:t>
            </a:r>
            <a:r>
              <a:rPr lang="en-US" sz="2000" dirty="0" err="1"/>
              <a:t>Spieler</a:t>
            </a:r>
            <a:r>
              <a:rPr lang="en-US" sz="2000" dirty="0"/>
              <a:t> </a:t>
            </a:r>
            <a:r>
              <a:rPr lang="en-US" sz="2000" dirty="0" err="1"/>
              <a:t>direkt</a:t>
            </a:r>
            <a:r>
              <a:rPr lang="en-US" sz="2000" dirty="0"/>
              <a:t> </a:t>
            </a:r>
            <a:r>
              <a:rPr lang="en-US" sz="2000" dirty="0" err="1"/>
              <a:t>zu</a:t>
            </a:r>
            <a:r>
              <a:rPr lang="en-US" sz="2000" dirty="0"/>
              <a:t> </a:t>
            </a:r>
            <a:r>
              <a:rPr lang="en-US" sz="2000" dirty="0" err="1"/>
              <a:t>verbinden</a:t>
            </a:r>
            <a:r>
              <a:rPr lang="en-US" sz="2000" dirty="0"/>
              <a:t>, da Router und Ports </a:t>
            </a:r>
            <a:r>
              <a:rPr lang="en-US" sz="2000" dirty="0" err="1"/>
              <a:t>weitergeleitet</a:t>
            </a:r>
            <a:r>
              <a:rPr lang="en-US" sz="2000" dirty="0"/>
              <a:t> </a:t>
            </a:r>
            <a:r>
              <a:rPr lang="en-US" sz="2000" dirty="0" err="1"/>
              <a:t>werden</a:t>
            </a:r>
            <a:endParaRPr lang="en-US" sz="2000" dirty="0"/>
          </a:p>
        </p:txBody>
      </p:sp>
      <p:pic>
        <p:nvPicPr>
          <p:cNvPr id="4" name="Picture 4">
            <a:extLst>
              <a:ext uri="{FF2B5EF4-FFF2-40B4-BE49-F238E27FC236}">
                <a16:creationId xmlns:a16="http://schemas.microsoft.com/office/drawing/2014/main" id="{B93665CC-7C29-9E4F-9B91-E847E2D322B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a:xfrm>
            <a:off x="6096000" y="1582791"/>
            <a:ext cx="5456279" cy="3667469"/>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5" name="Group 1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792991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C9EF60-B7F3-4D45-B772-642698EAD3F1}"/>
              </a:ext>
            </a:extLst>
          </p:cNvPr>
          <p:cNvSpPr>
            <a:spLocks noGrp="1"/>
          </p:cNvSpPr>
          <p:nvPr>
            <p:ph type="title"/>
          </p:nvPr>
        </p:nvSpPr>
        <p:spPr/>
        <p:txBody>
          <a:bodyPr/>
          <a:lstStyle/>
          <a:p>
            <a:r>
              <a:rPr lang="de-DE" dirty="0" err="1"/>
              <a:t>organisation</a:t>
            </a:r>
            <a:endParaRPr lang="de-DE" dirty="0"/>
          </a:p>
        </p:txBody>
      </p:sp>
      <p:sp>
        <p:nvSpPr>
          <p:cNvPr id="3" name="Inhaltsplatzhalter 2">
            <a:extLst>
              <a:ext uri="{FF2B5EF4-FFF2-40B4-BE49-F238E27FC236}">
                <a16:creationId xmlns:a16="http://schemas.microsoft.com/office/drawing/2014/main" id="{C253C894-A10A-6948-A977-7538A9145706}"/>
              </a:ext>
            </a:extLst>
          </p:cNvPr>
          <p:cNvSpPr>
            <a:spLocks noGrp="1"/>
          </p:cNvSpPr>
          <p:nvPr>
            <p:ph idx="1"/>
          </p:nvPr>
        </p:nvSpPr>
        <p:spPr/>
        <p:txBody>
          <a:bodyPr/>
          <a:lstStyle/>
          <a:p>
            <a:r>
              <a:rPr lang="de-DE" dirty="0"/>
              <a:t>Tagebuch:</a:t>
            </a:r>
          </a:p>
          <a:p>
            <a:r>
              <a:rPr lang="de-DE" dirty="0"/>
              <a:t>GUI:</a:t>
            </a:r>
          </a:p>
          <a:p>
            <a:r>
              <a:rPr lang="de-DE" dirty="0"/>
              <a:t>Networking:</a:t>
            </a:r>
          </a:p>
          <a:p>
            <a:r>
              <a:rPr lang="de-DE" dirty="0"/>
              <a:t>Präsentationen:</a:t>
            </a:r>
          </a:p>
          <a:p>
            <a:r>
              <a:rPr lang="de-DE" dirty="0"/>
              <a:t>Implementation:</a:t>
            </a:r>
          </a:p>
        </p:txBody>
      </p:sp>
    </p:spTree>
    <p:extLst>
      <p:ext uri="{BB962C8B-B14F-4D97-AF65-F5344CB8AC3E}">
        <p14:creationId xmlns:p14="http://schemas.microsoft.com/office/powerpoint/2010/main" val="567593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0F170-6247-1840-B5C6-D0D137BA9740}"/>
              </a:ext>
            </a:extLst>
          </p:cNvPr>
          <p:cNvSpPr>
            <a:spLocks noGrp="1"/>
          </p:cNvSpPr>
          <p:nvPr>
            <p:ph type="title"/>
          </p:nvPr>
        </p:nvSpPr>
        <p:spPr/>
        <p:txBody>
          <a:bodyPr/>
          <a:lstStyle/>
          <a:p>
            <a:r>
              <a:rPr lang="de-DE" dirty="0"/>
              <a:t>The </a:t>
            </a:r>
            <a:r>
              <a:rPr lang="de-DE" dirty="0" err="1"/>
              <a:t>chasers</a:t>
            </a:r>
            <a:endParaRPr lang="de-DE" dirty="0"/>
          </a:p>
        </p:txBody>
      </p:sp>
      <p:sp>
        <p:nvSpPr>
          <p:cNvPr id="3" name="Inhaltsplatzhalter 2">
            <a:extLst>
              <a:ext uri="{FF2B5EF4-FFF2-40B4-BE49-F238E27FC236}">
                <a16:creationId xmlns:a16="http://schemas.microsoft.com/office/drawing/2014/main" id="{46C43541-F3E5-6D43-A359-86280DFD53F2}"/>
              </a:ext>
            </a:extLst>
          </p:cNvPr>
          <p:cNvSpPr>
            <a:spLocks noGrp="1"/>
          </p:cNvSpPr>
          <p:nvPr>
            <p:ph idx="1"/>
          </p:nvPr>
        </p:nvSpPr>
        <p:spPr/>
        <p:txBody>
          <a:bodyPr/>
          <a:lstStyle/>
          <a:p>
            <a:r>
              <a:rPr lang="de-DE" dirty="0" err="1"/>
              <a:t>Meipei</a:t>
            </a:r>
            <a:r>
              <a:rPr lang="de-DE" dirty="0"/>
              <a:t> </a:t>
            </a:r>
            <a:r>
              <a:rPr lang="de-DE" dirty="0" err="1"/>
              <a:t>Nghiem</a:t>
            </a:r>
            <a:endParaRPr lang="de-DE" dirty="0"/>
          </a:p>
          <a:p>
            <a:r>
              <a:rPr lang="de-DE" dirty="0"/>
              <a:t>Johannes Nussbaum</a:t>
            </a:r>
          </a:p>
          <a:p>
            <a:r>
              <a:rPr lang="de-DE" dirty="0"/>
              <a:t>Adrian</a:t>
            </a:r>
            <a:r>
              <a:rPr lang="de-CH" dirty="0"/>
              <a:t> </a:t>
            </a:r>
            <a:r>
              <a:rPr lang="de-CH" dirty="0" err="1"/>
              <a:t>Prokopczyk</a:t>
            </a:r>
            <a:endParaRPr lang="de-CH" dirty="0"/>
          </a:p>
          <a:p>
            <a:r>
              <a:rPr lang="de-CH" dirty="0"/>
              <a:t>Anna </a:t>
            </a:r>
            <a:r>
              <a:rPr lang="de-CH" dirty="0" err="1"/>
              <a:t>Diack</a:t>
            </a:r>
            <a:endParaRPr lang="de-DE" dirty="0"/>
          </a:p>
        </p:txBody>
      </p:sp>
    </p:spTree>
    <p:extLst>
      <p:ext uri="{BB962C8B-B14F-4D97-AF65-F5344CB8AC3E}">
        <p14:creationId xmlns:p14="http://schemas.microsoft.com/office/powerpoint/2010/main" val="16802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AC4F0-599E-C84B-BFD7-F0FDAD0E7B7E}"/>
              </a:ext>
            </a:extLst>
          </p:cNvPr>
          <p:cNvSpPr>
            <a:spLocks noGrp="1"/>
          </p:cNvSpPr>
          <p:nvPr>
            <p:ph type="title"/>
          </p:nvPr>
        </p:nvSpPr>
        <p:spPr>
          <a:xfrm>
            <a:off x="4105330" y="2268643"/>
            <a:ext cx="9905998" cy="1478570"/>
          </a:xfrm>
        </p:spPr>
        <p:txBody>
          <a:bodyPr>
            <a:normAutofit/>
          </a:bodyPr>
          <a:lstStyle/>
          <a:p>
            <a:r>
              <a:rPr lang="de-DE" sz="5400" dirty="0"/>
              <a:t>Fragen?</a:t>
            </a:r>
          </a:p>
        </p:txBody>
      </p:sp>
    </p:spTree>
    <p:extLst>
      <p:ext uri="{BB962C8B-B14F-4D97-AF65-F5344CB8AC3E}">
        <p14:creationId xmlns:p14="http://schemas.microsoft.com/office/powerpoint/2010/main" val="1940052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10DCC2-8A8F-C240-BA6A-BDD8B345BBBF}"/>
              </a:ext>
            </a:extLst>
          </p:cNvPr>
          <p:cNvSpPr>
            <a:spLocks noGrp="1"/>
          </p:cNvSpPr>
          <p:nvPr>
            <p:ph type="title"/>
          </p:nvPr>
        </p:nvSpPr>
        <p:spPr>
          <a:xfrm>
            <a:off x="1060506" y="1364753"/>
            <a:ext cx="11131494" cy="3606640"/>
          </a:xfrm>
        </p:spPr>
        <p:txBody>
          <a:bodyPr>
            <a:normAutofit/>
          </a:bodyPr>
          <a:lstStyle/>
          <a:p>
            <a:r>
              <a:rPr lang="de-DE" sz="4400" dirty="0"/>
              <a:t>Vielen dank für eure Aufmerksamkeit!</a:t>
            </a:r>
          </a:p>
        </p:txBody>
      </p:sp>
    </p:spTree>
    <p:extLst>
      <p:ext uri="{BB962C8B-B14F-4D97-AF65-F5344CB8AC3E}">
        <p14:creationId xmlns:p14="http://schemas.microsoft.com/office/powerpoint/2010/main" val="24592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25B8FD-813E-1949-8DE5-018FE4AE8759}"/>
              </a:ext>
            </a:extLst>
          </p:cNvPr>
          <p:cNvSpPr>
            <a:spLocks noGrp="1"/>
          </p:cNvSpPr>
          <p:nvPr>
            <p:ph type="title"/>
          </p:nvPr>
        </p:nvSpPr>
        <p:spPr/>
        <p:txBody>
          <a:bodyPr/>
          <a:lstStyle/>
          <a:p>
            <a:r>
              <a:rPr lang="de-DE" dirty="0"/>
              <a:t>Unsere </a:t>
            </a:r>
            <a:r>
              <a:rPr lang="de-DE" dirty="0" err="1"/>
              <a:t>spielidee</a:t>
            </a:r>
            <a:endParaRPr lang="de-DE" dirty="0"/>
          </a:p>
        </p:txBody>
      </p:sp>
      <p:sp>
        <p:nvSpPr>
          <p:cNvPr id="3" name="Inhaltsplatzhalter 2">
            <a:extLst>
              <a:ext uri="{FF2B5EF4-FFF2-40B4-BE49-F238E27FC236}">
                <a16:creationId xmlns:a16="http://schemas.microsoft.com/office/drawing/2014/main" id="{762EE8DD-91AC-494D-9395-E2DCAA275E32}"/>
              </a:ext>
            </a:extLst>
          </p:cNvPr>
          <p:cNvSpPr>
            <a:spLocks noGrp="1"/>
          </p:cNvSpPr>
          <p:nvPr>
            <p:ph idx="1"/>
          </p:nvPr>
        </p:nvSpPr>
        <p:spPr/>
        <p:txBody>
          <a:bodyPr/>
          <a:lstStyle/>
          <a:p>
            <a:r>
              <a:rPr lang="de-DE" dirty="0"/>
              <a:t>Ein Rundenbasiertes Spiel</a:t>
            </a:r>
          </a:p>
          <a:p>
            <a:r>
              <a:rPr lang="de-DE" dirty="0"/>
              <a:t>Bekannt genug um eine Vorstellung zu haben</a:t>
            </a:r>
          </a:p>
          <a:p>
            <a:r>
              <a:rPr lang="de-DE" dirty="0"/>
              <a:t>Etwas witziger als das Original aber dennoch „</a:t>
            </a:r>
            <a:r>
              <a:rPr lang="de-DE" dirty="0" err="1"/>
              <a:t>relateable</a:t>
            </a:r>
            <a:r>
              <a:rPr lang="de-DE" dirty="0"/>
              <a:t>“</a:t>
            </a:r>
          </a:p>
        </p:txBody>
      </p:sp>
    </p:spTree>
    <p:extLst>
      <p:ext uri="{BB962C8B-B14F-4D97-AF65-F5344CB8AC3E}">
        <p14:creationId xmlns:p14="http://schemas.microsoft.com/office/powerpoint/2010/main" val="239728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0D757A-0022-8846-A9B3-07DC3F49537E}"/>
              </a:ext>
            </a:extLst>
          </p:cNvPr>
          <p:cNvSpPr>
            <a:spLocks noGrp="1"/>
          </p:cNvSpPr>
          <p:nvPr>
            <p:ph type="title"/>
          </p:nvPr>
        </p:nvSpPr>
        <p:spPr/>
        <p:txBody>
          <a:bodyPr/>
          <a:lstStyle/>
          <a:p>
            <a:r>
              <a:rPr lang="de-DE" dirty="0"/>
              <a:t>Gliederung</a:t>
            </a:r>
          </a:p>
        </p:txBody>
      </p:sp>
      <p:sp>
        <p:nvSpPr>
          <p:cNvPr id="3" name="Inhaltsplatzhalter 2">
            <a:extLst>
              <a:ext uri="{FF2B5EF4-FFF2-40B4-BE49-F238E27FC236}">
                <a16:creationId xmlns:a16="http://schemas.microsoft.com/office/drawing/2014/main" id="{46E573F9-8531-5D4A-BD5A-972B6BBE3338}"/>
              </a:ext>
            </a:extLst>
          </p:cNvPr>
          <p:cNvSpPr>
            <a:spLocks noGrp="1"/>
          </p:cNvSpPr>
          <p:nvPr>
            <p:ph idx="1"/>
          </p:nvPr>
        </p:nvSpPr>
        <p:spPr>
          <a:xfrm>
            <a:off x="1141412" y="1818289"/>
            <a:ext cx="9905999" cy="4421193"/>
          </a:xfrm>
        </p:spPr>
        <p:txBody>
          <a:bodyPr>
            <a:normAutofit fontScale="92500" lnSpcReduction="10000"/>
          </a:bodyPr>
          <a:lstStyle/>
          <a:p>
            <a:r>
              <a:rPr lang="de-DE" dirty="0"/>
              <a:t>Spielbeschreibung</a:t>
            </a:r>
          </a:p>
          <a:p>
            <a:r>
              <a:rPr lang="de-DE" dirty="0"/>
              <a:t>Regeln</a:t>
            </a:r>
          </a:p>
          <a:p>
            <a:r>
              <a:rPr lang="de-DE" dirty="0"/>
              <a:t>Karten</a:t>
            </a:r>
          </a:p>
          <a:p>
            <a:r>
              <a:rPr lang="de-DE" dirty="0"/>
              <a:t>Grundzüge</a:t>
            </a:r>
          </a:p>
          <a:p>
            <a:r>
              <a:rPr lang="de-DE" dirty="0" err="1"/>
              <a:t>Mockup</a:t>
            </a:r>
            <a:endParaRPr lang="de-DE" dirty="0"/>
          </a:p>
          <a:p>
            <a:r>
              <a:rPr lang="de-DE" dirty="0"/>
              <a:t>Anforderungen</a:t>
            </a:r>
          </a:p>
          <a:p>
            <a:r>
              <a:rPr lang="de-DE" dirty="0"/>
              <a:t>Client/Server</a:t>
            </a:r>
          </a:p>
          <a:p>
            <a:r>
              <a:rPr lang="de-DE" dirty="0"/>
              <a:t>Organisation</a:t>
            </a:r>
          </a:p>
          <a:p>
            <a:r>
              <a:rPr lang="de-DE" dirty="0"/>
              <a:t>Fragen?/Abschluss</a:t>
            </a:r>
          </a:p>
        </p:txBody>
      </p:sp>
    </p:spTree>
    <p:extLst>
      <p:ext uri="{BB962C8B-B14F-4D97-AF65-F5344CB8AC3E}">
        <p14:creationId xmlns:p14="http://schemas.microsoft.com/office/powerpoint/2010/main" val="2687056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4FCBA-731E-9F44-8F9A-B1FD7247AFA9}"/>
              </a:ext>
            </a:extLst>
          </p:cNvPr>
          <p:cNvSpPr>
            <a:spLocks noGrp="1"/>
          </p:cNvSpPr>
          <p:nvPr>
            <p:ph type="title"/>
          </p:nvPr>
        </p:nvSpPr>
        <p:spPr/>
        <p:txBody>
          <a:bodyPr/>
          <a:lstStyle/>
          <a:p>
            <a:r>
              <a:rPr lang="de-DE" dirty="0"/>
              <a:t>Spielbeschreibung</a:t>
            </a:r>
          </a:p>
        </p:txBody>
      </p:sp>
      <p:sp>
        <p:nvSpPr>
          <p:cNvPr id="3" name="Inhaltsplatzhalter 2">
            <a:extLst>
              <a:ext uri="{FF2B5EF4-FFF2-40B4-BE49-F238E27FC236}">
                <a16:creationId xmlns:a16="http://schemas.microsoft.com/office/drawing/2014/main" id="{0D560CEC-8975-1E4B-98B6-7CCEE15EF428}"/>
              </a:ext>
            </a:extLst>
          </p:cNvPr>
          <p:cNvSpPr>
            <a:spLocks noGrp="1"/>
          </p:cNvSpPr>
          <p:nvPr>
            <p:ph idx="1"/>
          </p:nvPr>
        </p:nvSpPr>
        <p:spPr/>
        <p:txBody>
          <a:bodyPr>
            <a:normAutofit fontScale="92500" lnSpcReduction="10000"/>
          </a:bodyPr>
          <a:lstStyle/>
          <a:p>
            <a:r>
              <a:rPr lang="de-DE" dirty="0"/>
              <a:t>Unser Spiel ist von dem bekannten Black Jack abgeleitet.</a:t>
            </a:r>
          </a:p>
          <a:p>
            <a:r>
              <a:rPr lang="de-CH" dirty="0"/>
              <a:t>Jeder Spieler erhält am Anfang eine Anzahl von Karten. </a:t>
            </a:r>
          </a:p>
          <a:p>
            <a:r>
              <a:rPr lang="de-CH" dirty="0"/>
              <a:t>In jeder Runde muss der Spieler entscheiden, ob er eine Karte ziehen möchte oder aussetzt. </a:t>
            </a:r>
          </a:p>
          <a:p>
            <a:r>
              <a:rPr lang="de-CH" dirty="0"/>
              <a:t>Die Entscheidung wird anhand der Summe der Kartenzahl beeinflusst. </a:t>
            </a:r>
          </a:p>
          <a:p>
            <a:r>
              <a:rPr lang="de-CH" dirty="0"/>
              <a:t>Ziel: Derjenige, der zuerst die Zahl 180 (Summe der Kartenzahl) hat, hat gewonnen. </a:t>
            </a:r>
          </a:p>
          <a:p>
            <a:r>
              <a:rPr lang="de-CH" dirty="0"/>
              <a:t>Diejenigen, die über 180 haben, haben verloren und scheitern aus.</a:t>
            </a:r>
          </a:p>
          <a:p>
            <a:endParaRPr lang="de-DE" dirty="0"/>
          </a:p>
        </p:txBody>
      </p:sp>
    </p:spTree>
    <p:extLst>
      <p:ext uri="{BB962C8B-B14F-4D97-AF65-F5344CB8AC3E}">
        <p14:creationId xmlns:p14="http://schemas.microsoft.com/office/powerpoint/2010/main" val="142349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52E078-A8AE-A249-A604-314491CEED1F}"/>
              </a:ext>
            </a:extLst>
          </p:cNvPr>
          <p:cNvSpPr>
            <a:spLocks noGrp="1"/>
          </p:cNvSpPr>
          <p:nvPr>
            <p:ph type="title"/>
          </p:nvPr>
        </p:nvSpPr>
        <p:spPr/>
        <p:txBody>
          <a:bodyPr/>
          <a:lstStyle/>
          <a:p>
            <a:r>
              <a:rPr lang="de-DE" dirty="0"/>
              <a:t>regeln</a:t>
            </a:r>
          </a:p>
        </p:txBody>
      </p:sp>
      <p:sp>
        <p:nvSpPr>
          <p:cNvPr id="3" name="Inhaltsplatzhalter 2">
            <a:extLst>
              <a:ext uri="{FF2B5EF4-FFF2-40B4-BE49-F238E27FC236}">
                <a16:creationId xmlns:a16="http://schemas.microsoft.com/office/drawing/2014/main" id="{6B2781FC-CC33-9A42-9027-D3FF11A493E3}"/>
              </a:ext>
            </a:extLst>
          </p:cNvPr>
          <p:cNvSpPr>
            <a:spLocks noGrp="1"/>
          </p:cNvSpPr>
          <p:nvPr>
            <p:ph idx="1"/>
          </p:nvPr>
        </p:nvSpPr>
        <p:spPr/>
        <p:txBody>
          <a:bodyPr/>
          <a:lstStyle/>
          <a:p>
            <a:r>
              <a:rPr lang="de-DE" dirty="0"/>
              <a:t>Es können mindestens 3 Spieler teilnehmen</a:t>
            </a:r>
          </a:p>
          <a:p>
            <a:r>
              <a:rPr lang="de-DE" dirty="0"/>
              <a:t>Jede Runde ist zeitabhängig (10 Sekunden)</a:t>
            </a:r>
          </a:p>
          <a:p>
            <a:r>
              <a:rPr lang="de-CH" dirty="0"/>
              <a:t>Optionen pro Runde: Karte ziehen, aussetzen, wegschmeißen</a:t>
            </a:r>
          </a:p>
          <a:p>
            <a:r>
              <a:rPr lang="de-CH" dirty="0"/>
              <a:t>Man kann eine Karte wegschmeißen (nur zwei pro RUNDE)</a:t>
            </a:r>
          </a:p>
        </p:txBody>
      </p:sp>
    </p:spTree>
    <p:extLst>
      <p:ext uri="{BB962C8B-B14F-4D97-AF65-F5344CB8AC3E}">
        <p14:creationId xmlns:p14="http://schemas.microsoft.com/office/powerpoint/2010/main" val="123876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B6D1F5-044D-5541-AE81-908DF7850310}"/>
              </a:ext>
            </a:extLst>
          </p:cNvPr>
          <p:cNvSpPr>
            <a:spLocks noGrp="1"/>
          </p:cNvSpPr>
          <p:nvPr>
            <p:ph type="title"/>
          </p:nvPr>
        </p:nvSpPr>
        <p:spPr/>
        <p:txBody>
          <a:bodyPr/>
          <a:lstStyle/>
          <a:p>
            <a:r>
              <a:rPr lang="de-DE" dirty="0"/>
              <a:t>Karten</a:t>
            </a:r>
          </a:p>
        </p:txBody>
      </p:sp>
      <p:sp>
        <p:nvSpPr>
          <p:cNvPr id="3" name="Inhaltsplatzhalter 2">
            <a:extLst>
              <a:ext uri="{FF2B5EF4-FFF2-40B4-BE49-F238E27FC236}">
                <a16:creationId xmlns:a16="http://schemas.microsoft.com/office/drawing/2014/main" id="{FB7EB345-FA66-DA4A-9FA5-C34E7984CA2F}"/>
              </a:ext>
            </a:extLst>
          </p:cNvPr>
          <p:cNvSpPr>
            <a:spLocks noGrp="1"/>
          </p:cNvSpPr>
          <p:nvPr>
            <p:ph idx="1"/>
          </p:nvPr>
        </p:nvSpPr>
        <p:spPr/>
        <p:txBody>
          <a:bodyPr/>
          <a:lstStyle/>
          <a:p>
            <a:pPr lvl="0"/>
            <a:r>
              <a:rPr lang="de-CH" dirty="0"/>
              <a:t>Normale Karten: Kaffee (10 P), </a:t>
            </a:r>
            <a:r>
              <a:rPr lang="de-CH" dirty="0" err="1"/>
              <a:t>Red</a:t>
            </a:r>
            <a:r>
              <a:rPr lang="de-CH" dirty="0"/>
              <a:t> Bull (20P), Bücher/</a:t>
            </a:r>
            <a:r>
              <a:rPr lang="de-CH" dirty="0" err="1"/>
              <a:t>WLan</a:t>
            </a:r>
            <a:r>
              <a:rPr lang="de-CH" dirty="0"/>
              <a:t> (40P), Lernen/Prüfung (60P), guter Dozent (80P) </a:t>
            </a:r>
          </a:p>
          <a:p>
            <a:pPr lvl="0"/>
            <a:r>
              <a:rPr lang="de-CH" dirty="0"/>
              <a:t>Abzugspunkte: Plagiat (-10 P), Party (-30 P)</a:t>
            </a:r>
          </a:p>
          <a:p>
            <a:pPr lvl="0"/>
            <a:r>
              <a:rPr lang="de-CH" dirty="0"/>
              <a:t>Zufallskarte: Eine zufällige Karte bei einem anderen Spieler ziehen (zufälliger Spieler oder selbst auswählbar?)</a:t>
            </a:r>
          </a:p>
          <a:p>
            <a:endParaRPr lang="de-DE" dirty="0"/>
          </a:p>
        </p:txBody>
      </p:sp>
    </p:spTree>
    <p:extLst>
      <p:ext uri="{BB962C8B-B14F-4D97-AF65-F5344CB8AC3E}">
        <p14:creationId xmlns:p14="http://schemas.microsoft.com/office/powerpoint/2010/main" val="2275513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C03841-02CB-C047-AE91-FD2F5EC54DD5}"/>
              </a:ext>
            </a:extLst>
          </p:cNvPr>
          <p:cNvSpPr>
            <a:spLocks noGrp="1"/>
          </p:cNvSpPr>
          <p:nvPr>
            <p:ph type="title"/>
          </p:nvPr>
        </p:nvSpPr>
        <p:spPr/>
        <p:txBody>
          <a:bodyPr/>
          <a:lstStyle/>
          <a:p>
            <a:r>
              <a:rPr lang="de-DE" dirty="0"/>
              <a:t>Grundzüge</a:t>
            </a:r>
          </a:p>
        </p:txBody>
      </p:sp>
      <p:sp>
        <p:nvSpPr>
          <p:cNvPr id="3" name="Inhaltsplatzhalter 2">
            <a:extLst>
              <a:ext uri="{FF2B5EF4-FFF2-40B4-BE49-F238E27FC236}">
                <a16:creationId xmlns:a16="http://schemas.microsoft.com/office/drawing/2014/main" id="{C8C3955F-84EF-024B-8F03-D7BD18821B31}"/>
              </a:ext>
            </a:extLst>
          </p:cNvPr>
          <p:cNvSpPr>
            <a:spLocks noGrp="1"/>
          </p:cNvSpPr>
          <p:nvPr>
            <p:ph idx="1"/>
          </p:nvPr>
        </p:nvSpPr>
        <p:spPr/>
        <p:txBody>
          <a:bodyPr/>
          <a:lstStyle/>
          <a:p>
            <a:r>
              <a:rPr lang="de-DE" dirty="0"/>
              <a:t>Es gibt eine „Bank“, welche die Karten bei sich hat</a:t>
            </a:r>
          </a:p>
          <a:p>
            <a:r>
              <a:rPr lang="de-DE" dirty="0"/>
              <a:t>Es könne mindestens 3 und maximal 5 Personen teilnehmen</a:t>
            </a:r>
          </a:p>
          <a:p>
            <a:r>
              <a:rPr lang="de-DE" dirty="0"/>
              <a:t>Der Gewinner erhält Punkte (Geld)</a:t>
            </a:r>
          </a:p>
          <a:p>
            <a:r>
              <a:rPr lang="de-DE" dirty="0"/>
              <a:t>Der Verlier kriegt Punkte abgezogen</a:t>
            </a:r>
          </a:p>
        </p:txBody>
      </p:sp>
    </p:spTree>
    <p:extLst>
      <p:ext uri="{BB962C8B-B14F-4D97-AF65-F5344CB8AC3E}">
        <p14:creationId xmlns:p14="http://schemas.microsoft.com/office/powerpoint/2010/main" val="1882146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3376D5-E3AD-2542-A70C-357F076A9AB8}"/>
              </a:ext>
            </a:extLst>
          </p:cNvPr>
          <p:cNvSpPr>
            <a:spLocks noGrp="1"/>
          </p:cNvSpPr>
          <p:nvPr>
            <p:ph type="title"/>
          </p:nvPr>
        </p:nvSpPr>
        <p:spPr>
          <a:xfrm>
            <a:off x="3390627" y="2489360"/>
            <a:ext cx="9905998" cy="1478570"/>
          </a:xfrm>
        </p:spPr>
        <p:txBody>
          <a:bodyPr>
            <a:normAutofit/>
          </a:bodyPr>
          <a:lstStyle/>
          <a:p>
            <a:r>
              <a:rPr lang="de-DE" sz="9600" dirty="0" err="1"/>
              <a:t>Mockup</a:t>
            </a:r>
            <a:endParaRPr lang="de-DE" sz="9600" dirty="0"/>
          </a:p>
        </p:txBody>
      </p:sp>
    </p:spTree>
    <p:extLst>
      <p:ext uri="{BB962C8B-B14F-4D97-AF65-F5344CB8AC3E}">
        <p14:creationId xmlns:p14="http://schemas.microsoft.com/office/powerpoint/2010/main" val="449140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Rotviolet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Schaltkreis">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haltkreis">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0</TotalTime>
  <Words>631</Words>
  <Application>Microsoft Macintosh PowerPoint</Application>
  <PresentationFormat>Breitbild</PresentationFormat>
  <Paragraphs>119</Paragraphs>
  <Slides>21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21</vt:i4>
      </vt:variant>
    </vt:vector>
  </HeadingPairs>
  <TitlesOfParts>
    <vt:vector size="25" baseType="lpstr">
      <vt:lpstr>Apple Chancery</vt:lpstr>
      <vt:lpstr>Arial</vt:lpstr>
      <vt:lpstr>Tw Cen MT</vt:lpstr>
      <vt:lpstr>Schaltkreis</vt:lpstr>
      <vt:lpstr>The Bachelors chase</vt:lpstr>
      <vt:lpstr>The chasers</vt:lpstr>
      <vt:lpstr>Unsere spielidee</vt:lpstr>
      <vt:lpstr>Gliederung</vt:lpstr>
      <vt:lpstr>Spielbeschreibung</vt:lpstr>
      <vt:lpstr>regeln</vt:lpstr>
      <vt:lpstr>Karten</vt:lpstr>
      <vt:lpstr>Grundzüge</vt:lpstr>
      <vt:lpstr>Mockup</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Anforderungen</vt:lpstr>
      <vt:lpstr>Client/server</vt:lpstr>
      <vt:lpstr>organisation</vt:lpstr>
      <vt:lpstr>Fragen?</vt:lpstr>
      <vt:lpstr>Vielen dank für eure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Bachelors chase</dc:title>
  <dc:creator>Anna Diack</dc:creator>
  <cp:lastModifiedBy>Anna Diack</cp:lastModifiedBy>
  <cp:revision>3</cp:revision>
  <dcterms:created xsi:type="dcterms:W3CDTF">2020-03-04T22:10:08Z</dcterms:created>
  <dcterms:modified xsi:type="dcterms:W3CDTF">2020-03-04T22:20:11Z</dcterms:modified>
</cp:coreProperties>
</file>