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7" r:id="rId5"/>
    <p:sldId id="268" r:id="rId6"/>
    <p:sldId id="269" r:id="rId7"/>
    <p:sldId id="260" r:id="rId8"/>
    <p:sldId id="259" r:id="rId9"/>
    <p:sldId id="261" r:id="rId10"/>
    <p:sldId id="262" r:id="rId11"/>
    <p:sldId id="263" r:id="rId12"/>
    <p:sldId id="264" r:id="rId13"/>
    <p:sldId id="265" r:id="rId14"/>
    <p:sldId id="266" r:id="rId15"/>
    <p:sldId id="27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82"/>
    <p:restoredTop sz="94628"/>
  </p:normalViewPr>
  <p:slideViewPr>
    <p:cSldViewPr snapToGrid="0" snapToObjects="1">
      <p:cViewPr varScale="1">
        <p:scale>
          <a:sx n="52" d="100"/>
          <a:sy n="52" d="100"/>
        </p:scale>
        <p:origin x="208" y="1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p:cNvSpPr>
            <a:spLocks noGrp="1"/>
          </p:cNvSpPr>
          <p:nvPr>
            <p:ph type="dt" sz="half" idx="10"/>
          </p:nvPr>
        </p:nvSpPr>
        <p:spPr/>
        <p:txBody>
          <a:bodyPr/>
          <a:lstStyle/>
          <a:p>
            <a:fld id="{FCC6E637-CEF3-B043-8F54-4D85C1880CDC}" type="datetimeFigureOut">
              <a:rPr lang="de-CH" smtClean="0"/>
              <a:t>05.03.20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2030781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FCC6E637-CEF3-B043-8F54-4D85C1880CDC}" type="datetimeFigureOut">
              <a:rPr lang="de-CH" smtClean="0"/>
              <a:t>05.03.20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87429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FCC6E637-CEF3-B043-8F54-4D85C1880CDC}" type="datetimeFigureOut">
              <a:rPr lang="de-CH" smtClean="0"/>
              <a:t>05.03.20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16569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10"/>
          </p:nvPr>
        </p:nvSpPr>
        <p:spPr/>
        <p:txBody>
          <a:bodyPr/>
          <a:lstStyle/>
          <a:p>
            <a:fld id="{FCC6E637-CEF3-B043-8F54-4D85C1880CDC}" type="datetimeFigureOut">
              <a:rPr lang="de-CH" smtClean="0"/>
              <a:t>05.03.20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069816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FCC6E637-CEF3-B043-8F54-4D85C1880CDC}" type="datetimeFigureOut">
              <a:rPr lang="de-CH" smtClean="0"/>
              <a:t>05.03.20</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678839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p:cNvSpPr>
            <a:spLocks noGrp="1"/>
          </p:cNvSpPr>
          <p:nvPr>
            <p:ph type="dt" sz="half" idx="10"/>
          </p:nvPr>
        </p:nvSpPr>
        <p:spPr/>
        <p:txBody>
          <a:bodyPr/>
          <a:lstStyle/>
          <a:p>
            <a:fld id="{FCC6E637-CEF3-B043-8F54-4D85C1880CDC}" type="datetimeFigureOut">
              <a:rPr lang="de-CH" smtClean="0"/>
              <a:t>05.03.20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47156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p:cNvSpPr>
            <a:spLocks noGrp="1"/>
          </p:cNvSpPr>
          <p:nvPr>
            <p:ph type="dt" sz="half" idx="10"/>
          </p:nvPr>
        </p:nvSpPr>
        <p:spPr/>
        <p:txBody>
          <a:bodyPr/>
          <a:lstStyle/>
          <a:p>
            <a:fld id="{FCC6E637-CEF3-B043-8F54-4D85C1880CDC}" type="datetimeFigureOut">
              <a:rPr lang="de-CH" smtClean="0"/>
              <a:t>05.03.20</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45764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Datumsplatzhalter 2"/>
          <p:cNvSpPr>
            <a:spLocks noGrp="1"/>
          </p:cNvSpPr>
          <p:nvPr>
            <p:ph type="dt" sz="half" idx="10"/>
          </p:nvPr>
        </p:nvSpPr>
        <p:spPr/>
        <p:txBody>
          <a:bodyPr/>
          <a:lstStyle/>
          <a:p>
            <a:fld id="{FCC6E637-CEF3-B043-8F54-4D85C1880CDC}" type="datetimeFigureOut">
              <a:rPr lang="de-CH" smtClean="0"/>
              <a:t>05.03.20</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19464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CC6E637-CEF3-B043-8F54-4D85C1880CDC}" type="datetimeFigureOut">
              <a:rPr lang="de-CH" smtClean="0"/>
              <a:t>05.03.20</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209084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FCC6E637-CEF3-B043-8F54-4D85C1880CDC}" type="datetimeFigureOut">
              <a:rPr lang="de-CH" smtClean="0"/>
              <a:t>05.03.20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60578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FCC6E637-CEF3-B043-8F54-4D85C1880CDC}" type="datetimeFigureOut">
              <a:rPr lang="de-CH" smtClean="0"/>
              <a:t>05.03.20</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2D01C901-2BC0-EF44-AACD-1E4C1D6F501A}" type="slidenum">
              <a:rPr lang="de-CH" smtClean="0"/>
              <a:t>‹Nr.›</a:t>
            </a:fld>
            <a:endParaRPr lang="de-CH"/>
          </a:p>
        </p:txBody>
      </p:sp>
    </p:spTree>
    <p:extLst>
      <p:ext uri="{BB962C8B-B14F-4D97-AF65-F5344CB8AC3E}">
        <p14:creationId xmlns:p14="http://schemas.microsoft.com/office/powerpoint/2010/main" val="108318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6E637-CEF3-B043-8F54-4D85C1880CDC}" type="datetimeFigureOut">
              <a:rPr lang="de-CH" smtClean="0"/>
              <a:t>05.03.20</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1C901-2BC0-EF44-AACD-1E4C1D6F501A}" type="slidenum">
              <a:rPr lang="de-CH" smtClean="0"/>
              <a:t>‹Nr.›</a:t>
            </a:fld>
            <a:endParaRPr lang="de-CH"/>
          </a:p>
        </p:txBody>
      </p:sp>
    </p:spTree>
    <p:extLst>
      <p:ext uri="{BB962C8B-B14F-4D97-AF65-F5344CB8AC3E}">
        <p14:creationId xmlns:p14="http://schemas.microsoft.com/office/powerpoint/2010/main" val="1993510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s://www.volgshop.ch/wp-content/uploads/2015/04/Red_Bull.jpg" TargetMode="External"/><Relationship Id="rId2" Type="http://schemas.openxmlformats.org/officeDocument/2006/relationships/hyperlink" Target="https://de.cleanpng.com/png-em45vq/download-png.html" TargetMode="External"/><Relationship Id="rId1" Type="http://schemas.openxmlformats.org/officeDocument/2006/relationships/slideLayout" Target="../slideLayouts/slideLayout2.xml"/><Relationship Id="rId4" Type="http://schemas.openxmlformats.org/officeDocument/2006/relationships/hyperlink" Target="https://image.shutterstock.com/image-photo/playing-cards-hand-isolated-on-260nw-397538776.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3233057" y="500459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a:solidFill>
                  <a:schemeClr val="tx1"/>
                </a:solidFill>
              </a:rPr>
              <a:t>Lobby</a:t>
            </a:r>
            <a:endParaRPr lang="de-CH" i="1" dirty="0">
              <a:solidFill>
                <a:schemeClr val="tx1"/>
              </a:solidFill>
            </a:endParaRPr>
          </a:p>
        </p:txBody>
      </p:sp>
    </p:spTree>
    <p:extLst>
      <p:ext uri="{BB962C8B-B14F-4D97-AF65-F5344CB8AC3E}">
        <p14:creationId xmlns:p14="http://schemas.microsoft.com/office/powerpoint/2010/main" val="138535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Chat abgesendet</a:t>
            </a:r>
          </a:p>
        </p:txBody>
      </p:sp>
    </p:spTree>
    <p:extLst>
      <p:ext uri="{BB962C8B-B14F-4D97-AF65-F5344CB8AC3E}">
        <p14:creationId xmlns:p14="http://schemas.microsoft.com/office/powerpoint/2010/main" val="83081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accent3"/>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53" name="Abgerundetes Rechteck 52"/>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Optionen pro Runde</a:t>
            </a:r>
          </a:p>
        </p:txBody>
      </p:sp>
    </p:spTree>
    <p:extLst>
      <p:ext uri="{BB962C8B-B14F-4D97-AF65-F5344CB8AC3E}">
        <p14:creationId xmlns:p14="http://schemas.microsoft.com/office/powerpoint/2010/main" val="203438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180 </a:t>
            </a:r>
            <a:r>
              <a:rPr lang="de-CH" sz="1600" dirty="0" err="1">
                <a:solidFill>
                  <a:schemeClr val="tx1"/>
                </a:solidFill>
              </a:rPr>
              <a:t>Coins</a:t>
            </a:r>
            <a:endParaRPr lang="de-CH" sz="1600" dirty="0">
              <a:solidFill>
                <a:schemeClr val="tx1"/>
              </a:solidFill>
            </a:endParaRPr>
          </a:p>
          <a:p>
            <a:r>
              <a:rPr lang="de-CH" sz="1600" dirty="0">
                <a:solidFill>
                  <a:schemeClr val="tx1"/>
                </a:solidFill>
              </a:rPr>
              <a:t>Mei:	140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150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130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35" name="Pfeil nach links 34"/>
          <p:cNvSpPr/>
          <p:nvPr/>
        </p:nvSpPr>
        <p:spPr>
          <a:xfrm>
            <a:off x="5935716" y="3873576"/>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Abgerundetes Rechteck 47"/>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Optionen pro Runde </a:t>
            </a:r>
          </a:p>
        </p:txBody>
      </p:sp>
    </p:spTree>
    <p:extLst>
      <p:ext uri="{BB962C8B-B14F-4D97-AF65-F5344CB8AC3E}">
        <p14:creationId xmlns:p14="http://schemas.microsoft.com/office/powerpoint/2010/main" val="24619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p>
          <a:p>
            <a:r>
              <a:rPr lang="de-CH" sz="1600" dirty="0">
                <a:solidFill>
                  <a:schemeClr val="tx1"/>
                </a:solidFill>
              </a:rPr>
              <a:t>Mei: Ich verliere diese Runde...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170 </a:t>
            </a:r>
            <a:r>
              <a:rPr lang="de-CH" sz="1600" dirty="0" err="1">
                <a:solidFill>
                  <a:schemeClr val="tx1"/>
                </a:solidFill>
              </a:rPr>
              <a:t>Coins</a:t>
            </a:r>
            <a:endParaRPr lang="de-CH" sz="1600" dirty="0">
              <a:solidFill>
                <a:schemeClr val="tx1"/>
              </a:solidFill>
            </a:endParaRPr>
          </a:p>
          <a:p>
            <a:r>
              <a:rPr lang="de-CH" sz="1600" dirty="0">
                <a:solidFill>
                  <a:schemeClr val="tx1"/>
                </a:solidFill>
              </a:rPr>
              <a:t>Mei:	140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150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130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47" name="Rechteck 46"/>
          <p:cNvSpPr/>
          <p:nvPr/>
        </p:nvSpPr>
        <p:spPr>
          <a:xfrm>
            <a:off x="2718149" y="1950084"/>
            <a:ext cx="3858518" cy="2772775"/>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Courier New" charset="0"/>
              <a:buChar char="o"/>
            </a:pPr>
            <a:endParaRPr lang="de-CH" sz="2400" dirty="0"/>
          </a:p>
        </p:txBody>
      </p:sp>
      <p:sp>
        <p:nvSpPr>
          <p:cNvPr id="50" name="Abgerundetes Rechteck 49"/>
          <p:cNvSpPr/>
          <p:nvPr/>
        </p:nvSpPr>
        <p:spPr>
          <a:xfrm>
            <a:off x="3063261" y="3820009"/>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wegschmeissen</a:t>
            </a:r>
          </a:p>
        </p:txBody>
      </p:sp>
      <p:sp>
        <p:nvSpPr>
          <p:cNvPr id="51" name="Abgerundetes Rechteck 50"/>
          <p:cNvSpPr/>
          <p:nvPr/>
        </p:nvSpPr>
        <p:spPr>
          <a:xfrm>
            <a:off x="3079439" y="2190165"/>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Eine Karte ziehen</a:t>
            </a:r>
          </a:p>
        </p:txBody>
      </p:sp>
      <p:sp>
        <p:nvSpPr>
          <p:cNvPr id="52" name="Abgerundetes Rechteck 51"/>
          <p:cNvSpPr/>
          <p:nvPr/>
        </p:nvSpPr>
        <p:spPr>
          <a:xfrm>
            <a:off x="3055954" y="3022013"/>
            <a:ext cx="3094724" cy="5917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solidFill>
                  <a:schemeClr val="tx1"/>
                </a:solidFill>
              </a:rPr>
              <a:t>Keine Karte ziehen</a:t>
            </a:r>
          </a:p>
        </p:txBody>
      </p:sp>
      <p:sp>
        <p:nvSpPr>
          <p:cNvPr id="12" name="Oval 11"/>
          <p:cNvSpPr/>
          <p:nvPr/>
        </p:nvSpPr>
        <p:spPr>
          <a:xfrm>
            <a:off x="10432199" y="1007165"/>
            <a:ext cx="609600" cy="3578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Abgerundetes Rechteck 34"/>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err="1">
                <a:solidFill>
                  <a:schemeClr val="tx1"/>
                </a:solidFill>
              </a:rPr>
              <a:t>Coins</a:t>
            </a:r>
            <a:r>
              <a:rPr lang="de-CH" i="1" dirty="0">
                <a:solidFill>
                  <a:schemeClr val="tx1"/>
                </a:solidFill>
              </a:rPr>
              <a:t>-Abzug</a:t>
            </a:r>
          </a:p>
        </p:txBody>
      </p:sp>
    </p:spTree>
    <p:extLst>
      <p:ext uri="{BB962C8B-B14F-4D97-AF65-F5344CB8AC3E}">
        <p14:creationId xmlns:p14="http://schemas.microsoft.com/office/powerpoint/2010/main" val="1844827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Karten</a:t>
            </a:r>
          </a:p>
        </p:txBody>
      </p:sp>
      <p:grpSp>
        <p:nvGrpSpPr>
          <p:cNvPr id="16" name="Gruppierung 15"/>
          <p:cNvGrpSpPr/>
          <p:nvPr/>
        </p:nvGrpSpPr>
        <p:grpSpPr>
          <a:xfrm>
            <a:off x="1105125" y="2194532"/>
            <a:ext cx="2280920" cy="3743165"/>
            <a:chOff x="838200" y="1843778"/>
            <a:chExt cx="1980000" cy="3249332"/>
          </a:xfrm>
        </p:grpSpPr>
        <p:grpSp>
          <p:nvGrpSpPr>
            <p:cNvPr id="10" name="Gruppierung 9"/>
            <p:cNvGrpSpPr/>
            <p:nvPr/>
          </p:nvGrpSpPr>
          <p:grpSpPr>
            <a:xfrm>
              <a:off x="838200" y="2213110"/>
              <a:ext cx="1980000" cy="2880000"/>
              <a:chOff x="838200" y="2213110"/>
              <a:chExt cx="1980000" cy="2880000"/>
            </a:xfrm>
          </p:grpSpPr>
          <p:sp>
            <p:nvSpPr>
              <p:cNvPr id="4" name="Rechteck 3"/>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8" name="Bild 7"/>
              <p:cNvPicPr>
                <a:picLocks noChangeAspect="1"/>
              </p:cNvPicPr>
              <p:nvPr/>
            </p:nvPicPr>
            <p:blipFill rotWithShape="1">
              <a:blip r:embed="rId2">
                <a:extLst>
                  <a:ext uri="{BEBA8EAE-BF5A-486C-A8C5-ECC9F3942E4B}">
                    <a14:imgProps xmlns:a14="http://schemas.microsoft.com/office/drawing/2010/main">
                      <a14:imgLayer r:embed="rId3">
                        <a14:imgEffect>
                          <a14:backgroundRemoval t="2500" b="98667" l="33167" r="67000"/>
                        </a14:imgEffect>
                      </a14:imgLayer>
                    </a14:imgProps>
                  </a:ext>
                  <a:ext uri="{28A0092B-C50C-407E-A947-70E740481C1C}">
                    <a14:useLocalDpi xmlns:a14="http://schemas.microsoft.com/office/drawing/2010/main" val="0"/>
                  </a:ext>
                </a:extLst>
              </a:blip>
              <a:srcRect l="33268" r="33208"/>
              <a:stretch/>
            </p:blipFill>
            <p:spPr>
              <a:xfrm>
                <a:off x="1496307" y="3023733"/>
                <a:ext cx="663786" cy="1980000"/>
              </a:xfrm>
              <a:prstGeom prst="rect">
                <a:avLst/>
              </a:prstGeom>
            </p:spPr>
          </p:pic>
          <p:sp>
            <p:nvSpPr>
              <p:cNvPr id="9" name="Eckige Klammer links/rechts 8"/>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a:t>20</a:t>
                </a:r>
              </a:p>
            </p:txBody>
          </p:sp>
        </p:grpSp>
        <p:sp>
          <p:nvSpPr>
            <p:cNvPr id="15" name="Textfeld 14"/>
            <p:cNvSpPr txBox="1"/>
            <p:nvPr/>
          </p:nvSpPr>
          <p:spPr>
            <a:xfrm>
              <a:off x="1102910" y="1843778"/>
              <a:ext cx="1450577" cy="320606"/>
            </a:xfrm>
            <a:prstGeom prst="rect">
              <a:avLst/>
            </a:prstGeom>
            <a:noFill/>
          </p:spPr>
          <p:txBody>
            <a:bodyPr wrap="none" rtlCol="0">
              <a:spAutoFit/>
            </a:bodyPr>
            <a:lstStyle/>
            <a:p>
              <a:pPr algn="ctr"/>
              <a:r>
                <a:rPr lang="de-CH" dirty="0"/>
                <a:t>Normale Karten</a:t>
              </a:r>
            </a:p>
          </p:txBody>
        </p:sp>
      </p:grpSp>
      <p:grpSp>
        <p:nvGrpSpPr>
          <p:cNvPr id="35" name="Gruppierung 34"/>
          <p:cNvGrpSpPr/>
          <p:nvPr/>
        </p:nvGrpSpPr>
        <p:grpSpPr>
          <a:xfrm>
            <a:off x="4634648" y="1842324"/>
            <a:ext cx="2284311" cy="3748731"/>
            <a:chOff x="3476307" y="1843777"/>
            <a:chExt cx="1980000" cy="3249333"/>
          </a:xfrm>
        </p:grpSpPr>
        <p:grpSp>
          <p:nvGrpSpPr>
            <p:cNvPr id="17" name="Gruppierung 16"/>
            <p:cNvGrpSpPr/>
            <p:nvPr/>
          </p:nvGrpSpPr>
          <p:grpSpPr>
            <a:xfrm>
              <a:off x="3476307" y="1843777"/>
              <a:ext cx="1980000" cy="3249333"/>
              <a:chOff x="838200" y="1843777"/>
              <a:chExt cx="1980000" cy="3249333"/>
            </a:xfrm>
          </p:grpSpPr>
          <p:grpSp>
            <p:nvGrpSpPr>
              <p:cNvPr id="18" name="Gruppierung 17"/>
              <p:cNvGrpSpPr/>
              <p:nvPr/>
            </p:nvGrpSpPr>
            <p:grpSpPr>
              <a:xfrm>
                <a:off x="838200" y="2213110"/>
                <a:ext cx="1980000" cy="2880000"/>
                <a:chOff x="838200" y="2213110"/>
                <a:chExt cx="1980000" cy="2880000"/>
              </a:xfrm>
            </p:grpSpPr>
            <p:sp>
              <p:nvSpPr>
                <p:cNvPr id="20" name="Rechteck 19"/>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2" name="Eckige Klammer links/rechts 21"/>
                <p:cNvSpPr/>
                <p:nvPr/>
              </p:nvSpPr>
              <p:spPr>
                <a:xfrm>
                  <a:off x="1000146"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-10</a:t>
                  </a:r>
                </a:p>
              </p:txBody>
            </p:sp>
          </p:grpSp>
          <p:sp>
            <p:nvSpPr>
              <p:cNvPr id="19" name="Textfeld 18"/>
              <p:cNvSpPr txBox="1"/>
              <p:nvPr/>
            </p:nvSpPr>
            <p:spPr>
              <a:xfrm>
                <a:off x="1196385" y="1843777"/>
                <a:ext cx="1263625" cy="320130"/>
              </a:xfrm>
              <a:prstGeom prst="rect">
                <a:avLst/>
              </a:prstGeom>
              <a:noFill/>
            </p:spPr>
            <p:txBody>
              <a:bodyPr wrap="none" rtlCol="0">
                <a:spAutoFit/>
              </a:bodyPr>
              <a:lstStyle/>
              <a:p>
                <a:pPr algn="ctr"/>
                <a:r>
                  <a:rPr lang="de-CH" dirty="0"/>
                  <a:t>Minus-Karten</a:t>
                </a:r>
              </a:p>
            </p:txBody>
          </p:sp>
        </p:grpSp>
        <p:pic>
          <p:nvPicPr>
            <p:cNvPr id="29" name="Bild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905" y="3045271"/>
              <a:ext cx="1828800" cy="1734312"/>
            </a:xfrm>
            <a:prstGeom prst="rect">
              <a:avLst/>
            </a:prstGeom>
          </p:spPr>
        </p:pic>
      </p:grpSp>
      <p:grpSp>
        <p:nvGrpSpPr>
          <p:cNvPr id="34" name="Gruppierung 33"/>
          <p:cNvGrpSpPr/>
          <p:nvPr/>
        </p:nvGrpSpPr>
        <p:grpSpPr>
          <a:xfrm>
            <a:off x="9077998" y="1853234"/>
            <a:ext cx="2275802" cy="3734765"/>
            <a:chOff x="6096000" y="1843778"/>
            <a:chExt cx="1980000" cy="3249332"/>
          </a:xfrm>
        </p:grpSpPr>
        <p:grpSp>
          <p:nvGrpSpPr>
            <p:cNvPr id="23" name="Gruppierung 22"/>
            <p:cNvGrpSpPr/>
            <p:nvPr/>
          </p:nvGrpSpPr>
          <p:grpSpPr>
            <a:xfrm>
              <a:off x="6096000" y="1843778"/>
              <a:ext cx="1980000" cy="3249332"/>
              <a:chOff x="838200" y="1843778"/>
              <a:chExt cx="1980000" cy="3249332"/>
            </a:xfrm>
          </p:grpSpPr>
          <p:sp>
            <p:nvSpPr>
              <p:cNvPr id="26" name="Rechteck 25"/>
              <p:cNvSpPr/>
              <p:nvPr/>
            </p:nvSpPr>
            <p:spPr>
              <a:xfrm>
                <a:off x="838200" y="2213110"/>
                <a:ext cx="1980000" cy="2880000"/>
              </a:xfrm>
              <a:prstGeom prst="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5" name="Textfeld 24"/>
              <p:cNvSpPr txBox="1"/>
              <p:nvPr/>
            </p:nvSpPr>
            <p:spPr>
              <a:xfrm>
                <a:off x="1097988" y="1843778"/>
                <a:ext cx="1460421" cy="321327"/>
              </a:xfrm>
              <a:prstGeom prst="rect">
                <a:avLst/>
              </a:prstGeom>
              <a:noFill/>
            </p:spPr>
            <p:txBody>
              <a:bodyPr wrap="none" rtlCol="0">
                <a:spAutoFit/>
              </a:bodyPr>
              <a:lstStyle/>
              <a:p>
                <a:pPr algn="ctr"/>
                <a:r>
                  <a:rPr lang="de-CH" dirty="0"/>
                  <a:t>Spezielle Karten</a:t>
                </a:r>
              </a:p>
            </p:txBody>
          </p:sp>
        </p:grpSp>
        <p:sp>
          <p:nvSpPr>
            <p:cNvPr id="30" name="Eckige Klammer links/rechts 29"/>
            <p:cNvSpPr/>
            <p:nvPr/>
          </p:nvSpPr>
          <p:spPr>
            <a:xfrm>
              <a:off x="6257944" y="2397195"/>
              <a:ext cx="1656107" cy="463991"/>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dirty="0"/>
                <a:t>Zufallskarte</a:t>
              </a:r>
            </a:p>
          </p:txBody>
        </p:sp>
        <p:pic>
          <p:nvPicPr>
            <p:cNvPr id="33" name="Bild 32"/>
            <p:cNvPicPr>
              <a:picLocks noChangeAspect="1"/>
            </p:cNvPicPr>
            <p:nvPr/>
          </p:nvPicPr>
          <p:blipFill rotWithShape="1">
            <a:blip r:embed="rId5">
              <a:extLst>
                <a:ext uri="{BEBA8EAE-BF5A-486C-A8C5-ECC9F3942E4B}">
                  <a14:imgProps xmlns:a14="http://schemas.microsoft.com/office/drawing/2010/main">
                    <a14:imgLayer r:embed="rId6">
                      <a14:imgEffect>
                        <a14:backgroundRemoval t="7143" b="93929" l="21026" r="69231"/>
                      </a14:imgEffect>
                    </a14:imgLayer>
                  </a14:imgProps>
                </a:ext>
              </a:extLst>
            </a:blip>
            <a:srcRect l="23129" t="8429" r="31539" b="3202"/>
            <a:stretch/>
          </p:blipFill>
          <p:spPr>
            <a:xfrm>
              <a:off x="6360417" y="2971606"/>
              <a:ext cx="1452034" cy="2032127"/>
            </a:xfrm>
            <a:prstGeom prst="rect">
              <a:avLst/>
            </a:prstGeom>
          </p:spPr>
        </p:pic>
      </p:grpSp>
    </p:spTree>
    <p:extLst>
      <p:ext uri="{BB962C8B-B14F-4D97-AF65-F5344CB8AC3E}">
        <p14:creationId xmlns:p14="http://schemas.microsoft.com/office/powerpoint/2010/main" val="802271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Quellenangaben</a:t>
            </a:r>
          </a:p>
        </p:txBody>
      </p:sp>
      <p:sp>
        <p:nvSpPr>
          <p:cNvPr id="3" name="Inhaltsplatzhalter 2"/>
          <p:cNvSpPr>
            <a:spLocks noGrp="1"/>
          </p:cNvSpPr>
          <p:nvPr>
            <p:ph idx="1"/>
          </p:nvPr>
        </p:nvSpPr>
        <p:spPr/>
        <p:txBody>
          <a:bodyPr/>
          <a:lstStyle/>
          <a:p>
            <a:r>
              <a:rPr lang="de-CH" dirty="0">
                <a:hlinkClick r:id="rId2"/>
              </a:rPr>
              <a:t>https://de.cleanpng.com/png-em45vq/download-png.html</a:t>
            </a:r>
            <a:endParaRPr lang="de-CH" dirty="0"/>
          </a:p>
          <a:p>
            <a:r>
              <a:rPr lang="de-CH" dirty="0">
                <a:hlinkClick r:id="rId3"/>
              </a:rPr>
              <a:t>https://www.volgshop.ch/wp-content/uploads/2015/04/Red_Bull.jpg</a:t>
            </a:r>
            <a:endParaRPr lang="de-CH" dirty="0"/>
          </a:p>
          <a:p>
            <a:r>
              <a:rPr lang="de-CH" dirty="0">
                <a:hlinkClick r:id="rId4"/>
              </a:rPr>
              <a:t>https://image.shutterstock.com/image-photo/playing-cards-hand-isolated-on-260nw-397538776.jpg</a:t>
            </a:r>
            <a:endParaRPr lang="de-CH" dirty="0"/>
          </a:p>
          <a:p>
            <a:endParaRPr lang="de-CH" dirty="0"/>
          </a:p>
        </p:txBody>
      </p:sp>
    </p:spTree>
    <p:extLst>
      <p:ext uri="{BB962C8B-B14F-4D97-AF65-F5344CB8AC3E}">
        <p14:creationId xmlns:p14="http://schemas.microsoft.com/office/powerpoint/2010/main" val="149847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Rechteck 13"/>
          <p:cNvSpPr/>
          <p:nvPr/>
        </p:nvSpPr>
        <p:spPr>
          <a:xfrm>
            <a:off x="7377790" y="838198"/>
            <a:ext cx="4310743" cy="5187046"/>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9525" lvl="0" indent="-9525" algn="just">
              <a:spcAft>
                <a:spcPts val="600"/>
              </a:spcAft>
              <a:defRPr/>
            </a:pPr>
            <a:r>
              <a:rPr lang="de-CH" b="1" u="sng" dirty="0">
                <a:solidFill>
                  <a:schemeClr val="tx1"/>
                </a:solidFill>
              </a:rPr>
              <a:t>Ziel des Spiels:</a:t>
            </a:r>
            <a:endParaRPr lang="de-CH" sz="1400" b="1" u="sng" dirty="0">
              <a:solidFill>
                <a:schemeClr val="tx1"/>
              </a:solidFill>
            </a:endParaRPr>
          </a:p>
          <a:p>
            <a:pPr marL="9525" lvl="0" indent="-9525" algn="just">
              <a:defRPr/>
            </a:pPr>
            <a:r>
              <a:rPr lang="de-CH" sz="1400" dirty="0">
                <a:solidFill>
                  <a:schemeClr val="tx1"/>
                </a:solidFill>
              </a:rPr>
              <a:t>Ziel dieses Spieles ist es 180 Kreditpunkte zu erzielen. In jeder Runde darf der Spieler entscheiden ob er eine Karte ziehen, eine Karte wegschmeissen oder diese Runde aussetzen möchte. Hat ein Spieler über 180 Kreditpunkte erzielt, hat er verloren und bekommt 0 </a:t>
            </a:r>
            <a:r>
              <a:rPr lang="de-CH" sz="1400" dirty="0" err="1">
                <a:solidFill>
                  <a:schemeClr val="tx1"/>
                </a:solidFill>
              </a:rPr>
              <a:t>Coins</a:t>
            </a:r>
            <a:r>
              <a:rPr lang="de-CH" sz="1400" dirty="0">
                <a:solidFill>
                  <a:schemeClr val="tx1"/>
                </a:solidFill>
              </a:rPr>
              <a:t>. </a:t>
            </a:r>
          </a:p>
        </p:txBody>
      </p:sp>
      <p:sp>
        <p:nvSpPr>
          <p:cNvPr id="15" name="Abgerundetes Rechteck 14"/>
          <p:cNvSpPr/>
          <p:nvPr/>
        </p:nvSpPr>
        <p:spPr>
          <a:xfrm>
            <a:off x="8874576" y="5551715"/>
            <a:ext cx="1314452" cy="293910"/>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400" dirty="0">
                <a:solidFill>
                  <a:schemeClr val="tx1"/>
                </a:solidFill>
              </a:rPr>
              <a:t>Schliessen</a:t>
            </a:r>
          </a:p>
        </p:txBody>
      </p:sp>
      <p:sp>
        <p:nvSpPr>
          <p:cNvPr id="16" name="Pfeil nach links 15"/>
          <p:cNvSpPr/>
          <p:nvPr/>
        </p:nvSpPr>
        <p:spPr>
          <a:xfrm>
            <a:off x="10080171" y="5456354"/>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3" name="Abgerundetes Rechteck 12"/>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Lobby</a:t>
            </a:r>
          </a:p>
        </p:txBody>
      </p:sp>
    </p:spTree>
    <p:extLst>
      <p:ext uri="{BB962C8B-B14F-4D97-AF65-F5344CB8AC3E}">
        <p14:creationId xmlns:p14="http://schemas.microsoft.com/office/powerpoint/2010/main" val="46266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3" name="Pfeil nach links 12"/>
          <p:cNvSpPr/>
          <p:nvPr/>
        </p:nvSpPr>
        <p:spPr>
          <a:xfrm>
            <a:off x="4963885" y="3156639"/>
            <a:ext cx="978408" cy="48463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a:solidFill>
                  <a:schemeClr val="tx1"/>
                </a:solidFill>
              </a:rPr>
              <a:t>Lobby</a:t>
            </a:r>
            <a:endParaRPr lang="de-CH" i="1" dirty="0">
              <a:solidFill>
                <a:schemeClr val="tx1"/>
              </a:solidFill>
            </a:endParaRPr>
          </a:p>
        </p:txBody>
      </p:sp>
    </p:spTree>
    <p:extLst>
      <p:ext uri="{BB962C8B-B14F-4D97-AF65-F5344CB8AC3E}">
        <p14:creationId xmlns:p14="http://schemas.microsoft.com/office/powerpoint/2010/main" val="185227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6" name="Gruppierung 5"/>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575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i="1" dirty="0">
                  <a:solidFill>
                    <a:schemeClr val="bg2">
                      <a:lumMod val="75000"/>
                    </a:schemeClr>
                  </a:solidFill>
                </a:rPr>
                <a:t>Name eingeben</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Tree>
    <p:extLst>
      <p:ext uri="{BB962C8B-B14F-4D97-AF65-F5344CB8AC3E}">
        <p14:creationId xmlns:p14="http://schemas.microsoft.com/office/powerpoint/2010/main" val="73881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3" name="Abgerundetes Rechteck 2"/>
            <p:cNvSpPr/>
            <p:nvPr/>
          </p:nvSpPr>
          <p:spPr>
            <a:xfrm>
              <a:off x="3060547" y="1459668"/>
              <a:ext cx="2598352" cy="7465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dirty="0">
                  <a:solidFill>
                    <a:schemeClr val="tx1"/>
                  </a:solidFill>
                </a:rPr>
                <a:t>Anna		✓</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17" name="Eckige Klammer links/rechts 16"/>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92D050"/>
                </a:solidFill>
              </a:rPr>
              <a:t>Username ok!</a:t>
            </a:r>
          </a:p>
        </p:txBody>
      </p:sp>
    </p:spTree>
    <p:extLst>
      <p:ext uri="{BB962C8B-B14F-4D97-AF65-F5344CB8AC3E}">
        <p14:creationId xmlns:p14="http://schemas.microsoft.com/office/powerpoint/2010/main" val="1461930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p:cNvSpPr/>
          <p:nvPr/>
        </p:nvSpPr>
        <p:spPr>
          <a:xfrm>
            <a:off x="3581399" y="2623456"/>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200" b="1" dirty="0">
                <a:solidFill>
                  <a:schemeClr val="tx1"/>
                </a:solidFill>
                <a:latin typeface="Apple Chancery" charset="0"/>
                <a:ea typeface="Apple Chancery" charset="0"/>
                <a:cs typeface="Apple Chancery" charset="0"/>
              </a:rPr>
              <a:t>Start</a:t>
            </a:r>
          </a:p>
        </p:txBody>
      </p:sp>
      <p:sp>
        <p:nvSpPr>
          <p:cNvPr id="9" name="Oval 8"/>
          <p:cNvSpPr/>
          <p:nvPr/>
        </p:nvSpPr>
        <p:spPr>
          <a:xfrm>
            <a:off x="1880507" y="83819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b="1" dirty="0">
                <a:solidFill>
                  <a:schemeClr val="tx1"/>
                </a:solidFill>
                <a:latin typeface="Apple Chancery" charset="0"/>
                <a:ea typeface="Apple Chancery" charset="0"/>
                <a:cs typeface="Apple Chancery" charset="0"/>
              </a:rPr>
              <a:t>Karten</a:t>
            </a:r>
            <a:endParaRPr lang="de-CH" b="1" dirty="0">
              <a:solidFill>
                <a:schemeClr val="tx1"/>
              </a:solidFill>
              <a:latin typeface="Apple Chancery" charset="0"/>
              <a:ea typeface="Apple Chancery" charset="0"/>
              <a:cs typeface="Apple Chancery" charset="0"/>
            </a:endParaRPr>
          </a:p>
        </p:txBody>
      </p:sp>
      <p:sp>
        <p:nvSpPr>
          <p:cNvPr id="10" name="Oval 9"/>
          <p:cNvSpPr/>
          <p:nvPr/>
        </p:nvSpPr>
        <p:spPr>
          <a:xfrm>
            <a:off x="5317671" y="838198"/>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b="1" dirty="0">
                <a:solidFill>
                  <a:schemeClr val="tx1"/>
                </a:solidFill>
                <a:latin typeface="Apple Chancery" charset="0"/>
                <a:ea typeface="Apple Chancery" charset="0"/>
                <a:cs typeface="Apple Chancery" charset="0"/>
              </a:rPr>
              <a:t>Regeln</a:t>
            </a:r>
            <a:endParaRPr lang="de-CH" b="1" dirty="0">
              <a:solidFill>
                <a:schemeClr val="tx1"/>
              </a:solidFill>
              <a:latin typeface="Apple Chancery" charset="0"/>
              <a:ea typeface="Apple Chancery" charset="0"/>
              <a:cs typeface="Apple Chancery" charset="0"/>
            </a:endParaRPr>
          </a:p>
        </p:txBody>
      </p:sp>
      <p:sp>
        <p:nvSpPr>
          <p:cNvPr id="11" name="Oval 10"/>
          <p:cNvSpPr/>
          <p:nvPr/>
        </p:nvSpPr>
        <p:spPr>
          <a:xfrm>
            <a:off x="1880506" y="446858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b="1" dirty="0">
                <a:solidFill>
                  <a:schemeClr val="tx1"/>
                </a:solidFill>
                <a:latin typeface="Apple Chancery" charset="0"/>
                <a:ea typeface="Apple Chancery" charset="0"/>
                <a:cs typeface="Apple Chancery" charset="0"/>
              </a:rPr>
              <a:t>Ziel</a:t>
            </a:r>
          </a:p>
        </p:txBody>
      </p:sp>
      <p:sp>
        <p:nvSpPr>
          <p:cNvPr id="12" name="Oval 11"/>
          <p:cNvSpPr/>
          <p:nvPr/>
        </p:nvSpPr>
        <p:spPr>
          <a:xfrm>
            <a:off x="5317669" y="4471307"/>
            <a:ext cx="1556657" cy="1556657"/>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200" b="1" dirty="0">
                <a:solidFill>
                  <a:schemeClr val="tx1"/>
                </a:solidFill>
                <a:latin typeface="Apple Chancery" charset="0"/>
                <a:ea typeface="Apple Chancery" charset="0"/>
                <a:cs typeface="Apple Chancery" charset="0"/>
              </a:rPr>
              <a:t>Einstellungen</a:t>
            </a:r>
          </a:p>
        </p:txBody>
      </p:sp>
      <p:sp>
        <p:nvSpPr>
          <p:cNvPr id="14" name="Abgerundetes Rechteck 13"/>
          <p:cNvSpPr/>
          <p:nvPr/>
        </p:nvSpPr>
        <p:spPr>
          <a:xfrm>
            <a:off x="277312" y="179614"/>
            <a:ext cx="1444610"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Einloggen</a:t>
            </a:r>
          </a:p>
        </p:txBody>
      </p:sp>
      <p:grpSp>
        <p:nvGrpSpPr>
          <p:cNvPr id="2" name="Gruppierung 1"/>
          <p:cNvGrpSpPr/>
          <p:nvPr/>
        </p:nvGrpSpPr>
        <p:grpSpPr>
          <a:xfrm>
            <a:off x="2833745" y="1181840"/>
            <a:ext cx="3051959" cy="4439887"/>
            <a:chOff x="2833745" y="1181840"/>
            <a:chExt cx="3051959" cy="4439887"/>
          </a:xfrm>
        </p:grpSpPr>
        <p:sp>
          <p:nvSpPr>
            <p:cNvPr id="15" name="Abgerundetes Rechteck 14"/>
            <p:cNvSpPr/>
            <p:nvPr/>
          </p:nvSpPr>
          <p:spPr>
            <a:xfrm>
              <a:off x="2833745" y="1181840"/>
              <a:ext cx="3051959" cy="4439887"/>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Abgerundetes Rechteck 2"/>
            <p:cNvSpPr/>
            <p:nvPr/>
          </p:nvSpPr>
          <p:spPr>
            <a:xfrm>
              <a:off x="3060547" y="1459668"/>
              <a:ext cx="2598352" cy="7465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a:solidFill>
                    <a:schemeClr val="tx1"/>
                  </a:solidFill>
                </a:rPr>
                <a:t>Username:</a:t>
              </a:r>
            </a:p>
            <a:p>
              <a:r>
                <a:rPr lang="de-CH" dirty="0">
                  <a:solidFill>
                    <a:schemeClr val="tx1"/>
                  </a:solidFill>
                </a:rPr>
                <a:t>Anna		✖</a:t>
              </a:r>
            </a:p>
          </p:txBody>
        </p:sp>
        <p:sp>
          <p:nvSpPr>
            <p:cNvPr id="16" name="Abgerundetes Rechteck 15"/>
            <p:cNvSpPr/>
            <p:nvPr/>
          </p:nvSpPr>
          <p:spPr>
            <a:xfrm>
              <a:off x="3060547" y="2623456"/>
              <a:ext cx="2598352" cy="276323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Spielerlogo auswählen</a:t>
              </a:r>
            </a:p>
          </p:txBody>
        </p:sp>
        <p:sp>
          <p:nvSpPr>
            <p:cNvPr id="5" name="Abgerundetes Rechteck 4"/>
            <p:cNvSpPr/>
            <p:nvPr/>
          </p:nvSpPr>
          <p:spPr>
            <a:xfrm>
              <a:off x="3437164" y="3198877"/>
              <a:ext cx="752168" cy="75021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Nerd</a:t>
              </a:r>
              <a:endParaRPr lang="de-CH" sz="1600" b="1" dirty="0">
                <a:solidFill>
                  <a:schemeClr val="tx1"/>
                </a:solidFill>
              </a:endParaRPr>
            </a:p>
          </p:txBody>
        </p:sp>
        <p:sp>
          <p:nvSpPr>
            <p:cNvPr id="22" name="Abgerundetes Rechteck 21"/>
            <p:cNvSpPr/>
            <p:nvPr/>
          </p:nvSpPr>
          <p:spPr>
            <a:xfrm>
              <a:off x="3437163" y="4219199"/>
              <a:ext cx="752169" cy="750214"/>
            </a:xfrm>
            <a:prstGeom prst="roundRect">
              <a:avLst/>
            </a:prstGeom>
            <a:solidFill>
              <a:schemeClr val="accent4">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Girly</a:t>
              </a:r>
              <a:endParaRPr lang="de-CH" sz="1600" b="1" dirty="0">
                <a:solidFill>
                  <a:schemeClr val="tx1"/>
                </a:solidFill>
              </a:endParaRPr>
            </a:p>
          </p:txBody>
        </p:sp>
        <p:sp>
          <p:nvSpPr>
            <p:cNvPr id="25" name="Abgerundetes Rechteck 24"/>
            <p:cNvSpPr/>
            <p:nvPr/>
          </p:nvSpPr>
          <p:spPr>
            <a:xfrm>
              <a:off x="4530123" y="3198877"/>
              <a:ext cx="752168" cy="75021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a:solidFill>
                    <a:schemeClr val="tx1"/>
                  </a:solidFill>
                </a:rPr>
                <a:t>Punk</a:t>
              </a:r>
            </a:p>
          </p:txBody>
        </p:sp>
        <p:sp>
          <p:nvSpPr>
            <p:cNvPr id="26" name="Abgerundetes Rechteck 25"/>
            <p:cNvSpPr/>
            <p:nvPr/>
          </p:nvSpPr>
          <p:spPr>
            <a:xfrm>
              <a:off x="4530122" y="4219199"/>
              <a:ext cx="752169" cy="750214"/>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600" b="1" dirty="0" err="1">
                  <a:solidFill>
                    <a:schemeClr val="tx1"/>
                  </a:solidFill>
                </a:rPr>
                <a:t>Hippy</a:t>
              </a:r>
              <a:endParaRPr lang="de-CH" sz="1600" b="1" dirty="0">
                <a:solidFill>
                  <a:schemeClr val="tx1"/>
                </a:solidFill>
              </a:endParaRPr>
            </a:p>
          </p:txBody>
        </p:sp>
      </p:grpSp>
      <p:sp>
        <p:nvSpPr>
          <p:cNvPr id="6" name="Eckige Klammer links/rechts 5"/>
          <p:cNvSpPr/>
          <p:nvPr/>
        </p:nvSpPr>
        <p:spPr>
          <a:xfrm>
            <a:off x="3280431" y="2282451"/>
            <a:ext cx="2158583" cy="263893"/>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de-CH" sz="1400" dirty="0">
                <a:solidFill>
                  <a:srgbClr val="FF0000"/>
                </a:solidFill>
              </a:rPr>
              <a:t>Username schon benutzt!</a:t>
            </a:r>
          </a:p>
        </p:txBody>
      </p:sp>
    </p:spTree>
    <p:extLst>
      <p:ext uri="{BB962C8B-B14F-4D97-AF65-F5344CB8AC3E}">
        <p14:creationId xmlns:p14="http://schemas.microsoft.com/office/powerpoint/2010/main" val="812850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sp>
        <p:nvSpPr>
          <p:cNvPr id="9" name="Rechteck 8"/>
          <p:cNvSpPr/>
          <p:nvPr/>
        </p:nvSpPr>
        <p:spPr>
          <a:xfrm>
            <a:off x="4147371" y="244929"/>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rot="16200000">
            <a:off x="1146752"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5087"/>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rot="5400000">
            <a:off x="7327478"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Abgerundetes Rechteck 1"/>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Anfangszustand</a:t>
            </a:r>
          </a:p>
        </p:txBody>
      </p:sp>
    </p:spTree>
    <p:extLst>
      <p:ext uri="{BB962C8B-B14F-4D97-AF65-F5344CB8AC3E}">
        <p14:creationId xmlns:p14="http://schemas.microsoft.com/office/powerpoint/2010/main" val="194005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i="1" dirty="0">
                <a:solidFill>
                  <a:schemeClr val="bg1">
                    <a:lumMod val="75000"/>
                  </a:schemeClr>
                </a:solidFill>
              </a:rPr>
              <a:t>Text hier eingeben...</a:t>
            </a: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Nach ein paar Runden</a:t>
            </a:r>
          </a:p>
        </p:txBody>
      </p:sp>
    </p:spTree>
    <p:extLst>
      <p:ext uri="{BB962C8B-B14F-4D97-AF65-F5344CB8AC3E}">
        <p14:creationId xmlns:p14="http://schemas.microsoft.com/office/powerpoint/2010/main" val="36222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6858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Abgerundetes Rechteck 4"/>
          <p:cNvSpPr/>
          <p:nvPr/>
        </p:nvSpPr>
        <p:spPr>
          <a:xfrm>
            <a:off x="9307285" y="179614"/>
            <a:ext cx="2688772" cy="649877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Abgerundetes Rechteck 5"/>
          <p:cNvSpPr/>
          <p:nvPr/>
        </p:nvSpPr>
        <p:spPr>
          <a:xfrm>
            <a:off x="9486899" y="2280555"/>
            <a:ext cx="2329543" cy="29663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sz="1600" dirty="0">
                <a:solidFill>
                  <a:schemeClr val="tx1"/>
                </a:solidFill>
              </a:rPr>
              <a:t>Anna: Hi :)</a:t>
            </a:r>
          </a:p>
          <a:p>
            <a:r>
              <a:rPr lang="de-CH" sz="1600" dirty="0">
                <a:solidFill>
                  <a:schemeClr val="tx1"/>
                </a:solidFill>
              </a:rPr>
              <a:t>Johannes: Sali!</a:t>
            </a:r>
          </a:p>
          <a:p>
            <a:r>
              <a:rPr lang="de-CH" sz="1600" dirty="0">
                <a:solidFill>
                  <a:schemeClr val="tx1"/>
                </a:solidFill>
              </a:rPr>
              <a:t>Adrian: </a:t>
            </a:r>
            <a:r>
              <a:rPr lang="de-CH" sz="1600" dirty="0" err="1">
                <a:solidFill>
                  <a:schemeClr val="tx1"/>
                </a:solidFill>
              </a:rPr>
              <a:t>Hallöle</a:t>
            </a:r>
            <a:r>
              <a:rPr lang="de-CH" sz="1600" dirty="0">
                <a:solidFill>
                  <a:schemeClr val="tx1"/>
                </a:solidFill>
              </a:rPr>
              <a:t> </a:t>
            </a:r>
            <a:r>
              <a:rPr lang="de-CH" sz="1600" dirty="0" err="1">
                <a:solidFill>
                  <a:schemeClr val="tx1"/>
                </a:solidFill>
              </a:rPr>
              <a:t>xD</a:t>
            </a:r>
            <a:endParaRPr lang="de-CH" sz="1600" dirty="0">
              <a:solidFill>
                <a:schemeClr val="tx1"/>
              </a:solidFill>
            </a:endParaRPr>
          </a:p>
          <a:p>
            <a:r>
              <a:rPr lang="de-CH" sz="1600" dirty="0">
                <a:solidFill>
                  <a:schemeClr val="tx1"/>
                </a:solidFill>
              </a:rPr>
              <a:t>Mei: </a:t>
            </a:r>
            <a:r>
              <a:rPr lang="de-CH" sz="1600" dirty="0" err="1">
                <a:solidFill>
                  <a:schemeClr val="tx1"/>
                </a:solidFill>
              </a:rPr>
              <a:t>Hello</a:t>
            </a:r>
            <a:r>
              <a:rPr lang="de-CH" sz="1600" dirty="0">
                <a:solidFill>
                  <a:schemeClr val="tx1"/>
                </a:solidFill>
              </a:rPr>
              <a:t> </a:t>
            </a:r>
            <a:r>
              <a:rPr lang="de-CH" sz="1600" dirty="0" err="1">
                <a:solidFill>
                  <a:schemeClr val="tx1"/>
                </a:solidFill>
              </a:rPr>
              <a:t>everyone</a:t>
            </a:r>
            <a:r>
              <a:rPr lang="de-CH" sz="1600" dirty="0">
                <a:solidFill>
                  <a:schemeClr val="tx1"/>
                </a:solidFill>
              </a:rPr>
              <a:t> ^^</a:t>
            </a:r>
            <a:endParaRPr lang="de-CH" sz="1600" i="1" dirty="0">
              <a:solidFill>
                <a:schemeClr val="bg1">
                  <a:lumMod val="75000"/>
                </a:schemeClr>
              </a:solidFill>
            </a:endParaRPr>
          </a:p>
        </p:txBody>
      </p:sp>
      <p:sp>
        <p:nvSpPr>
          <p:cNvPr id="7" name="Abgerundetes Rechteck 6"/>
          <p:cNvSpPr/>
          <p:nvPr/>
        </p:nvSpPr>
        <p:spPr>
          <a:xfrm>
            <a:off x="9486899" y="5431971"/>
            <a:ext cx="2329543" cy="10613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CH" dirty="0">
                <a:solidFill>
                  <a:schemeClr val="tx1"/>
                </a:solidFill>
              </a:rPr>
              <a:t>Ich verliere diese Runde... :(</a:t>
            </a:r>
            <a:endParaRPr lang="de-CH" i="1" dirty="0">
              <a:solidFill>
                <a:schemeClr val="bg1">
                  <a:lumMod val="75000"/>
                </a:schemeClr>
              </a:solidFill>
            </a:endParaRPr>
          </a:p>
        </p:txBody>
      </p:sp>
      <p:sp>
        <p:nvSpPr>
          <p:cNvPr id="13" name="Abgerundetes Rechteck 12"/>
          <p:cNvSpPr/>
          <p:nvPr/>
        </p:nvSpPr>
        <p:spPr>
          <a:xfrm>
            <a:off x="9486898" y="361946"/>
            <a:ext cx="2329543" cy="17389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de-CH" sz="1600" dirty="0">
                <a:solidFill>
                  <a:schemeClr val="tx1"/>
                </a:solidFill>
              </a:rPr>
              <a:t>Momentaner Stand der Konten</a:t>
            </a:r>
          </a:p>
          <a:p>
            <a:r>
              <a:rPr lang="de-CH" sz="1600" dirty="0">
                <a:solidFill>
                  <a:schemeClr val="tx1"/>
                </a:solidFill>
              </a:rPr>
              <a:t>Anna: 	0 </a:t>
            </a:r>
            <a:r>
              <a:rPr lang="de-CH" sz="1600" dirty="0" err="1">
                <a:solidFill>
                  <a:schemeClr val="tx1"/>
                </a:solidFill>
              </a:rPr>
              <a:t>Coins</a:t>
            </a:r>
            <a:endParaRPr lang="de-CH" sz="1600" dirty="0">
              <a:solidFill>
                <a:schemeClr val="tx1"/>
              </a:solidFill>
            </a:endParaRPr>
          </a:p>
          <a:p>
            <a:r>
              <a:rPr lang="de-CH" sz="1600" dirty="0">
                <a:solidFill>
                  <a:schemeClr val="tx1"/>
                </a:solidFill>
              </a:rPr>
              <a:t>Mei:	0 </a:t>
            </a:r>
            <a:r>
              <a:rPr lang="de-CH" sz="1600" dirty="0" err="1">
                <a:solidFill>
                  <a:schemeClr val="tx1"/>
                </a:solidFill>
              </a:rPr>
              <a:t>Coins</a:t>
            </a:r>
            <a:endParaRPr lang="de-CH" sz="1600" dirty="0">
              <a:solidFill>
                <a:schemeClr val="tx1"/>
              </a:solidFill>
            </a:endParaRPr>
          </a:p>
          <a:p>
            <a:r>
              <a:rPr lang="de-CH" sz="1600" dirty="0">
                <a:solidFill>
                  <a:schemeClr val="tx1"/>
                </a:solidFill>
              </a:rPr>
              <a:t>Adrian:	0 </a:t>
            </a:r>
            <a:r>
              <a:rPr lang="de-CH" sz="1600" dirty="0" err="1">
                <a:solidFill>
                  <a:schemeClr val="tx1"/>
                </a:solidFill>
              </a:rPr>
              <a:t>Coins</a:t>
            </a:r>
            <a:endParaRPr lang="de-CH" sz="1600" dirty="0">
              <a:solidFill>
                <a:schemeClr val="tx1"/>
              </a:solidFill>
            </a:endParaRPr>
          </a:p>
          <a:p>
            <a:r>
              <a:rPr lang="de-CH" sz="1600" dirty="0">
                <a:solidFill>
                  <a:schemeClr val="tx1"/>
                </a:solidFill>
              </a:rPr>
              <a:t>Johannes:	0 </a:t>
            </a:r>
            <a:r>
              <a:rPr lang="de-CH" sz="1600" dirty="0" err="1">
                <a:solidFill>
                  <a:schemeClr val="tx1"/>
                </a:solidFill>
              </a:rPr>
              <a:t>Coins</a:t>
            </a:r>
            <a:endParaRPr lang="de-CH" sz="1600" dirty="0">
              <a:solidFill>
                <a:schemeClr val="tx1"/>
              </a:solidFill>
            </a:endParaRPr>
          </a:p>
        </p:txBody>
      </p:sp>
      <p:grpSp>
        <p:nvGrpSpPr>
          <p:cNvPr id="3" name="Gruppierung 2"/>
          <p:cNvGrpSpPr/>
          <p:nvPr/>
        </p:nvGrpSpPr>
        <p:grpSpPr>
          <a:xfrm>
            <a:off x="3472457" y="179614"/>
            <a:ext cx="2362371" cy="1440000"/>
            <a:chOff x="3472457" y="179614"/>
            <a:chExt cx="2362371" cy="1440000"/>
          </a:xfrm>
        </p:grpSpPr>
        <p:sp>
          <p:nvSpPr>
            <p:cNvPr id="2" name="Rechteck 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7"/>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hteck 8"/>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Rechteck 9"/>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hteck 10"/>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grpSp>
        <p:nvGrpSpPr>
          <p:cNvPr id="29" name="Gruppierung 28"/>
          <p:cNvGrpSpPr/>
          <p:nvPr/>
        </p:nvGrpSpPr>
        <p:grpSpPr>
          <a:xfrm rot="16200000">
            <a:off x="415566" y="2593736"/>
            <a:ext cx="2362371" cy="1440000"/>
            <a:chOff x="3472457" y="179614"/>
            <a:chExt cx="2362371" cy="1440000"/>
          </a:xfrm>
        </p:grpSpPr>
        <p:sp>
          <p:nvSpPr>
            <p:cNvPr id="30" name="Rechteck 29"/>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1" name="Rechteck 30"/>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2" name="Rechteck 31"/>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3" name="Rechteck 32"/>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4" name="Rechteck 33"/>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6" name="Rechteck 35"/>
          <p:cNvSpPr/>
          <p:nvPr/>
        </p:nvSpPr>
        <p:spPr>
          <a:xfrm>
            <a:off x="3472457" y="5053330"/>
            <a:ext cx="900000" cy="1440000"/>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7" name="Rechteck 36"/>
          <p:cNvSpPr/>
          <p:nvPr/>
        </p:nvSpPr>
        <p:spPr>
          <a:xfrm>
            <a:off x="3809914" y="5053330"/>
            <a:ext cx="900000" cy="1440000"/>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p:cNvSpPr/>
          <p:nvPr/>
        </p:nvSpPr>
        <p:spPr>
          <a:xfrm>
            <a:off x="4147371" y="5053330"/>
            <a:ext cx="900000" cy="1440000"/>
          </a:xfrm>
          <a:prstGeom prst="rect">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9" name="Rechteck 38"/>
          <p:cNvSpPr/>
          <p:nvPr/>
        </p:nvSpPr>
        <p:spPr>
          <a:xfrm>
            <a:off x="4518936" y="5053330"/>
            <a:ext cx="900000" cy="144000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0" name="Rechteck 39"/>
          <p:cNvSpPr/>
          <p:nvPr/>
        </p:nvSpPr>
        <p:spPr>
          <a:xfrm>
            <a:off x="4934828" y="5053330"/>
            <a:ext cx="900000" cy="1440000"/>
          </a:xfrm>
          <a:prstGeom prst="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nvGrpSpPr>
          <p:cNvPr id="41" name="Gruppierung 40"/>
          <p:cNvGrpSpPr/>
          <p:nvPr/>
        </p:nvGrpSpPr>
        <p:grpSpPr>
          <a:xfrm rot="5400000">
            <a:off x="6596292" y="2593737"/>
            <a:ext cx="2362371" cy="1440000"/>
            <a:chOff x="3472457" y="179614"/>
            <a:chExt cx="2362371" cy="1440000"/>
          </a:xfrm>
        </p:grpSpPr>
        <p:sp>
          <p:nvSpPr>
            <p:cNvPr id="42" name="Rechteck 41"/>
            <p:cNvSpPr/>
            <p:nvPr/>
          </p:nvSpPr>
          <p:spPr>
            <a:xfrm>
              <a:off x="3472457"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3" name="Rechteck 42"/>
            <p:cNvSpPr/>
            <p:nvPr/>
          </p:nvSpPr>
          <p:spPr>
            <a:xfrm>
              <a:off x="3809914"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4" name="Rechteck 43"/>
            <p:cNvSpPr/>
            <p:nvPr/>
          </p:nvSpPr>
          <p:spPr>
            <a:xfrm>
              <a:off x="4147371"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5" name="Rechteck 44"/>
            <p:cNvSpPr/>
            <p:nvPr/>
          </p:nvSpPr>
          <p:spPr>
            <a:xfrm>
              <a:off x="4518936"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6" name="Rechteck 45"/>
            <p:cNvSpPr/>
            <p:nvPr/>
          </p:nvSpPr>
          <p:spPr>
            <a:xfrm>
              <a:off x="4934828" y="179614"/>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grpSp>
      <p:sp>
        <p:nvSpPr>
          <p:cNvPr id="35" name="Rechteck 34"/>
          <p:cNvSpPr/>
          <p:nvPr/>
        </p:nvSpPr>
        <p:spPr>
          <a:xfrm>
            <a:off x="4147371" y="2650008"/>
            <a:ext cx="900000" cy="1440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7" name="Abgerundetes Rechteck 46"/>
          <p:cNvSpPr/>
          <p:nvPr/>
        </p:nvSpPr>
        <p:spPr>
          <a:xfrm>
            <a:off x="277312" y="179614"/>
            <a:ext cx="2232208" cy="914400"/>
          </a:xfrm>
          <a:prstGeom prst="round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i="1" dirty="0">
                <a:solidFill>
                  <a:schemeClr val="tx1"/>
                </a:solidFill>
              </a:rPr>
              <a:t>Chatten</a:t>
            </a:r>
          </a:p>
        </p:txBody>
      </p:sp>
    </p:spTree>
    <p:extLst>
      <p:ext uri="{BB962C8B-B14F-4D97-AF65-F5344CB8AC3E}">
        <p14:creationId xmlns:p14="http://schemas.microsoft.com/office/powerpoint/2010/main" val="959625213"/>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Words>
  <Application>Microsoft Macintosh PowerPoint</Application>
  <PresentationFormat>Breitbild</PresentationFormat>
  <Paragraphs>161</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Apple Chancery</vt:lpstr>
      <vt:lpstr>Arial</vt:lpstr>
      <vt:lpstr>Calibri</vt:lpstr>
      <vt:lpstr>Calibri Light</vt:lpstr>
      <vt:lpstr>Courier New</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Karten</vt:lpstr>
      <vt:lpstr>Quellenangaben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Mei-Pei Nghiem</dc:creator>
  <cp:lastModifiedBy>Anna Diack</cp:lastModifiedBy>
  <cp:revision>43</cp:revision>
  <dcterms:created xsi:type="dcterms:W3CDTF">2020-02-26T13:26:48Z</dcterms:created>
  <dcterms:modified xsi:type="dcterms:W3CDTF">2020-03-05T19:06:11Z</dcterms:modified>
</cp:coreProperties>
</file>