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8" r:id="rId12"/>
    <p:sldId id="315"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93" r:id="rId27"/>
    <p:sldId id="284" r:id="rId28"/>
    <p:sldId id="283" r:id="rId29"/>
    <p:sldId id="285" r:id="rId30"/>
    <p:sldId id="288" r:id="rId31"/>
    <p:sldId id="286" r:id="rId32"/>
    <p:sldId id="287" r:id="rId33"/>
    <p:sldId id="290" r:id="rId34"/>
    <p:sldId id="292" r:id="rId35"/>
    <p:sldId id="289" r:id="rId36"/>
    <p:sldId id="294" r:id="rId37"/>
    <p:sldId id="306" r:id="rId38"/>
    <p:sldId id="307" r:id="rId39"/>
    <p:sldId id="296" r:id="rId40"/>
    <p:sldId id="295" r:id="rId41"/>
    <p:sldId id="297" r:id="rId42"/>
    <p:sldId id="300" r:id="rId43"/>
    <p:sldId id="298" r:id="rId44"/>
    <p:sldId id="301" r:id="rId45"/>
    <p:sldId id="304" r:id="rId46"/>
    <p:sldId id="302" r:id="rId47"/>
    <p:sldId id="305" r:id="rId48"/>
    <p:sldId id="291" r:id="rId49"/>
    <p:sldId id="303" r:id="rId50"/>
    <p:sldId id="308" r:id="rId51"/>
    <p:sldId id="309" r:id="rId52"/>
    <p:sldId id="310" r:id="rId53"/>
    <p:sldId id="311" r:id="rId54"/>
    <p:sldId id="313" r:id="rId55"/>
    <p:sldId id="312" r:id="rId56"/>
    <p:sldId id="314" r:id="rId5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436D0B-8591-4BDF-BBD1-9D8A47EB231E}"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21697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436D0B-8591-4BDF-BBD1-9D8A47EB231E}"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408526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436D0B-8591-4BDF-BBD1-9D8A47EB231E}"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28348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299"/>
          </a:xfrm>
        </p:spPr>
        <p:txBody>
          <a:bodyPr/>
          <a:lstStyle/>
          <a:p>
            <a:r>
              <a:rPr lang="en-US" smtClean="0"/>
              <a:t>Click to edit Master title style</a:t>
            </a:r>
            <a:endParaRPr lang="en-IN"/>
          </a:p>
        </p:txBody>
      </p:sp>
      <p:sp>
        <p:nvSpPr>
          <p:cNvPr id="3" name="Content Placeholder 2"/>
          <p:cNvSpPr>
            <a:spLocks noGrp="1"/>
          </p:cNvSpPr>
          <p:nvPr>
            <p:ph idx="1"/>
          </p:nvPr>
        </p:nvSpPr>
        <p:spPr>
          <a:xfrm>
            <a:off x="838200" y="1514901"/>
            <a:ext cx="10515600" cy="4640239"/>
          </a:xfrm>
        </p:spPr>
        <p:txBody>
          <a:bodyPr/>
          <a:lstStyle>
            <a:lvl1pPr>
              <a:lnSpc>
                <a:spcPct val="120000"/>
              </a:lnSpc>
              <a:spcBef>
                <a:spcPts val="600"/>
              </a:spcBef>
              <a:spcAft>
                <a:spcPts val="600"/>
              </a:spcAft>
              <a:defRPr/>
            </a:lvl1pPr>
            <a:lvl2pPr>
              <a:lnSpc>
                <a:spcPct val="120000"/>
              </a:lnSpc>
              <a:spcBef>
                <a:spcPts val="600"/>
              </a:spcBef>
              <a:spcAft>
                <a:spcPts val="600"/>
              </a:spcAft>
              <a:defRPr/>
            </a:lvl2pPr>
            <a:lvl3pPr>
              <a:lnSpc>
                <a:spcPct val="120000"/>
              </a:lnSpc>
              <a:spcBef>
                <a:spcPts val="600"/>
              </a:spcBef>
              <a:spcAft>
                <a:spcPts val="600"/>
              </a:spcAft>
              <a:defRPr/>
            </a:lvl3pPr>
            <a:lvl4pPr>
              <a:lnSpc>
                <a:spcPct val="120000"/>
              </a:lnSpc>
              <a:spcBef>
                <a:spcPts val="600"/>
              </a:spcBef>
              <a:spcAft>
                <a:spcPts val="600"/>
              </a:spcAft>
              <a:defRPr/>
            </a:lvl4pPr>
            <a:lvl5pPr>
              <a:lnSpc>
                <a:spcPct val="120000"/>
              </a:lnSpc>
              <a:spcBef>
                <a:spcPts val="600"/>
              </a:spcBef>
              <a:spcAft>
                <a:spcPts val="600"/>
              </a:spcAf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436D0B-8591-4BDF-BBD1-9D8A47EB231E}" type="datetimeFigureOut">
              <a:rPr lang="en-IN" smtClean="0"/>
              <a:t>05-01-2020</a:t>
            </a:fld>
            <a:endParaRPr lang="en-IN" dirty="0"/>
          </a:p>
        </p:txBody>
      </p:sp>
      <p:sp>
        <p:nvSpPr>
          <p:cNvPr id="5" name="Footer Placeholder 4"/>
          <p:cNvSpPr>
            <a:spLocks noGrp="1"/>
          </p:cNvSpPr>
          <p:nvPr>
            <p:ph type="ftr" sz="quarter" idx="11"/>
          </p:nvPr>
        </p:nvSpPr>
        <p:spPr/>
        <p:txBody>
          <a:bodyPr/>
          <a:lstStyle/>
          <a:p>
            <a:r>
              <a:rPr lang="en-IN" dirty="0" smtClean="0"/>
              <a:t>Submitted by: </a:t>
            </a:r>
            <a:r>
              <a:rPr lang="en-IN" dirty="0" err="1" smtClean="0"/>
              <a:t>Janarthanan</a:t>
            </a:r>
            <a:r>
              <a:rPr lang="en-IN" dirty="0" smtClean="0"/>
              <a:t> </a:t>
            </a:r>
            <a:r>
              <a:rPr lang="en-IN" dirty="0" err="1" smtClean="0"/>
              <a:t>Balasubramanian</a:t>
            </a:r>
            <a:endParaRPr lang="en-IN" dirty="0"/>
          </a:p>
        </p:txBody>
      </p:sp>
      <p:sp>
        <p:nvSpPr>
          <p:cNvPr id="6" name="Slide Number Placeholder 5"/>
          <p:cNvSpPr>
            <a:spLocks noGrp="1"/>
          </p:cNvSpPr>
          <p:nvPr>
            <p:ph type="sldNum" sz="quarter" idx="12"/>
          </p:nvPr>
        </p:nvSpPr>
        <p:spPr/>
        <p:txBody>
          <a:bodyPr/>
          <a:lstStyle/>
          <a:p>
            <a:fld id="{A7C95718-4783-473C-B678-824DCEE9A05D}" type="slidenum">
              <a:rPr lang="en-IN" smtClean="0"/>
              <a:t>‹#›</a:t>
            </a:fld>
            <a:endParaRPr lang="en-IN" dirty="0"/>
          </a:p>
        </p:txBody>
      </p:sp>
    </p:spTree>
    <p:extLst>
      <p:ext uri="{BB962C8B-B14F-4D97-AF65-F5344CB8AC3E}">
        <p14:creationId xmlns:p14="http://schemas.microsoft.com/office/powerpoint/2010/main" val="346039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436D0B-8591-4BDF-BBD1-9D8A47EB231E}"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216845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436D0B-8591-4BDF-BBD1-9D8A47EB231E}" type="datetimeFigureOut">
              <a:rPr lang="en-IN" smtClean="0"/>
              <a:t>05-01-2020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325531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436D0B-8591-4BDF-BBD1-9D8A47EB231E}"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133339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436D0B-8591-4BDF-BBD1-9D8A47EB231E}" type="datetimeFigureOut">
              <a:rPr lang="en-IN" smtClean="0"/>
              <a:t>05-01-2020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400284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36D0B-8591-4BDF-BBD1-9D8A47EB231E}" type="datetimeFigureOut">
              <a:rPr lang="en-IN" smtClean="0"/>
              <a:t>05-01-2020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242458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436D0B-8591-4BDF-BBD1-9D8A47EB231E}" type="datetimeFigureOut">
              <a:rPr lang="en-IN" smtClean="0"/>
              <a:t>05-01-2020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366150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436D0B-8591-4BDF-BBD1-9D8A47EB231E}" type="datetimeFigureOut">
              <a:rPr lang="en-IN" smtClean="0"/>
              <a:t>05-01-2020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95718-4783-473C-B678-824DCEE9A05D}" type="slidenum">
              <a:rPr lang="en-IN" smtClean="0"/>
              <a:t>‹#›</a:t>
            </a:fld>
            <a:endParaRPr lang="en-IN"/>
          </a:p>
        </p:txBody>
      </p:sp>
    </p:spTree>
    <p:extLst>
      <p:ext uri="{BB962C8B-B14F-4D97-AF65-F5344CB8AC3E}">
        <p14:creationId xmlns:p14="http://schemas.microsoft.com/office/powerpoint/2010/main" val="178693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36D0B-8591-4BDF-BBD1-9D8A47EB231E}" type="datetimeFigureOut">
              <a:rPr lang="en-IN" smtClean="0"/>
              <a:t>05-01-2020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95718-4783-473C-B678-824DCEE9A05D}" type="slidenum">
              <a:rPr lang="en-IN" smtClean="0"/>
              <a:t>‹#›</a:t>
            </a:fld>
            <a:endParaRPr lang="en-IN"/>
          </a:p>
        </p:txBody>
      </p:sp>
    </p:spTree>
    <p:extLst>
      <p:ext uri="{BB962C8B-B14F-4D97-AF65-F5344CB8AC3E}">
        <p14:creationId xmlns:p14="http://schemas.microsoft.com/office/powerpoint/2010/main" val="44672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3" Type="http://schemas.openxmlformats.org/officeDocument/2006/relationships/hyperlink" Target="https://data.gov.in/resources/state-ut-wise-average-annual-drop-out-rate-2012-13-2014-15-ministry-human-resource" TargetMode="External"/><Relationship Id="rId2" Type="http://schemas.openxmlformats.org/officeDocument/2006/relationships/hyperlink" Target="https://data.gov.in/resources/state-wise-gross-domestic-product-gdp-current-price-yearly-basi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GDP Assignment</a:t>
            </a:r>
            <a:endParaRPr lang="en-IN" dirty="0"/>
          </a:p>
        </p:txBody>
      </p:sp>
      <p:sp>
        <p:nvSpPr>
          <p:cNvPr id="3" name="Subtitle 2"/>
          <p:cNvSpPr>
            <a:spLocks noGrp="1"/>
          </p:cNvSpPr>
          <p:nvPr>
            <p:ph type="subTitle" idx="1"/>
          </p:nvPr>
        </p:nvSpPr>
        <p:spPr/>
        <p:txBody>
          <a:bodyPr/>
          <a:lstStyle/>
          <a:p>
            <a:r>
              <a:rPr lang="en-IN" dirty="0" smtClean="0"/>
              <a:t>Submitted by: Janarthanan Balasubramanian</a:t>
            </a:r>
          </a:p>
          <a:p>
            <a:r>
              <a:rPr lang="en-IN" dirty="0" smtClean="0"/>
              <a:t>(jnvdasa@gmail.com)</a:t>
            </a:r>
            <a:endParaRPr lang="en-IN" dirty="0"/>
          </a:p>
        </p:txBody>
      </p:sp>
    </p:spTree>
    <p:extLst>
      <p:ext uri="{BB962C8B-B14F-4D97-AF65-F5344CB8AC3E}">
        <p14:creationId xmlns:p14="http://schemas.microsoft.com/office/powerpoint/2010/main" val="94012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Imputation</a:t>
            </a:r>
            <a:endParaRPr lang="en-IN" dirty="0"/>
          </a:p>
        </p:txBody>
      </p:sp>
      <p:sp>
        <p:nvSpPr>
          <p:cNvPr id="3" name="Content Placeholder 2"/>
          <p:cNvSpPr>
            <a:spLocks noGrp="1"/>
          </p:cNvSpPr>
          <p:nvPr>
            <p:ph idx="1"/>
          </p:nvPr>
        </p:nvSpPr>
        <p:spPr>
          <a:xfrm>
            <a:off x="838200" y="3671248"/>
            <a:ext cx="10515600" cy="491319"/>
          </a:xfrm>
        </p:spPr>
        <p:txBody>
          <a:bodyPr>
            <a:normAutofit/>
          </a:bodyPr>
          <a:lstStyle/>
          <a:p>
            <a:pPr marL="0" indent="0">
              <a:buNone/>
            </a:pPr>
            <a:r>
              <a:rPr lang="en-IN" sz="1800" dirty="0" smtClean="0"/>
              <a:t>The average growth rate is a decimal value. To express it in percentage we need to multiply it by 100.</a:t>
            </a:r>
            <a:endParaRPr lang="en-IN" sz="1800" dirty="0"/>
          </a:p>
        </p:txBody>
      </p:sp>
      <mc:AlternateContent xmlns:mc="http://schemas.openxmlformats.org/markup-compatibility/2006" xmlns:a14="http://schemas.microsoft.com/office/drawing/2010/main">
        <mc:Choice Requires="a14">
          <p:sp>
            <p:nvSpPr>
              <p:cNvPr id="4" name="TextBox 3"/>
              <p:cNvSpPr txBox="1"/>
              <p:nvPr/>
            </p:nvSpPr>
            <p:spPr>
              <a:xfrm>
                <a:off x="2953603" y="2216642"/>
                <a:ext cx="5532284" cy="6163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accent2">
                              <a:lumMod val="75000"/>
                            </a:schemeClr>
                          </a:solidFill>
                          <a:latin typeface="Cambria Math" panose="02040503050406030204" pitchFamily="18" charset="0"/>
                        </a:rPr>
                        <m:t>𝐴𝑣𝑒𝑟𝑎𝑔𝑒</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𝐺𝑟𝑜𝑤𝑡h</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𝑅𝑎𝑡𝑒</m:t>
                      </m:r>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d>
                            <m:dPr>
                              <m:begChr m:val="["/>
                              <m:endChr m:val="]"/>
                              <m:ctrlPr>
                                <a:rPr lang="en-IN" b="0" i="1" smtClean="0">
                                  <a:solidFill>
                                    <a:schemeClr val="accent2">
                                      <a:lumMod val="75000"/>
                                    </a:schemeClr>
                                  </a:solidFill>
                                  <a:latin typeface="Cambria Math" panose="02040503050406030204" pitchFamily="18" charset="0"/>
                                </a:rPr>
                              </m:ctrlPr>
                            </m:dPr>
                            <m:e>
                              <m:f>
                                <m:fPr>
                                  <m:ctrlPr>
                                    <a:rPr lang="en-IN" b="0" i="1" smtClean="0">
                                      <a:solidFill>
                                        <a:schemeClr val="accent2">
                                          <a:lumMod val="75000"/>
                                        </a:schemeClr>
                                      </a:solidFill>
                                      <a:latin typeface="Cambria Math" panose="02040503050406030204" pitchFamily="18" charset="0"/>
                                    </a:rPr>
                                  </m:ctrlPr>
                                </m:fPr>
                                <m:num>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𝑖𝑛</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𝑙𝑎𝑠𝑡</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𝑝𝑒𝑟𝑖𝑜𝑑</m:t>
                                  </m:r>
                                </m:num>
                                <m:den>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𝑖𝑛</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𝑓𝑖𝑟𝑠𝑡</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𝑝𝑒𝑟𝑖𝑜𝑑</m:t>
                                  </m:r>
                                </m:den>
                              </m:f>
                            </m:e>
                          </m:d>
                          <m:r>
                            <m:rPr>
                              <m:nor/>
                            </m:rPr>
                            <a:rPr lang="en-IN" b="0" i="1" dirty="0" smtClean="0">
                              <a:solidFill>
                                <a:schemeClr val="accent2">
                                  <a:lumMod val="75000"/>
                                </a:schemeClr>
                              </a:solidFill>
                              <a:latin typeface="Cambria Math" panose="02040503050406030204" pitchFamily="18" charset="0"/>
                            </a:rPr>
                            <m:t> </m:t>
                          </m:r>
                        </m:e>
                        <m:sup>
                          <m:f>
                            <m:fPr>
                              <m:ctrlPr>
                                <a:rPr lang="en-IN" b="0" i="1" smtClean="0">
                                  <a:solidFill>
                                    <a:schemeClr val="accent2">
                                      <a:lumMod val="75000"/>
                                    </a:schemeClr>
                                  </a:solidFill>
                                  <a:latin typeface="Cambria Math" panose="02040503050406030204" pitchFamily="18" charset="0"/>
                                </a:rPr>
                              </m:ctrlPr>
                            </m:fPr>
                            <m:num>
                              <m:r>
                                <a:rPr lang="en-IN" b="0" i="1" smtClean="0">
                                  <a:solidFill>
                                    <a:schemeClr val="accent2">
                                      <a:lumMod val="75000"/>
                                    </a:schemeClr>
                                  </a:solidFill>
                                  <a:latin typeface="Cambria Math" panose="02040503050406030204" pitchFamily="18" charset="0"/>
                                </a:rPr>
                                <m:t>1</m:t>
                              </m:r>
                            </m:num>
                            <m:den>
                              <m:r>
                                <a:rPr lang="en-IN" b="0" i="1" smtClean="0">
                                  <a:solidFill>
                                    <a:schemeClr val="accent2">
                                      <a:lumMod val="75000"/>
                                    </a:schemeClr>
                                  </a:solidFill>
                                  <a:latin typeface="Cambria Math" panose="02040503050406030204" pitchFamily="18" charset="0"/>
                                </a:rPr>
                                <m:t>𝑛</m:t>
                              </m:r>
                            </m:den>
                          </m:f>
                        </m:sup>
                      </m:sSup>
                      <m:r>
                        <a:rPr lang="en-IN" b="0" i="1" smtClean="0">
                          <a:solidFill>
                            <a:schemeClr val="accent2">
                              <a:lumMod val="75000"/>
                            </a:schemeClr>
                          </a:solidFill>
                          <a:latin typeface="Cambria Math" panose="02040503050406030204" pitchFamily="18" charset="0"/>
                        </a:rPr>
                        <m:t>−1</m:t>
                      </m:r>
                    </m:oMath>
                  </m:oMathPara>
                </a14:m>
                <a:endParaRPr lang="en-IN" dirty="0">
                  <a:solidFill>
                    <a:schemeClr val="accent2">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953603" y="2216642"/>
                <a:ext cx="5532284" cy="616387"/>
              </a:xfrm>
              <a:prstGeom prst="rect">
                <a:avLst/>
              </a:prstGeom>
              <a:blipFill>
                <a:blip r:embed="rId2"/>
                <a:stretch>
                  <a:fillRect/>
                </a:stretch>
              </a:blipFill>
            </p:spPr>
            <p:txBody>
              <a:bodyPr/>
              <a:lstStyle/>
              <a:p>
                <a:r>
                  <a:rPr lang="en-IN">
                    <a:noFill/>
                  </a:rPr>
                  <a:t> </a:t>
                </a:r>
              </a:p>
            </p:txBody>
          </p:sp>
        </mc:Fallback>
      </mc:AlternateContent>
      <p:sp>
        <p:nvSpPr>
          <p:cNvPr id="5" name="Rectangle 4"/>
          <p:cNvSpPr/>
          <p:nvPr/>
        </p:nvSpPr>
        <p:spPr>
          <a:xfrm>
            <a:off x="838200" y="1555423"/>
            <a:ext cx="6058838" cy="369332"/>
          </a:xfrm>
          <a:prstGeom prst="rect">
            <a:avLst/>
          </a:prstGeom>
        </p:spPr>
        <p:txBody>
          <a:bodyPr wrap="none">
            <a:spAutoFit/>
          </a:bodyPr>
          <a:lstStyle/>
          <a:p>
            <a:r>
              <a:rPr lang="en-IN" dirty="0" smtClean="0"/>
              <a:t>For each state we compute the average growth rate as follows:</a:t>
            </a:r>
            <a:endParaRPr lang="en-IN" dirty="0"/>
          </a:p>
        </p:txBody>
      </p:sp>
      <p:sp>
        <p:nvSpPr>
          <p:cNvPr id="6" name="Rectangle 5"/>
          <p:cNvSpPr/>
          <p:nvPr/>
        </p:nvSpPr>
        <p:spPr>
          <a:xfrm>
            <a:off x="838200" y="3059108"/>
            <a:ext cx="9254521" cy="369332"/>
          </a:xfrm>
          <a:prstGeom prst="rect">
            <a:avLst/>
          </a:prstGeom>
        </p:spPr>
        <p:txBody>
          <a:bodyPr wrap="none">
            <a:spAutoFit/>
          </a:bodyPr>
          <a:lstStyle/>
          <a:p>
            <a:r>
              <a:rPr lang="en-IN" dirty="0" smtClean="0"/>
              <a:t>Last Period: 2014-2015 and first period = 2011-2012; n is the number of periods and is equal to 4.</a:t>
            </a:r>
            <a:endParaRPr lang="en-IN" dirty="0"/>
          </a:p>
        </p:txBody>
      </p:sp>
      <p:sp>
        <p:nvSpPr>
          <p:cNvPr id="7" name="Content Placeholder 2"/>
          <p:cNvSpPr txBox="1">
            <a:spLocks/>
          </p:cNvSpPr>
          <p:nvPr/>
        </p:nvSpPr>
        <p:spPr>
          <a:xfrm>
            <a:off x="838200" y="4317133"/>
            <a:ext cx="10515600" cy="4913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smtClean="0"/>
              <a:t>With this average growth rate, we can compute the GSDP for the period 2015-2016 as follows:</a:t>
            </a:r>
            <a:endParaRPr lang="en-IN" sz="1800" dirty="0"/>
          </a:p>
        </p:txBody>
      </p:sp>
      <mc:AlternateContent xmlns:mc="http://schemas.openxmlformats.org/markup-compatibility/2006" xmlns:a14="http://schemas.microsoft.com/office/drawing/2010/main">
        <mc:Choice Requires="a14">
          <p:sp>
            <p:nvSpPr>
              <p:cNvPr id="8" name="TextBox 7"/>
              <p:cNvSpPr txBox="1"/>
              <p:nvPr/>
            </p:nvSpPr>
            <p:spPr>
              <a:xfrm>
                <a:off x="1193042" y="5109124"/>
                <a:ext cx="94318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2015−16=</m:t>
                      </m:r>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2014−15+ </m:t>
                      </m:r>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2014−15 ( </m:t>
                      </m:r>
                      <m:r>
                        <a:rPr lang="en-IN" b="0" i="1" smtClean="0">
                          <a:solidFill>
                            <a:schemeClr val="accent2">
                              <a:lumMod val="75000"/>
                            </a:schemeClr>
                          </a:solidFill>
                          <a:latin typeface="Cambria Math" panose="02040503050406030204" pitchFamily="18" charset="0"/>
                        </a:rPr>
                        <m:t>𝐴𝑣𝑒𝑟𝑎𝑔𝑒</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𝐺𝑟𝑜𝑤𝑡h</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𝑅𝑎𝑡𝑒</m:t>
                      </m:r>
                      <m:r>
                        <a:rPr lang="en-IN" b="0" i="1" smtClean="0">
                          <a:solidFill>
                            <a:schemeClr val="accent2">
                              <a:lumMod val="75000"/>
                            </a:schemeClr>
                          </a:solidFill>
                          <a:latin typeface="Cambria Math" panose="02040503050406030204" pitchFamily="18" charset="0"/>
                        </a:rPr>
                        <m:t>)</m:t>
                      </m:r>
                    </m:oMath>
                  </m:oMathPara>
                </a14:m>
                <a:endParaRPr lang="en-IN" dirty="0">
                  <a:solidFill>
                    <a:schemeClr val="accent2">
                      <a:lumMod val="7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93042" y="5109124"/>
                <a:ext cx="9431813" cy="276999"/>
              </a:xfrm>
              <a:prstGeom prst="rect">
                <a:avLst/>
              </a:prstGeom>
              <a:blipFill>
                <a:blip r:embed="rId3"/>
                <a:stretch>
                  <a:fillRect l="-388" t="-2174" r="-711" b="-32609"/>
                </a:stretch>
              </a:blipFill>
            </p:spPr>
            <p:txBody>
              <a:bodyPr/>
              <a:lstStyle/>
              <a:p>
                <a:r>
                  <a:rPr lang="en-IN">
                    <a:noFill/>
                  </a:rPr>
                  <a:t> </a:t>
                </a:r>
              </a:p>
            </p:txBody>
          </p:sp>
        </mc:Fallback>
      </mc:AlternateContent>
    </p:spTree>
    <p:extLst>
      <p:ext uri="{BB962C8B-B14F-4D97-AF65-F5344CB8AC3E}">
        <p14:creationId xmlns:p14="http://schemas.microsoft.com/office/powerpoint/2010/main" val="256439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Imputation</a:t>
            </a:r>
            <a:endParaRPr lang="en-IN" dirty="0"/>
          </a:p>
        </p:txBody>
      </p:sp>
      <p:sp>
        <p:nvSpPr>
          <p:cNvPr id="3" name="Content Placeholder 2"/>
          <p:cNvSpPr>
            <a:spLocks noGrp="1"/>
          </p:cNvSpPr>
          <p:nvPr>
            <p:ph idx="1"/>
          </p:nvPr>
        </p:nvSpPr>
        <p:spPr>
          <a:xfrm>
            <a:off x="838200" y="3671248"/>
            <a:ext cx="10515600" cy="491319"/>
          </a:xfrm>
        </p:spPr>
        <p:txBody>
          <a:bodyPr>
            <a:normAutofit/>
          </a:bodyPr>
          <a:lstStyle/>
          <a:p>
            <a:pPr marL="0" indent="0">
              <a:buNone/>
            </a:pPr>
            <a:r>
              <a:rPr lang="en-IN" sz="1800" dirty="0" smtClean="0"/>
              <a:t>The average growth rate is a decimal value. To express it in percentage we need to multiply it by 100.</a:t>
            </a:r>
            <a:endParaRPr lang="en-IN" sz="1800" dirty="0"/>
          </a:p>
        </p:txBody>
      </p:sp>
      <mc:AlternateContent xmlns:mc="http://schemas.openxmlformats.org/markup-compatibility/2006" xmlns:a14="http://schemas.microsoft.com/office/drawing/2010/main">
        <mc:Choice Requires="a14">
          <p:sp>
            <p:nvSpPr>
              <p:cNvPr id="4" name="TextBox 3"/>
              <p:cNvSpPr txBox="1"/>
              <p:nvPr/>
            </p:nvSpPr>
            <p:spPr>
              <a:xfrm>
                <a:off x="2953603" y="2216642"/>
                <a:ext cx="5532284" cy="6163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accent2">
                              <a:lumMod val="75000"/>
                            </a:schemeClr>
                          </a:solidFill>
                          <a:latin typeface="Cambria Math" panose="02040503050406030204" pitchFamily="18" charset="0"/>
                        </a:rPr>
                        <m:t>𝐴𝑣𝑒𝑟𝑎𝑔𝑒</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𝐺𝑟𝑜𝑤𝑡h</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𝑅𝑎𝑡𝑒</m:t>
                      </m:r>
                      <m:r>
                        <a:rPr lang="en-IN" b="0" i="1" smtClean="0">
                          <a:solidFill>
                            <a:schemeClr val="accent2">
                              <a:lumMod val="75000"/>
                            </a:schemeClr>
                          </a:solidFill>
                          <a:latin typeface="Cambria Math" panose="02040503050406030204" pitchFamily="18" charset="0"/>
                        </a:rPr>
                        <m:t>=</m:t>
                      </m:r>
                      <m:sSup>
                        <m:sSupPr>
                          <m:ctrlPr>
                            <a:rPr lang="en-IN" b="0" i="1" smtClean="0">
                              <a:solidFill>
                                <a:schemeClr val="accent2">
                                  <a:lumMod val="75000"/>
                                </a:schemeClr>
                              </a:solidFill>
                              <a:latin typeface="Cambria Math" panose="02040503050406030204" pitchFamily="18" charset="0"/>
                            </a:rPr>
                          </m:ctrlPr>
                        </m:sSupPr>
                        <m:e>
                          <m:d>
                            <m:dPr>
                              <m:begChr m:val="["/>
                              <m:endChr m:val="]"/>
                              <m:ctrlPr>
                                <a:rPr lang="en-IN" b="0" i="1" smtClean="0">
                                  <a:solidFill>
                                    <a:schemeClr val="accent2">
                                      <a:lumMod val="75000"/>
                                    </a:schemeClr>
                                  </a:solidFill>
                                  <a:latin typeface="Cambria Math" panose="02040503050406030204" pitchFamily="18" charset="0"/>
                                </a:rPr>
                              </m:ctrlPr>
                            </m:dPr>
                            <m:e>
                              <m:f>
                                <m:fPr>
                                  <m:ctrlPr>
                                    <a:rPr lang="en-IN" b="0" i="1" smtClean="0">
                                      <a:solidFill>
                                        <a:schemeClr val="accent2">
                                          <a:lumMod val="75000"/>
                                        </a:schemeClr>
                                      </a:solidFill>
                                      <a:latin typeface="Cambria Math" panose="02040503050406030204" pitchFamily="18" charset="0"/>
                                    </a:rPr>
                                  </m:ctrlPr>
                                </m:fPr>
                                <m:num>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𝑖𝑛</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𝑙𝑎𝑠𝑡</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𝑝𝑒𝑟𝑖𝑜𝑑</m:t>
                                  </m:r>
                                </m:num>
                                <m:den>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𝑖𝑛</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𝑓𝑖𝑟𝑠𝑡</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𝑝𝑒𝑟𝑖𝑜𝑑</m:t>
                                  </m:r>
                                </m:den>
                              </m:f>
                            </m:e>
                          </m:d>
                          <m:r>
                            <m:rPr>
                              <m:nor/>
                            </m:rPr>
                            <a:rPr lang="en-IN" b="0" i="1" dirty="0" smtClean="0">
                              <a:solidFill>
                                <a:schemeClr val="accent2">
                                  <a:lumMod val="75000"/>
                                </a:schemeClr>
                              </a:solidFill>
                              <a:latin typeface="Cambria Math" panose="02040503050406030204" pitchFamily="18" charset="0"/>
                            </a:rPr>
                            <m:t> </m:t>
                          </m:r>
                        </m:e>
                        <m:sup>
                          <m:f>
                            <m:fPr>
                              <m:ctrlPr>
                                <a:rPr lang="en-IN" b="0" i="1" smtClean="0">
                                  <a:solidFill>
                                    <a:schemeClr val="accent2">
                                      <a:lumMod val="75000"/>
                                    </a:schemeClr>
                                  </a:solidFill>
                                  <a:latin typeface="Cambria Math" panose="02040503050406030204" pitchFamily="18" charset="0"/>
                                </a:rPr>
                              </m:ctrlPr>
                            </m:fPr>
                            <m:num>
                              <m:r>
                                <a:rPr lang="en-IN" b="0" i="1" smtClean="0">
                                  <a:solidFill>
                                    <a:schemeClr val="accent2">
                                      <a:lumMod val="75000"/>
                                    </a:schemeClr>
                                  </a:solidFill>
                                  <a:latin typeface="Cambria Math" panose="02040503050406030204" pitchFamily="18" charset="0"/>
                                </a:rPr>
                                <m:t>1</m:t>
                              </m:r>
                            </m:num>
                            <m:den>
                              <m:r>
                                <a:rPr lang="en-IN" b="0" i="1" smtClean="0">
                                  <a:solidFill>
                                    <a:schemeClr val="accent2">
                                      <a:lumMod val="75000"/>
                                    </a:schemeClr>
                                  </a:solidFill>
                                  <a:latin typeface="Cambria Math" panose="02040503050406030204" pitchFamily="18" charset="0"/>
                                </a:rPr>
                                <m:t>𝑛</m:t>
                              </m:r>
                            </m:den>
                          </m:f>
                        </m:sup>
                      </m:sSup>
                      <m:r>
                        <a:rPr lang="en-IN" b="0" i="1" smtClean="0">
                          <a:solidFill>
                            <a:schemeClr val="accent2">
                              <a:lumMod val="75000"/>
                            </a:schemeClr>
                          </a:solidFill>
                          <a:latin typeface="Cambria Math" panose="02040503050406030204" pitchFamily="18" charset="0"/>
                        </a:rPr>
                        <m:t>−1</m:t>
                      </m:r>
                    </m:oMath>
                  </m:oMathPara>
                </a14:m>
                <a:endParaRPr lang="en-IN" dirty="0">
                  <a:solidFill>
                    <a:schemeClr val="accent2">
                      <a:lumMod val="7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953603" y="2216642"/>
                <a:ext cx="5532284" cy="616387"/>
              </a:xfrm>
              <a:prstGeom prst="rect">
                <a:avLst/>
              </a:prstGeom>
              <a:blipFill>
                <a:blip r:embed="rId2"/>
                <a:stretch>
                  <a:fillRect/>
                </a:stretch>
              </a:blipFill>
            </p:spPr>
            <p:txBody>
              <a:bodyPr/>
              <a:lstStyle/>
              <a:p>
                <a:r>
                  <a:rPr lang="en-IN">
                    <a:noFill/>
                  </a:rPr>
                  <a:t> </a:t>
                </a:r>
              </a:p>
            </p:txBody>
          </p:sp>
        </mc:Fallback>
      </mc:AlternateContent>
      <p:sp>
        <p:nvSpPr>
          <p:cNvPr id="5" name="Rectangle 4"/>
          <p:cNvSpPr/>
          <p:nvPr/>
        </p:nvSpPr>
        <p:spPr>
          <a:xfrm>
            <a:off x="838200" y="1555423"/>
            <a:ext cx="6058838" cy="369332"/>
          </a:xfrm>
          <a:prstGeom prst="rect">
            <a:avLst/>
          </a:prstGeom>
        </p:spPr>
        <p:txBody>
          <a:bodyPr wrap="none">
            <a:spAutoFit/>
          </a:bodyPr>
          <a:lstStyle/>
          <a:p>
            <a:r>
              <a:rPr lang="en-IN" dirty="0" smtClean="0"/>
              <a:t>For each state we compute the average growth rate as follows:</a:t>
            </a:r>
            <a:endParaRPr lang="en-IN" dirty="0"/>
          </a:p>
        </p:txBody>
      </p:sp>
      <p:sp>
        <p:nvSpPr>
          <p:cNvPr id="6" name="Rectangle 5"/>
          <p:cNvSpPr/>
          <p:nvPr/>
        </p:nvSpPr>
        <p:spPr>
          <a:xfrm>
            <a:off x="838200" y="3059108"/>
            <a:ext cx="9254521" cy="369332"/>
          </a:xfrm>
          <a:prstGeom prst="rect">
            <a:avLst/>
          </a:prstGeom>
        </p:spPr>
        <p:txBody>
          <a:bodyPr wrap="none">
            <a:spAutoFit/>
          </a:bodyPr>
          <a:lstStyle/>
          <a:p>
            <a:r>
              <a:rPr lang="en-IN" dirty="0" smtClean="0"/>
              <a:t>Last Period: 2014-2015 and first period = 2011-2012; n is the number of periods and is equal to 4.</a:t>
            </a:r>
            <a:endParaRPr lang="en-IN" dirty="0"/>
          </a:p>
        </p:txBody>
      </p:sp>
      <p:sp>
        <p:nvSpPr>
          <p:cNvPr id="7" name="Content Placeholder 2"/>
          <p:cNvSpPr txBox="1">
            <a:spLocks/>
          </p:cNvSpPr>
          <p:nvPr/>
        </p:nvSpPr>
        <p:spPr>
          <a:xfrm>
            <a:off x="838200" y="4317133"/>
            <a:ext cx="10515600" cy="4913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smtClean="0"/>
              <a:t>With this average growth rate, we can compute the GSDP for the period 2015-2016 as follows:</a:t>
            </a:r>
            <a:endParaRPr lang="en-IN" sz="1800" dirty="0"/>
          </a:p>
        </p:txBody>
      </p:sp>
      <mc:AlternateContent xmlns:mc="http://schemas.openxmlformats.org/markup-compatibility/2006" xmlns:a14="http://schemas.microsoft.com/office/drawing/2010/main">
        <mc:Choice Requires="a14">
          <p:sp>
            <p:nvSpPr>
              <p:cNvPr id="8" name="TextBox 7"/>
              <p:cNvSpPr txBox="1"/>
              <p:nvPr/>
            </p:nvSpPr>
            <p:spPr>
              <a:xfrm>
                <a:off x="1193042" y="5109124"/>
                <a:ext cx="94318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2015−16=</m:t>
                      </m:r>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2014−15+ </m:t>
                      </m:r>
                      <m:r>
                        <a:rPr lang="en-IN" b="0" i="1" smtClean="0">
                          <a:solidFill>
                            <a:schemeClr val="accent2">
                              <a:lumMod val="75000"/>
                            </a:schemeClr>
                          </a:solidFill>
                          <a:latin typeface="Cambria Math" panose="02040503050406030204" pitchFamily="18" charset="0"/>
                        </a:rPr>
                        <m:t>𝐺𝑆𝐷𝑃</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𝑓𝑜𝑟</m:t>
                      </m:r>
                      <m:r>
                        <a:rPr lang="en-IN" b="0" i="1" smtClean="0">
                          <a:solidFill>
                            <a:schemeClr val="accent2">
                              <a:lumMod val="75000"/>
                            </a:schemeClr>
                          </a:solidFill>
                          <a:latin typeface="Cambria Math" panose="02040503050406030204" pitchFamily="18" charset="0"/>
                        </a:rPr>
                        <m:t> 2014−15 ( </m:t>
                      </m:r>
                      <m:r>
                        <a:rPr lang="en-IN" b="0" i="1" smtClean="0">
                          <a:solidFill>
                            <a:schemeClr val="accent2">
                              <a:lumMod val="75000"/>
                            </a:schemeClr>
                          </a:solidFill>
                          <a:latin typeface="Cambria Math" panose="02040503050406030204" pitchFamily="18" charset="0"/>
                        </a:rPr>
                        <m:t>𝐴𝑣𝑒𝑟𝑎𝑔𝑒</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𝐺𝑟𝑜𝑤𝑡h</m:t>
                      </m:r>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rPr>
                        <m:t>𝑅𝑎𝑡𝑒</m:t>
                      </m:r>
                      <m:r>
                        <a:rPr lang="en-IN" b="0" i="1" smtClean="0">
                          <a:solidFill>
                            <a:schemeClr val="accent2">
                              <a:lumMod val="75000"/>
                            </a:schemeClr>
                          </a:solidFill>
                          <a:latin typeface="Cambria Math" panose="02040503050406030204" pitchFamily="18" charset="0"/>
                        </a:rPr>
                        <m:t>)</m:t>
                      </m:r>
                    </m:oMath>
                  </m:oMathPara>
                </a14:m>
                <a:endParaRPr lang="en-IN" dirty="0">
                  <a:solidFill>
                    <a:schemeClr val="accent2">
                      <a:lumMod val="7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93042" y="5109124"/>
                <a:ext cx="9431813" cy="276999"/>
              </a:xfrm>
              <a:prstGeom prst="rect">
                <a:avLst/>
              </a:prstGeom>
              <a:blipFill>
                <a:blip r:embed="rId3"/>
                <a:stretch>
                  <a:fillRect l="-388" t="-2174" r="-711" b="-32609"/>
                </a:stretch>
              </a:blipFill>
            </p:spPr>
            <p:txBody>
              <a:bodyPr/>
              <a:lstStyle/>
              <a:p>
                <a:r>
                  <a:rPr lang="en-IN">
                    <a:noFill/>
                  </a:rPr>
                  <a:t> </a:t>
                </a:r>
              </a:p>
            </p:txBody>
          </p:sp>
        </mc:Fallback>
      </mc:AlternateContent>
    </p:spTree>
    <p:extLst>
      <p:ext uri="{BB962C8B-B14F-4D97-AF65-F5344CB8AC3E}">
        <p14:creationId xmlns:p14="http://schemas.microsoft.com/office/powerpoint/2010/main" val="300108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Imputation</a:t>
            </a:r>
            <a:endParaRPr lang="en-IN" dirty="0"/>
          </a:p>
        </p:txBody>
      </p:sp>
      <p:pic>
        <p:nvPicPr>
          <p:cNvPr id="4" name="Picture 3"/>
          <p:cNvPicPr>
            <a:picLocks noChangeAspect="1"/>
          </p:cNvPicPr>
          <p:nvPr/>
        </p:nvPicPr>
        <p:blipFill>
          <a:blip r:embed="rId2"/>
          <a:stretch>
            <a:fillRect/>
          </a:stretch>
        </p:blipFill>
        <p:spPr>
          <a:xfrm>
            <a:off x="933734" y="2866030"/>
            <a:ext cx="11038966" cy="3384645"/>
          </a:xfrm>
          <a:prstGeom prst="rect">
            <a:avLst/>
          </a:prstGeom>
        </p:spPr>
      </p:pic>
      <p:sp>
        <p:nvSpPr>
          <p:cNvPr id="5" name="Content Placeholder 2"/>
          <p:cNvSpPr>
            <a:spLocks noGrp="1"/>
          </p:cNvSpPr>
          <p:nvPr>
            <p:ph idx="1"/>
          </p:nvPr>
        </p:nvSpPr>
        <p:spPr>
          <a:xfrm>
            <a:off x="933734" y="1528550"/>
            <a:ext cx="10515600" cy="1337480"/>
          </a:xfrm>
        </p:spPr>
        <p:txBody>
          <a:bodyPr>
            <a:normAutofit/>
          </a:bodyPr>
          <a:lstStyle/>
          <a:p>
            <a:pPr marL="0" indent="0">
              <a:buNone/>
            </a:pPr>
            <a:r>
              <a:rPr lang="en-IN" sz="2400" dirty="0" smtClean="0"/>
              <a:t>Missing values (NaN) of 2015-2016 for the following states are imputed with the logic explained in previous slide.</a:t>
            </a:r>
            <a:endParaRPr lang="en-IN" sz="2400" dirty="0"/>
          </a:p>
        </p:txBody>
      </p:sp>
    </p:spTree>
    <p:extLst>
      <p:ext uri="{BB962C8B-B14F-4D97-AF65-F5344CB8AC3E}">
        <p14:creationId xmlns:p14="http://schemas.microsoft.com/office/powerpoint/2010/main" val="35103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Imputation - Computed Values</a:t>
            </a:r>
            <a:endParaRPr lang="en-IN"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80472025"/>
              </p:ext>
            </p:extLst>
          </p:nvPr>
        </p:nvGraphicFramePr>
        <p:xfrm>
          <a:off x="838200" y="1514475"/>
          <a:ext cx="10515600" cy="4954564"/>
        </p:xfrm>
        <a:graphic>
          <a:graphicData uri="http://schemas.openxmlformats.org/drawingml/2006/table">
            <a:tbl>
              <a:tblPr firstRow="1" bandRow="1">
                <a:tableStyleId>{5C22544A-7EE6-4342-B048-85BDC9FD1C3A}</a:tableStyleId>
              </a:tblPr>
              <a:tblGrid>
                <a:gridCol w="2601036">
                  <a:extLst>
                    <a:ext uri="{9D8B030D-6E8A-4147-A177-3AD203B41FA5}">
                      <a16:colId xmlns:a16="http://schemas.microsoft.com/office/drawing/2014/main" val="477863386"/>
                    </a:ext>
                  </a:extLst>
                </a:gridCol>
                <a:gridCol w="1978641">
                  <a:extLst>
                    <a:ext uri="{9D8B030D-6E8A-4147-A177-3AD203B41FA5}">
                      <a16:colId xmlns:a16="http://schemas.microsoft.com/office/drawing/2014/main" val="792535592"/>
                    </a:ext>
                  </a:extLst>
                </a:gridCol>
                <a:gridCol w="1978641">
                  <a:extLst>
                    <a:ext uri="{9D8B030D-6E8A-4147-A177-3AD203B41FA5}">
                      <a16:colId xmlns:a16="http://schemas.microsoft.com/office/drawing/2014/main" val="2714911317"/>
                    </a:ext>
                  </a:extLst>
                </a:gridCol>
                <a:gridCol w="1978641">
                  <a:extLst>
                    <a:ext uri="{9D8B030D-6E8A-4147-A177-3AD203B41FA5}">
                      <a16:colId xmlns:a16="http://schemas.microsoft.com/office/drawing/2014/main" val="362894373"/>
                    </a:ext>
                  </a:extLst>
                </a:gridCol>
                <a:gridCol w="1978641">
                  <a:extLst>
                    <a:ext uri="{9D8B030D-6E8A-4147-A177-3AD203B41FA5}">
                      <a16:colId xmlns:a16="http://schemas.microsoft.com/office/drawing/2014/main" val="605637138"/>
                    </a:ext>
                  </a:extLst>
                </a:gridCol>
              </a:tblGrid>
              <a:tr h="819763">
                <a:tc>
                  <a:txBody>
                    <a:bodyPr/>
                    <a:lstStyle/>
                    <a:p>
                      <a:pPr algn="l" fontAlgn="b">
                        <a:spcBef>
                          <a:spcPts val="300"/>
                        </a:spcBef>
                        <a:spcAft>
                          <a:spcPts val="300"/>
                        </a:spcAft>
                      </a:pPr>
                      <a:endParaRPr lang="en-IN" sz="2400" b="0" i="0" u="none" strike="noStrike" dirty="0">
                        <a:solidFill>
                          <a:srgbClr val="000000"/>
                        </a:solidFill>
                        <a:effectLst/>
                        <a:latin typeface="Calibri" panose="020F0502020204030204" pitchFamily="34" charset="0"/>
                      </a:endParaRPr>
                    </a:p>
                  </a:txBody>
                  <a:tcPr marL="108000" marR="108000" marT="36000" marB="36000" anchor="ctr"/>
                </a:tc>
                <a:tc>
                  <a:txBody>
                    <a:bodyPr/>
                    <a:lstStyle/>
                    <a:p>
                      <a:pPr algn="ctr" fontAlgn="b">
                        <a:spcBef>
                          <a:spcPts val="300"/>
                        </a:spcBef>
                        <a:spcAft>
                          <a:spcPts val="300"/>
                        </a:spcAft>
                      </a:pPr>
                      <a:r>
                        <a:rPr lang="en-IN" sz="1800" b="1" i="0" u="none" strike="noStrike" dirty="0">
                          <a:solidFill>
                            <a:schemeClr val="bg1"/>
                          </a:solidFill>
                          <a:effectLst/>
                          <a:latin typeface="Calibri" panose="020F0502020204030204" pitchFamily="34" charset="0"/>
                        </a:rPr>
                        <a:t>(% Growth over previous year)</a:t>
                      </a:r>
                    </a:p>
                  </a:txBody>
                  <a:tcPr marL="108000" marR="108000" marT="36000" marB="36000" anchor="ctr"/>
                </a:tc>
                <a:tc>
                  <a:txBody>
                    <a:bodyPr/>
                    <a:lstStyle/>
                    <a:p>
                      <a:pPr algn="ctr" fontAlgn="b">
                        <a:spcBef>
                          <a:spcPts val="300"/>
                        </a:spcBef>
                        <a:spcAft>
                          <a:spcPts val="300"/>
                        </a:spcAft>
                      </a:pPr>
                      <a:r>
                        <a:rPr lang="en-IN" sz="1800" b="1" i="0" u="none" strike="noStrike" dirty="0">
                          <a:solidFill>
                            <a:schemeClr val="bg1"/>
                          </a:solidFill>
                          <a:effectLst/>
                          <a:latin typeface="Calibri" panose="020F0502020204030204" pitchFamily="34" charset="0"/>
                        </a:rPr>
                        <a:t>GSDP - CURRENT PRICES (` in Crore)</a:t>
                      </a:r>
                    </a:p>
                  </a:txBody>
                  <a:tcPr marL="108000" marR="108000" marT="36000" marB="36000" anchor="ctr"/>
                </a:tc>
                <a:tc>
                  <a:txBody>
                    <a:bodyPr/>
                    <a:lstStyle/>
                    <a:p>
                      <a:pPr algn="ctr" fontAlgn="b">
                        <a:spcBef>
                          <a:spcPts val="300"/>
                        </a:spcBef>
                        <a:spcAft>
                          <a:spcPts val="300"/>
                        </a:spcAft>
                      </a:pPr>
                      <a:r>
                        <a:rPr lang="en-IN" sz="1800" b="1" i="0" u="none" strike="noStrike">
                          <a:solidFill>
                            <a:schemeClr val="bg1"/>
                          </a:solidFill>
                          <a:effectLst/>
                          <a:latin typeface="Calibri" panose="020F0502020204030204" pitchFamily="34" charset="0"/>
                        </a:rPr>
                        <a:t>Actuals from Wiki</a:t>
                      </a:r>
                    </a:p>
                  </a:txBody>
                  <a:tcPr marL="108000" marR="108000" marT="36000" marB="36000" anchor="ctr"/>
                </a:tc>
                <a:tc>
                  <a:txBody>
                    <a:bodyPr/>
                    <a:lstStyle/>
                    <a:p>
                      <a:pPr algn="ctr" fontAlgn="b">
                        <a:spcBef>
                          <a:spcPts val="300"/>
                        </a:spcBef>
                        <a:spcAft>
                          <a:spcPts val="300"/>
                        </a:spcAft>
                      </a:pPr>
                      <a:r>
                        <a:rPr lang="en-IN" sz="1800" b="1" i="0" u="none" strike="noStrike" dirty="0">
                          <a:solidFill>
                            <a:schemeClr val="bg1"/>
                          </a:solidFill>
                          <a:effectLst/>
                          <a:latin typeface="Calibri" panose="020F0502020204030204" pitchFamily="34" charset="0"/>
                        </a:rPr>
                        <a:t>Prediction Error %</a:t>
                      </a:r>
                    </a:p>
                  </a:txBody>
                  <a:tcPr marL="108000" marR="108000" marT="36000" marB="36000" anchor="ctr"/>
                </a:tc>
                <a:extLst>
                  <a:ext uri="{0D108BD9-81ED-4DB2-BD59-A6C34878D82A}">
                    <a16:rowId xmlns:a16="http://schemas.microsoft.com/office/drawing/2014/main" val="1379662113"/>
                  </a:ext>
                </a:extLst>
              </a:tr>
              <a:tr h="511947">
                <a:tc>
                  <a:txBody>
                    <a:bodyPr/>
                    <a:lstStyle/>
                    <a:p>
                      <a:pPr algn="l" fontAlgn="b">
                        <a:spcBef>
                          <a:spcPts val="300"/>
                        </a:spcBef>
                        <a:spcAft>
                          <a:spcPts val="300"/>
                        </a:spcAft>
                      </a:pPr>
                      <a:r>
                        <a:rPr lang="en-IN" sz="2000" b="0" i="0" u="none" strike="noStrike" dirty="0">
                          <a:solidFill>
                            <a:srgbClr val="000000"/>
                          </a:solidFill>
                          <a:effectLst/>
                          <a:latin typeface="Calibri" panose="020F0502020204030204" pitchFamily="34" charset="0"/>
                        </a:rPr>
                        <a:t>Himachal Pradesh</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9.45</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114232</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114239</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-0.01%</a:t>
                      </a:r>
                    </a:p>
                  </a:txBody>
                  <a:tcPr marL="108000" marR="108000" marT="36000" marB="36000" anchor="ctr"/>
                </a:tc>
                <a:extLst>
                  <a:ext uri="{0D108BD9-81ED-4DB2-BD59-A6C34878D82A}">
                    <a16:rowId xmlns:a16="http://schemas.microsoft.com/office/drawing/2014/main" val="393209319"/>
                  </a:ext>
                </a:extLst>
              </a:tr>
              <a:tr h="511947">
                <a:tc>
                  <a:txBody>
                    <a:bodyPr/>
                    <a:lstStyle/>
                    <a:p>
                      <a:pPr algn="l" fontAlgn="b">
                        <a:spcBef>
                          <a:spcPts val="300"/>
                        </a:spcBef>
                        <a:spcAft>
                          <a:spcPts val="300"/>
                        </a:spcAft>
                      </a:pPr>
                      <a:r>
                        <a:rPr lang="en-IN" sz="2000" b="0" i="0" u="none" strike="noStrike" dirty="0">
                          <a:solidFill>
                            <a:srgbClr val="000000"/>
                          </a:solidFill>
                          <a:effectLst/>
                          <a:latin typeface="Calibri" panose="020F0502020204030204" pitchFamily="34" charset="0"/>
                        </a:rPr>
                        <a:t>Maharashtra</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8.93</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1952158</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1966147</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-0.71%</a:t>
                      </a:r>
                    </a:p>
                  </a:txBody>
                  <a:tcPr marL="108000" marR="108000" marT="36000" marB="36000" anchor="ctr"/>
                </a:tc>
                <a:extLst>
                  <a:ext uri="{0D108BD9-81ED-4DB2-BD59-A6C34878D82A}">
                    <a16:rowId xmlns:a16="http://schemas.microsoft.com/office/drawing/2014/main" val="2919769840"/>
                  </a:ext>
                </a:extLst>
              </a:tr>
              <a:tr h="511947">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Manipur</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8.72</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19616</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19531</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0.44%</a:t>
                      </a:r>
                    </a:p>
                  </a:txBody>
                  <a:tcPr marL="108000" marR="108000" marT="36000" marB="36000" anchor="ctr"/>
                </a:tc>
                <a:extLst>
                  <a:ext uri="{0D108BD9-81ED-4DB2-BD59-A6C34878D82A}">
                    <a16:rowId xmlns:a16="http://schemas.microsoft.com/office/drawing/2014/main" val="3094895518"/>
                  </a:ext>
                </a:extLst>
              </a:tr>
              <a:tr h="511947">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Mizoram</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12.33</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12984</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15139</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-14.23%</a:t>
                      </a:r>
                    </a:p>
                  </a:txBody>
                  <a:tcPr marL="108000" marR="108000" marT="36000" marB="36000" anchor="ctr"/>
                </a:tc>
                <a:extLst>
                  <a:ext uri="{0D108BD9-81ED-4DB2-BD59-A6C34878D82A}">
                    <a16:rowId xmlns:a16="http://schemas.microsoft.com/office/drawing/2014/main" val="1588140294"/>
                  </a:ext>
                </a:extLst>
              </a:tr>
              <a:tr h="511947">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Nagaland</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11.68</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20565</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19524</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5.33%</a:t>
                      </a:r>
                    </a:p>
                  </a:txBody>
                  <a:tcPr marL="108000" marR="108000" marT="36000" marB="36000" anchor="ctr"/>
                </a:tc>
                <a:extLst>
                  <a:ext uri="{0D108BD9-81ED-4DB2-BD59-A6C34878D82A}">
                    <a16:rowId xmlns:a16="http://schemas.microsoft.com/office/drawing/2014/main" val="2053363757"/>
                  </a:ext>
                </a:extLst>
              </a:tr>
              <a:tr h="511947">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Punjab</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8.39</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398887</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390087</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2.26%</a:t>
                      </a:r>
                    </a:p>
                  </a:txBody>
                  <a:tcPr marL="108000" marR="108000" marT="36000" marB="36000" anchor="ctr"/>
                </a:tc>
                <a:extLst>
                  <a:ext uri="{0D108BD9-81ED-4DB2-BD59-A6C34878D82A}">
                    <a16:rowId xmlns:a16="http://schemas.microsoft.com/office/drawing/2014/main" val="2630999284"/>
                  </a:ext>
                </a:extLst>
              </a:tr>
              <a:tr h="511947">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Rajasthan</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8.83</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666251</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681485</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-2.24%</a:t>
                      </a:r>
                    </a:p>
                  </a:txBody>
                  <a:tcPr marL="108000" marR="108000" marT="36000" marB="36000" anchor="ctr"/>
                </a:tc>
                <a:extLst>
                  <a:ext uri="{0D108BD9-81ED-4DB2-BD59-A6C34878D82A}">
                    <a16:rowId xmlns:a16="http://schemas.microsoft.com/office/drawing/2014/main" val="3859618110"/>
                  </a:ext>
                </a:extLst>
              </a:tr>
              <a:tr h="551172">
                <a:tc>
                  <a:txBody>
                    <a:bodyPr/>
                    <a:lstStyle/>
                    <a:p>
                      <a:pPr algn="l" fontAlgn="b">
                        <a:spcBef>
                          <a:spcPts val="300"/>
                        </a:spcBef>
                        <a:spcAft>
                          <a:spcPts val="300"/>
                        </a:spcAft>
                      </a:pPr>
                      <a:r>
                        <a:rPr lang="en-IN" sz="2000" b="0" i="0" u="none" strike="noStrike">
                          <a:solidFill>
                            <a:srgbClr val="000000"/>
                          </a:solidFill>
                          <a:effectLst/>
                          <a:latin typeface="Calibri" panose="020F0502020204030204" pitchFamily="34" charset="0"/>
                        </a:rPr>
                        <a:t>Tripura</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11.48</a:t>
                      </a:r>
                    </a:p>
                  </a:txBody>
                  <a:tcPr marL="108000" marR="108000" marT="36000" marB="36000" anchor="ctr"/>
                </a:tc>
                <a:tc>
                  <a:txBody>
                    <a:bodyPr/>
                    <a:lstStyle/>
                    <a:p>
                      <a:pPr algn="r" fontAlgn="b">
                        <a:spcBef>
                          <a:spcPts val="300"/>
                        </a:spcBef>
                        <a:spcAft>
                          <a:spcPts val="300"/>
                        </a:spcAft>
                      </a:pPr>
                      <a:r>
                        <a:rPr lang="en-IN" sz="2000" b="0" i="0" u="none" strike="noStrike">
                          <a:solidFill>
                            <a:srgbClr val="000000"/>
                          </a:solidFill>
                          <a:effectLst/>
                          <a:latin typeface="Calibri" panose="020F0502020204030204" pitchFamily="34" charset="0"/>
                        </a:rPr>
                        <a:t>33073</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35938</a:t>
                      </a:r>
                    </a:p>
                  </a:txBody>
                  <a:tcPr marL="108000" marR="108000" marT="36000" marB="36000" anchor="ctr"/>
                </a:tc>
                <a:tc>
                  <a:txBody>
                    <a:bodyPr/>
                    <a:lstStyle/>
                    <a:p>
                      <a:pPr algn="r" fontAlgn="b">
                        <a:spcBef>
                          <a:spcPts val="300"/>
                        </a:spcBef>
                        <a:spcAft>
                          <a:spcPts val="300"/>
                        </a:spcAft>
                      </a:pPr>
                      <a:r>
                        <a:rPr lang="en-IN" sz="2000" b="0" i="0" u="none" strike="noStrike" dirty="0">
                          <a:solidFill>
                            <a:srgbClr val="000000"/>
                          </a:solidFill>
                          <a:effectLst/>
                          <a:latin typeface="Calibri" panose="020F0502020204030204" pitchFamily="34" charset="0"/>
                        </a:rPr>
                        <a:t>-7.97%</a:t>
                      </a:r>
                    </a:p>
                  </a:txBody>
                  <a:tcPr marL="108000" marR="108000" marT="36000" marB="36000" anchor="ctr"/>
                </a:tc>
                <a:extLst>
                  <a:ext uri="{0D108BD9-81ED-4DB2-BD59-A6C34878D82A}">
                    <a16:rowId xmlns:a16="http://schemas.microsoft.com/office/drawing/2014/main" val="276069445"/>
                  </a:ext>
                </a:extLst>
              </a:tr>
            </a:tbl>
          </a:graphicData>
        </a:graphic>
      </p:graphicFrame>
    </p:spTree>
    <p:extLst>
      <p:ext uri="{BB962C8B-B14F-4D97-AF65-F5344CB8AC3E}">
        <p14:creationId xmlns:p14="http://schemas.microsoft.com/office/powerpoint/2010/main" val="33545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Split into two datasets</a:t>
            </a:r>
            <a:endParaRPr lang="en-IN" dirty="0"/>
          </a:p>
        </p:txBody>
      </p:sp>
      <p:sp>
        <p:nvSpPr>
          <p:cNvPr id="3" name="Content Placeholder 2"/>
          <p:cNvSpPr>
            <a:spLocks noGrp="1"/>
          </p:cNvSpPr>
          <p:nvPr>
            <p:ph idx="1"/>
          </p:nvPr>
        </p:nvSpPr>
        <p:spPr/>
        <p:txBody>
          <a:bodyPr/>
          <a:lstStyle/>
          <a:p>
            <a:pPr marL="0" indent="0">
              <a:buNone/>
            </a:pPr>
            <a:r>
              <a:rPr lang="en-IN" dirty="0" smtClean="0"/>
              <a:t>We split the data set into two data frames as follows.</a:t>
            </a:r>
          </a:p>
          <a:p>
            <a:pPr marL="0" indent="0">
              <a:buNone/>
            </a:pPr>
            <a:r>
              <a:rPr lang="en-IN" dirty="0" smtClean="0"/>
              <a:t>GSDP </a:t>
            </a:r>
            <a:r>
              <a:rPr lang="en-IN" dirty="0"/>
              <a:t>- CURRENT PRICES (` in Crore) for all states in the years 2011-2012, 2012-2013, 2013-2014, 2014-2015, </a:t>
            </a:r>
            <a:r>
              <a:rPr lang="en-IN" dirty="0" smtClean="0"/>
              <a:t>2015-2016. </a:t>
            </a:r>
            <a:r>
              <a:rPr lang="en-IN" b="1" dirty="0" smtClean="0">
                <a:solidFill>
                  <a:srgbClr val="FF0000"/>
                </a:solidFill>
              </a:rPr>
              <a:t>5 rows</a:t>
            </a:r>
            <a:endParaRPr lang="en-IN" b="1" dirty="0">
              <a:solidFill>
                <a:srgbClr val="FF0000"/>
              </a:solidFill>
            </a:endParaRPr>
          </a:p>
          <a:p>
            <a:pPr marL="0" indent="0">
              <a:buNone/>
            </a:pPr>
            <a:r>
              <a:rPr lang="en-IN" dirty="0"/>
              <a:t>(% Growth over previous year) for all states in the years 2012-2013, 2013-2014, 2014-2015, </a:t>
            </a:r>
            <a:r>
              <a:rPr lang="en-IN" dirty="0" smtClean="0"/>
              <a:t>2015-2016. </a:t>
            </a:r>
            <a:r>
              <a:rPr lang="en-IN" b="1" dirty="0" smtClean="0">
                <a:solidFill>
                  <a:srgbClr val="FF0000"/>
                </a:solidFill>
              </a:rPr>
              <a:t>4 rows</a:t>
            </a:r>
            <a:endParaRPr lang="en-IN" b="1" dirty="0">
              <a:solidFill>
                <a:srgbClr val="FF0000"/>
              </a:solidFill>
            </a:endParaRPr>
          </a:p>
        </p:txBody>
      </p:sp>
    </p:spTree>
    <p:extLst>
      <p:ext uri="{BB962C8B-B14F-4D97-AF65-F5344CB8AC3E}">
        <p14:creationId xmlns:p14="http://schemas.microsoft.com/office/powerpoint/2010/main" val="269149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Growth Rate</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7979" y="0"/>
            <a:ext cx="4734021" cy="6858000"/>
          </a:xfrm>
          <a:prstGeom prst="rect">
            <a:avLst/>
          </a:prstGeom>
        </p:spPr>
      </p:pic>
      <p:sp>
        <p:nvSpPr>
          <p:cNvPr id="7" name="Content Placeholder 2"/>
          <p:cNvSpPr>
            <a:spLocks noGrp="1"/>
          </p:cNvSpPr>
          <p:nvPr>
            <p:ph idx="1"/>
          </p:nvPr>
        </p:nvSpPr>
        <p:spPr>
          <a:xfrm>
            <a:off x="838200" y="1514901"/>
            <a:ext cx="5917442" cy="4640239"/>
          </a:xfrm>
        </p:spPr>
        <p:txBody>
          <a:bodyPr>
            <a:normAutofit/>
          </a:bodyPr>
          <a:lstStyle/>
          <a:p>
            <a:pPr marL="0" indent="0">
              <a:buNone/>
            </a:pPr>
            <a:r>
              <a:rPr lang="en-IN" dirty="0" smtClean="0"/>
              <a:t>As per the graph, state which has consistent increase in growth rate are Andhra Pradesh. The growth rate is continuously decreasing in Odisha, Tamil Nadu and so on. </a:t>
            </a:r>
            <a:r>
              <a:rPr lang="en-IN" b="1" dirty="0" smtClean="0"/>
              <a:t>However this is not enough to conclude on the growth of the State. </a:t>
            </a:r>
            <a:r>
              <a:rPr lang="en-IN" dirty="0" smtClean="0"/>
              <a:t>Hence we need to plot the best fit line to see the trend.</a:t>
            </a:r>
            <a:endParaRPr lang="en-IN" b="1" dirty="0">
              <a:solidFill>
                <a:srgbClr val="FF0000"/>
              </a:solidFill>
            </a:endParaRPr>
          </a:p>
        </p:txBody>
      </p:sp>
    </p:spTree>
    <p:extLst>
      <p:ext uri="{BB962C8B-B14F-4D97-AF65-F5344CB8AC3E}">
        <p14:creationId xmlns:p14="http://schemas.microsoft.com/office/powerpoint/2010/main" val="2538544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Growth Rate</a:t>
            </a:r>
            <a:endParaRPr lang="en-IN" dirty="0"/>
          </a:p>
        </p:txBody>
      </p:sp>
      <p:sp>
        <p:nvSpPr>
          <p:cNvPr id="7" name="Content Placeholder 2"/>
          <p:cNvSpPr>
            <a:spLocks noGrp="1"/>
          </p:cNvSpPr>
          <p:nvPr>
            <p:ph idx="1"/>
          </p:nvPr>
        </p:nvSpPr>
        <p:spPr>
          <a:xfrm>
            <a:off x="838200" y="1514901"/>
            <a:ext cx="5917442" cy="4640239"/>
          </a:xfrm>
        </p:spPr>
        <p:txBody>
          <a:bodyPr>
            <a:normAutofit/>
          </a:bodyPr>
          <a:lstStyle/>
          <a:p>
            <a:pPr marL="0" indent="0">
              <a:buNone/>
            </a:pPr>
            <a:r>
              <a:rPr lang="en-IN" dirty="0" smtClean="0"/>
              <a:t>The best fit line shows the actual trend - whether there is increase or decrease. Andhra Pradesh, Assam, Goa and Telangana shows a trend of positive growth.</a:t>
            </a:r>
            <a:endParaRPr lang="en-IN" b="1" dirty="0">
              <a:solidFill>
                <a:srgbClr val="FF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740" y="0"/>
            <a:ext cx="4697260" cy="6858000"/>
          </a:xfrm>
          <a:prstGeom prst="rect">
            <a:avLst/>
          </a:prstGeom>
        </p:spPr>
      </p:pic>
    </p:spTree>
    <p:extLst>
      <p:ext uri="{BB962C8B-B14F-4D97-AF65-F5344CB8AC3E}">
        <p14:creationId xmlns:p14="http://schemas.microsoft.com/office/powerpoint/2010/main" val="2921547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Growth Rates</a:t>
            </a:r>
            <a:endParaRPr lang="en-IN" dirty="0"/>
          </a:p>
        </p:txBody>
      </p:sp>
      <p:sp>
        <p:nvSpPr>
          <p:cNvPr id="5" name="Content Placeholder 2"/>
          <p:cNvSpPr txBox="1">
            <a:spLocks/>
          </p:cNvSpPr>
          <p:nvPr/>
        </p:nvSpPr>
        <p:spPr>
          <a:xfrm>
            <a:off x="838199" y="1514901"/>
            <a:ext cx="4584156" cy="46402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A positive correlation between the growth rates of the state is indicated with darker green and as it gets lighter the correlation tends to reduce and become negative. </a:t>
            </a:r>
            <a:endParaRPr lang="en-IN" b="1"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2355" y="149699"/>
            <a:ext cx="6769645" cy="6510408"/>
          </a:xfrm>
        </p:spPr>
      </p:pic>
    </p:spTree>
    <p:extLst>
      <p:ext uri="{BB962C8B-B14F-4D97-AF65-F5344CB8AC3E}">
        <p14:creationId xmlns:p14="http://schemas.microsoft.com/office/powerpoint/2010/main" val="3484144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12" y="365125"/>
            <a:ext cx="11341472" cy="1013299"/>
          </a:xfrm>
        </p:spPr>
        <p:txBody>
          <a:bodyPr/>
          <a:lstStyle/>
          <a:p>
            <a:r>
              <a:rPr lang="en-IN" dirty="0" smtClean="0"/>
              <a:t>Correlation between States - An Interesting Study</a:t>
            </a:r>
            <a:endParaRPr lang="en-IN" dirty="0"/>
          </a:p>
        </p:txBody>
      </p:sp>
      <p:sp>
        <p:nvSpPr>
          <p:cNvPr id="3" name="Content Placeholder 2"/>
          <p:cNvSpPr>
            <a:spLocks noGrp="1"/>
          </p:cNvSpPr>
          <p:nvPr>
            <p:ph idx="1"/>
          </p:nvPr>
        </p:nvSpPr>
        <p:spPr>
          <a:xfrm rot="16200000">
            <a:off x="-1066631" y="2495865"/>
            <a:ext cx="2575786" cy="340901"/>
          </a:xfrm>
        </p:spPr>
        <p:txBody>
          <a:bodyPr>
            <a:normAutofit fontScale="77500" lnSpcReduction="20000"/>
          </a:bodyPr>
          <a:lstStyle/>
          <a:p>
            <a:pPr marL="0" indent="0" algn="ctr">
              <a:buNone/>
            </a:pPr>
            <a:r>
              <a:rPr lang="en-IN" sz="2000" dirty="0" smtClean="0"/>
              <a:t>Positive Correlation</a:t>
            </a:r>
            <a:endParaRPr lang="en-IN"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382" y="1392056"/>
            <a:ext cx="3843231" cy="2562154"/>
          </a:xfrm>
          <a:prstGeom prst="rect">
            <a:avLst/>
          </a:prstGeom>
          <a:ln>
            <a:solidFill>
              <a:schemeClr val="accent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1793" y="1378424"/>
            <a:ext cx="3571392" cy="2575786"/>
          </a:xfrm>
          <a:prstGeom prst="rect">
            <a:avLst/>
          </a:prstGeom>
          <a:ln>
            <a:solidFill>
              <a:schemeClr val="accent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712" y="1392056"/>
            <a:ext cx="3552490" cy="2562154"/>
          </a:xfrm>
          <a:prstGeom prst="rect">
            <a:avLst/>
          </a:prstGeom>
          <a:ln>
            <a:solidFill>
              <a:schemeClr val="accent1"/>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12" y="4128714"/>
            <a:ext cx="3552490" cy="2562154"/>
          </a:xfrm>
          <a:prstGeom prst="rect">
            <a:avLst/>
          </a:prstGeom>
          <a:ln>
            <a:solidFill>
              <a:srgbClr val="0070C0"/>
            </a:solid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5511" y="4128714"/>
            <a:ext cx="3849102" cy="2562154"/>
          </a:xfrm>
          <a:prstGeom prst="rect">
            <a:avLst/>
          </a:prstGeom>
          <a:ln>
            <a:solidFill>
              <a:srgbClr val="0070C0"/>
            </a:solidFill>
          </a:ln>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5921" y="4128714"/>
            <a:ext cx="3577263" cy="2562154"/>
          </a:xfrm>
          <a:prstGeom prst="rect">
            <a:avLst/>
          </a:prstGeom>
          <a:ln>
            <a:solidFill>
              <a:srgbClr val="0070C0"/>
            </a:solidFill>
          </a:ln>
        </p:spPr>
      </p:pic>
      <p:sp>
        <p:nvSpPr>
          <p:cNvPr id="12" name="Content Placeholder 2"/>
          <p:cNvSpPr txBox="1">
            <a:spLocks/>
          </p:cNvSpPr>
          <p:nvPr/>
        </p:nvSpPr>
        <p:spPr>
          <a:xfrm rot="16200000">
            <a:off x="-1065298" y="5296905"/>
            <a:ext cx="2575786" cy="34090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2000" dirty="0" smtClean="0"/>
              <a:t>Negative Correlation</a:t>
            </a:r>
            <a:endParaRPr lang="en-IN" sz="2000" dirty="0"/>
          </a:p>
        </p:txBody>
      </p:sp>
    </p:spTree>
    <p:extLst>
      <p:ext uri="{BB962C8B-B14F-4D97-AF65-F5344CB8AC3E}">
        <p14:creationId xmlns:p14="http://schemas.microsoft.com/office/powerpoint/2010/main" val="188433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Studying the Correlation</a:t>
            </a:r>
            <a:endParaRPr lang="en-IN" dirty="0"/>
          </a:p>
        </p:txBody>
      </p:sp>
      <p:sp>
        <p:nvSpPr>
          <p:cNvPr id="3" name="Content Placeholder 2"/>
          <p:cNvSpPr>
            <a:spLocks noGrp="1"/>
          </p:cNvSpPr>
          <p:nvPr>
            <p:ph idx="1"/>
          </p:nvPr>
        </p:nvSpPr>
        <p:spPr/>
        <p:txBody>
          <a:bodyPr/>
          <a:lstStyle/>
          <a:p>
            <a:pPr marL="0" indent="0">
              <a:buNone/>
            </a:pPr>
            <a:r>
              <a:rPr lang="en-IN" dirty="0" smtClean="0"/>
              <a:t>Code included to study the trend in two different states and see how they are related. It will be interesting to study why these correlation exists? However, </a:t>
            </a:r>
            <a:r>
              <a:rPr lang="en-IN" dirty="0" smtClean="0">
                <a:solidFill>
                  <a:srgbClr val="FF0000"/>
                </a:solidFill>
              </a:rPr>
              <a:t>correlation does not imply causation</a:t>
            </a:r>
            <a:r>
              <a:rPr lang="en-IN" dirty="0" smtClean="0"/>
              <a:t>. We need to see whether there are any third variable that is causing the correlation.</a:t>
            </a:r>
            <a:endParaRPr lang="en-IN" dirty="0"/>
          </a:p>
        </p:txBody>
      </p:sp>
    </p:spTree>
    <p:extLst>
      <p:ext uri="{BB962C8B-B14F-4D97-AF65-F5344CB8AC3E}">
        <p14:creationId xmlns:p14="http://schemas.microsoft.com/office/powerpoint/2010/main" val="121868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Brief</a:t>
            </a:r>
            <a:endParaRPr lang="en-IN" dirty="0"/>
          </a:p>
        </p:txBody>
      </p:sp>
      <p:sp>
        <p:nvSpPr>
          <p:cNvPr id="3" name="Content Placeholder 2"/>
          <p:cNvSpPr>
            <a:spLocks noGrp="1"/>
          </p:cNvSpPr>
          <p:nvPr>
            <p:ph idx="1"/>
          </p:nvPr>
        </p:nvSpPr>
        <p:spPr/>
        <p:txBody>
          <a:bodyPr>
            <a:normAutofit/>
          </a:bodyPr>
          <a:lstStyle/>
          <a:p>
            <a:pPr marL="0" indent="0" algn="just">
              <a:lnSpc>
                <a:spcPct val="120000"/>
              </a:lnSpc>
              <a:buNone/>
            </a:pPr>
            <a:r>
              <a:rPr lang="en-IN" sz="2400" dirty="0"/>
              <a:t>The CEO of NITI Aayog has initiated a project to provide top-level recommendations to the Chief Ministers (CMs) of various states of India, to help them prioritize areas of development for their respective states. Since different states are in different phases of development, the recommendations should be specific to the states. The overall goal of this project is to help the CMs focus on areas that will foster economic development for their respective states.</a:t>
            </a:r>
          </a:p>
          <a:p>
            <a:pPr marL="0" indent="0" algn="just">
              <a:lnSpc>
                <a:spcPct val="120000"/>
              </a:lnSpc>
              <a:buNone/>
            </a:pPr>
            <a:r>
              <a:rPr lang="en-IN" sz="2400" dirty="0"/>
              <a:t>As a chief data scientist at NITI Aayog, the assignment for us is to analyze the most common measure of economic development - GDP (Gross Domestic Product) of the various states of India and suggest ways to improve it.</a:t>
            </a:r>
          </a:p>
          <a:p>
            <a:pPr marL="0" indent="0" algn="just">
              <a:lnSpc>
                <a:spcPct val="120000"/>
              </a:lnSpc>
              <a:buNone/>
            </a:pPr>
            <a:endParaRPr lang="en-IN" sz="2400" dirty="0"/>
          </a:p>
        </p:txBody>
      </p:sp>
    </p:spTree>
    <p:extLst>
      <p:ext uri="{BB962C8B-B14F-4D97-AF65-F5344CB8AC3E}">
        <p14:creationId xmlns:p14="http://schemas.microsoft.com/office/powerpoint/2010/main" val="1829316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Growth Rate Comparison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5104"/>
            <a:ext cx="10845800" cy="4915354"/>
          </a:xfrm>
        </p:spPr>
      </p:pic>
      <p:sp>
        <p:nvSpPr>
          <p:cNvPr id="5" name="Double Brace 4"/>
          <p:cNvSpPr/>
          <p:nvPr/>
        </p:nvSpPr>
        <p:spPr>
          <a:xfrm>
            <a:off x="10406742" y="5123543"/>
            <a:ext cx="1277257" cy="928914"/>
          </a:xfrm>
          <a:prstGeom prst="bracePair">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6" name="Double Brace 5"/>
          <p:cNvSpPr/>
          <p:nvPr/>
        </p:nvSpPr>
        <p:spPr>
          <a:xfrm>
            <a:off x="1269999" y="5123543"/>
            <a:ext cx="1335315" cy="1132114"/>
          </a:xfrm>
          <a:prstGeom prst="bracePair">
            <a:avLst/>
          </a:prstGeom>
          <a:ln w="28575">
            <a:prstDash val="soli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ectangle 6"/>
          <p:cNvSpPr/>
          <p:nvPr/>
        </p:nvSpPr>
        <p:spPr>
          <a:xfrm>
            <a:off x="544454" y="6375792"/>
            <a:ext cx="2786404" cy="369332"/>
          </a:xfrm>
          <a:prstGeom prst="rect">
            <a:avLst/>
          </a:prstGeom>
        </p:spPr>
        <p:txBody>
          <a:bodyPr wrap="none">
            <a:spAutoFit/>
          </a:bodyPr>
          <a:lstStyle/>
          <a:p>
            <a:r>
              <a:rPr lang="en-IN" b="1" dirty="0">
                <a:solidFill>
                  <a:srgbClr val="00B050"/>
                </a:solidFill>
              </a:rPr>
              <a:t>states that are growing fast</a:t>
            </a:r>
            <a:endParaRPr lang="en-IN" dirty="0">
              <a:solidFill>
                <a:srgbClr val="00B050"/>
              </a:solidFill>
            </a:endParaRPr>
          </a:p>
        </p:txBody>
      </p:sp>
      <p:sp>
        <p:nvSpPr>
          <p:cNvPr id="8" name="Rectangle 7"/>
          <p:cNvSpPr/>
          <p:nvPr/>
        </p:nvSpPr>
        <p:spPr>
          <a:xfrm>
            <a:off x="9379744" y="6137264"/>
            <a:ext cx="2736055" cy="646331"/>
          </a:xfrm>
          <a:prstGeom prst="rect">
            <a:avLst/>
          </a:prstGeom>
        </p:spPr>
        <p:txBody>
          <a:bodyPr wrap="square">
            <a:spAutoFit/>
          </a:bodyPr>
          <a:lstStyle/>
          <a:p>
            <a:pPr algn="ctr"/>
            <a:r>
              <a:rPr lang="en-IN" b="1" dirty="0">
                <a:solidFill>
                  <a:srgbClr val="FF0000"/>
                </a:solidFill>
              </a:rPr>
              <a:t>states that are struggling with their growth</a:t>
            </a:r>
            <a:endParaRPr lang="en-IN" dirty="0">
              <a:solidFill>
                <a:srgbClr val="FF0000"/>
              </a:solidFill>
            </a:endParaRPr>
          </a:p>
        </p:txBody>
      </p:sp>
      <p:sp>
        <p:nvSpPr>
          <p:cNvPr id="9" name="Rectangle 8"/>
          <p:cNvSpPr/>
          <p:nvPr/>
        </p:nvSpPr>
        <p:spPr>
          <a:xfrm>
            <a:off x="7550888" y="167776"/>
            <a:ext cx="4426858" cy="1254446"/>
          </a:xfrm>
          <a:prstGeom prst="rect">
            <a:avLst/>
          </a:prstGeom>
        </p:spPr>
        <p:txBody>
          <a:bodyPr wrap="square">
            <a:spAutoFit/>
          </a:bodyPr>
          <a:lstStyle/>
          <a:p>
            <a:pPr>
              <a:lnSpc>
                <a:spcPct val="120000"/>
              </a:lnSpc>
            </a:pPr>
            <a:r>
              <a:rPr lang="en-IN" sz="1600" b="1" dirty="0"/>
              <a:t>Caution: </a:t>
            </a:r>
            <a:r>
              <a:rPr lang="en-IN" sz="1600" dirty="0"/>
              <a:t>This result may differ from one person to another due to the way the missing values for year 2015-16 are treated. Further this is based on the growth rate, not on the exact value of GDP.</a:t>
            </a:r>
          </a:p>
        </p:txBody>
      </p:sp>
    </p:spTree>
    <p:extLst>
      <p:ext uri="{BB962C8B-B14F-4D97-AF65-F5344CB8AC3E}">
        <p14:creationId xmlns:p14="http://schemas.microsoft.com/office/powerpoint/2010/main" val="122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Nation’s Growth Rate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22395"/>
            <a:ext cx="7312071" cy="4838062"/>
          </a:xfrm>
        </p:spPr>
      </p:pic>
      <p:sp>
        <p:nvSpPr>
          <p:cNvPr id="5" name="Content Placeholder 2"/>
          <p:cNvSpPr txBox="1">
            <a:spLocks/>
          </p:cNvSpPr>
          <p:nvPr/>
        </p:nvSpPr>
        <p:spPr>
          <a:xfrm>
            <a:off x="8150270" y="1378424"/>
            <a:ext cx="3818027" cy="5182033"/>
          </a:xfrm>
          <a:prstGeom prst="rect">
            <a:avLst/>
          </a:prstGeom>
        </p:spPr>
        <p:txBody>
          <a:bodyPr vert="horz" lIns="91440" tIns="45720" rIns="91440" bIns="45720" rtlCol="0" anchor="ctr" anchorCtr="0">
            <a:normAutofit lnSpcReduction="10000"/>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smtClean="0"/>
              <a:t>We see that the growth rate is consistently declining across the country. So it is recommended to take up further studies to boost the overall performance of all States to improve the GDP of the country.</a:t>
            </a:r>
            <a:endParaRPr lang="en-IN" b="1" dirty="0">
              <a:solidFill>
                <a:srgbClr val="FF0000"/>
              </a:solidFill>
            </a:endParaRPr>
          </a:p>
        </p:txBody>
      </p:sp>
    </p:spTree>
    <p:extLst>
      <p:ext uri="{BB962C8B-B14F-4D97-AF65-F5344CB8AC3E}">
        <p14:creationId xmlns:p14="http://schemas.microsoft.com/office/powerpoint/2010/main" val="520459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Nation vs. Home State (Tamil Nadu)</a:t>
            </a:r>
            <a:endParaRPr lang="en-IN" dirty="0"/>
          </a:p>
        </p:txBody>
      </p:sp>
      <p:sp>
        <p:nvSpPr>
          <p:cNvPr id="5" name="Content Placeholder 2"/>
          <p:cNvSpPr txBox="1">
            <a:spLocks/>
          </p:cNvSpPr>
          <p:nvPr/>
        </p:nvSpPr>
        <p:spPr>
          <a:xfrm>
            <a:off x="8150270" y="1378424"/>
            <a:ext cx="3818027" cy="5182033"/>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smtClean="0"/>
              <a:t>As we see in the case of my home state, many states in the country are lagging in growth rate, thus contributing to the overall reduction in growth rate. This is a matter of concern and need to be addressed. </a:t>
            </a:r>
            <a:endParaRPr lang="en-IN" b="1"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97" y="1683223"/>
            <a:ext cx="6664079" cy="4572434"/>
          </a:xfrm>
          <a:prstGeom prst="rect">
            <a:avLst/>
          </a:prstGeom>
        </p:spPr>
      </p:pic>
    </p:spTree>
    <p:extLst>
      <p:ext uri="{BB962C8B-B14F-4D97-AF65-F5344CB8AC3E}">
        <p14:creationId xmlns:p14="http://schemas.microsoft.com/office/powerpoint/2010/main" val="46411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09485"/>
            <a:ext cx="11406901" cy="5225576"/>
          </a:xfrm>
          <a:prstGeom prst="rect">
            <a:avLst/>
          </a:prstGeom>
        </p:spPr>
      </p:pic>
      <p:sp>
        <p:nvSpPr>
          <p:cNvPr id="2" name="Title 1"/>
          <p:cNvSpPr>
            <a:spLocks noGrp="1"/>
          </p:cNvSpPr>
          <p:nvPr>
            <p:ph type="title"/>
          </p:nvPr>
        </p:nvSpPr>
        <p:spPr/>
        <p:txBody>
          <a:bodyPr/>
          <a:lstStyle/>
          <a:p>
            <a:r>
              <a:rPr lang="en-IN" dirty="0" smtClean="0"/>
              <a:t>Gross State Domestic Product</a:t>
            </a:r>
            <a:endParaRPr lang="en-IN" dirty="0"/>
          </a:p>
        </p:txBody>
      </p:sp>
      <p:sp>
        <p:nvSpPr>
          <p:cNvPr id="3" name="Content Placeholder 2"/>
          <p:cNvSpPr>
            <a:spLocks noGrp="1"/>
          </p:cNvSpPr>
          <p:nvPr>
            <p:ph idx="1"/>
          </p:nvPr>
        </p:nvSpPr>
        <p:spPr>
          <a:xfrm>
            <a:off x="8215086" y="147410"/>
            <a:ext cx="3860800" cy="1362075"/>
          </a:xfrm>
        </p:spPr>
        <p:txBody>
          <a:bodyPr>
            <a:normAutofit/>
          </a:bodyPr>
          <a:lstStyle/>
          <a:p>
            <a:pPr marL="0" indent="0" algn="r">
              <a:buNone/>
            </a:pPr>
            <a:r>
              <a:rPr lang="en-IN" sz="1800" dirty="0" smtClean="0"/>
              <a:t>We have just seen the trends in the growth rate. To get more insights, we need to study this along with the GSDP.</a:t>
            </a:r>
            <a:endParaRPr lang="en-IN" sz="1800" dirty="0"/>
          </a:p>
        </p:txBody>
      </p:sp>
    </p:spTree>
    <p:extLst>
      <p:ext uri="{BB962C8B-B14F-4D97-AF65-F5344CB8AC3E}">
        <p14:creationId xmlns:p14="http://schemas.microsoft.com/office/powerpoint/2010/main" val="3607949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does the Chart Reveal?</a:t>
            </a:r>
            <a:endParaRPr lang="en-IN" dirty="0"/>
          </a:p>
        </p:txBody>
      </p:sp>
      <p:sp>
        <p:nvSpPr>
          <p:cNvPr id="3" name="Content Placeholder 2"/>
          <p:cNvSpPr>
            <a:spLocks noGrp="1"/>
          </p:cNvSpPr>
          <p:nvPr>
            <p:ph idx="1"/>
          </p:nvPr>
        </p:nvSpPr>
        <p:spPr>
          <a:xfrm>
            <a:off x="838200" y="1514901"/>
            <a:ext cx="5606143" cy="5161670"/>
          </a:xfrm>
        </p:spPr>
        <p:txBody>
          <a:bodyPr>
            <a:normAutofit/>
          </a:bodyPr>
          <a:lstStyle/>
          <a:p>
            <a:pPr marL="0" indent="0">
              <a:buNone/>
            </a:pPr>
            <a:r>
              <a:rPr lang="en-IN" b="1" dirty="0"/>
              <a:t>Top 5 states based on </a:t>
            </a:r>
            <a:r>
              <a:rPr lang="en-IN" b="1" dirty="0" smtClean="0"/>
              <a:t>GDP :</a:t>
            </a:r>
            <a:r>
              <a:rPr lang="en-IN" dirty="0"/>
              <a:t> </a:t>
            </a:r>
            <a:endParaRPr lang="en-IN" dirty="0" smtClean="0"/>
          </a:p>
          <a:p>
            <a:pPr marL="363538" indent="-363538">
              <a:lnSpc>
                <a:spcPct val="100000"/>
              </a:lnSpc>
              <a:spcBef>
                <a:spcPts val="300"/>
              </a:spcBef>
              <a:spcAft>
                <a:spcPts val="300"/>
              </a:spcAft>
            </a:pPr>
            <a:r>
              <a:rPr lang="en-IN" dirty="0" smtClean="0"/>
              <a:t>Maharashtra</a:t>
            </a:r>
          </a:p>
          <a:p>
            <a:pPr marL="363538" indent="-363538">
              <a:lnSpc>
                <a:spcPct val="100000"/>
              </a:lnSpc>
              <a:spcBef>
                <a:spcPts val="300"/>
              </a:spcBef>
              <a:spcAft>
                <a:spcPts val="300"/>
              </a:spcAft>
            </a:pPr>
            <a:r>
              <a:rPr lang="en-IN" dirty="0" smtClean="0"/>
              <a:t>Tamil Nadu</a:t>
            </a:r>
          </a:p>
          <a:p>
            <a:pPr marL="363538" indent="-363538">
              <a:lnSpc>
                <a:spcPct val="100000"/>
              </a:lnSpc>
              <a:spcBef>
                <a:spcPts val="300"/>
              </a:spcBef>
              <a:spcAft>
                <a:spcPts val="300"/>
              </a:spcAft>
            </a:pPr>
            <a:r>
              <a:rPr lang="en-IN" dirty="0" smtClean="0"/>
              <a:t>Uttar Pradesh</a:t>
            </a:r>
            <a:endParaRPr lang="en-IN" dirty="0"/>
          </a:p>
          <a:p>
            <a:pPr marL="363538" indent="-363538">
              <a:lnSpc>
                <a:spcPct val="100000"/>
              </a:lnSpc>
              <a:spcBef>
                <a:spcPts val="300"/>
              </a:spcBef>
              <a:spcAft>
                <a:spcPts val="300"/>
              </a:spcAft>
            </a:pPr>
            <a:r>
              <a:rPr lang="en-IN" dirty="0" smtClean="0"/>
              <a:t>Karnataka</a:t>
            </a:r>
          </a:p>
          <a:p>
            <a:pPr marL="363538" indent="-363538">
              <a:lnSpc>
                <a:spcPct val="100000"/>
              </a:lnSpc>
              <a:spcBef>
                <a:spcPts val="300"/>
              </a:spcBef>
              <a:spcAft>
                <a:spcPts val="300"/>
              </a:spcAft>
            </a:pPr>
            <a:r>
              <a:rPr lang="en-IN" dirty="0" smtClean="0"/>
              <a:t>Gujarat</a:t>
            </a:r>
          </a:p>
          <a:p>
            <a:pPr marL="0" indent="0">
              <a:buNone/>
            </a:pPr>
            <a:r>
              <a:rPr lang="en-IN" dirty="0" smtClean="0"/>
              <a:t>The growth rates of these major contributors is declining.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275" y="2595008"/>
            <a:ext cx="2527097" cy="1777161"/>
          </a:xfrm>
          <a:prstGeom prst="rect">
            <a:avLst/>
          </a:prstGeom>
          <a:ln>
            <a:solidFill>
              <a:srgbClr val="00B0F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275" y="586760"/>
            <a:ext cx="2527097" cy="1822612"/>
          </a:xfrm>
          <a:prstGeom prst="rect">
            <a:avLst/>
          </a:prstGeom>
          <a:ln>
            <a:solidFill>
              <a:srgbClr val="00B0F0"/>
            </a:solid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274" y="4568791"/>
            <a:ext cx="2527097" cy="1777161"/>
          </a:xfrm>
          <a:prstGeom prst="rect">
            <a:avLst/>
          </a:prstGeom>
          <a:ln>
            <a:solidFill>
              <a:srgbClr val="00B0F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014" y="4568791"/>
            <a:ext cx="2483416" cy="1791108"/>
          </a:xfrm>
          <a:prstGeom prst="rect">
            <a:avLst/>
          </a:prstGeom>
          <a:ln>
            <a:solidFill>
              <a:srgbClr val="00B0F0"/>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014" y="2581061"/>
            <a:ext cx="2483416" cy="1791108"/>
          </a:xfrm>
          <a:prstGeom prst="rect">
            <a:avLst/>
          </a:prstGeom>
          <a:ln>
            <a:solidFill>
              <a:srgbClr val="00B0F0"/>
            </a:solidFill>
          </a:ln>
        </p:spPr>
      </p:pic>
    </p:spTree>
    <p:extLst>
      <p:ext uri="{BB962C8B-B14F-4D97-AF65-F5344CB8AC3E}">
        <p14:creationId xmlns:p14="http://schemas.microsoft.com/office/powerpoint/2010/main" val="130013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370" y="2591480"/>
            <a:ext cx="2535060" cy="1828355"/>
          </a:xfrm>
          <a:prstGeom prst="rect">
            <a:avLst/>
          </a:prstGeom>
          <a:ln>
            <a:solidFill>
              <a:srgbClr val="00B0F0"/>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273" y="4568791"/>
            <a:ext cx="2599895" cy="1763303"/>
          </a:xfrm>
          <a:prstGeom prst="rect">
            <a:avLst/>
          </a:prstGeom>
          <a:ln>
            <a:solidFill>
              <a:srgbClr val="00B0F0"/>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9273" y="586760"/>
            <a:ext cx="2527097" cy="1822612"/>
          </a:xfrm>
          <a:prstGeom prst="rect">
            <a:avLst/>
          </a:prstGeom>
          <a:ln>
            <a:solidFill>
              <a:srgbClr val="0070C0"/>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9273" y="2591480"/>
            <a:ext cx="2599895" cy="1828355"/>
          </a:xfrm>
          <a:prstGeom prst="rect">
            <a:avLst/>
          </a:prstGeom>
          <a:ln>
            <a:solidFill>
              <a:srgbClr val="00B0F0"/>
            </a:solidFill>
          </a:ln>
        </p:spPr>
      </p:pic>
      <p:sp>
        <p:nvSpPr>
          <p:cNvPr id="2" name="Title 1"/>
          <p:cNvSpPr>
            <a:spLocks noGrp="1"/>
          </p:cNvSpPr>
          <p:nvPr>
            <p:ph type="title"/>
          </p:nvPr>
        </p:nvSpPr>
        <p:spPr/>
        <p:txBody>
          <a:bodyPr/>
          <a:lstStyle/>
          <a:p>
            <a:r>
              <a:rPr lang="en-IN" dirty="0" smtClean="0"/>
              <a:t>What does the Chart Reveal?</a:t>
            </a:r>
            <a:endParaRPr lang="en-IN" dirty="0"/>
          </a:p>
        </p:txBody>
      </p:sp>
      <p:sp>
        <p:nvSpPr>
          <p:cNvPr id="3" name="Content Placeholder 2"/>
          <p:cNvSpPr>
            <a:spLocks noGrp="1"/>
          </p:cNvSpPr>
          <p:nvPr>
            <p:ph idx="1"/>
          </p:nvPr>
        </p:nvSpPr>
        <p:spPr>
          <a:xfrm>
            <a:off x="838200" y="1514901"/>
            <a:ext cx="5707969" cy="5161670"/>
          </a:xfrm>
        </p:spPr>
        <p:txBody>
          <a:bodyPr>
            <a:normAutofit lnSpcReduction="10000"/>
          </a:bodyPr>
          <a:lstStyle/>
          <a:p>
            <a:pPr marL="0" indent="0">
              <a:buNone/>
            </a:pPr>
            <a:r>
              <a:rPr lang="en-IN" b="1" dirty="0"/>
              <a:t>Bottom 5 states based on </a:t>
            </a:r>
            <a:r>
              <a:rPr lang="en-IN" b="1" dirty="0" smtClean="0"/>
              <a:t>GDP:</a:t>
            </a:r>
          </a:p>
          <a:p>
            <a:pPr marL="363538" indent="-361950">
              <a:lnSpc>
                <a:spcPct val="100000"/>
              </a:lnSpc>
              <a:spcBef>
                <a:spcPts val="300"/>
              </a:spcBef>
              <a:spcAft>
                <a:spcPts val="300"/>
              </a:spcAft>
            </a:pPr>
            <a:r>
              <a:rPr lang="en-IN" dirty="0" smtClean="0"/>
              <a:t>Mizoram</a:t>
            </a:r>
          </a:p>
          <a:p>
            <a:pPr marL="363538" indent="-361950">
              <a:lnSpc>
                <a:spcPct val="100000"/>
              </a:lnSpc>
              <a:spcBef>
                <a:spcPts val="300"/>
              </a:spcBef>
              <a:spcAft>
                <a:spcPts val="300"/>
              </a:spcAft>
            </a:pPr>
            <a:r>
              <a:rPr lang="en-IN" dirty="0" smtClean="0"/>
              <a:t>Sikkim</a:t>
            </a:r>
          </a:p>
          <a:p>
            <a:pPr marL="363538" indent="-361950">
              <a:lnSpc>
                <a:spcPct val="100000"/>
              </a:lnSpc>
              <a:spcBef>
                <a:spcPts val="300"/>
              </a:spcBef>
              <a:spcAft>
                <a:spcPts val="300"/>
              </a:spcAft>
            </a:pPr>
            <a:r>
              <a:rPr lang="en-IN" dirty="0" smtClean="0"/>
              <a:t>Arunachal Pradesh</a:t>
            </a:r>
          </a:p>
          <a:p>
            <a:pPr marL="363538" indent="-361950">
              <a:lnSpc>
                <a:spcPct val="100000"/>
              </a:lnSpc>
              <a:spcBef>
                <a:spcPts val="300"/>
              </a:spcBef>
              <a:spcAft>
                <a:spcPts val="300"/>
              </a:spcAft>
            </a:pPr>
            <a:r>
              <a:rPr lang="en-IN" dirty="0" smtClean="0"/>
              <a:t>Manipur</a:t>
            </a:r>
          </a:p>
          <a:p>
            <a:pPr marL="363538" indent="-361950">
              <a:lnSpc>
                <a:spcPct val="100000"/>
              </a:lnSpc>
              <a:spcBef>
                <a:spcPts val="300"/>
              </a:spcBef>
              <a:spcAft>
                <a:spcPts val="300"/>
              </a:spcAft>
            </a:pPr>
            <a:r>
              <a:rPr lang="en-IN" dirty="0" smtClean="0"/>
              <a:t>Nagaland</a:t>
            </a:r>
            <a:r>
              <a:rPr lang="en-IN" dirty="0"/>
              <a:t> </a:t>
            </a:r>
          </a:p>
          <a:p>
            <a:pPr marL="0" indent="0">
              <a:buNone/>
            </a:pPr>
            <a:r>
              <a:rPr lang="en-IN" dirty="0" smtClean="0"/>
              <a:t>The growth rates except for Sikkim and Arunachal Pradesh has increased in 2015-16. We have to wait and observe in subsequent years.</a:t>
            </a:r>
            <a:endParaRPr lang="en-IN"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4370" y="4568791"/>
            <a:ext cx="2535060" cy="1763303"/>
          </a:xfrm>
          <a:prstGeom prst="rect">
            <a:avLst/>
          </a:prstGeom>
          <a:ln>
            <a:solidFill>
              <a:srgbClr val="00B0F0"/>
            </a:solidFill>
          </a:ln>
        </p:spPr>
      </p:pic>
    </p:spTree>
    <p:extLst>
      <p:ext uri="{BB962C8B-B14F-4D97-AF65-F5344CB8AC3E}">
        <p14:creationId xmlns:p14="http://schemas.microsoft.com/office/powerpoint/2010/main" val="3768426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note on the Visualizations used in this section</a:t>
            </a:r>
            <a:endParaRPr lang="en-IN" dirty="0"/>
          </a:p>
        </p:txBody>
      </p:sp>
      <p:sp>
        <p:nvSpPr>
          <p:cNvPr id="3" name="Content Placeholder 2"/>
          <p:cNvSpPr>
            <a:spLocks noGrp="1"/>
          </p:cNvSpPr>
          <p:nvPr>
            <p:ph idx="1"/>
          </p:nvPr>
        </p:nvSpPr>
        <p:spPr>
          <a:xfrm>
            <a:off x="838199" y="1514901"/>
            <a:ext cx="11005457" cy="5074585"/>
          </a:xfrm>
        </p:spPr>
        <p:txBody>
          <a:bodyPr>
            <a:normAutofit/>
          </a:bodyPr>
          <a:lstStyle/>
          <a:p>
            <a:r>
              <a:rPr lang="en-IN" sz="2400" b="1" dirty="0" smtClean="0"/>
              <a:t>Heat Map: </a:t>
            </a:r>
            <a:r>
              <a:rPr lang="en-IN" sz="2400" dirty="0" smtClean="0"/>
              <a:t>When dealing with large volumes of data, the colours in heat map are easy to distinguish than the numbers. Thus we get a more generalized view of the numeric values. We used heat map in this assignment to visualize the correlation between the two states.</a:t>
            </a:r>
          </a:p>
          <a:p>
            <a:r>
              <a:rPr lang="en-IN" sz="2400" b="1" dirty="0" smtClean="0"/>
              <a:t>Line Plots: </a:t>
            </a:r>
            <a:r>
              <a:rPr lang="en-IN" sz="2400" dirty="0" smtClean="0"/>
              <a:t>Suitable for any time series data to study the trend.</a:t>
            </a:r>
          </a:p>
          <a:p>
            <a:r>
              <a:rPr lang="en-IN" sz="2400" b="1" dirty="0"/>
              <a:t>Regression Line: </a:t>
            </a:r>
            <a:r>
              <a:rPr lang="en-IN" sz="2400" dirty="0"/>
              <a:t>Best fit line is used to </a:t>
            </a:r>
            <a:r>
              <a:rPr lang="en-IN" sz="2400" dirty="0" smtClean="0"/>
              <a:t>plot the trend with the help of a number of independent variables. This also helps to predict the future.</a:t>
            </a:r>
          </a:p>
          <a:p>
            <a:r>
              <a:rPr lang="en-IN" sz="2400" b="1" dirty="0" smtClean="0"/>
              <a:t>Bar Graphs: </a:t>
            </a:r>
            <a:r>
              <a:rPr lang="en-IN" sz="2400" dirty="0"/>
              <a:t>Can be used to visually compare </a:t>
            </a:r>
            <a:r>
              <a:rPr lang="en-IN" sz="2400" dirty="0" smtClean="0"/>
              <a:t>a measure </a:t>
            </a:r>
            <a:r>
              <a:rPr lang="en-IN" sz="2400" dirty="0"/>
              <a:t>between different </a:t>
            </a:r>
            <a:r>
              <a:rPr lang="en-IN" sz="2400" dirty="0" smtClean="0"/>
              <a:t>categories. Here we used it to depict the numeric variables GSDP and Growth rate across different states.</a:t>
            </a:r>
            <a:endParaRPr lang="en-IN" sz="2400" dirty="0"/>
          </a:p>
        </p:txBody>
      </p:sp>
    </p:spTree>
    <p:extLst>
      <p:ext uri="{BB962C8B-B14F-4D97-AF65-F5344CB8AC3E}">
        <p14:creationId xmlns:p14="http://schemas.microsoft.com/office/powerpoint/2010/main" val="245179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GDP Assignment</a:t>
            </a:r>
            <a:endParaRPr lang="en-IN" dirty="0"/>
          </a:p>
        </p:txBody>
      </p:sp>
      <p:sp>
        <p:nvSpPr>
          <p:cNvPr id="3" name="Subtitle 2"/>
          <p:cNvSpPr>
            <a:spLocks noGrp="1"/>
          </p:cNvSpPr>
          <p:nvPr>
            <p:ph type="subTitle" idx="1"/>
          </p:nvPr>
        </p:nvSpPr>
        <p:spPr/>
        <p:txBody>
          <a:bodyPr/>
          <a:lstStyle/>
          <a:p>
            <a:r>
              <a:rPr lang="en-IN" dirty="0" smtClean="0"/>
              <a:t>Part 1 B</a:t>
            </a:r>
            <a:endParaRPr lang="en-IN" dirty="0"/>
          </a:p>
        </p:txBody>
      </p:sp>
    </p:spTree>
    <p:extLst>
      <p:ext uri="{BB962C8B-B14F-4D97-AF65-F5344CB8AC3E}">
        <p14:creationId xmlns:p14="http://schemas.microsoft.com/office/powerpoint/2010/main" val="2111319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Sourcing</a:t>
            </a:r>
            <a:endParaRPr lang="en-IN" dirty="0"/>
          </a:p>
        </p:txBody>
      </p:sp>
      <p:sp>
        <p:nvSpPr>
          <p:cNvPr id="3" name="Content Placeholder 2"/>
          <p:cNvSpPr>
            <a:spLocks noGrp="1"/>
          </p:cNvSpPr>
          <p:nvPr>
            <p:ph idx="1"/>
          </p:nvPr>
        </p:nvSpPr>
        <p:spPr/>
        <p:txBody>
          <a:bodyPr/>
          <a:lstStyle/>
          <a:p>
            <a:pPr marL="0" indent="0">
              <a:buNone/>
            </a:pPr>
            <a:r>
              <a:rPr lang="en-IN" dirty="0" smtClean="0"/>
              <a:t>We studied the GSDP and Growth Rate of the States and the Country. To deep dive into this, we sourced the GDP data for the individual states with contribution from different sectors and sub sectors.</a:t>
            </a:r>
            <a:r>
              <a:rPr lang="en-IN" dirty="0"/>
              <a:t> </a:t>
            </a:r>
            <a:r>
              <a:rPr lang="en-IN" dirty="0" smtClean="0"/>
              <a:t>Since the Union Territories are governed directly by Central Government, we consider only the data for the different states in the country. </a:t>
            </a:r>
            <a:endParaRPr lang="en-IN" dirty="0"/>
          </a:p>
        </p:txBody>
      </p:sp>
    </p:spTree>
    <p:extLst>
      <p:ext uri="{BB962C8B-B14F-4D97-AF65-F5344CB8AC3E}">
        <p14:creationId xmlns:p14="http://schemas.microsoft.com/office/powerpoint/2010/main" val="1297485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the Data</a:t>
            </a:r>
            <a:endParaRPr lang="en-IN" dirty="0"/>
          </a:p>
        </p:txBody>
      </p:sp>
      <p:sp>
        <p:nvSpPr>
          <p:cNvPr id="3" name="Content Placeholder 2"/>
          <p:cNvSpPr>
            <a:spLocks noGrp="1"/>
          </p:cNvSpPr>
          <p:nvPr>
            <p:ph idx="1"/>
          </p:nvPr>
        </p:nvSpPr>
        <p:spPr/>
        <p:txBody>
          <a:bodyPr/>
          <a:lstStyle/>
          <a:p>
            <a:pPr marL="0" indent="0">
              <a:buNone/>
            </a:pPr>
            <a:r>
              <a:rPr lang="en-IN" dirty="0"/>
              <a:t>The contributions from Primary (Agriculture), Secondary (Industry) and Tertiary (Services) together gives the GSVA</a:t>
            </a:r>
            <a:r>
              <a:rPr lang="en-IN" dirty="0" smtClean="0"/>
              <a:t>. These sectors are further divided into sub sectors.</a:t>
            </a:r>
            <a:endParaRPr lang="en-IN" dirty="0"/>
          </a:p>
          <a:p>
            <a:pPr marL="0" indent="0">
              <a:buNone/>
            </a:pPr>
            <a:r>
              <a:rPr lang="en-IN" dirty="0"/>
              <a:t>GSDP = GSVA +  Taxes on Products - Subsidies on </a:t>
            </a:r>
            <a:r>
              <a:rPr lang="en-IN" dirty="0" smtClean="0"/>
              <a:t>Products</a:t>
            </a:r>
          </a:p>
          <a:p>
            <a:pPr marL="0" indent="0">
              <a:buNone/>
            </a:pPr>
            <a:r>
              <a:rPr lang="en-IN" dirty="0" smtClean="0"/>
              <a:t>Per Capita GDP = GSDP / Population of the State</a:t>
            </a:r>
          </a:p>
          <a:p>
            <a:pPr marL="0" indent="0">
              <a:buNone/>
            </a:pPr>
            <a:r>
              <a:rPr lang="en-IN" dirty="0"/>
              <a:t>The files contain the data for multiple years for a specific state. But, we will focus on 2014-15 data for our analysis</a:t>
            </a:r>
            <a:r>
              <a:rPr lang="en-IN" dirty="0" smtClean="0"/>
              <a:t>.</a:t>
            </a:r>
            <a:endParaRPr lang="en-IN" dirty="0"/>
          </a:p>
        </p:txBody>
      </p:sp>
    </p:spTree>
    <p:extLst>
      <p:ext uri="{BB962C8B-B14F-4D97-AF65-F5344CB8AC3E}">
        <p14:creationId xmlns:p14="http://schemas.microsoft.com/office/powerpoint/2010/main" val="17474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GDP?</a:t>
            </a:r>
            <a:endParaRPr lang="en-IN" dirty="0"/>
          </a:p>
        </p:txBody>
      </p:sp>
      <p:sp>
        <p:nvSpPr>
          <p:cNvPr id="3" name="Content Placeholder 2"/>
          <p:cNvSpPr>
            <a:spLocks noGrp="1"/>
          </p:cNvSpPr>
          <p:nvPr>
            <p:ph idx="1"/>
          </p:nvPr>
        </p:nvSpPr>
        <p:spPr/>
        <p:txBody>
          <a:bodyPr>
            <a:normAutofit/>
          </a:bodyPr>
          <a:lstStyle/>
          <a:p>
            <a:pPr marL="0" indent="0" algn="just">
              <a:lnSpc>
                <a:spcPct val="120000"/>
              </a:lnSpc>
              <a:buNone/>
            </a:pPr>
            <a:r>
              <a:rPr lang="en-IN" sz="2400" dirty="0"/>
              <a:t>Gross domestic product (GDP) at current prices is the GDP at the market value of goods and services produced in a country during a year. In other words, GDP measures the </a:t>
            </a:r>
            <a:r>
              <a:rPr lang="en-IN" sz="2400" b="1" dirty="0"/>
              <a:t>monetary value of final goods &amp; services produced by a country/state in a given period</a:t>
            </a:r>
            <a:r>
              <a:rPr lang="en-IN" sz="2400" b="1" dirty="0" smtClean="0"/>
              <a:t>. </a:t>
            </a:r>
            <a:r>
              <a:rPr lang="en-IN" sz="2400" dirty="0" smtClean="0"/>
              <a:t>GDP </a:t>
            </a:r>
            <a:r>
              <a:rPr lang="en-IN" sz="2400" dirty="0"/>
              <a:t>can be broadly divided into goods and services produced by three sectors</a:t>
            </a:r>
            <a:r>
              <a:rPr lang="en-IN" sz="2400" dirty="0" smtClean="0"/>
              <a:t>: the </a:t>
            </a:r>
            <a:r>
              <a:rPr lang="en-IN" sz="2400" dirty="0">
                <a:solidFill>
                  <a:srgbClr val="FF0000"/>
                </a:solidFill>
              </a:rPr>
              <a:t>primary</a:t>
            </a:r>
            <a:r>
              <a:rPr lang="en-IN" sz="2400" dirty="0"/>
              <a:t> sector (agriculture</a:t>
            </a:r>
            <a:r>
              <a:rPr lang="en-IN" sz="2400" dirty="0" smtClean="0"/>
              <a:t>), the </a:t>
            </a:r>
            <a:r>
              <a:rPr lang="en-IN" sz="2400" dirty="0">
                <a:solidFill>
                  <a:srgbClr val="FF0000"/>
                </a:solidFill>
              </a:rPr>
              <a:t>secondary</a:t>
            </a:r>
            <a:r>
              <a:rPr lang="en-IN" sz="2400" dirty="0"/>
              <a:t> sector (industry), </a:t>
            </a:r>
            <a:r>
              <a:rPr lang="en-IN" sz="2400" dirty="0" smtClean="0"/>
              <a:t>and the </a:t>
            </a:r>
            <a:r>
              <a:rPr lang="en-IN" sz="2400" dirty="0">
                <a:solidFill>
                  <a:srgbClr val="FF0000"/>
                </a:solidFill>
              </a:rPr>
              <a:t>tertiary</a:t>
            </a:r>
            <a:r>
              <a:rPr lang="en-IN" sz="2400" dirty="0"/>
              <a:t> sector (services</a:t>
            </a:r>
            <a:r>
              <a:rPr lang="en-IN" sz="2400" dirty="0" smtClean="0"/>
              <a:t>). It </a:t>
            </a:r>
            <a:r>
              <a:rPr lang="en-IN" sz="2400" dirty="0"/>
              <a:t>is also known as nominal GDP. More technically, real GDP takes into account the price change that may have occurred due to inflation. This means that the real GDP is nominal GDP adjusted for inflation</a:t>
            </a:r>
            <a:r>
              <a:rPr lang="en-IN" sz="2400" dirty="0" smtClean="0"/>
              <a:t>. In this assignment, we will use the nominal GDP. And we will consider the financial year 2015-16 as the base year.</a:t>
            </a:r>
            <a:endParaRPr lang="en-IN" sz="2400" dirty="0"/>
          </a:p>
        </p:txBody>
      </p:sp>
    </p:spTree>
    <p:extLst>
      <p:ext uri="{BB962C8B-B14F-4D97-AF65-F5344CB8AC3E}">
        <p14:creationId xmlns:p14="http://schemas.microsoft.com/office/powerpoint/2010/main" val="248432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352291" y="2921966"/>
            <a:ext cx="6417269" cy="1013299"/>
          </a:xfrm>
        </p:spPr>
        <p:txBody>
          <a:bodyPr/>
          <a:lstStyle/>
          <a:p>
            <a:r>
              <a:rPr lang="en-IN" dirty="0" smtClean="0"/>
              <a:t>Sectors &amp; Sub-sectors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6611030"/>
              </p:ext>
            </p:extLst>
          </p:nvPr>
        </p:nvGraphicFramePr>
        <p:xfrm>
          <a:off x="1621971" y="219982"/>
          <a:ext cx="10120086" cy="6417269"/>
        </p:xfrm>
        <a:graphic>
          <a:graphicData uri="http://schemas.openxmlformats.org/drawingml/2006/table">
            <a:tbl>
              <a:tblPr firstRow="1" bandRow="1">
                <a:tableStyleId>{5940675A-B579-460E-94D1-54222C63F5DA}</a:tableStyleId>
              </a:tblPr>
              <a:tblGrid>
                <a:gridCol w="2238431">
                  <a:extLst>
                    <a:ext uri="{9D8B030D-6E8A-4147-A177-3AD203B41FA5}">
                      <a16:colId xmlns:a16="http://schemas.microsoft.com/office/drawing/2014/main" val="910294555"/>
                    </a:ext>
                  </a:extLst>
                </a:gridCol>
                <a:gridCol w="7881655">
                  <a:extLst>
                    <a:ext uri="{9D8B030D-6E8A-4147-A177-3AD203B41FA5}">
                      <a16:colId xmlns:a16="http://schemas.microsoft.com/office/drawing/2014/main" val="789350412"/>
                    </a:ext>
                  </a:extLst>
                </a:gridCol>
              </a:tblGrid>
              <a:tr h="520246">
                <a:tc>
                  <a:txBody>
                    <a:bodyPr/>
                    <a:lstStyle/>
                    <a:p>
                      <a:pPr algn="ctr">
                        <a:spcBef>
                          <a:spcPts val="600"/>
                        </a:spcBef>
                        <a:spcAft>
                          <a:spcPts val="600"/>
                        </a:spcAft>
                      </a:pPr>
                      <a:r>
                        <a:rPr lang="en-IN" b="1" dirty="0" smtClean="0"/>
                        <a:t>Sectors</a:t>
                      </a:r>
                      <a:endParaRPr lang="en-IN" b="1" dirty="0"/>
                    </a:p>
                  </a:txBody>
                  <a:tcPr anchor="ctr"/>
                </a:tc>
                <a:tc>
                  <a:txBody>
                    <a:bodyPr/>
                    <a:lstStyle/>
                    <a:p>
                      <a:pPr algn="ctr">
                        <a:spcBef>
                          <a:spcPts val="600"/>
                        </a:spcBef>
                        <a:spcAft>
                          <a:spcPts val="600"/>
                        </a:spcAft>
                      </a:pPr>
                      <a:r>
                        <a:rPr lang="en-IN" b="1" dirty="0" smtClean="0"/>
                        <a:t>Sub Sectors</a:t>
                      </a:r>
                      <a:endParaRPr lang="en-IN" b="1" dirty="0"/>
                    </a:p>
                  </a:txBody>
                  <a:tcPr anchor="ctr"/>
                </a:tc>
                <a:extLst>
                  <a:ext uri="{0D108BD9-81ED-4DB2-BD59-A6C34878D82A}">
                    <a16:rowId xmlns:a16="http://schemas.microsoft.com/office/drawing/2014/main" val="3577177817"/>
                  </a:ext>
                </a:extLst>
              </a:tr>
              <a:tr h="536093">
                <a:tc rowSpan="2">
                  <a:txBody>
                    <a:bodyPr/>
                    <a:lstStyle/>
                    <a:p>
                      <a:pPr algn="ctr">
                        <a:spcBef>
                          <a:spcPts val="300"/>
                        </a:spcBef>
                        <a:spcAft>
                          <a:spcPts val="300"/>
                        </a:spcAft>
                      </a:pPr>
                      <a:r>
                        <a:rPr lang="en-IN" dirty="0" smtClean="0"/>
                        <a:t>Primary</a:t>
                      </a:r>
                    </a:p>
                    <a:p>
                      <a:pPr algn="ctr">
                        <a:spcBef>
                          <a:spcPts val="300"/>
                        </a:spcBef>
                        <a:spcAft>
                          <a:spcPts val="300"/>
                        </a:spcAft>
                      </a:pPr>
                      <a:r>
                        <a:rPr lang="en-IN" dirty="0" smtClean="0"/>
                        <a:t>(Agriculture)</a:t>
                      </a:r>
                      <a:endParaRPr lang="en-IN" dirty="0"/>
                    </a:p>
                  </a:txBody>
                  <a:tcPr anchor="ctr"/>
                </a:tc>
                <a:tc>
                  <a:txBody>
                    <a:bodyPr/>
                    <a:lstStyle/>
                    <a:p>
                      <a:pPr algn="l" fontAlgn="b">
                        <a:spcBef>
                          <a:spcPts val="300"/>
                        </a:spcBef>
                        <a:spcAft>
                          <a:spcPts val="300"/>
                        </a:spcAft>
                      </a:pPr>
                      <a:r>
                        <a:rPr lang="en-IN" sz="1800" u="none" strike="noStrike" dirty="0">
                          <a:effectLst/>
                        </a:rPr>
                        <a:t>Agriculture, forestry and fishing</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3855996482"/>
                  </a:ext>
                </a:extLst>
              </a:tr>
              <a:tr h="536093">
                <a:tc vMerge="1">
                  <a:txBody>
                    <a:bodyPr/>
                    <a:lstStyle/>
                    <a:p>
                      <a:endParaRPr lang="en-IN" dirty="0"/>
                    </a:p>
                  </a:txBody>
                  <a:tcPr/>
                </a:tc>
                <a:tc>
                  <a:txBody>
                    <a:bodyPr/>
                    <a:lstStyle/>
                    <a:p>
                      <a:pPr algn="l" fontAlgn="b">
                        <a:spcBef>
                          <a:spcPts val="300"/>
                        </a:spcBef>
                        <a:spcAft>
                          <a:spcPts val="300"/>
                        </a:spcAft>
                      </a:pPr>
                      <a:r>
                        <a:rPr lang="en-IN" sz="1800" u="none" strike="noStrike" dirty="0">
                          <a:effectLst/>
                        </a:rPr>
                        <a:t>Mining and quarrying</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2668593622"/>
                  </a:ext>
                </a:extLst>
              </a:tr>
              <a:tr h="536093">
                <a:tc rowSpan="3">
                  <a:txBody>
                    <a:bodyPr/>
                    <a:lstStyle/>
                    <a:p>
                      <a:pPr algn="ctr">
                        <a:spcBef>
                          <a:spcPts val="300"/>
                        </a:spcBef>
                        <a:spcAft>
                          <a:spcPts val="300"/>
                        </a:spcAft>
                      </a:pPr>
                      <a:r>
                        <a:rPr lang="en-IN" dirty="0" smtClean="0"/>
                        <a:t>Secondary </a:t>
                      </a:r>
                    </a:p>
                    <a:p>
                      <a:pPr algn="ctr">
                        <a:spcBef>
                          <a:spcPts val="300"/>
                        </a:spcBef>
                        <a:spcAft>
                          <a:spcPts val="300"/>
                        </a:spcAft>
                      </a:pPr>
                      <a:r>
                        <a:rPr lang="en-IN" dirty="0" smtClean="0"/>
                        <a:t>(Industry)</a:t>
                      </a:r>
                      <a:endParaRPr lang="en-IN" dirty="0"/>
                    </a:p>
                  </a:txBody>
                  <a:tcPr anchor="ctr"/>
                </a:tc>
                <a:tc>
                  <a:txBody>
                    <a:bodyPr/>
                    <a:lstStyle/>
                    <a:p>
                      <a:pPr algn="l" fontAlgn="b">
                        <a:spcBef>
                          <a:spcPts val="300"/>
                        </a:spcBef>
                        <a:spcAft>
                          <a:spcPts val="300"/>
                        </a:spcAft>
                      </a:pPr>
                      <a:r>
                        <a:rPr lang="en-IN" sz="1800" u="none" strike="noStrike" dirty="0">
                          <a:effectLst/>
                        </a:rPr>
                        <a:t>Manufacturing</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4232520591"/>
                  </a:ext>
                </a:extLst>
              </a:tr>
              <a:tr h="536093">
                <a:tc vMerge="1">
                  <a:txBody>
                    <a:bodyPr/>
                    <a:lstStyle/>
                    <a:p>
                      <a:endParaRPr lang="en-IN" dirty="0"/>
                    </a:p>
                  </a:txBody>
                  <a:tcPr/>
                </a:tc>
                <a:tc>
                  <a:txBody>
                    <a:bodyPr/>
                    <a:lstStyle/>
                    <a:p>
                      <a:pPr algn="l" fontAlgn="b">
                        <a:spcBef>
                          <a:spcPts val="300"/>
                        </a:spcBef>
                        <a:spcAft>
                          <a:spcPts val="300"/>
                        </a:spcAft>
                      </a:pPr>
                      <a:r>
                        <a:rPr lang="en-IN" sz="1800" u="none" strike="noStrike" dirty="0">
                          <a:effectLst/>
                        </a:rPr>
                        <a:t>Electricity, gas, water supply &amp; other utility services</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1716514665"/>
                  </a:ext>
                </a:extLst>
              </a:tr>
              <a:tr h="536093">
                <a:tc vMerge="1">
                  <a:txBody>
                    <a:bodyPr/>
                    <a:lstStyle/>
                    <a:p>
                      <a:endParaRPr lang="en-IN" dirty="0"/>
                    </a:p>
                  </a:txBody>
                  <a:tcPr/>
                </a:tc>
                <a:tc>
                  <a:txBody>
                    <a:bodyPr/>
                    <a:lstStyle/>
                    <a:p>
                      <a:pPr algn="l" fontAlgn="b">
                        <a:spcBef>
                          <a:spcPts val="300"/>
                        </a:spcBef>
                        <a:spcAft>
                          <a:spcPts val="300"/>
                        </a:spcAft>
                      </a:pPr>
                      <a:r>
                        <a:rPr lang="en-IN" sz="1800" u="none" strike="noStrike" dirty="0">
                          <a:effectLst/>
                        </a:rPr>
                        <a:t>Construction</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593628486"/>
                  </a:ext>
                </a:extLst>
              </a:tr>
              <a:tr h="536093">
                <a:tc rowSpan="6">
                  <a:txBody>
                    <a:bodyPr/>
                    <a:lstStyle/>
                    <a:p>
                      <a:pPr algn="ctr">
                        <a:spcBef>
                          <a:spcPts val="300"/>
                        </a:spcBef>
                        <a:spcAft>
                          <a:spcPts val="300"/>
                        </a:spcAft>
                      </a:pPr>
                      <a:r>
                        <a:rPr lang="en-IN" dirty="0" smtClean="0"/>
                        <a:t>Tertiary </a:t>
                      </a:r>
                    </a:p>
                    <a:p>
                      <a:pPr algn="ctr">
                        <a:spcBef>
                          <a:spcPts val="300"/>
                        </a:spcBef>
                        <a:spcAft>
                          <a:spcPts val="300"/>
                        </a:spcAft>
                      </a:pPr>
                      <a:r>
                        <a:rPr lang="en-IN" dirty="0" smtClean="0"/>
                        <a:t>(Services)</a:t>
                      </a:r>
                      <a:endParaRPr lang="en-IN" dirty="0"/>
                    </a:p>
                  </a:txBody>
                  <a:tcPr anchor="ctr"/>
                </a:tc>
                <a:tc>
                  <a:txBody>
                    <a:bodyPr/>
                    <a:lstStyle/>
                    <a:p>
                      <a:pPr algn="l" fontAlgn="b">
                        <a:spcBef>
                          <a:spcPts val="300"/>
                        </a:spcBef>
                        <a:spcAft>
                          <a:spcPts val="300"/>
                        </a:spcAft>
                      </a:pPr>
                      <a:r>
                        <a:rPr lang="en-IN" sz="1800" u="none" strike="noStrike" dirty="0">
                          <a:effectLst/>
                        </a:rPr>
                        <a:t>Trade, repair, hotels and restaurants</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3803082335"/>
                  </a:ext>
                </a:extLst>
              </a:tr>
              <a:tr h="536093">
                <a:tc vMerge="1">
                  <a:txBody>
                    <a:bodyPr/>
                    <a:lstStyle/>
                    <a:p>
                      <a:endParaRPr lang="en-IN"/>
                    </a:p>
                  </a:txBody>
                  <a:tcPr/>
                </a:tc>
                <a:tc>
                  <a:txBody>
                    <a:bodyPr/>
                    <a:lstStyle/>
                    <a:p>
                      <a:pPr algn="l" fontAlgn="b">
                        <a:spcBef>
                          <a:spcPts val="300"/>
                        </a:spcBef>
                        <a:spcAft>
                          <a:spcPts val="300"/>
                        </a:spcAft>
                      </a:pPr>
                      <a:r>
                        <a:rPr lang="en-IN" sz="1800" u="none" strike="noStrike" dirty="0">
                          <a:effectLst/>
                        </a:rPr>
                        <a:t>Transport, storage, communication &amp; services related to broadcasting</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3600012102"/>
                  </a:ext>
                </a:extLst>
              </a:tr>
              <a:tr h="536093">
                <a:tc vMerge="1">
                  <a:txBody>
                    <a:bodyPr/>
                    <a:lstStyle/>
                    <a:p>
                      <a:endParaRPr lang="en-IN"/>
                    </a:p>
                  </a:txBody>
                  <a:tcPr/>
                </a:tc>
                <a:tc>
                  <a:txBody>
                    <a:bodyPr/>
                    <a:lstStyle/>
                    <a:p>
                      <a:pPr algn="l" fontAlgn="b">
                        <a:spcBef>
                          <a:spcPts val="300"/>
                        </a:spcBef>
                        <a:spcAft>
                          <a:spcPts val="300"/>
                        </a:spcAft>
                      </a:pPr>
                      <a:r>
                        <a:rPr lang="en-IN" sz="1800" u="none" strike="noStrike" dirty="0">
                          <a:effectLst/>
                        </a:rPr>
                        <a:t>Financial services</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936591372"/>
                  </a:ext>
                </a:extLst>
              </a:tr>
              <a:tr h="536093">
                <a:tc vMerge="1">
                  <a:txBody>
                    <a:bodyPr/>
                    <a:lstStyle/>
                    <a:p>
                      <a:endParaRPr lang="en-IN"/>
                    </a:p>
                  </a:txBody>
                  <a:tcPr/>
                </a:tc>
                <a:tc>
                  <a:txBody>
                    <a:bodyPr/>
                    <a:lstStyle/>
                    <a:p>
                      <a:pPr algn="l" fontAlgn="b">
                        <a:spcBef>
                          <a:spcPts val="300"/>
                        </a:spcBef>
                        <a:spcAft>
                          <a:spcPts val="300"/>
                        </a:spcAft>
                      </a:pPr>
                      <a:r>
                        <a:rPr lang="en-IN" sz="1800" u="none" strike="noStrike" dirty="0">
                          <a:effectLst/>
                        </a:rPr>
                        <a:t>Real estate, ownership of dwelling &amp; professional services</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1141494680"/>
                  </a:ext>
                </a:extLst>
              </a:tr>
              <a:tr h="536093">
                <a:tc vMerge="1">
                  <a:txBody>
                    <a:bodyPr/>
                    <a:lstStyle/>
                    <a:p>
                      <a:endParaRPr lang="en-IN"/>
                    </a:p>
                  </a:txBody>
                  <a:tcPr/>
                </a:tc>
                <a:tc>
                  <a:txBody>
                    <a:bodyPr/>
                    <a:lstStyle/>
                    <a:p>
                      <a:pPr algn="l" fontAlgn="b">
                        <a:spcBef>
                          <a:spcPts val="300"/>
                        </a:spcBef>
                        <a:spcAft>
                          <a:spcPts val="300"/>
                        </a:spcAft>
                      </a:pPr>
                      <a:r>
                        <a:rPr lang="en-IN" sz="1800" u="none" strike="noStrike" dirty="0">
                          <a:effectLst/>
                        </a:rPr>
                        <a:t>Public administration</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3617434770"/>
                  </a:ext>
                </a:extLst>
              </a:tr>
              <a:tr h="536093">
                <a:tc vMerge="1">
                  <a:txBody>
                    <a:bodyPr/>
                    <a:lstStyle/>
                    <a:p>
                      <a:endParaRPr lang="en-IN" dirty="0"/>
                    </a:p>
                  </a:txBody>
                  <a:tcPr/>
                </a:tc>
                <a:tc>
                  <a:txBody>
                    <a:bodyPr/>
                    <a:lstStyle/>
                    <a:p>
                      <a:pPr algn="l" fontAlgn="b">
                        <a:spcBef>
                          <a:spcPts val="300"/>
                        </a:spcBef>
                        <a:spcAft>
                          <a:spcPts val="300"/>
                        </a:spcAft>
                      </a:pPr>
                      <a:r>
                        <a:rPr lang="en-IN" sz="1800" u="none" strike="noStrike" dirty="0">
                          <a:effectLst/>
                        </a:rPr>
                        <a:t>Other services</a:t>
                      </a:r>
                      <a:endParaRPr lang="en-IN" sz="1800" b="0" i="0" u="none" strike="noStrike" dirty="0">
                        <a:solidFill>
                          <a:srgbClr val="000000"/>
                        </a:solidFill>
                        <a:effectLst/>
                        <a:latin typeface="Calibri" panose="020F0502020204030204" pitchFamily="34" charset="0"/>
                      </a:endParaRPr>
                    </a:p>
                  </a:txBody>
                  <a:tcPr marL="108000" marR="108000" marT="108000" marB="108000" anchor="b"/>
                </a:tc>
                <a:extLst>
                  <a:ext uri="{0D108BD9-81ED-4DB2-BD59-A6C34878D82A}">
                    <a16:rowId xmlns:a16="http://schemas.microsoft.com/office/drawing/2014/main" val="933478737"/>
                  </a:ext>
                </a:extLst>
              </a:tr>
            </a:tbl>
          </a:graphicData>
        </a:graphic>
      </p:graphicFrame>
    </p:spTree>
    <p:extLst>
      <p:ext uri="{BB962C8B-B14F-4D97-AF65-F5344CB8AC3E}">
        <p14:creationId xmlns:p14="http://schemas.microsoft.com/office/powerpoint/2010/main" val="1129969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Issues</a:t>
            </a:r>
            <a:endParaRPr lang="en-IN" dirty="0"/>
          </a:p>
        </p:txBody>
      </p:sp>
      <p:sp>
        <p:nvSpPr>
          <p:cNvPr id="3" name="Content Placeholder 2"/>
          <p:cNvSpPr>
            <a:spLocks noGrp="1"/>
          </p:cNvSpPr>
          <p:nvPr>
            <p:ph idx="1"/>
          </p:nvPr>
        </p:nvSpPr>
        <p:spPr/>
        <p:txBody>
          <a:bodyPr/>
          <a:lstStyle/>
          <a:p>
            <a:pPr marL="0" indent="0">
              <a:buNone/>
            </a:pPr>
            <a:r>
              <a:rPr lang="en-IN" dirty="0" smtClean="0"/>
              <a:t>We have to filter out the Union Territories.</a:t>
            </a:r>
          </a:p>
          <a:p>
            <a:pPr marL="0" indent="0">
              <a:buNone/>
            </a:pPr>
            <a:r>
              <a:rPr lang="en-IN" dirty="0" smtClean="0"/>
              <a:t>We have to load only the data for 2014-15 for our analysis.</a:t>
            </a:r>
          </a:p>
          <a:p>
            <a:pPr marL="0" indent="0">
              <a:buNone/>
            </a:pPr>
            <a:r>
              <a:rPr lang="en-IN" dirty="0" smtClean="0"/>
              <a:t>Data from the individual files are consolidated in a single data frame.</a:t>
            </a:r>
          </a:p>
          <a:p>
            <a:pPr marL="0" indent="0">
              <a:buNone/>
            </a:pPr>
            <a:r>
              <a:rPr lang="en-IN" dirty="0" smtClean="0"/>
              <a:t>In some of the cases the Item field is having trailing spaces or unwanted characters like asterisk (*) or dot (.) which need to be stripped out before further analysis.</a:t>
            </a:r>
            <a:endParaRPr lang="en-IN" dirty="0"/>
          </a:p>
        </p:txBody>
      </p:sp>
    </p:spTree>
    <p:extLst>
      <p:ext uri="{BB962C8B-B14F-4D97-AF65-F5344CB8AC3E}">
        <p14:creationId xmlns:p14="http://schemas.microsoft.com/office/powerpoint/2010/main" val="2512514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GDP Per Capita for all States (2014-15)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2" y="1334795"/>
            <a:ext cx="11595618" cy="5330803"/>
          </a:xfrm>
          <a:prstGeom prst="rect">
            <a:avLst/>
          </a:prstGeom>
        </p:spPr>
      </p:pic>
      <p:sp>
        <p:nvSpPr>
          <p:cNvPr id="5" name="Rectangle 4"/>
          <p:cNvSpPr/>
          <p:nvPr/>
        </p:nvSpPr>
        <p:spPr>
          <a:xfrm>
            <a:off x="969995" y="1601836"/>
            <a:ext cx="4746171" cy="1575816"/>
          </a:xfrm>
          <a:prstGeom prst="rect">
            <a:avLst/>
          </a:prstGeom>
          <a:solidFill>
            <a:schemeClr val="accent6">
              <a:lumMod val="60000"/>
              <a:lumOff val="40000"/>
            </a:schemeClr>
          </a:solidFill>
        </p:spPr>
        <p:txBody>
          <a:bodyPr wrap="square">
            <a:spAutoFit/>
          </a:bodyPr>
          <a:lstStyle/>
          <a:p>
            <a:pPr>
              <a:lnSpc>
                <a:spcPct val="120000"/>
              </a:lnSpc>
              <a:spcBef>
                <a:spcPts val="600"/>
              </a:spcBef>
              <a:spcAft>
                <a:spcPts val="600"/>
              </a:spcAft>
            </a:pPr>
            <a:r>
              <a:rPr lang="en-IN" b="1" dirty="0"/>
              <a:t>Top 5 states:</a:t>
            </a:r>
            <a:r>
              <a:rPr lang="en-IN" dirty="0"/>
              <a:t> </a:t>
            </a:r>
            <a:r>
              <a:rPr lang="en-IN" dirty="0" smtClean="0"/>
              <a:t/>
            </a:r>
            <a:br>
              <a:rPr lang="en-IN" dirty="0" smtClean="0"/>
            </a:br>
            <a:r>
              <a:rPr lang="en-IN" dirty="0" smtClean="0"/>
              <a:t>Goa</a:t>
            </a:r>
            <a:r>
              <a:rPr lang="en-IN" dirty="0"/>
              <a:t>, Sikkim, Haryana, Kerala, Uttarakhand</a:t>
            </a:r>
          </a:p>
          <a:p>
            <a:pPr>
              <a:lnSpc>
                <a:spcPct val="120000"/>
              </a:lnSpc>
              <a:spcBef>
                <a:spcPts val="600"/>
              </a:spcBef>
              <a:spcAft>
                <a:spcPts val="600"/>
              </a:spcAft>
            </a:pPr>
            <a:r>
              <a:rPr lang="en-IN" b="1" dirty="0"/>
              <a:t>Bottom 5 states:</a:t>
            </a:r>
            <a:r>
              <a:rPr lang="en-IN" dirty="0"/>
              <a:t> </a:t>
            </a:r>
            <a:r>
              <a:rPr lang="en-IN" dirty="0" smtClean="0"/>
              <a:t/>
            </a:r>
            <a:br>
              <a:rPr lang="en-IN" dirty="0" smtClean="0"/>
            </a:br>
            <a:r>
              <a:rPr lang="en-IN" dirty="0" smtClean="0"/>
              <a:t>Bihar</a:t>
            </a:r>
            <a:r>
              <a:rPr lang="en-IN" dirty="0"/>
              <a:t>, Uttar Pradesh, Manipur, Assam, Jharkhand</a:t>
            </a:r>
          </a:p>
        </p:txBody>
      </p:sp>
      <p:sp>
        <p:nvSpPr>
          <p:cNvPr id="6" name="Rectangle 5"/>
          <p:cNvSpPr/>
          <p:nvPr/>
        </p:nvSpPr>
        <p:spPr>
          <a:xfrm>
            <a:off x="6638406" y="1736836"/>
            <a:ext cx="4310743" cy="1421928"/>
          </a:xfrm>
          <a:prstGeom prst="rect">
            <a:avLst/>
          </a:prstGeom>
        </p:spPr>
        <p:txBody>
          <a:bodyPr wrap="square">
            <a:spAutoFit/>
          </a:bodyPr>
          <a:lstStyle/>
          <a:p>
            <a:pPr algn="ctr">
              <a:lnSpc>
                <a:spcPct val="120000"/>
              </a:lnSpc>
            </a:pPr>
            <a:r>
              <a:rPr lang="en-IN" dirty="0"/>
              <a:t>Ratio of </a:t>
            </a:r>
            <a:r>
              <a:rPr lang="en-IN" dirty="0" smtClean="0"/>
              <a:t>highest </a:t>
            </a:r>
            <a:r>
              <a:rPr lang="en-IN" dirty="0"/>
              <a:t>per capita GDP to the lowest per capita </a:t>
            </a:r>
            <a:r>
              <a:rPr lang="en-IN" dirty="0" smtClean="0"/>
              <a:t>GDP. </a:t>
            </a:r>
            <a:r>
              <a:rPr lang="en-IN" dirty="0"/>
              <a:t> </a:t>
            </a:r>
            <a:r>
              <a:rPr lang="en-IN" b="1" dirty="0"/>
              <a:t>8.004741709371503 </a:t>
            </a:r>
            <a:r>
              <a:rPr lang="en-IN" dirty="0"/>
              <a:t>i.e. Goa is having 8 times more per capita GDP compared to Bihar</a:t>
            </a:r>
          </a:p>
        </p:txBody>
      </p:sp>
      <p:sp>
        <p:nvSpPr>
          <p:cNvPr id="3" name="Content Placeholder 2"/>
          <p:cNvSpPr>
            <a:spLocks noGrp="1"/>
          </p:cNvSpPr>
          <p:nvPr>
            <p:ph idx="1"/>
          </p:nvPr>
        </p:nvSpPr>
        <p:spPr>
          <a:xfrm>
            <a:off x="0" y="6531429"/>
            <a:ext cx="12192000" cy="326571"/>
          </a:xfrm>
        </p:spPr>
        <p:txBody>
          <a:bodyPr>
            <a:normAutofit fontScale="92500" lnSpcReduction="20000"/>
          </a:bodyPr>
          <a:lstStyle/>
          <a:p>
            <a:pPr marL="0" indent="0">
              <a:buNone/>
            </a:pPr>
            <a:r>
              <a:rPr lang="en-IN" sz="1600" dirty="0" smtClean="0"/>
              <a:t>We need to filter only rows containing GDP per capita (computed as total GSDP / Population of the state) from our dataset.</a:t>
            </a:r>
            <a:endParaRPr lang="en-IN" sz="1600" dirty="0"/>
          </a:p>
        </p:txBody>
      </p:sp>
    </p:spTree>
    <p:extLst>
      <p:ext uri="{BB962C8B-B14F-4D97-AF65-F5344CB8AC3E}">
        <p14:creationId xmlns:p14="http://schemas.microsoft.com/office/powerpoint/2010/main" val="3872946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115681"/>
            <a:ext cx="11640457" cy="6317587"/>
          </a:xfrm>
        </p:spPr>
      </p:pic>
      <p:sp>
        <p:nvSpPr>
          <p:cNvPr id="2" name="Title 1"/>
          <p:cNvSpPr>
            <a:spLocks noGrp="1"/>
          </p:cNvSpPr>
          <p:nvPr>
            <p:ph type="title"/>
          </p:nvPr>
        </p:nvSpPr>
        <p:spPr>
          <a:xfrm>
            <a:off x="3541485" y="481239"/>
            <a:ext cx="8001000" cy="1013299"/>
          </a:xfrm>
        </p:spPr>
        <p:txBody>
          <a:bodyPr/>
          <a:lstStyle/>
          <a:p>
            <a:pPr algn="r"/>
            <a:r>
              <a:rPr lang="en-IN" dirty="0" smtClean="0"/>
              <a:t>GDP of States in Different Sectors</a:t>
            </a:r>
            <a:endParaRPr lang="en-IN" dirty="0"/>
          </a:p>
        </p:txBody>
      </p:sp>
      <p:sp>
        <p:nvSpPr>
          <p:cNvPr id="6" name="TextBox 5"/>
          <p:cNvSpPr txBox="1"/>
          <p:nvPr/>
        </p:nvSpPr>
        <p:spPr>
          <a:xfrm>
            <a:off x="1291771" y="1479590"/>
            <a:ext cx="8650958" cy="1089529"/>
          </a:xfrm>
          <a:prstGeom prst="rect">
            <a:avLst/>
          </a:prstGeom>
          <a:noFill/>
        </p:spPr>
        <p:txBody>
          <a:bodyPr wrap="none" rtlCol="0">
            <a:spAutoFit/>
          </a:bodyPr>
          <a:lstStyle/>
          <a:p>
            <a:pPr>
              <a:lnSpc>
                <a:spcPct val="120000"/>
              </a:lnSpc>
              <a:spcBef>
                <a:spcPts val="300"/>
              </a:spcBef>
              <a:spcAft>
                <a:spcPts val="300"/>
              </a:spcAft>
            </a:pPr>
            <a:r>
              <a:rPr lang="en-IN" dirty="0" smtClean="0"/>
              <a:t>Adding the GSDP from Primary, Secondary and Tertiary does not give the GDP of the State.</a:t>
            </a:r>
            <a:br>
              <a:rPr lang="en-IN" dirty="0" smtClean="0"/>
            </a:br>
            <a:r>
              <a:rPr lang="en-IN" dirty="0" smtClean="0"/>
              <a:t>GDP = Primary + Secondary + Tertiary + Taxes on Products - Subsidies on Products</a:t>
            </a:r>
            <a:br>
              <a:rPr lang="en-IN" dirty="0" smtClean="0"/>
            </a:br>
            <a:r>
              <a:rPr lang="en-IN" dirty="0" smtClean="0"/>
              <a:t>The difference is indicated in the grey shaded portion of the gap (indicates tax - subsidy)</a:t>
            </a:r>
            <a:endParaRPr lang="en-IN" dirty="0"/>
          </a:p>
        </p:txBody>
      </p:sp>
      <p:sp>
        <p:nvSpPr>
          <p:cNvPr id="7" name="TextBox 6"/>
          <p:cNvSpPr txBox="1"/>
          <p:nvPr/>
        </p:nvSpPr>
        <p:spPr>
          <a:xfrm>
            <a:off x="2737796" y="6433268"/>
            <a:ext cx="9459706" cy="424732"/>
          </a:xfrm>
          <a:prstGeom prst="rect">
            <a:avLst/>
          </a:prstGeom>
          <a:noFill/>
        </p:spPr>
        <p:txBody>
          <a:bodyPr wrap="none" rtlCol="0">
            <a:spAutoFit/>
          </a:bodyPr>
          <a:lstStyle/>
          <a:p>
            <a:pPr>
              <a:lnSpc>
                <a:spcPct val="120000"/>
              </a:lnSpc>
              <a:spcBef>
                <a:spcPts val="300"/>
              </a:spcBef>
              <a:spcAft>
                <a:spcPts val="300"/>
              </a:spcAft>
            </a:pPr>
            <a:r>
              <a:rPr lang="en-IN" dirty="0" smtClean="0"/>
              <a:t>Visuals depiction of contribution from different sectors to the GSDP of the State using a stacked bar.</a:t>
            </a:r>
            <a:endParaRPr lang="en-IN" dirty="0"/>
          </a:p>
        </p:txBody>
      </p:sp>
    </p:spTree>
    <p:extLst>
      <p:ext uri="{BB962C8B-B14F-4D97-AF65-F5344CB8AC3E}">
        <p14:creationId xmlns:p14="http://schemas.microsoft.com/office/powerpoint/2010/main" val="81813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10" y="202983"/>
            <a:ext cx="11746189" cy="6217463"/>
          </a:xfrm>
          <a:prstGeom prst="rect">
            <a:avLst/>
          </a:prstGeom>
        </p:spPr>
      </p:pic>
      <p:sp>
        <p:nvSpPr>
          <p:cNvPr id="8" name="TextBox 7"/>
          <p:cNvSpPr txBox="1"/>
          <p:nvPr/>
        </p:nvSpPr>
        <p:spPr>
          <a:xfrm>
            <a:off x="2311085" y="6420446"/>
            <a:ext cx="9677714" cy="424732"/>
          </a:xfrm>
          <a:prstGeom prst="rect">
            <a:avLst/>
          </a:prstGeom>
          <a:noFill/>
        </p:spPr>
        <p:txBody>
          <a:bodyPr wrap="none" rtlCol="0">
            <a:spAutoFit/>
          </a:bodyPr>
          <a:lstStyle/>
          <a:p>
            <a:pPr>
              <a:lnSpc>
                <a:spcPct val="120000"/>
              </a:lnSpc>
              <a:spcBef>
                <a:spcPts val="300"/>
              </a:spcBef>
              <a:spcAft>
                <a:spcPts val="300"/>
              </a:spcAft>
            </a:pPr>
            <a:r>
              <a:rPr lang="en-IN" dirty="0" smtClean="0"/>
              <a:t>Visuals depiction of % contribution from different sectors to the GSDP of the State using a stacked bar.</a:t>
            </a:r>
            <a:endParaRPr lang="en-IN" dirty="0"/>
          </a:p>
        </p:txBody>
      </p:sp>
    </p:spTree>
    <p:extLst>
      <p:ext uri="{BB962C8B-B14F-4D97-AF65-F5344CB8AC3E}">
        <p14:creationId xmlns:p14="http://schemas.microsoft.com/office/powerpoint/2010/main" val="4127151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Categorizing the States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For further analysis we categorise </a:t>
            </a:r>
            <a:r>
              <a:rPr lang="en-IN" dirty="0"/>
              <a:t>the states into four groups based on the GDP per </a:t>
            </a:r>
            <a:r>
              <a:rPr lang="en-IN" dirty="0" smtClean="0"/>
              <a:t>capita. This will </a:t>
            </a:r>
            <a:r>
              <a:rPr lang="en-IN" dirty="0"/>
              <a:t>simplify the subsequent analysis, as otherwise, comparing the data of all the states would become quite exhaustive. </a:t>
            </a:r>
            <a:r>
              <a:rPr lang="en-IN" dirty="0" smtClean="0"/>
              <a:t>We have to </a:t>
            </a:r>
            <a:r>
              <a:rPr lang="en-IN" b="1" dirty="0" smtClean="0"/>
              <a:t>prepare </a:t>
            </a:r>
            <a:r>
              <a:rPr lang="en-IN" b="1" dirty="0"/>
              <a:t>the </a:t>
            </a:r>
            <a:r>
              <a:rPr lang="en-IN" b="1" dirty="0" smtClean="0"/>
              <a:t>data frame </a:t>
            </a:r>
            <a:r>
              <a:rPr lang="en-IN" b="1" dirty="0"/>
              <a:t>for further analysis on categories and sub-sectors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697642955"/>
              </p:ext>
            </p:extLst>
          </p:nvPr>
        </p:nvGraphicFramePr>
        <p:xfrm>
          <a:off x="5979886" y="4199340"/>
          <a:ext cx="5791200" cy="2286000"/>
        </p:xfrm>
        <a:graphic>
          <a:graphicData uri="http://schemas.openxmlformats.org/drawingml/2006/table">
            <a:tbl>
              <a:tblPr firstRow="1" bandRow="1">
                <a:tableStyleId>{5C22544A-7EE6-4342-B048-85BDC9FD1C3A}</a:tableStyleId>
              </a:tblPr>
              <a:tblGrid>
                <a:gridCol w="943428">
                  <a:extLst>
                    <a:ext uri="{9D8B030D-6E8A-4147-A177-3AD203B41FA5}">
                      <a16:colId xmlns:a16="http://schemas.microsoft.com/office/drawing/2014/main" val="2894562277"/>
                    </a:ext>
                  </a:extLst>
                </a:gridCol>
                <a:gridCol w="1465943">
                  <a:extLst>
                    <a:ext uri="{9D8B030D-6E8A-4147-A177-3AD203B41FA5}">
                      <a16:colId xmlns:a16="http://schemas.microsoft.com/office/drawing/2014/main" val="1132052605"/>
                    </a:ext>
                  </a:extLst>
                </a:gridCol>
                <a:gridCol w="3381829">
                  <a:extLst>
                    <a:ext uri="{9D8B030D-6E8A-4147-A177-3AD203B41FA5}">
                      <a16:colId xmlns:a16="http://schemas.microsoft.com/office/drawing/2014/main" val="3501923467"/>
                    </a:ext>
                  </a:extLst>
                </a:gridCol>
              </a:tblGrid>
              <a:tr h="370840">
                <a:tc>
                  <a:txBody>
                    <a:bodyPr/>
                    <a:lstStyle/>
                    <a:p>
                      <a:endParaRPr lang="en-IN" sz="2400" dirty="0"/>
                    </a:p>
                  </a:txBody>
                  <a:tcPr/>
                </a:tc>
                <a:tc>
                  <a:txBody>
                    <a:bodyPr/>
                    <a:lstStyle/>
                    <a:p>
                      <a:pPr algn="ctr"/>
                      <a:r>
                        <a:rPr lang="en-IN" sz="2400" dirty="0" smtClean="0"/>
                        <a:t>Quantile</a:t>
                      </a:r>
                      <a:endParaRPr lang="en-IN" sz="2400" dirty="0"/>
                    </a:p>
                  </a:txBody>
                  <a:tcPr/>
                </a:tc>
                <a:tc>
                  <a:txBody>
                    <a:bodyPr/>
                    <a:lstStyle/>
                    <a:p>
                      <a:pPr algn="ctr"/>
                      <a:r>
                        <a:rPr lang="en-IN" sz="2400" dirty="0" smtClean="0"/>
                        <a:t>GDP Per Capita</a:t>
                      </a:r>
                      <a:endParaRPr lang="en-IN" sz="2400" dirty="0"/>
                    </a:p>
                  </a:txBody>
                  <a:tcPr/>
                </a:tc>
                <a:extLst>
                  <a:ext uri="{0D108BD9-81ED-4DB2-BD59-A6C34878D82A}">
                    <a16:rowId xmlns:a16="http://schemas.microsoft.com/office/drawing/2014/main" val="1358458068"/>
                  </a:ext>
                </a:extLst>
              </a:tr>
              <a:tr h="370840">
                <a:tc>
                  <a:txBody>
                    <a:bodyPr/>
                    <a:lstStyle/>
                    <a:p>
                      <a:pPr algn="ctr"/>
                      <a:r>
                        <a:rPr lang="en-IN" sz="2400" dirty="0" smtClean="0"/>
                        <a:t>C4</a:t>
                      </a:r>
                      <a:endParaRPr lang="en-IN" sz="2400" dirty="0"/>
                    </a:p>
                  </a:txBody>
                  <a:tcPr/>
                </a:tc>
                <a:tc>
                  <a:txBody>
                    <a:bodyPr/>
                    <a:lstStyle/>
                    <a:p>
                      <a:pPr algn="ctr"/>
                      <a:r>
                        <a:rPr lang="en-IN" sz="2400" dirty="0" smtClean="0"/>
                        <a:t>0-20</a:t>
                      </a:r>
                      <a:endParaRPr lang="en-IN" sz="2400" dirty="0"/>
                    </a:p>
                  </a:txBody>
                  <a:tcPr/>
                </a:tc>
                <a:tc>
                  <a:txBody>
                    <a:bodyPr/>
                    <a:lstStyle/>
                    <a:p>
                      <a:pPr algn="r"/>
                      <a:r>
                        <a:rPr lang="en-IN" sz="2400" dirty="0" smtClean="0"/>
                        <a:t>&gt; 0 and &lt;= </a:t>
                      </a:r>
                      <a:r>
                        <a:rPr lang="en-IN" sz="2400" b="0" i="0" kern="1200" dirty="0" smtClean="0">
                          <a:solidFill>
                            <a:schemeClr val="dk1"/>
                          </a:solidFill>
                          <a:effectLst/>
                          <a:latin typeface="+mn-lt"/>
                          <a:ea typeface="+mn-ea"/>
                          <a:cs typeface="+mn-cs"/>
                        </a:rPr>
                        <a:t>65187</a:t>
                      </a:r>
                      <a:endParaRPr lang="en-IN" sz="2400" dirty="0"/>
                    </a:p>
                  </a:txBody>
                  <a:tcPr/>
                </a:tc>
                <a:extLst>
                  <a:ext uri="{0D108BD9-81ED-4DB2-BD59-A6C34878D82A}">
                    <a16:rowId xmlns:a16="http://schemas.microsoft.com/office/drawing/2014/main" val="1250490790"/>
                  </a:ext>
                </a:extLst>
              </a:tr>
              <a:tr h="370840">
                <a:tc>
                  <a:txBody>
                    <a:bodyPr/>
                    <a:lstStyle/>
                    <a:p>
                      <a:pPr algn="ctr"/>
                      <a:r>
                        <a:rPr lang="en-IN" sz="2400" dirty="0" smtClean="0"/>
                        <a:t>C3</a:t>
                      </a:r>
                      <a:endParaRPr lang="en-IN" sz="2400" dirty="0"/>
                    </a:p>
                  </a:txBody>
                  <a:tcPr/>
                </a:tc>
                <a:tc>
                  <a:txBody>
                    <a:bodyPr/>
                    <a:lstStyle/>
                    <a:p>
                      <a:pPr algn="ctr"/>
                      <a:r>
                        <a:rPr lang="en-IN" sz="2400" dirty="0" smtClean="0"/>
                        <a:t>20-50</a:t>
                      </a:r>
                      <a:endParaRPr lang="en-IN" sz="2400" dirty="0"/>
                    </a:p>
                  </a:txBody>
                  <a:tcPr/>
                </a:tc>
                <a:tc>
                  <a:txBody>
                    <a:bodyPr/>
                    <a:lstStyle/>
                    <a:p>
                      <a:pPr algn="r"/>
                      <a:r>
                        <a:rPr lang="en-IN" sz="2400" dirty="0" smtClean="0"/>
                        <a:t>&gt; 65187 and &lt;= </a:t>
                      </a:r>
                      <a:r>
                        <a:rPr lang="en-IN" sz="2400" b="0" i="0" kern="1200" dirty="0" smtClean="0">
                          <a:solidFill>
                            <a:schemeClr val="dk1"/>
                          </a:solidFill>
                          <a:effectLst/>
                          <a:latin typeface="+mn-lt"/>
                          <a:ea typeface="+mn-ea"/>
                          <a:cs typeface="+mn-cs"/>
                        </a:rPr>
                        <a:t>104977</a:t>
                      </a:r>
                      <a:endParaRPr lang="en-IN" sz="2400" dirty="0"/>
                    </a:p>
                  </a:txBody>
                  <a:tcPr/>
                </a:tc>
                <a:extLst>
                  <a:ext uri="{0D108BD9-81ED-4DB2-BD59-A6C34878D82A}">
                    <a16:rowId xmlns:a16="http://schemas.microsoft.com/office/drawing/2014/main" val="3413505740"/>
                  </a:ext>
                </a:extLst>
              </a:tr>
              <a:tr h="370840">
                <a:tc>
                  <a:txBody>
                    <a:bodyPr/>
                    <a:lstStyle/>
                    <a:p>
                      <a:pPr algn="ctr"/>
                      <a:r>
                        <a:rPr lang="en-IN" sz="2400" dirty="0" smtClean="0"/>
                        <a:t>C2</a:t>
                      </a:r>
                      <a:endParaRPr lang="en-IN" sz="2400" dirty="0"/>
                    </a:p>
                  </a:txBody>
                  <a:tcPr/>
                </a:tc>
                <a:tc>
                  <a:txBody>
                    <a:bodyPr/>
                    <a:lstStyle/>
                    <a:p>
                      <a:pPr algn="ctr"/>
                      <a:r>
                        <a:rPr lang="en-IN" sz="2400" dirty="0" smtClean="0"/>
                        <a:t>50-85</a:t>
                      </a:r>
                      <a:endParaRPr lang="en-IN" sz="2400" dirty="0"/>
                    </a:p>
                  </a:txBody>
                  <a:tcPr/>
                </a:tc>
                <a:tc>
                  <a:txBody>
                    <a:bodyPr/>
                    <a:lstStyle/>
                    <a:p>
                      <a:pPr algn="r"/>
                      <a:r>
                        <a:rPr lang="en-IN" sz="2400" dirty="0" smtClean="0"/>
                        <a:t>&gt; 104978 and &lt;= </a:t>
                      </a:r>
                      <a:r>
                        <a:rPr lang="en-IN" sz="2400" b="0" i="0" kern="1200" dirty="0" smtClean="0">
                          <a:solidFill>
                            <a:schemeClr val="dk1"/>
                          </a:solidFill>
                          <a:effectLst/>
                          <a:latin typeface="+mn-lt"/>
                          <a:ea typeface="+mn-ea"/>
                          <a:cs typeface="+mn-cs"/>
                        </a:rPr>
                        <a:t>153246</a:t>
                      </a:r>
                      <a:endParaRPr lang="en-IN" sz="2400" dirty="0"/>
                    </a:p>
                  </a:txBody>
                  <a:tcPr/>
                </a:tc>
                <a:extLst>
                  <a:ext uri="{0D108BD9-81ED-4DB2-BD59-A6C34878D82A}">
                    <a16:rowId xmlns:a16="http://schemas.microsoft.com/office/drawing/2014/main" val="1504124119"/>
                  </a:ext>
                </a:extLst>
              </a:tr>
              <a:tr h="370840">
                <a:tc>
                  <a:txBody>
                    <a:bodyPr/>
                    <a:lstStyle/>
                    <a:p>
                      <a:pPr algn="ctr"/>
                      <a:r>
                        <a:rPr lang="en-IN" sz="2400" dirty="0" smtClean="0"/>
                        <a:t>C1</a:t>
                      </a:r>
                      <a:endParaRPr lang="en-IN" sz="2400" dirty="0"/>
                    </a:p>
                  </a:txBody>
                  <a:tcPr/>
                </a:tc>
                <a:tc>
                  <a:txBody>
                    <a:bodyPr/>
                    <a:lstStyle/>
                    <a:p>
                      <a:pPr algn="ctr"/>
                      <a:r>
                        <a:rPr lang="en-IN" sz="2400" dirty="0" smtClean="0"/>
                        <a:t>85-100</a:t>
                      </a:r>
                      <a:endParaRPr lang="en-IN" sz="2400" dirty="0"/>
                    </a:p>
                  </a:txBody>
                  <a:tcPr/>
                </a:tc>
                <a:tc>
                  <a:txBody>
                    <a:bodyPr/>
                    <a:lstStyle/>
                    <a:p>
                      <a:pPr algn="r"/>
                      <a:r>
                        <a:rPr lang="en-IN" sz="2400" dirty="0" smtClean="0"/>
                        <a:t>&gt; </a:t>
                      </a:r>
                      <a:r>
                        <a:rPr lang="en-IN" sz="2400" b="0" i="0" kern="1200" dirty="0" smtClean="0">
                          <a:solidFill>
                            <a:schemeClr val="dk1"/>
                          </a:solidFill>
                          <a:effectLst/>
                          <a:latin typeface="+mn-lt"/>
                          <a:ea typeface="+mn-ea"/>
                          <a:cs typeface="+mn-cs"/>
                        </a:rPr>
                        <a:t>153247</a:t>
                      </a:r>
                      <a:r>
                        <a:rPr lang="en-IN" sz="2400" b="0" i="0" kern="1200" baseline="0" dirty="0" smtClean="0">
                          <a:solidFill>
                            <a:schemeClr val="dk1"/>
                          </a:solidFill>
                          <a:effectLst/>
                          <a:latin typeface="+mn-lt"/>
                          <a:ea typeface="+mn-ea"/>
                          <a:cs typeface="+mn-cs"/>
                        </a:rPr>
                        <a:t> </a:t>
                      </a:r>
                      <a:r>
                        <a:rPr lang="en-IN" sz="2400" dirty="0" smtClean="0"/>
                        <a:t>and &lt;= </a:t>
                      </a:r>
                      <a:r>
                        <a:rPr lang="en-IN" sz="2400" b="0" i="0" kern="1200" dirty="0" smtClean="0">
                          <a:solidFill>
                            <a:schemeClr val="dk1"/>
                          </a:solidFill>
                          <a:effectLst/>
                          <a:latin typeface="+mn-lt"/>
                          <a:ea typeface="+mn-ea"/>
                          <a:cs typeface="+mn-cs"/>
                        </a:rPr>
                        <a:t>271793</a:t>
                      </a:r>
                      <a:endParaRPr lang="en-IN" sz="2400" dirty="0"/>
                    </a:p>
                  </a:txBody>
                  <a:tcPr/>
                </a:tc>
                <a:extLst>
                  <a:ext uri="{0D108BD9-81ED-4DB2-BD59-A6C34878D82A}">
                    <a16:rowId xmlns:a16="http://schemas.microsoft.com/office/drawing/2014/main" val="1153263222"/>
                  </a:ext>
                </a:extLst>
              </a:tr>
            </a:tbl>
          </a:graphicData>
        </a:graphic>
      </p:graphicFrame>
    </p:spTree>
    <p:extLst>
      <p:ext uri="{BB962C8B-B14F-4D97-AF65-F5344CB8AC3E}">
        <p14:creationId xmlns:p14="http://schemas.microsoft.com/office/powerpoint/2010/main" val="1721568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Categorizing the States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6794849"/>
              </p:ext>
            </p:extLst>
          </p:nvPr>
        </p:nvGraphicFramePr>
        <p:xfrm>
          <a:off x="838200" y="1514475"/>
          <a:ext cx="10515600" cy="433933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3952069"/>
                    </a:ext>
                  </a:extLst>
                </a:gridCol>
                <a:gridCol w="2628900">
                  <a:extLst>
                    <a:ext uri="{9D8B030D-6E8A-4147-A177-3AD203B41FA5}">
                      <a16:colId xmlns:a16="http://schemas.microsoft.com/office/drawing/2014/main" val="1799497070"/>
                    </a:ext>
                  </a:extLst>
                </a:gridCol>
                <a:gridCol w="2628900">
                  <a:extLst>
                    <a:ext uri="{9D8B030D-6E8A-4147-A177-3AD203B41FA5}">
                      <a16:colId xmlns:a16="http://schemas.microsoft.com/office/drawing/2014/main" val="785917984"/>
                    </a:ext>
                  </a:extLst>
                </a:gridCol>
                <a:gridCol w="2628900">
                  <a:extLst>
                    <a:ext uri="{9D8B030D-6E8A-4147-A177-3AD203B41FA5}">
                      <a16:colId xmlns:a16="http://schemas.microsoft.com/office/drawing/2014/main" val="448538834"/>
                    </a:ext>
                  </a:extLst>
                </a:gridCol>
              </a:tblGrid>
              <a:tr h="370840">
                <a:tc>
                  <a:txBody>
                    <a:bodyPr/>
                    <a:lstStyle/>
                    <a:p>
                      <a:r>
                        <a:rPr lang="en-IN" dirty="0" smtClean="0"/>
                        <a:t>C1</a:t>
                      </a:r>
                      <a:endParaRPr lang="en-IN" dirty="0"/>
                    </a:p>
                  </a:txBody>
                  <a:tcPr/>
                </a:tc>
                <a:tc>
                  <a:txBody>
                    <a:bodyPr/>
                    <a:lstStyle/>
                    <a:p>
                      <a:r>
                        <a:rPr lang="en-IN" dirty="0" smtClean="0"/>
                        <a:t>C2</a:t>
                      </a:r>
                      <a:endParaRPr lang="en-IN" dirty="0"/>
                    </a:p>
                  </a:txBody>
                  <a:tcPr/>
                </a:tc>
                <a:tc>
                  <a:txBody>
                    <a:bodyPr/>
                    <a:lstStyle/>
                    <a:p>
                      <a:r>
                        <a:rPr lang="en-IN" dirty="0" smtClean="0"/>
                        <a:t>C3</a:t>
                      </a:r>
                      <a:endParaRPr lang="en-IN" dirty="0"/>
                    </a:p>
                  </a:txBody>
                  <a:tcPr/>
                </a:tc>
                <a:tc>
                  <a:txBody>
                    <a:bodyPr/>
                    <a:lstStyle/>
                    <a:p>
                      <a:r>
                        <a:rPr lang="en-IN" dirty="0" smtClean="0"/>
                        <a:t>C4</a:t>
                      </a:r>
                      <a:endParaRPr lang="en-IN" dirty="0"/>
                    </a:p>
                  </a:txBody>
                  <a:tcPr/>
                </a:tc>
                <a:extLst>
                  <a:ext uri="{0D108BD9-81ED-4DB2-BD59-A6C34878D82A}">
                    <a16:rowId xmlns:a16="http://schemas.microsoft.com/office/drawing/2014/main" val="1428087710"/>
                  </a:ext>
                </a:extLst>
              </a:tr>
              <a:tr h="370840">
                <a:tc>
                  <a:txBody>
                    <a:bodyPr/>
                    <a:lstStyle/>
                    <a:p>
                      <a:pPr>
                        <a:lnSpc>
                          <a:spcPct val="120000"/>
                        </a:lnSpc>
                        <a:spcBef>
                          <a:spcPts val="300"/>
                        </a:spcBef>
                        <a:spcAft>
                          <a:spcPts val="300"/>
                        </a:spcAft>
                      </a:pPr>
                      <a:r>
                        <a:rPr lang="fi-FI" sz="2000" kern="1200" smtClean="0">
                          <a:solidFill>
                            <a:schemeClr val="dk1"/>
                          </a:solidFill>
                          <a:latin typeface="+mn-lt"/>
                          <a:ea typeface="+mn-ea"/>
                          <a:cs typeface="+mn-cs"/>
                        </a:rPr>
                        <a:t>Goa</a:t>
                      </a:r>
                    </a:p>
                    <a:p>
                      <a:pPr>
                        <a:lnSpc>
                          <a:spcPct val="120000"/>
                        </a:lnSpc>
                        <a:spcBef>
                          <a:spcPts val="300"/>
                        </a:spcBef>
                        <a:spcAft>
                          <a:spcPts val="300"/>
                        </a:spcAft>
                      </a:pPr>
                      <a:r>
                        <a:rPr lang="fi-FI" sz="2000" kern="1200" smtClean="0">
                          <a:solidFill>
                            <a:schemeClr val="dk1"/>
                          </a:solidFill>
                          <a:latin typeface="+mn-lt"/>
                          <a:ea typeface="+mn-ea"/>
                          <a:cs typeface="+mn-cs"/>
                        </a:rPr>
                        <a:t>Sikkim</a:t>
                      </a:r>
                    </a:p>
                    <a:p>
                      <a:pPr>
                        <a:lnSpc>
                          <a:spcPct val="120000"/>
                        </a:lnSpc>
                        <a:spcBef>
                          <a:spcPts val="300"/>
                        </a:spcBef>
                        <a:spcAft>
                          <a:spcPts val="300"/>
                        </a:spcAft>
                      </a:pPr>
                      <a:r>
                        <a:rPr lang="fi-FI" sz="2000" kern="1200" smtClean="0">
                          <a:solidFill>
                            <a:schemeClr val="dk1"/>
                          </a:solidFill>
                          <a:latin typeface="+mn-lt"/>
                          <a:ea typeface="+mn-ea"/>
                          <a:cs typeface="+mn-cs"/>
                        </a:rPr>
                        <a:t>Haryana</a:t>
                      </a:r>
                    </a:p>
                    <a:p>
                      <a:pPr>
                        <a:lnSpc>
                          <a:spcPct val="120000"/>
                        </a:lnSpc>
                        <a:spcBef>
                          <a:spcPts val="300"/>
                        </a:spcBef>
                        <a:spcAft>
                          <a:spcPts val="300"/>
                        </a:spcAft>
                      </a:pPr>
                      <a:r>
                        <a:rPr lang="fi-FI" sz="2000" kern="1200" smtClean="0">
                          <a:solidFill>
                            <a:schemeClr val="dk1"/>
                          </a:solidFill>
                          <a:latin typeface="+mn-lt"/>
                          <a:ea typeface="+mn-ea"/>
                          <a:cs typeface="+mn-cs"/>
                        </a:rPr>
                        <a:t>Kerala</a:t>
                      </a:r>
                      <a:endParaRPr lang="en-IN" sz="2000" kern="1200">
                        <a:solidFill>
                          <a:schemeClr val="dk1"/>
                        </a:solidFill>
                        <a:latin typeface="+mn-lt"/>
                        <a:ea typeface="+mn-ea"/>
                        <a:cs typeface="+mn-cs"/>
                      </a:endParaRPr>
                    </a:p>
                  </a:txBody>
                  <a:tcPr/>
                </a:tc>
                <a:tc>
                  <a:txBody>
                    <a:bodyPr/>
                    <a:lstStyle/>
                    <a:p>
                      <a:pPr>
                        <a:lnSpc>
                          <a:spcPct val="120000"/>
                        </a:lnSpc>
                        <a:spcBef>
                          <a:spcPts val="300"/>
                        </a:spcBef>
                        <a:spcAft>
                          <a:spcPts val="300"/>
                        </a:spcAft>
                      </a:pPr>
                      <a:r>
                        <a:rPr lang="en-IN" sz="2000" kern="1200" dirty="0" smtClean="0">
                          <a:solidFill>
                            <a:schemeClr val="dk1"/>
                          </a:solidFill>
                          <a:latin typeface="+mn-lt"/>
                          <a:ea typeface="+mn-ea"/>
                          <a:cs typeface="+mn-cs"/>
                        </a:rPr>
                        <a:t>Uttarakhand</a:t>
                      </a:r>
                    </a:p>
                    <a:p>
                      <a:pPr>
                        <a:lnSpc>
                          <a:spcPct val="120000"/>
                        </a:lnSpc>
                        <a:spcBef>
                          <a:spcPts val="300"/>
                        </a:spcBef>
                        <a:spcAft>
                          <a:spcPts val="300"/>
                        </a:spcAft>
                      </a:pPr>
                      <a:r>
                        <a:rPr lang="en-IN" sz="2000" kern="1200" dirty="0" smtClean="0">
                          <a:solidFill>
                            <a:schemeClr val="dk1"/>
                          </a:solidFill>
                          <a:latin typeface="+mn-lt"/>
                          <a:ea typeface="+mn-ea"/>
                          <a:cs typeface="+mn-cs"/>
                        </a:rPr>
                        <a:t>Maharashtra</a:t>
                      </a:r>
                    </a:p>
                    <a:p>
                      <a:pPr>
                        <a:lnSpc>
                          <a:spcPct val="120000"/>
                        </a:lnSpc>
                        <a:spcBef>
                          <a:spcPts val="300"/>
                        </a:spcBef>
                        <a:spcAft>
                          <a:spcPts val="300"/>
                        </a:spcAft>
                      </a:pPr>
                      <a:r>
                        <a:rPr lang="en-IN" sz="2000" kern="1200" dirty="0" smtClean="0">
                          <a:solidFill>
                            <a:schemeClr val="dk1"/>
                          </a:solidFill>
                          <a:latin typeface="+mn-lt"/>
                          <a:ea typeface="+mn-ea"/>
                          <a:cs typeface="+mn-cs"/>
                        </a:rPr>
                        <a:t>Himachal Pradesh</a:t>
                      </a:r>
                    </a:p>
                    <a:p>
                      <a:pPr>
                        <a:lnSpc>
                          <a:spcPct val="120000"/>
                        </a:lnSpc>
                        <a:spcBef>
                          <a:spcPts val="300"/>
                        </a:spcBef>
                        <a:spcAft>
                          <a:spcPts val="300"/>
                        </a:spcAft>
                      </a:pPr>
                      <a:r>
                        <a:rPr lang="en-IN" sz="2000" kern="1200" dirty="0" smtClean="0">
                          <a:solidFill>
                            <a:schemeClr val="dk1"/>
                          </a:solidFill>
                          <a:latin typeface="+mn-lt"/>
                          <a:ea typeface="+mn-ea"/>
                          <a:cs typeface="+mn-cs"/>
                        </a:rPr>
                        <a:t>Tamil Nadu</a:t>
                      </a:r>
                    </a:p>
                    <a:p>
                      <a:pPr>
                        <a:lnSpc>
                          <a:spcPct val="120000"/>
                        </a:lnSpc>
                        <a:spcBef>
                          <a:spcPts val="300"/>
                        </a:spcBef>
                        <a:spcAft>
                          <a:spcPts val="300"/>
                        </a:spcAft>
                      </a:pPr>
                      <a:r>
                        <a:rPr lang="en-IN" sz="2000" kern="1200" dirty="0" smtClean="0">
                          <a:solidFill>
                            <a:schemeClr val="dk1"/>
                          </a:solidFill>
                          <a:latin typeface="+mn-lt"/>
                          <a:ea typeface="+mn-ea"/>
                          <a:cs typeface="+mn-cs"/>
                        </a:rPr>
                        <a:t>Karnataka</a:t>
                      </a:r>
                    </a:p>
                    <a:p>
                      <a:pPr>
                        <a:lnSpc>
                          <a:spcPct val="120000"/>
                        </a:lnSpc>
                        <a:spcBef>
                          <a:spcPts val="300"/>
                        </a:spcBef>
                        <a:spcAft>
                          <a:spcPts val="300"/>
                        </a:spcAft>
                      </a:pPr>
                      <a:r>
                        <a:rPr lang="en-IN" sz="2000" kern="1200" dirty="0" smtClean="0">
                          <a:solidFill>
                            <a:schemeClr val="dk1"/>
                          </a:solidFill>
                          <a:latin typeface="+mn-lt"/>
                          <a:ea typeface="+mn-ea"/>
                          <a:cs typeface="+mn-cs"/>
                        </a:rPr>
                        <a:t>Gujarat</a:t>
                      </a:r>
                    </a:p>
                    <a:p>
                      <a:pPr>
                        <a:lnSpc>
                          <a:spcPct val="120000"/>
                        </a:lnSpc>
                        <a:spcBef>
                          <a:spcPts val="300"/>
                        </a:spcBef>
                        <a:spcAft>
                          <a:spcPts val="300"/>
                        </a:spcAft>
                      </a:pPr>
                      <a:r>
                        <a:rPr lang="en-IN" sz="2000" kern="1200" dirty="0" smtClean="0">
                          <a:solidFill>
                            <a:schemeClr val="dk1"/>
                          </a:solidFill>
                          <a:latin typeface="+mn-lt"/>
                          <a:ea typeface="+mn-ea"/>
                          <a:cs typeface="+mn-cs"/>
                        </a:rPr>
                        <a:t>Telangana</a:t>
                      </a:r>
                    </a:p>
                    <a:p>
                      <a:pPr>
                        <a:lnSpc>
                          <a:spcPct val="120000"/>
                        </a:lnSpc>
                        <a:spcBef>
                          <a:spcPts val="300"/>
                        </a:spcBef>
                        <a:spcAft>
                          <a:spcPts val="300"/>
                        </a:spcAft>
                      </a:pPr>
                      <a:r>
                        <a:rPr lang="en-IN" sz="2000" kern="1200" dirty="0" smtClean="0">
                          <a:solidFill>
                            <a:schemeClr val="dk1"/>
                          </a:solidFill>
                          <a:latin typeface="+mn-lt"/>
                          <a:ea typeface="+mn-ea"/>
                          <a:cs typeface="+mn-cs"/>
                        </a:rPr>
                        <a:t>Punjab</a:t>
                      </a:r>
                    </a:p>
                    <a:p>
                      <a:pPr>
                        <a:lnSpc>
                          <a:spcPct val="120000"/>
                        </a:lnSpc>
                        <a:spcBef>
                          <a:spcPts val="300"/>
                        </a:spcBef>
                        <a:spcAft>
                          <a:spcPts val="300"/>
                        </a:spcAft>
                      </a:pPr>
                      <a:r>
                        <a:rPr lang="en-IN" sz="2000" kern="1200" dirty="0" smtClean="0">
                          <a:solidFill>
                            <a:schemeClr val="dk1"/>
                          </a:solidFill>
                          <a:latin typeface="+mn-lt"/>
                          <a:ea typeface="+mn-ea"/>
                          <a:cs typeface="+mn-cs"/>
                        </a:rPr>
                        <a:t>Arunachal Pradesh</a:t>
                      </a:r>
                      <a:endParaRPr lang="en-IN" sz="2000" kern="1200" dirty="0">
                        <a:solidFill>
                          <a:schemeClr val="dk1"/>
                        </a:solidFill>
                        <a:latin typeface="+mn-lt"/>
                        <a:ea typeface="+mn-ea"/>
                        <a:cs typeface="+mn-cs"/>
                      </a:endParaRPr>
                    </a:p>
                  </a:txBody>
                  <a:tcPr/>
                </a:tc>
                <a:tc>
                  <a:txBody>
                    <a:bodyPr/>
                    <a:lstStyle/>
                    <a:p>
                      <a:pPr>
                        <a:lnSpc>
                          <a:spcPct val="120000"/>
                        </a:lnSpc>
                        <a:spcBef>
                          <a:spcPts val="300"/>
                        </a:spcBef>
                        <a:spcAft>
                          <a:spcPts val="300"/>
                        </a:spcAft>
                      </a:pPr>
                      <a:r>
                        <a:rPr lang="en-IN" sz="2000" kern="1200" dirty="0" smtClean="0">
                          <a:solidFill>
                            <a:schemeClr val="dk1"/>
                          </a:solidFill>
                          <a:latin typeface="+mn-lt"/>
                          <a:ea typeface="+mn-ea"/>
                          <a:cs typeface="+mn-cs"/>
                        </a:rPr>
                        <a:t>Andhra Pradesh</a:t>
                      </a:r>
                    </a:p>
                    <a:p>
                      <a:pPr>
                        <a:lnSpc>
                          <a:spcPct val="120000"/>
                        </a:lnSpc>
                        <a:spcBef>
                          <a:spcPts val="300"/>
                        </a:spcBef>
                        <a:spcAft>
                          <a:spcPts val="300"/>
                        </a:spcAft>
                      </a:pPr>
                      <a:r>
                        <a:rPr lang="en-IN" sz="2000" kern="1200" dirty="0" smtClean="0">
                          <a:solidFill>
                            <a:schemeClr val="dk1"/>
                          </a:solidFill>
                          <a:latin typeface="+mn-lt"/>
                          <a:ea typeface="+mn-ea"/>
                          <a:cs typeface="+mn-cs"/>
                        </a:rPr>
                        <a:t>Mizoram</a:t>
                      </a:r>
                    </a:p>
                    <a:p>
                      <a:pPr>
                        <a:lnSpc>
                          <a:spcPct val="120000"/>
                        </a:lnSpc>
                        <a:spcBef>
                          <a:spcPts val="300"/>
                        </a:spcBef>
                        <a:spcAft>
                          <a:spcPts val="300"/>
                        </a:spcAft>
                      </a:pPr>
                      <a:r>
                        <a:rPr lang="en-IN" sz="2000" kern="1200" dirty="0" smtClean="0">
                          <a:solidFill>
                            <a:schemeClr val="dk1"/>
                          </a:solidFill>
                          <a:latin typeface="+mn-lt"/>
                          <a:ea typeface="+mn-ea"/>
                          <a:cs typeface="+mn-cs"/>
                        </a:rPr>
                        <a:t>Nagaland</a:t>
                      </a:r>
                    </a:p>
                    <a:p>
                      <a:pPr>
                        <a:lnSpc>
                          <a:spcPct val="120000"/>
                        </a:lnSpc>
                        <a:spcBef>
                          <a:spcPts val="300"/>
                        </a:spcBef>
                        <a:spcAft>
                          <a:spcPts val="300"/>
                        </a:spcAft>
                      </a:pPr>
                      <a:r>
                        <a:rPr lang="en-IN" sz="2000" kern="1200" dirty="0" smtClean="0">
                          <a:solidFill>
                            <a:schemeClr val="dk1"/>
                          </a:solidFill>
                          <a:latin typeface="+mn-lt"/>
                          <a:ea typeface="+mn-ea"/>
                          <a:cs typeface="+mn-cs"/>
                        </a:rPr>
                        <a:t>Chhattisgarh</a:t>
                      </a:r>
                    </a:p>
                    <a:p>
                      <a:pPr>
                        <a:lnSpc>
                          <a:spcPct val="120000"/>
                        </a:lnSpc>
                        <a:spcBef>
                          <a:spcPts val="300"/>
                        </a:spcBef>
                        <a:spcAft>
                          <a:spcPts val="300"/>
                        </a:spcAft>
                      </a:pPr>
                      <a:r>
                        <a:rPr lang="en-IN" sz="2000" kern="1200" dirty="0" smtClean="0">
                          <a:solidFill>
                            <a:schemeClr val="dk1"/>
                          </a:solidFill>
                          <a:latin typeface="+mn-lt"/>
                          <a:ea typeface="+mn-ea"/>
                          <a:cs typeface="+mn-cs"/>
                        </a:rPr>
                        <a:t>Rajasthan</a:t>
                      </a:r>
                    </a:p>
                    <a:p>
                      <a:pPr>
                        <a:lnSpc>
                          <a:spcPct val="120000"/>
                        </a:lnSpc>
                        <a:spcBef>
                          <a:spcPts val="300"/>
                        </a:spcBef>
                        <a:spcAft>
                          <a:spcPts val="300"/>
                        </a:spcAft>
                      </a:pPr>
                      <a:r>
                        <a:rPr lang="en-IN" sz="2000" kern="1200" dirty="0" smtClean="0">
                          <a:solidFill>
                            <a:schemeClr val="dk1"/>
                          </a:solidFill>
                          <a:latin typeface="+mn-lt"/>
                          <a:ea typeface="+mn-ea"/>
                          <a:cs typeface="+mn-cs"/>
                        </a:rPr>
                        <a:t>Tripura</a:t>
                      </a:r>
                    </a:p>
                    <a:p>
                      <a:pPr>
                        <a:lnSpc>
                          <a:spcPct val="120000"/>
                        </a:lnSpc>
                        <a:spcBef>
                          <a:spcPts val="300"/>
                        </a:spcBef>
                        <a:spcAft>
                          <a:spcPts val="300"/>
                        </a:spcAft>
                      </a:pPr>
                      <a:r>
                        <a:rPr lang="en-IN" sz="2000" kern="1200" dirty="0" smtClean="0">
                          <a:solidFill>
                            <a:schemeClr val="dk1"/>
                          </a:solidFill>
                          <a:latin typeface="+mn-lt"/>
                          <a:ea typeface="+mn-ea"/>
                          <a:cs typeface="+mn-cs"/>
                        </a:rPr>
                        <a:t>Meghalaya</a:t>
                      </a:r>
                    </a:p>
                    <a:p>
                      <a:pPr>
                        <a:lnSpc>
                          <a:spcPct val="120000"/>
                        </a:lnSpc>
                        <a:spcBef>
                          <a:spcPts val="300"/>
                        </a:spcBef>
                        <a:spcAft>
                          <a:spcPts val="300"/>
                        </a:spcAft>
                      </a:pPr>
                      <a:r>
                        <a:rPr lang="en-IN" sz="2000" kern="1200" dirty="0" smtClean="0">
                          <a:solidFill>
                            <a:schemeClr val="dk1"/>
                          </a:solidFill>
                          <a:latin typeface="+mn-lt"/>
                          <a:ea typeface="+mn-ea"/>
                          <a:cs typeface="+mn-cs"/>
                        </a:rPr>
                        <a:t>Odisha</a:t>
                      </a:r>
                      <a:endParaRPr lang="en-IN" sz="2000" kern="1200" dirty="0">
                        <a:solidFill>
                          <a:schemeClr val="dk1"/>
                        </a:solidFill>
                        <a:latin typeface="+mn-lt"/>
                        <a:ea typeface="+mn-ea"/>
                        <a:cs typeface="+mn-cs"/>
                      </a:endParaRPr>
                    </a:p>
                  </a:txBody>
                  <a:tcPr/>
                </a:tc>
                <a:tc>
                  <a:txBody>
                    <a:bodyPr/>
                    <a:lstStyle/>
                    <a:p>
                      <a:pPr>
                        <a:lnSpc>
                          <a:spcPct val="120000"/>
                        </a:lnSpc>
                        <a:spcBef>
                          <a:spcPts val="300"/>
                        </a:spcBef>
                        <a:spcAft>
                          <a:spcPts val="300"/>
                        </a:spcAft>
                      </a:pPr>
                      <a:r>
                        <a:rPr lang="en-IN" sz="2000" kern="1200" dirty="0" smtClean="0">
                          <a:solidFill>
                            <a:schemeClr val="dk1"/>
                          </a:solidFill>
                          <a:latin typeface="+mn-lt"/>
                          <a:ea typeface="+mn-ea"/>
                          <a:cs typeface="+mn-cs"/>
                        </a:rPr>
                        <a:t>Madhya Pradesh</a:t>
                      </a:r>
                    </a:p>
                    <a:p>
                      <a:pPr>
                        <a:lnSpc>
                          <a:spcPct val="120000"/>
                        </a:lnSpc>
                        <a:spcBef>
                          <a:spcPts val="300"/>
                        </a:spcBef>
                        <a:spcAft>
                          <a:spcPts val="300"/>
                        </a:spcAft>
                      </a:pPr>
                      <a:r>
                        <a:rPr lang="en-IN" sz="2000" kern="1200" dirty="0" smtClean="0">
                          <a:solidFill>
                            <a:schemeClr val="dk1"/>
                          </a:solidFill>
                          <a:latin typeface="+mn-lt"/>
                          <a:ea typeface="+mn-ea"/>
                          <a:cs typeface="+mn-cs"/>
                        </a:rPr>
                        <a:t>Jharkhand</a:t>
                      </a:r>
                    </a:p>
                    <a:p>
                      <a:pPr>
                        <a:lnSpc>
                          <a:spcPct val="120000"/>
                        </a:lnSpc>
                        <a:spcBef>
                          <a:spcPts val="300"/>
                        </a:spcBef>
                        <a:spcAft>
                          <a:spcPts val="300"/>
                        </a:spcAft>
                      </a:pPr>
                      <a:r>
                        <a:rPr lang="en-IN" sz="2000" kern="1200" dirty="0" smtClean="0">
                          <a:solidFill>
                            <a:schemeClr val="dk1"/>
                          </a:solidFill>
                          <a:latin typeface="+mn-lt"/>
                          <a:ea typeface="+mn-ea"/>
                          <a:cs typeface="+mn-cs"/>
                        </a:rPr>
                        <a:t>Assam</a:t>
                      </a:r>
                    </a:p>
                    <a:p>
                      <a:pPr>
                        <a:lnSpc>
                          <a:spcPct val="120000"/>
                        </a:lnSpc>
                        <a:spcBef>
                          <a:spcPts val="300"/>
                        </a:spcBef>
                        <a:spcAft>
                          <a:spcPts val="300"/>
                        </a:spcAft>
                      </a:pPr>
                      <a:r>
                        <a:rPr lang="en-IN" sz="2000" kern="1200" dirty="0" smtClean="0">
                          <a:solidFill>
                            <a:schemeClr val="dk1"/>
                          </a:solidFill>
                          <a:latin typeface="+mn-lt"/>
                          <a:ea typeface="+mn-ea"/>
                          <a:cs typeface="+mn-cs"/>
                        </a:rPr>
                        <a:t>Manipur</a:t>
                      </a:r>
                    </a:p>
                    <a:p>
                      <a:pPr>
                        <a:lnSpc>
                          <a:spcPct val="120000"/>
                        </a:lnSpc>
                        <a:spcBef>
                          <a:spcPts val="300"/>
                        </a:spcBef>
                        <a:spcAft>
                          <a:spcPts val="300"/>
                        </a:spcAft>
                      </a:pPr>
                      <a:r>
                        <a:rPr lang="en-IN" sz="2000" kern="1200" dirty="0" smtClean="0">
                          <a:solidFill>
                            <a:schemeClr val="dk1"/>
                          </a:solidFill>
                          <a:latin typeface="+mn-lt"/>
                          <a:ea typeface="+mn-ea"/>
                          <a:cs typeface="+mn-cs"/>
                        </a:rPr>
                        <a:t>Uttar Pradesh</a:t>
                      </a:r>
                    </a:p>
                    <a:p>
                      <a:pPr>
                        <a:lnSpc>
                          <a:spcPct val="120000"/>
                        </a:lnSpc>
                        <a:spcBef>
                          <a:spcPts val="300"/>
                        </a:spcBef>
                        <a:spcAft>
                          <a:spcPts val="300"/>
                        </a:spcAft>
                      </a:pPr>
                      <a:r>
                        <a:rPr lang="en-IN" sz="2000" kern="1200" dirty="0" smtClean="0">
                          <a:solidFill>
                            <a:schemeClr val="dk1"/>
                          </a:solidFill>
                          <a:latin typeface="+mn-lt"/>
                          <a:ea typeface="+mn-ea"/>
                          <a:cs typeface="+mn-cs"/>
                        </a:rPr>
                        <a:t>Bihar</a:t>
                      </a:r>
                      <a:endParaRPr lang="en-IN" sz="2000" kern="1200" dirty="0">
                        <a:solidFill>
                          <a:schemeClr val="dk1"/>
                        </a:solidFill>
                        <a:latin typeface="+mn-lt"/>
                        <a:ea typeface="+mn-ea"/>
                        <a:cs typeface="+mn-cs"/>
                      </a:endParaRPr>
                    </a:p>
                  </a:txBody>
                  <a:tcPr/>
                </a:tc>
                <a:extLst>
                  <a:ext uri="{0D108BD9-81ED-4DB2-BD59-A6C34878D82A}">
                    <a16:rowId xmlns:a16="http://schemas.microsoft.com/office/drawing/2014/main" val="2165700174"/>
                  </a:ext>
                </a:extLst>
              </a:tr>
            </a:tbl>
          </a:graphicData>
        </a:graphic>
      </p:graphicFrame>
    </p:spTree>
    <p:extLst>
      <p:ext uri="{BB962C8B-B14F-4D97-AF65-F5344CB8AC3E}">
        <p14:creationId xmlns:p14="http://schemas.microsoft.com/office/powerpoint/2010/main" val="529385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the GSDP</a:t>
            </a:r>
            <a:endParaRPr lang="en-IN" dirty="0"/>
          </a:p>
        </p:txBody>
      </p:sp>
      <p:pic>
        <p:nvPicPr>
          <p:cNvPr id="4" name="Picture 3"/>
          <p:cNvPicPr>
            <a:picLocks noChangeAspect="1"/>
          </p:cNvPicPr>
          <p:nvPr/>
        </p:nvPicPr>
        <p:blipFill>
          <a:blip r:embed="rId2"/>
          <a:stretch>
            <a:fillRect/>
          </a:stretch>
        </p:blipFill>
        <p:spPr>
          <a:xfrm>
            <a:off x="838200" y="1378424"/>
            <a:ext cx="9479507" cy="5064808"/>
          </a:xfrm>
          <a:prstGeom prst="rect">
            <a:avLst/>
          </a:prstGeom>
        </p:spPr>
      </p:pic>
    </p:spTree>
    <p:extLst>
      <p:ext uri="{BB962C8B-B14F-4D97-AF65-F5344CB8AC3E}">
        <p14:creationId xmlns:p14="http://schemas.microsoft.com/office/powerpoint/2010/main" val="5731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the GSDP Percentage</a:t>
            </a:r>
            <a:endParaRPr lang="en-IN" dirty="0"/>
          </a:p>
        </p:txBody>
      </p:sp>
      <p:pic>
        <p:nvPicPr>
          <p:cNvPr id="3" name="Picture 2"/>
          <p:cNvPicPr>
            <a:picLocks noChangeAspect="1"/>
          </p:cNvPicPr>
          <p:nvPr/>
        </p:nvPicPr>
        <p:blipFill>
          <a:blip r:embed="rId2"/>
          <a:stretch>
            <a:fillRect/>
          </a:stretch>
        </p:blipFill>
        <p:spPr>
          <a:xfrm>
            <a:off x="990600" y="1378424"/>
            <a:ext cx="10858594" cy="5145206"/>
          </a:xfrm>
          <a:prstGeom prst="rect">
            <a:avLst/>
          </a:prstGeom>
        </p:spPr>
      </p:pic>
    </p:spTree>
    <p:extLst>
      <p:ext uri="{BB962C8B-B14F-4D97-AF65-F5344CB8AC3E}">
        <p14:creationId xmlns:p14="http://schemas.microsoft.com/office/powerpoint/2010/main" val="1310143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schemeClr val="accent4">
                <a:shade val="45000"/>
                <a:satMod val="135000"/>
              </a:schemeClr>
              <a:prstClr val="white"/>
            </a:duotone>
          </a:blip>
          <a:stretch>
            <a:fillRect/>
          </a:stretch>
        </p:blipFill>
        <p:spPr>
          <a:xfrm>
            <a:off x="680909" y="1579776"/>
            <a:ext cx="5389632" cy="2323484"/>
          </a:xfrm>
          <a:prstGeom prst="rect">
            <a:avLst/>
          </a:prstGeom>
        </p:spPr>
      </p:pic>
      <p:pic>
        <p:nvPicPr>
          <p:cNvPr id="7" name="Picture 6"/>
          <p:cNvPicPr>
            <a:picLocks noChangeAspect="1"/>
          </p:cNvPicPr>
          <p:nvPr/>
        </p:nvPicPr>
        <p:blipFill>
          <a:blip r:embed="rId3">
            <a:duotone>
              <a:schemeClr val="accent6">
                <a:shade val="45000"/>
                <a:satMod val="135000"/>
              </a:schemeClr>
              <a:prstClr val="white"/>
            </a:duotone>
          </a:blip>
          <a:stretch>
            <a:fillRect/>
          </a:stretch>
        </p:blipFill>
        <p:spPr>
          <a:xfrm>
            <a:off x="6284809" y="1579776"/>
            <a:ext cx="5389632" cy="2323484"/>
          </a:xfrm>
          <a:prstGeom prst="rect">
            <a:avLst/>
          </a:prstGeom>
        </p:spPr>
      </p:pic>
      <p:pic>
        <p:nvPicPr>
          <p:cNvPr id="8" name="Picture 7"/>
          <p:cNvPicPr>
            <a:picLocks noChangeAspect="1"/>
          </p:cNvPicPr>
          <p:nvPr/>
        </p:nvPicPr>
        <p:blipFill>
          <a:blip r:embed="rId4">
            <a:duotone>
              <a:schemeClr val="accent5">
                <a:shade val="45000"/>
                <a:satMod val="135000"/>
              </a:schemeClr>
              <a:prstClr val="white"/>
            </a:duotone>
          </a:blip>
          <a:stretch>
            <a:fillRect/>
          </a:stretch>
        </p:blipFill>
        <p:spPr>
          <a:xfrm>
            <a:off x="680909" y="4085497"/>
            <a:ext cx="5370655" cy="2315303"/>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blip>
          <a:stretch>
            <a:fillRect/>
          </a:stretch>
        </p:blipFill>
        <p:spPr>
          <a:xfrm>
            <a:off x="6303786" y="4085497"/>
            <a:ext cx="5370655" cy="2315303"/>
          </a:xfrm>
          <a:prstGeom prst="rect">
            <a:avLst/>
          </a:prstGeom>
        </p:spPr>
      </p:pic>
      <p:sp>
        <p:nvSpPr>
          <p:cNvPr id="11" name="Title 1"/>
          <p:cNvSpPr>
            <a:spLocks noGrp="1"/>
          </p:cNvSpPr>
          <p:nvPr>
            <p:ph type="title"/>
          </p:nvPr>
        </p:nvSpPr>
        <p:spPr>
          <a:xfrm>
            <a:off x="680909" y="384240"/>
            <a:ext cx="10993532" cy="1013299"/>
          </a:xfrm>
        </p:spPr>
        <p:txBody>
          <a:bodyPr/>
          <a:lstStyle/>
          <a:p>
            <a:r>
              <a:rPr lang="en-IN" dirty="0" smtClean="0"/>
              <a:t>Category - Subsector-wise GSDP</a:t>
            </a:r>
            <a:endParaRPr lang="en-IN" dirty="0"/>
          </a:p>
        </p:txBody>
      </p:sp>
    </p:spTree>
    <p:extLst>
      <p:ext uri="{BB962C8B-B14F-4D97-AF65-F5344CB8AC3E}">
        <p14:creationId xmlns:p14="http://schemas.microsoft.com/office/powerpoint/2010/main" val="2641806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Sourcing</a:t>
            </a:r>
            <a:endParaRPr lang="en-IN" dirty="0"/>
          </a:p>
        </p:txBody>
      </p:sp>
      <p:sp>
        <p:nvSpPr>
          <p:cNvPr id="3" name="Content Placeholder 2"/>
          <p:cNvSpPr>
            <a:spLocks noGrp="1"/>
          </p:cNvSpPr>
          <p:nvPr>
            <p:ph idx="1"/>
          </p:nvPr>
        </p:nvSpPr>
        <p:spPr/>
        <p:txBody>
          <a:bodyPr>
            <a:normAutofit/>
          </a:bodyPr>
          <a:lstStyle/>
          <a:p>
            <a:pPr marL="0" indent="0">
              <a:lnSpc>
                <a:spcPct val="120000"/>
              </a:lnSpc>
              <a:buNone/>
            </a:pPr>
            <a:r>
              <a:rPr lang="en-IN" sz="2400" dirty="0" smtClean="0"/>
              <a:t>The data for this assignment is sourced from </a:t>
            </a:r>
          </a:p>
          <a:p>
            <a:pPr marL="0" indent="0" algn="ctr">
              <a:lnSpc>
                <a:spcPct val="120000"/>
              </a:lnSpc>
              <a:buNone/>
            </a:pPr>
            <a:r>
              <a:rPr lang="en-IN" sz="2400" b="1" dirty="0" smtClean="0">
                <a:solidFill>
                  <a:schemeClr val="accent2">
                    <a:lumMod val="75000"/>
                  </a:schemeClr>
                </a:solidFill>
              </a:rPr>
              <a:t>Open Government Data (OGD) Platform, India </a:t>
            </a:r>
          </a:p>
          <a:p>
            <a:pPr marL="0" indent="0">
              <a:lnSpc>
                <a:spcPct val="120000"/>
              </a:lnSpc>
              <a:buNone/>
            </a:pPr>
            <a:r>
              <a:rPr lang="en-IN" sz="2400" b="1" dirty="0" smtClean="0"/>
              <a:t>Data 1A: </a:t>
            </a:r>
            <a:r>
              <a:rPr lang="en-IN" sz="2400" dirty="0" smtClean="0"/>
              <a:t>State-wise </a:t>
            </a:r>
            <a:r>
              <a:rPr lang="en-IN" sz="2400" dirty="0"/>
              <a:t>GDP at current price on </a:t>
            </a:r>
            <a:r>
              <a:rPr lang="en-IN" sz="2400" dirty="0" smtClean="0"/>
              <a:t>yearly basis </a:t>
            </a:r>
            <a:r>
              <a:rPr lang="en-IN" sz="2400" dirty="0" smtClean="0">
                <a:hlinkClick r:id="rId2"/>
              </a:rPr>
              <a:t>https</a:t>
            </a:r>
            <a:r>
              <a:rPr lang="en-IN" sz="2400" dirty="0">
                <a:hlinkClick r:id="rId2"/>
              </a:rPr>
              <a:t>://</a:t>
            </a:r>
            <a:r>
              <a:rPr lang="en-IN" sz="2400" dirty="0" smtClean="0">
                <a:hlinkClick r:id="rId2"/>
              </a:rPr>
              <a:t>data.gov.in/resources/state-wise-gross-domestic-product-gdp-current-price-yearly-basis</a:t>
            </a:r>
            <a:endParaRPr lang="en-IN" sz="2400" dirty="0" smtClean="0"/>
          </a:p>
          <a:p>
            <a:pPr marL="0" indent="0">
              <a:lnSpc>
                <a:spcPct val="120000"/>
              </a:lnSpc>
              <a:buNone/>
            </a:pPr>
            <a:r>
              <a:rPr lang="en-IN" sz="2400" b="1" dirty="0" smtClean="0"/>
              <a:t>Data 1B: </a:t>
            </a:r>
            <a:r>
              <a:rPr lang="en-IN" sz="2400" dirty="0" smtClean="0"/>
              <a:t>GSVA by Economic Activity at Current Prices for All States</a:t>
            </a:r>
          </a:p>
          <a:p>
            <a:pPr marL="0" indent="0">
              <a:lnSpc>
                <a:spcPct val="120000"/>
              </a:lnSpc>
              <a:buNone/>
            </a:pPr>
            <a:r>
              <a:rPr lang="en-IN" sz="2400" b="1" dirty="0" smtClean="0"/>
              <a:t>Data 1C: </a:t>
            </a:r>
            <a:r>
              <a:rPr lang="en-IN" sz="2400" dirty="0" smtClean="0"/>
              <a:t>Dropout </a:t>
            </a:r>
            <a:r>
              <a:rPr lang="en-IN" sz="2400" dirty="0"/>
              <a:t>rates </a:t>
            </a:r>
            <a:r>
              <a:rPr lang="en-IN" sz="2400" dirty="0" smtClean="0"/>
              <a:t>data: </a:t>
            </a:r>
            <a:r>
              <a:rPr lang="en-IN" sz="2400" dirty="0">
                <a:hlinkClick r:id="rId3"/>
              </a:rPr>
              <a:t>https://</a:t>
            </a:r>
            <a:r>
              <a:rPr lang="en-IN" sz="2400" dirty="0" smtClean="0">
                <a:hlinkClick r:id="rId3"/>
              </a:rPr>
              <a:t>data.gov.in/resources/state-ut-wise-average-annual-drop-out-rate-2012-13-2014-15-ministry-human-resource</a:t>
            </a:r>
            <a:endParaRPr lang="en-IN" sz="2400" dirty="0"/>
          </a:p>
        </p:txBody>
      </p:sp>
    </p:spTree>
    <p:extLst>
      <p:ext uri="{BB962C8B-B14F-4D97-AF65-F5344CB8AC3E}">
        <p14:creationId xmlns:p14="http://schemas.microsoft.com/office/powerpoint/2010/main" val="200027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93" y="309430"/>
            <a:ext cx="771550" cy="1013299"/>
          </a:xfrm>
          <a:solidFill>
            <a:schemeClr val="accent4">
              <a:lumMod val="60000"/>
              <a:lumOff val="40000"/>
            </a:schemeClr>
          </a:solidFill>
        </p:spPr>
        <p:style>
          <a:lnRef idx="2">
            <a:schemeClr val="accent2"/>
          </a:lnRef>
          <a:fillRef idx="1">
            <a:schemeClr val="lt1"/>
          </a:fillRef>
          <a:effectRef idx="0">
            <a:schemeClr val="accent2"/>
          </a:effectRef>
          <a:fontRef idx="minor">
            <a:schemeClr val="dk1"/>
          </a:fontRef>
        </p:style>
        <p:txBody>
          <a:bodyPr>
            <a:normAutofit/>
          </a:bodyPr>
          <a:lstStyle/>
          <a:p>
            <a:r>
              <a:rPr lang="en-IN" b="1" dirty="0" smtClean="0"/>
              <a:t>C1</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43605"/>
          <a:stretch/>
        </p:blipFill>
        <p:spPr>
          <a:xfrm>
            <a:off x="3975606" y="0"/>
            <a:ext cx="8216394" cy="3848670"/>
          </a:xfrm>
          <a:prstGeom prst="rect">
            <a:avLst/>
          </a:prstGeom>
        </p:spPr>
      </p:pic>
      <p:pic>
        <p:nvPicPr>
          <p:cNvPr id="7" name="Picture 6"/>
          <p:cNvPicPr>
            <a:picLocks noChangeAspect="1"/>
          </p:cNvPicPr>
          <p:nvPr/>
        </p:nvPicPr>
        <p:blipFill>
          <a:blip r:embed="rId3"/>
          <a:stretch>
            <a:fillRect/>
          </a:stretch>
        </p:blipFill>
        <p:spPr>
          <a:xfrm>
            <a:off x="4165600" y="3843866"/>
            <a:ext cx="7793517" cy="3014134"/>
          </a:xfrm>
          <a:prstGeom prst="rect">
            <a:avLst/>
          </a:prstGeom>
        </p:spPr>
      </p:pic>
      <p:sp>
        <p:nvSpPr>
          <p:cNvPr id="8" name="TextBox 7"/>
          <p:cNvSpPr txBox="1"/>
          <p:nvPr/>
        </p:nvSpPr>
        <p:spPr>
          <a:xfrm rot="16200000">
            <a:off x="2993413" y="1733963"/>
            <a:ext cx="3793411" cy="276999"/>
          </a:xfrm>
          <a:prstGeom prst="rect">
            <a:avLst/>
          </a:prstGeom>
          <a:noFill/>
        </p:spPr>
        <p:txBody>
          <a:bodyPr wrap="none" rtlCol="0">
            <a:spAutoFit/>
          </a:bodyPr>
          <a:lstStyle/>
          <a:p>
            <a:r>
              <a:rPr lang="en-IN" sz="1200" dirty="0" smtClean="0"/>
              <a:t>Real estate, ownership of dwelling &amp; professional services</a:t>
            </a:r>
            <a:endParaRPr lang="en-IN" sz="1200" dirty="0"/>
          </a:p>
        </p:txBody>
      </p:sp>
      <p:sp>
        <p:nvSpPr>
          <p:cNvPr id="9" name="TextBox 8"/>
          <p:cNvSpPr txBox="1"/>
          <p:nvPr/>
        </p:nvSpPr>
        <p:spPr>
          <a:xfrm rot="16200000">
            <a:off x="5083082" y="2531232"/>
            <a:ext cx="2198872" cy="276999"/>
          </a:xfrm>
          <a:prstGeom prst="rect">
            <a:avLst/>
          </a:prstGeom>
          <a:noFill/>
        </p:spPr>
        <p:txBody>
          <a:bodyPr wrap="none" rtlCol="0">
            <a:spAutoFit/>
          </a:bodyPr>
          <a:lstStyle/>
          <a:p>
            <a:r>
              <a:rPr lang="en-IN" sz="1200" dirty="0" smtClean="0"/>
              <a:t>Agriculture, Forestry and Fishing</a:t>
            </a:r>
            <a:endParaRPr lang="en-IN" sz="1200" dirty="0"/>
          </a:p>
        </p:txBody>
      </p:sp>
      <p:sp>
        <p:nvSpPr>
          <p:cNvPr id="10" name="TextBox 9"/>
          <p:cNvSpPr txBox="1"/>
          <p:nvPr/>
        </p:nvSpPr>
        <p:spPr>
          <a:xfrm rot="16200000">
            <a:off x="6309754" y="2407449"/>
            <a:ext cx="2446439" cy="276999"/>
          </a:xfrm>
          <a:prstGeom prst="rect">
            <a:avLst/>
          </a:prstGeom>
          <a:noFill/>
        </p:spPr>
        <p:txBody>
          <a:bodyPr wrap="none" rtlCol="0">
            <a:spAutoFit/>
          </a:bodyPr>
          <a:lstStyle/>
          <a:p>
            <a:r>
              <a:rPr lang="en-IN" sz="1200" dirty="0" smtClean="0"/>
              <a:t>Trade, Repairs, Hotels &amp; Restaurants</a:t>
            </a:r>
            <a:endParaRPr lang="en-IN" sz="1200" dirty="0"/>
          </a:p>
        </p:txBody>
      </p:sp>
      <p:sp>
        <p:nvSpPr>
          <p:cNvPr id="11" name="TextBox 10"/>
          <p:cNvSpPr txBox="1"/>
          <p:nvPr/>
        </p:nvSpPr>
        <p:spPr>
          <a:xfrm rot="16200000">
            <a:off x="8288935" y="3078177"/>
            <a:ext cx="1104982" cy="276999"/>
          </a:xfrm>
          <a:prstGeom prst="rect">
            <a:avLst/>
          </a:prstGeom>
          <a:noFill/>
        </p:spPr>
        <p:txBody>
          <a:bodyPr wrap="none" rtlCol="0">
            <a:spAutoFit/>
          </a:bodyPr>
          <a:lstStyle/>
          <a:p>
            <a:r>
              <a:rPr lang="en-IN" sz="1200" dirty="0" smtClean="0"/>
              <a:t>Manufacturing</a:t>
            </a:r>
            <a:endParaRPr lang="en-IN" sz="1200" dirty="0"/>
          </a:p>
        </p:txBody>
      </p:sp>
      <p:sp>
        <p:nvSpPr>
          <p:cNvPr id="12" name="TextBox 11"/>
          <p:cNvSpPr txBox="1"/>
          <p:nvPr/>
        </p:nvSpPr>
        <p:spPr>
          <a:xfrm rot="16200000">
            <a:off x="9656860" y="3137649"/>
            <a:ext cx="986039" cy="276999"/>
          </a:xfrm>
          <a:prstGeom prst="rect">
            <a:avLst/>
          </a:prstGeom>
          <a:noFill/>
        </p:spPr>
        <p:txBody>
          <a:bodyPr wrap="none" rtlCol="0">
            <a:spAutoFit/>
          </a:bodyPr>
          <a:lstStyle/>
          <a:p>
            <a:r>
              <a:rPr lang="en-IN" sz="1200" dirty="0" smtClean="0"/>
              <a:t>Construction</a:t>
            </a:r>
            <a:endParaRPr lang="en-IN" sz="1200" dirty="0"/>
          </a:p>
        </p:txBody>
      </p:sp>
      <p:sp>
        <p:nvSpPr>
          <p:cNvPr id="13" name="TextBox 12"/>
          <p:cNvSpPr txBox="1"/>
          <p:nvPr/>
        </p:nvSpPr>
        <p:spPr>
          <a:xfrm rot="16200000">
            <a:off x="10911646" y="3083980"/>
            <a:ext cx="1093376" cy="276999"/>
          </a:xfrm>
          <a:prstGeom prst="rect">
            <a:avLst/>
          </a:prstGeom>
          <a:noFill/>
        </p:spPr>
        <p:txBody>
          <a:bodyPr wrap="none" rtlCol="0">
            <a:spAutoFit/>
          </a:bodyPr>
          <a:lstStyle/>
          <a:p>
            <a:r>
              <a:rPr lang="en-IN" sz="1200" dirty="0" smtClean="0"/>
              <a:t>Other Services</a:t>
            </a:r>
            <a:endParaRPr lang="en-IN" sz="1200" dirty="0"/>
          </a:p>
        </p:txBody>
      </p:sp>
      <p:sp>
        <p:nvSpPr>
          <p:cNvPr id="14" name="TextBox 13"/>
          <p:cNvSpPr txBox="1"/>
          <p:nvPr/>
        </p:nvSpPr>
        <p:spPr>
          <a:xfrm>
            <a:off x="247530" y="1872462"/>
            <a:ext cx="3446688" cy="1399742"/>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Almost the top 4 sub sectors are contributing somewhat equal percentage. Not dependent on single sub-sector for GSDP.</a:t>
            </a:r>
            <a:endParaRPr lang="en-IN" dirty="0"/>
          </a:p>
        </p:txBody>
      </p:sp>
      <p:sp>
        <p:nvSpPr>
          <p:cNvPr id="15" name="TextBox 14"/>
          <p:cNvSpPr txBox="1"/>
          <p:nvPr/>
        </p:nvSpPr>
        <p:spPr>
          <a:xfrm>
            <a:off x="244617" y="1503130"/>
            <a:ext cx="3449601" cy="369332"/>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Observations &amp; Insights</a:t>
            </a:r>
            <a:endParaRPr lang="en-IN" b="1" dirty="0"/>
          </a:p>
        </p:txBody>
      </p:sp>
      <p:sp>
        <p:nvSpPr>
          <p:cNvPr id="16" name="Rectangle 15"/>
          <p:cNvSpPr/>
          <p:nvPr/>
        </p:nvSpPr>
        <p:spPr>
          <a:xfrm>
            <a:off x="1117600" y="309430"/>
            <a:ext cx="2618619" cy="757130"/>
          </a:xfrm>
          <a:prstGeom prst="rect">
            <a:avLst/>
          </a:prstGeom>
        </p:spPr>
        <p:txBody>
          <a:bodyPr wrap="square">
            <a:spAutoFit/>
          </a:bodyPr>
          <a:lstStyle/>
          <a:p>
            <a:pPr>
              <a:lnSpc>
                <a:spcPct val="120000"/>
              </a:lnSpc>
              <a:spcBef>
                <a:spcPts val="300"/>
              </a:spcBef>
              <a:spcAft>
                <a:spcPts val="300"/>
              </a:spcAft>
            </a:pPr>
            <a:r>
              <a:rPr lang="fi-FI" b="1" dirty="0" smtClean="0">
                <a:solidFill>
                  <a:schemeClr val="accent4">
                    <a:lumMod val="75000"/>
                  </a:schemeClr>
                </a:solidFill>
              </a:rPr>
              <a:t>States: </a:t>
            </a:r>
            <a:r>
              <a:rPr lang="fi-FI" b="1" dirty="0" smtClean="0">
                <a:solidFill>
                  <a:schemeClr val="dk1"/>
                </a:solidFill>
              </a:rPr>
              <a:t>Goa, Sikkim, Haryana, Kerala</a:t>
            </a:r>
            <a:endParaRPr lang="en-IN" b="1" dirty="0">
              <a:solidFill>
                <a:schemeClr val="dk1"/>
              </a:solidFill>
            </a:endParaRPr>
          </a:p>
        </p:txBody>
      </p:sp>
      <p:sp>
        <p:nvSpPr>
          <p:cNvPr id="17" name="TextBox 16"/>
          <p:cNvSpPr txBox="1"/>
          <p:nvPr/>
        </p:nvSpPr>
        <p:spPr>
          <a:xfrm>
            <a:off x="231475" y="3769168"/>
            <a:ext cx="3446688" cy="276811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Service sector is booming here. Industries are also equally contributing. Mining &amp; Quarrying and Financial services can be focused on to improve the GDP. Public Administration is another area to improve.</a:t>
            </a:r>
            <a:endParaRPr lang="en-IN" dirty="0"/>
          </a:p>
        </p:txBody>
      </p:sp>
      <p:sp>
        <p:nvSpPr>
          <p:cNvPr id="18" name="TextBox 17"/>
          <p:cNvSpPr txBox="1"/>
          <p:nvPr/>
        </p:nvSpPr>
        <p:spPr>
          <a:xfrm>
            <a:off x="228562" y="3399836"/>
            <a:ext cx="3449601" cy="369332"/>
          </a:xfrm>
          <a:prstGeom prst="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Recommendations</a:t>
            </a:r>
            <a:endParaRPr lang="en-IN" b="1" dirty="0"/>
          </a:p>
        </p:txBody>
      </p:sp>
    </p:spTree>
    <p:extLst>
      <p:ext uri="{BB962C8B-B14F-4D97-AF65-F5344CB8AC3E}">
        <p14:creationId xmlns:p14="http://schemas.microsoft.com/office/powerpoint/2010/main" val="14928474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3847"/>
          <a:stretch/>
        </p:blipFill>
        <p:spPr>
          <a:xfrm>
            <a:off x="3933605" y="830"/>
            <a:ext cx="8176863" cy="3793248"/>
          </a:xfrm>
          <a:prstGeom prst="rect">
            <a:avLst/>
          </a:prstGeom>
        </p:spPr>
      </p:pic>
      <p:pic>
        <p:nvPicPr>
          <p:cNvPr id="4" name="Picture 3"/>
          <p:cNvPicPr>
            <a:picLocks noChangeAspect="1"/>
          </p:cNvPicPr>
          <p:nvPr/>
        </p:nvPicPr>
        <p:blipFill>
          <a:blip r:embed="rId3"/>
          <a:stretch>
            <a:fillRect/>
          </a:stretch>
        </p:blipFill>
        <p:spPr>
          <a:xfrm>
            <a:off x="4244454" y="3872912"/>
            <a:ext cx="7790339" cy="2883883"/>
          </a:xfrm>
          <a:prstGeom prst="rect">
            <a:avLst/>
          </a:prstGeom>
        </p:spPr>
      </p:pic>
      <p:sp>
        <p:nvSpPr>
          <p:cNvPr id="2" name="Title 1"/>
          <p:cNvSpPr>
            <a:spLocks noGrp="1"/>
          </p:cNvSpPr>
          <p:nvPr>
            <p:ph type="title"/>
          </p:nvPr>
        </p:nvSpPr>
        <p:spPr>
          <a:xfrm>
            <a:off x="231093" y="309430"/>
            <a:ext cx="771550" cy="1013299"/>
          </a:xfrm>
          <a:solidFill>
            <a:schemeClr val="accent6">
              <a:lumMod val="60000"/>
              <a:lumOff val="40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a:normAutofit/>
          </a:bodyPr>
          <a:lstStyle/>
          <a:p>
            <a:r>
              <a:rPr lang="en-IN" b="1" dirty="0" smtClean="0"/>
              <a:t>C2</a:t>
            </a:r>
            <a:endParaRPr lang="en-IN" dirty="0"/>
          </a:p>
        </p:txBody>
      </p:sp>
      <p:sp>
        <p:nvSpPr>
          <p:cNvPr id="14" name="TextBox 13"/>
          <p:cNvSpPr txBox="1"/>
          <p:nvPr/>
        </p:nvSpPr>
        <p:spPr>
          <a:xfrm>
            <a:off x="247530" y="1872462"/>
            <a:ext cx="3446688" cy="1430846"/>
          </a:xfrm>
          <a:prstGeom prst="rect">
            <a:avLst/>
          </a:prstGeom>
          <a:solidFill>
            <a:schemeClr val="accent6">
              <a:lumMod val="20000"/>
              <a:lumOff val="80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a:t>Manufacturing is the top contributor </a:t>
            </a:r>
            <a:r>
              <a:rPr lang="en-IN" dirty="0" smtClean="0"/>
              <a:t>in C2. </a:t>
            </a:r>
            <a:r>
              <a:rPr lang="en-IN" dirty="0"/>
              <a:t>All 3 sectors (primary, </a:t>
            </a:r>
            <a:r>
              <a:rPr lang="en-IN" dirty="0" smtClean="0"/>
              <a:t>secondary, tertiary</a:t>
            </a:r>
            <a:r>
              <a:rPr lang="en-IN" dirty="0"/>
              <a:t>) are </a:t>
            </a:r>
            <a:r>
              <a:rPr lang="en-IN" dirty="0" smtClean="0"/>
              <a:t>contributing to growth. </a:t>
            </a:r>
            <a:endParaRPr lang="en-IN" dirty="0"/>
          </a:p>
        </p:txBody>
      </p:sp>
      <p:sp>
        <p:nvSpPr>
          <p:cNvPr id="15" name="TextBox 14"/>
          <p:cNvSpPr txBox="1"/>
          <p:nvPr/>
        </p:nvSpPr>
        <p:spPr>
          <a:xfrm>
            <a:off x="244617" y="1503130"/>
            <a:ext cx="3449601" cy="369332"/>
          </a:xfrm>
          <a:prstGeom prst="rect">
            <a:avLst/>
          </a:prstGeom>
          <a:solidFill>
            <a:schemeClr val="accent6">
              <a:lumMod val="60000"/>
              <a:lumOff val="40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Observations &amp; Insights</a:t>
            </a:r>
            <a:endParaRPr lang="en-IN" b="1" dirty="0"/>
          </a:p>
        </p:txBody>
      </p:sp>
      <p:sp>
        <p:nvSpPr>
          <p:cNvPr id="16" name="Rectangle 15"/>
          <p:cNvSpPr/>
          <p:nvPr/>
        </p:nvSpPr>
        <p:spPr>
          <a:xfrm>
            <a:off x="1117600" y="309430"/>
            <a:ext cx="2618619" cy="978729"/>
          </a:xfrm>
          <a:prstGeom prst="rect">
            <a:avLst/>
          </a:prstGeom>
        </p:spPr>
        <p:txBody>
          <a:bodyPr wrap="square">
            <a:spAutoFit/>
          </a:bodyPr>
          <a:lstStyle/>
          <a:p>
            <a:pPr>
              <a:lnSpc>
                <a:spcPct val="120000"/>
              </a:lnSpc>
              <a:spcBef>
                <a:spcPts val="300"/>
              </a:spcBef>
              <a:spcAft>
                <a:spcPts val="300"/>
              </a:spcAft>
            </a:pPr>
            <a:r>
              <a:rPr lang="fi-FI" sz="1200" b="1" dirty="0" smtClean="0">
                <a:solidFill>
                  <a:schemeClr val="accent6">
                    <a:lumMod val="75000"/>
                  </a:schemeClr>
                </a:solidFill>
              </a:rPr>
              <a:t>States:</a:t>
            </a:r>
            <a:r>
              <a:rPr lang="fi-FI" sz="1200" b="1" dirty="0" smtClean="0">
                <a:solidFill>
                  <a:schemeClr val="accent4">
                    <a:lumMod val="75000"/>
                  </a:schemeClr>
                </a:solidFill>
              </a:rPr>
              <a:t> </a:t>
            </a:r>
            <a:r>
              <a:rPr lang="en-IN" sz="1200" dirty="0" smtClean="0">
                <a:solidFill>
                  <a:schemeClr val="dk1"/>
                </a:solidFill>
              </a:rPr>
              <a:t>Uttarakhand, Maharashtra, Himachal Pradesh, Tamil Nadu, Karnataka, Gujarat, Telangana, Punjab, Arunachal </a:t>
            </a:r>
            <a:r>
              <a:rPr lang="en-IN" sz="1200" dirty="0">
                <a:solidFill>
                  <a:schemeClr val="dk1"/>
                </a:solidFill>
              </a:rPr>
              <a:t>Pradesh</a:t>
            </a:r>
          </a:p>
        </p:txBody>
      </p:sp>
      <p:sp>
        <p:nvSpPr>
          <p:cNvPr id="17" name="TextBox 16"/>
          <p:cNvSpPr txBox="1"/>
          <p:nvPr/>
        </p:nvSpPr>
        <p:spPr>
          <a:xfrm>
            <a:off x="247530" y="3848670"/>
            <a:ext cx="3446688" cy="2579426"/>
          </a:xfrm>
          <a:prstGeom prst="rect">
            <a:avLst/>
          </a:prstGeom>
          <a:solidFill>
            <a:schemeClr val="accent6">
              <a:lumMod val="20000"/>
              <a:lumOff val="80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Construction and Other Services can be the focus for further improvement. </a:t>
            </a:r>
            <a:endParaRPr lang="en-IN" dirty="0"/>
          </a:p>
        </p:txBody>
      </p:sp>
      <p:sp>
        <p:nvSpPr>
          <p:cNvPr id="18" name="TextBox 17"/>
          <p:cNvSpPr txBox="1"/>
          <p:nvPr/>
        </p:nvSpPr>
        <p:spPr>
          <a:xfrm>
            <a:off x="244617" y="3479338"/>
            <a:ext cx="3449601" cy="369332"/>
          </a:xfrm>
          <a:prstGeom prst="rect">
            <a:avLst/>
          </a:prstGeom>
          <a:solidFill>
            <a:schemeClr val="accent6">
              <a:lumMod val="60000"/>
              <a:lumOff val="40000"/>
            </a:schemeClr>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Recommendations</a:t>
            </a:r>
            <a:endParaRPr lang="en-IN" b="1" dirty="0"/>
          </a:p>
        </p:txBody>
      </p:sp>
      <p:sp>
        <p:nvSpPr>
          <p:cNvPr id="19" name="TextBox 18"/>
          <p:cNvSpPr txBox="1"/>
          <p:nvPr/>
        </p:nvSpPr>
        <p:spPr>
          <a:xfrm rot="16200000">
            <a:off x="4279570" y="3072021"/>
            <a:ext cx="1104982" cy="276999"/>
          </a:xfrm>
          <a:prstGeom prst="rect">
            <a:avLst/>
          </a:prstGeom>
          <a:noFill/>
        </p:spPr>
        <p:txBody>
          <a:bodyPr wrap="none" rtlCol="0">
            <a:spAutoFit/>
          </a:bodyPr>
          <a:lstStyle/>
          <a:p>
            <a:r>
              <a:rPr lang="en-IN" sz="1200" dirty="0" smtClean="0">
                <a:solidFill>
                  <a:schemeClr val="bg1"/>
                </a:solidFill>
              </a:rPr>
              <a:t>Manufacturing</a:t>
            </a:r>
            <a:endParaRPr lang="en-IN" sz="1200" dirty="0">
              <a:solidFill>
                <a:schemeClr val="bg1"/>
              </a:solidFill>
            </a:endParaRPr>
          </a:p>
        </p:txBody>
      </p:sp>
      <p:sp>
        <p:nvSpPr>
          <p:cNvPr id="20" name="TextBox 19"/>
          <p:cNvSpPr txBox="1"/>
          <p:nvPr/>
        </p:nvSpPr>
        <p:spPr>
          <a:xfrm rot="16200000">
            <a:off x="4059010" y="1727807"/>
            <a:ext cx="3793411" cy="276999"/>
          </a:xfrm>
          <a:prstGeom prst="rect">
            <a:avLst/>
          </a:prstGeom>
          <a:noFill/>
        </p:spPr>
        <p:txBody>
          <a:bodyPr wrap="none" rtlCol="0">
            <a:spAutoFit/>
          </a:bodyPr>
          <a:lstStyle/>
          <a:p>
            <a:r>
              <a:rPr lang="en-IN" sz="1200" dirty="0" smtClean="0">
                <a:solidFill>
                  <a:schemeClr val="bg1"/>
                </a:solidFill>
              </a:rPr>
              <a:t>Real estate, ownership of dwelling &amp; professional services</a:t>
            </a:r>
            <a:endParaRPr lang="en-IN" sz="1200" dirty="0">
              <a:solidFill>
                <a:schemeClr val="bg1"/>
              </a:solidFill>
            </a:endParaRPr>
          </a:p>
        </p:txBody>
      </p:sp>
      <p:sp>
        <p:nvSpPr>
          <p:cNvPr id="21" name="TextBox 20"/>
          <p:cNvSpPr txBox="1"/>
          <p:nvPr/>
        </p:nvSpPr>
        <p:spPr>
          <a:xfrm rot="16200000">
            <a:off x="5952122" y="2525076"/>
            <a:ext cx="2198872" cy="276999"/>
          </a:xfrm>
          <a:prstGeom prst="rect">
            <a:avLst/>
          </a:prstGeom>
          <a:noFill/>
        </p:spPr>
        <p:txBody>
          <a:bodyPr wrap="none" rtlCol="0">
            <a:spAutoFit/>
          </a:bodyPr>
          <a:lstStyle/>
          <a:p>
            <a:r>
              <a:rPr lang="en-IN" sz="1200" dirty="0" smtClean="0">
                <a:solidFill>
                  <a:schemeClr val="bg1"/>
                </a:solidFill>
              </a:rPr>
              <a:t>Agriculture, Forestry and Fishing</a:t>
            </a:r>
            <a:endParaRPr lang="en-IN" sz="1200" dirty="0">
              <a:solidFill>
                <a:schemeClr val="bg1"/>
              </a:solidFill>
            </a:endParaRPr>
          </a:p>
        </p:txBody>
      </p:sp>
      <p:sp>
        <p:nvSpPr>
          <p:cNvPr id="22" name="TextBox 21"/>
          <p:cNvSpPr txBox="1"/>
          <p:nvPr/>
        </p:nvSpPr>
        <p:spPr>
          <a:xfrm rot="16200000">
            <a:off x="6916403" y="2401293"/>
            <a:ext cx="2446439" cy="276999"/>
          </a:xfrm>
          <a:prstGeom prst="rect">
            <a:avLst/>
          </a:prstGeom>
          <a:noFill/>
        </p:spPr>
        <p:txBody>
          <a:bodyPr wrap="none" rtlCol="0">
            <a:spAutoFit/>
          </a:bodyPr>
          <a:lstStyle/>
          <a:p>
            <a:r>
              <a:rPr lang="en-IN" sz="1200" dirty="0" smtClean="0">
                <a:solidFill>
                  <a:schemeClr val="bg1"/>
                </a:solidFill>
              </a:rPr>
              <a:t>Trade, Repairs, Hotels &amp; Restaurants</a:t>
            </a:r>
            <a:endParaRPr lang="en-IN" sz="1200" dirty="0">
              <a:solidFill>
                <a:schemeClr val="bg1"/>
              </a:solidFill>
            </a:endParaRPr>
          </a:p>
        </p:txBody>
      </p:sp>
      <p:sp>
        <p:nvSpPr>
          <p:cNvPr id="23" name="TextBox 22"/>
          <p:cNvSpPr txBox="1"/>
          <p:nvPr/>
        </p:nvSpPr>
        <p:spPr>
          <a:xfrm rot="16200000">
            <a:off x="8784349" y="3131493"/>
            <a:ext cx="986039" cy="276999"/>
          </a:xfrm>
          <a:prstGeom prst="rect">
            <a:avLst/>
          </a:prstGeom>
          <a:noFill/>
        </p:spPr>
        <p:txBody>
          <a:bodyPr wrap="none" rtlCol="0">
            <a:spAutoFit/>
          </a:bodyPr>
          <a:lstStyle/>
          <a:p>
            <a:r>
              <a:rPr lang="en-IN" sz="1200" dirty="0" smtClean="0">
                <a:solidFill>
                  <a:schemeClr val="bg1"/>
                </a:solidFill>
              </a:rPr>
              <a:t>Construction</a:t>
            </a:r>
            <a:endParaRPr lang="en-IN" sz="1200" dirty="0">
              <a:solidFill>
                <a:schemeClr val="bg1"/>
              </a:solidFill>
            </a:endParaRPr>
          </a:p>
        </p:txBody>
      </p:sp>
      <p:sp>
        <p:nvSpPr>
          <p:cNvPr id="25" name="TextBox 24"/>
          <p:cNvSpPr txBox="1"/>
          <p:nvPr/>
        </p:nvSpPr>
        <p:spPr>
          <a:xfrm rot="16200000">
            <a:off x="9727816" y="2984850"/>
            <a:ext cx="1279325" cy="276999"/>
          </a:xfrm>
          <a:prstGeom prst="rect">
            <a:avLst/>
          </a:prstGeom>
          <a:noFill/>
        </p:spPr>
        <p:txBody>
          <a:bodyPr wrap="none" rtlCol="0">
            <a:spAutoFit/>
          </a:bodyPr>
          <a:lstStyle/>
          <a:p>
            <a:r>
              <a:rPr lang="en-IN" sz="1200" dirty="0" smtClean="0">
                <a:solidFill>
                  <a:schemeClr val="bg1"/>
                </a:solidFill>
              </a:rPr>
              <a:t>Financial Services</a:t>
            </a:r>
            <a:endParaRPr lang="en-IN" sz="1200" dirty="0">
              <a:solidFill>
                <a:schemeClr val="bg1"/>
              </a:solidFill>
            </a:endParaRPr>
          </a:p>
        </p:txBody>
      </p:sp>
      <p:sp>
        <p:nvSpPr>
          <p:cNvPr id="27" name="TextBox 26"/>
          <p:cNvSpPr txBox="1"/>
          <p:nvPr/>
        </p:nvSpPr>
        <p:spPr>
          <a:xfrm rot="16200000">
            <a:off x="10977057" y="3077824"/>
            <a:ext cx="1093376" cy="276999"/>
          </a:xfrm>
          <a:prstGeom prst="rect">
            <a:avLst/>
          </a:prstGeom>
          <a:noFill/>
        </p:spPr>
        <p:txBody>
          <a:bodyPr wrap="none" rtlCol="0">
            <a:spAutoFit/>
          </a:bodyPr>
          <a:lstStyle/>
          <a:p>
            <a:r>
              <a:rPr lang="en-IN" sz="1200" dirty="0" smtClean="0">
                <a:solidFill>
                  <a:schemeClr val="bg1"/>
                </a:solidFill>
              </a:rPr>
              <a:t>Other Services</a:t>
            </a:r>
            <a:endParaRPr lang="en-IN" sz="1200" dirty="0">
              <a:solidFill>
                <a:schemeClr val="bg1"/>
              </a:solidFill>
            </a:endParaRPr>
          </a:p>
        </p:txBody>
      </p:sp>
    </p:spTree>
    <p:extLst>
      <p:ext uri="{BB962C8B-B14F-4D97-AF65-F5344CB8AC3E}">
        <p14:creationId xmlns:p14="http://schemas.microsoft.com/office/powerpoint/2010/main" val="588973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3306"/>
          <a:stretch/>
        </p:blipFill>
        <p:spPr>
          <a:xfrm>
            <a:off x="3917550" y="56135"/>
            <a:ext cx="8216394" cy="3888068"/>
          </a:xfrm>
          <a:prstGeom prst="rect">
            <a:avLst/>
          </a:prstGeom>
        </p:spPr>
      </p:pic>
      <p:pic>
        <p:nvPicPr>
          <p:cNvPr id="3" name="Picture 2"/>
          <p:cNvPicPr>
            <a:picLocks noChangeAspect="1"/>
          </p:cNvPicPr>
          <p:nvPr/>
        </p:nvPicPr>
        <p:blipFill>
          <a:blip r:embed="rId3"/>
          <a:stretch>
            <a:fillRect/>
          </a:stretch>
        </p:blipFill>
        <p:spPr>
          <a:xfrm>
            <a:off x="4060271" y="4023528"/>
            <a:ext cx="8004350" cy="2834472"/>
          </a:xfrm>
          <a:prstGeom prst="rect">
            <a:avLst/>
          </a:prstGeom>
        </p:spPr>
      </p:pic>
      <p:sp>
        <p:nvSpPr>
          <p:cNvPr id="2" name="Title 1"/>
          <p:cNvSpPr>
            <a:spLocks noGrp="1"/>
          </p:cNvSpPr>
          <p:nvPr>
            <p:ph type="title"/>
          </p:nvPr>
        </p:nvSpPr>
        <p:spPr>
          <a:xfrm>
            <a:off x="231093" y="309430"/>
            <a:ext cx="771550" cy="1013299"/>
          </a:xfrm>
          <a:solidFill>
            <a:schemeClr val="accent1">
              <a:lumMod val="60000"/>
              <a:lumOff val="4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a:normAutofit/>
          </a:bodyPr>
          <a:lstStyle/>
          <a:p>
            <a:r>
              <a:rPr lang="en-IN" b="1" dirty="0" smtClean="0"/>
              <a:t>C3</a:t>
            </a:r>
            <a:endParaRPr lang="en-IN" dirty="0"/>
          </a:p>
        </p:txBody>
      </p:sp>
      <p:sp>
        <p:nvSpPr>
          <p:cNvPr id="14" name="TextBox 13"/>
          <p:cNvSpPr txBox="1"/>
          <p:nvPr/>
        </p:nvSpPr>
        <p:spPr>
          <a:xfrm>
            <a:off x="247530" y="1872462"/>
            <a:ext cx="3446688" cy="1399742"/>
          </a:xfrm>
          <a:prstGeom prst="rect">
            <a:avLst/>
          </a:prstGeom>
          <a:solidFill>
            <a:schemeClr val="accent5">
              <a:lumMod val="20000"/>
              <a:lumOff val="80000"/>
            </a:schemeClr>
          </a:solidFill>
          <a:ln>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Dependency is on Agriculture in C3 states. 25% of GSDP is from Agriculture. Not much growth in industry and services.</a:t>
            </a:r>
            <a:endParaRPr lang="en-IN" dirty="0"/>
          </a:p>
        </p:txBody>
      </p:sp>
      <p:sp>
        <p:nvSpPr>
          <p:cNvPr id="15" name="TextBox 14"/>
          <p:cNvSpPr txBox="1"/>
          <p:nvPr/>
        </p:nvSpPr>
        <p:spPr>
          <a:xfrm>
            <a:off x="244617" y="1503130"/>
            <a:ext cx="3449601" cy="369332"/>
          </a:xfrm>
          <a:prstGeom prst="rect">
            <a:avLst/>
          </a:prstGeom>
          <a:solidFill>
            <a:schemeClr val="accent5">
              <a:lumMod val="40000"/>
              <a:lumOff val="60000"/>
            </a:schemeClr>
          </a:solidFill>
          <a:ln>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Observations &amp; Insights</a:t>
            </a:r>
            <a:endParaRPr lang="en-IN" b="1" dirty="0"/>
          </a:p>
        </p:txBody>
      </p:sp>
      <p:sp>
        <p:nvSpPr>
          <p:cNvPr id="16" name="Rectangle 15"/>
          <p:cNvSpPr/>
          <p:nvPr/>
        </p:nvSpPr>
        <p:spPr>
          <a:xfrm>
            <a:off x="1117600" y="309430"/>
            <a:ext cx="2618619" cy="1126462"/>
          </a:xfrm>
          <a:prstGeom prst="rect">
            <a:avLst/>
          </a:prstGeom>
        </p:spPr>
        <p:txBody>
          <a:bodyPr wrap="square">
            <a:spAutoFit/>
          </a:bodyPr>
          <a:lstStyle/>
          <a:p>
            <a:pPr>
              <a:lnSpc>
                <a:spcPct val="120000"/>
              </a:lnSpc>
              <a:spcBef>
                <a:spcPts val="300"/>
              </a:spcBef>
              <a:spcAft>
                <a:spcPts val="300"/>
              </a:spcAft>
            </a:pPr>
            <a:r>
              <a:rPr lang="fi-FI" sz="1400" b="1" dirty="0" smtClean="0">
                <a:solidFill>
                  <a:schemeClr val="accent1">
                    <a:lumMod val="75000"/>
                  </a:schemeClr>
                </a:solidFill>
              </a:rPr>
              <a:t>States: </a:t>
            </a:r>
            <a:r>
              <a:rPr lang="en-IN" sz="1400" dirty="0">
                <a:solidFill>
                  <a:schemeClr val="dk1"/>
                </a:solidFill>
              </a:rPr>
              <a:t>Andhra </a:t>
            </a:r>
            <a:r>
              <a:rPr lang="en-IN" sz="1400" dirty="0" smtClean="0">
                <a:solidFill>
                  <a:schemeClr val="dk1"/>
                </a:solidFill>
              </a:rPr>
              <a:t>Pradesh, Mizoram, Nagaland, Chhattisgarh, Rajasthan, Tripura, Meghalaya, Odisha</a:t>
            </a:r>
            <a:endParaRPr lang="en-IN" sz="1400" b="1" dirty="0">
              <a:solidFill>
                <a:schemeClr val="dk1"/>
              </a:solidFill>
            </a:endParaRPr>
          </a:p>
        </p:txBody>
      </p:sp>
      <p:sp>
        <p:nvSpPr>
          <p:cNvPr id="17" name="TextBox 16"/>
          <p:cNvSpPr txBox="1"/>
          <p:nvPr/>
        </p:nvSpPr>
        <p:spPr>
          <a:xfrm>
            <a:off x="231475" y="3769168"/>
            <a:ext cx="3446688" cy="2768110"/>
          </a:xfrm>
          <a:prstGeom prst="rect">
            <a:avLst/>
          </a:prstGeom>
          <a:solidFill>
            <a:schemeClr val="accent5">
              <a:lumMod val="20000"/>
              <a:lumOff val="80000"/>
            </a:schemeClr>
          </a:solidFill>
          <a:ln>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The focus should be on industrial sectors and services. There is also good potential in manufacturing and construction. Real Estate also can grow to improve the GDP.</a:t>
            </a:r>
            <a:endParaRPr lang="en-IN" dirty="0"/>
          </a:p>
        </p:txBody>
      </p:sp>
      <p:sp>
        <p:nvSpPr>
          <p:cNvPr id="18" name="TextBox 17"/>
          <p:cNvSpPr txBox="1"/>
          <p:nvPr/>
        </p:nvSpPr>
        <p:spPr>
          <a:xfrm>
            <a:off x="228562" y="3399836"/>
            <a:ext cx="3449601" cy="369332"/>
          </a:xfrm>
          <a:prstGeom prst="rect">
            <a:avLst/>
          </a:prstGeom>
          <a:solidFill>
            <a:schemeClr val="accent5">
              <a:lumMod val="40000"/>
              <a:lumOff val="60000"/>
            </a:schemeClr>
          </a:solidFill>
          <a:ln>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Recommendations</a:t>
            </a:r>
            <a:endParaRPr lang="en-IN" b="1" dirty="0"/>
          </a:p>
        </p:txBody>
      </p:sp>
      <p:sp>
        <p:nvSpPr>
          <p:cNvPr id="19" name="TextBox 18"/>
          <p:cNvSpPr txBox="1"/>
          <p:nvPr/>
        </p:nvSpPr>
        <p:spPr>
          <a:xfrm rot="16200000">
            <a:off x="3710239" y="2615779"/>
            <a:ext cx="2198872" cy="276999"/>
          </a:xfrm>
          <a:prstGeom prst="rect">
            <a:avLst/>
          </a:prstGeom>
          <a:noFill/>
        </p:spPr>
        <p:txBody>
          <a:bodyPr wrap="none" rtlCol="0">
            <a:spAutoFit/>
          </a:bodyPr>
          <a:lstStyle/>
          <a:p>
            <a:r>
              <a:rPr lang="en-IN" sz="1200" dirty="0" smtClean="0">
                <a:solidFill>
                  <a:schemeClr val="bg1"/>
                </a:solidFill>
              </a:rPr>
              <a:t>Agriculture, Forestry and Fishing</a:t>
            </a:r>
            <a:endParaRPr lang="en-IN" sz="1200" dirty="0">
              <a:solidFill>
                <a:schemeClr val="bg1"/>
              </a:solidFill>
            </a:endParaRPr>
          </a:p>
        </p:txBody>
      </p:sp>
      <p:sp>
        <p:nvSpPr>
          <p:cNvPr id="20" name="TextBox 19"/>
          <p:cNvSpPr txBox="1"/>
          <p:nvPr/>
        </p:nvSpPr>
        <p:spPr>
          <a:xfrm rot="16200000">
            <a:off x="6273043" y="2491996"/>
            <a:ext cx="2446439" cy="276999"/>
          </a:xfrm>
          <a:prstGeom prst="rect">
            <a:avLst/>
          </a:prstGeom>
          <a:noFill/>
        </p:spPr>
        <p:txBody>
          <a:bodyPr wrap="none" rtlCol="0">
            <a:spAutoFit/>
          </a:bodyPr>
          <a:lstStyle/>
          <a:p>
            <a:r>
              <a:rPr lang="en-IN" sz="1200" dirty="0" smtClean="0">
                <a:solidFill>
                  <a:schemeClr val="bg1"/>
                </a:solidFill>
              </a:rPr>
              <a:t>Trade, Repairs, Hotels &amp; Restaurants</a:t>
            </a:r>
            <a:endParaRPr lang="en-IN" sz="1200" dirty="0">
              <a:solidFill>
                <a:schemeClr val="bg1"/>
              </a:solidFill>
            </a:endParaRPr>
          </a:p>
        </p:txBody>
      </p:sp>
      <p:sp>
        <p:nvSpPr>
          <p:cNvPr id="21" name="TextBox 20"/>
          <p:cNvSpPr txBox="1"/>
          <p:nvPr/>
        </p:nvSpPr>
        <p:spPr>
          <a:xfrm rot="16200000">
            <a:off x="5578612" y="3162724"/>
            <a:ext cx="1104982" cy="276999"/>
          </a:xfrm>
          <a:prstGeom prst="rect">
            <a:avLst/>
          </a:prstGeom>
          <a:noFill/>
        </p:spPr>
        <p:txBody>
          <a:bodyPr wrap="none" rtlCol="0">
            <a:spAutoFit/>
          </a:bodyPr>
          <a:lstStyle/>
          <a:p>
            <a:r>
              <a:rPr lang="en-IN" sz="1200" dirty="0" smtClean="0">
                <a:solidFill>
                  <a:schemeClr val="bg1"/>
                </a:solidFill>
              </a:rPr>
              <a:t>Manufacturing</a:t>
            </a:r>
            <a:endParaRPr lang="en-IN" sz="1200" dirty="0">
              <a:solidFill>
                <a:schemeClr val="bg1"/>
              </a:solidFill>
            </a:endParaRPr>
          </a:p>
        </p:txBody>
      </p:sp>
      <p:sp>
        <p:nvSpPr>
          <p:cNvPr id="22" name="TextBox 21"/>
          <p:cNvSpPr txBox="1"/>
          <p:nvPr/>
        </p:nvSpPr>
        <p:spPr>
          <a:xfrm rot="16200000">
            <a:off x="6903727" y="1818510"/>
            <a:ext cx="3793411" cy="276999"/>
          </a:xfrm>
          <a:prstGeom prst="rect">
            <a:avLst/>
          </a:prstGeom>
          <a:noFill/>
        </p:spPr>
        <p:txBody>
          <a:bodyPr wrap="none" rtlCol="0">
            <a:spAutoFit/>
          </a:bodyPr>
          <a:lstStyle/>
          <a:p>
            <a:r>
              <a:rPr lang="en-IN" sz="1200" dirty="0" smtClean="0">
                <a:solidFill>
                  <a:schemeClr val="bg1"/>
                </a:solidFill>
              </a:rPr>
              <a:t>Real estate, ownership of dwelling &amp; professional services</a:t>
            </a:r>
            <a:endParaRPr lang="en-IN" sz="1200" dirty="0">
              <a:solidFill>
                <a:schemeClr val="bg1"/>
              </a:solidFill>
            </a:endParaRPr>
          </a:p>
        </p:txBody>
      </p:sp>
      <p:sp>
        <p:nvSpPr>
          <p:cNvPr id="23" name="TextBox 22"/>
          <p:cNvSpPr txBox="1"/>
          <p:nvPr/>
        </p:nvSpPr>
        <p:spPr>
          <a:xfrm rot="16200000">
            <a:off x="9584286" y="3222196"/>
            <a:ext cx="986039" cy="276999"/>
          </a:xfrm>
          <a:prstGeom prst="rect">
            <a:avLst/>
          </a:prstGeom>
          <a:noFill/>
        </p:spPr>
        <p:txBody>
          <a:bodyPr wrap="none" rtlCol="0">
            <a:spAutoFit/>
          </a:bodyPr>
          <a:lstStyle/>
          <a:p>
            <a:r>
              <a:rPr lang="en-IN" sz="1200" dirty="0" smtClean="0">
                <a:solidFill>
                  <a:schemeClr val="bg1"/>
                </a:solidFill>
              </a:rPr>
              <a:t>Construction</a:t>
            </a:r>
            <a:endParaRPr lang="en-IN" sz="1200" dirty="0">
              <a:solidFill>
                <a:schemeClr val="bg1"/>
              </a:solidFill>
            </a:endParaRPr>
          </a:p>
        </p:txBody>
      </p:sp>
      <p:sp>
        <p:nvSpPr>
          <p:cNvPr id="24" name="TextBox 23"/>
          <p:cNvSpPr txBox="1"/>
          <p:nvPr/>
        </p:nvSpPr>
        <p:spPr>
          <a:xfrm rot="16200000">
            <a:off x="10829129" y="3168527"/>
            <a:ext cx="1093376" cy="276999"/>
          </a:xfrm>
          <a:prstGeom prst="rect">
            <a:avLst/>
          </a:prstGeom>
          <a:noFill/>
        </p:spPr>
        <p:txBody>
          <a:bodyPr wrap="none" rtlCol="0">
            <a:spAutoFit/>
          </a:bodyPr>
          <a:lstStyle/>
          <a:p>
            <a:r>
              <a:rPr lang="en-IN" sz="1200" dirty="0" smtClean="0">
                <a:solidFill>
                  <a:schemeClr val="bg1"/>
                </a:solidFill>
              </a:rPr>
              <a:t>Other Services</a:t>
            </a:r>
            <a:endParaRPr lang="en-IN" sz="1200" dirty="0">
              <a:solidFill>
                <a:schemeClr val="bg1"/>
              </a:solidFill>
            </a:endParaRPr>
          </a:p>
        </p:txBody>
      </p:sp>
    </p:spTree>
    <p:extLst>
      <p:ext uri="{BB962C8B-B14F-4D97-AF65-F5344CB8AC3E}">
        <p14:creationId xmlns:p14="http://schemas.microsoft.com/office/powerpoint/2010/main" val="2935368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7173"/>
          <a:stretch/>
        </p:blipFill>
        <p:spPr>
          <a:xfrm>
            <a:off x="3959551" y="0"/>
            <a:ext cx="8216394" cy="3916907"/>
          </a:xfrm>
          <a:prstGeom prst="rect">
            <a:avLst/>
          </a:prstGeom>
        </p:spPr>
      </p:pic>
      <p:pic>
        <p:nvPicPr>
          <p:cNvPr id="4" name="Picture 3"/>
          <p:cNvPicPr>
            <a:picLocks noChangeAspect="1"/>
          </p:cNvPicPr>
          <p:nvPr/>
        </p:nvPicPr>
        <p:blipFill>
          <a:blip r:embed="rId3"/>
          <a:stretch>
            <a:fillRect/>
          </a:stretch>
        </p:blipFill>
        <p:spPr>
          <a:xfrm>
            <a:off x="4162567" y="3992572"/>
            <a:ext cx="8029433" cy="2865428"/>
          </a:xfrm>
          <a:prstGeom prst="rect">
            <a:avLst/>
          </a:prstGeom>
        </p:spPr>
      </p:pic>
      <p:sp>
        <p:nvSpPr>
          <p:cNvPr id="2" name="Title 1"/>
          <p:cNvSpPr>
            <a:spLocks noGrp="1"/>
          </p:cNvSpPr>
          <p:nvPr>
            <p:ph type="title"/>
          </p:nvPr>
        </p:nvSpPr>
        <p:spPr>
          <a:xfrm>
            <a:off x="231093" y="309430"/>
            <a:ext cx="771550" cy="1013299"/>
          </a:xfrm>
          <a:solidFill>
            <a:srgbClr val="FF0000"/>
          </a:solidFill>
          <a:ln>
            <a:solidFill>
              <a:srgbClr val="C00000"/>
            </a:solidFill>
          </a:ln>
        </p:spPr>
        <p:style>
          <a:lnRef idx="2">
            <a:schemeClr val="accent2"/>
          </a:lnRef>
          <a:fillRef idx="1">
            <a:schemeClr val="lt1"/>
          </a:fillRef>
          <a:effectRef idx="0">
            <a:schemeClr val="accent2"/>
          </a:effectRef>
          <a:fontRef idx="minor">
            <a:schemeClr val="dk1"/>
          </a:fontRef>
        </p:style>
        <p:txBody>
          <a:bodyPr>
            <a:normAutofit/>
          </a:bodyPr>
          <a:lstStyle/>
          <a:p>
            <a:r>
              <a:rPr lang="en-IN" b="1" dirty="0" smtClean="0"/>
              <a:t>C4</a:t>
            </a:r>
            <a:endParaRPr lang="en-IN" dirty="0"/>
          </a:p>
        </p:txBody>
      </p:sp>
      <p:sp>
        <p:nvSpPr>
          <p:cNvPr id="16" name="Rectangle 15"/>
          <p:cNvSpPr/>
          <p:nvPr/>
        </p:nvSpPr>
        <p:spPr>
          <a:xfrm>
            <a:off x="1117600" y="309430"/>
            <a:ext cx="2618619" cy="978729"/>
          </a:xfrm>
          <a:prstGeom prst="rect">
            <a:avLst/>
          </a:prstGeom>
        </p:spPr>
        <p:txBody>
          <a:bodyPr wrap="square">
            <a:spAutoFit/>
          </a:bodyPr>
          <a:lstStyle/>
          <a:p>
            <a:pPr>
              <a:lnSpc>
                <a:spcPct val="120000"/>
              </a:lnSpc>
              <a:spcBef>
                <a:spcPts val="300"/>
              </a:spcBef>
              <a:spcAft>
                <a:spcPts val="300"/>
              </a:spcAft>
            </a:pPr>
            <a:r>
              <a:rPr lang="fi-FI" sz="1600" b="1" dirty="0" smtClean="0">
                <a:solidFill>
                  <a:srgbClr val="C00000"/>
                </a:solidFill>
              </a:rPr>
              <a:t>States: </a:t>
            </a:r>
            <a:r>
              <a:rPr lang="en-IN" sz="1600" dirty="0">
                <a:solidFill>
                  <a:schemeClr val="dk1"/>
                </a:solidFill>
              </a:rPr>
              <a:t>Madhya </a:t>
            </a:r>
            <a:r>
              <a:rPr lang="en-IN" sz="1600" dirty="0" smtClean="0">
                <a:solidFill>
                  <a:schemeClr val="dk1"/>
                </a:solidFill>
              </a:rPr>
              <a:t>Pradesh, Jharkhand, Assam, Manipur, Uttar Pradesh, Bihar</a:t>
            </a:r>
            <a:endParaRPr lang="en-IN" sz="1600" dirty="0">
              <a:solidFill>
                <a:schemeClr val="dk1"/>
              </a:solidFill>
            </a:endParaRPr>
          </a:p>
        </p:txBody>
      </p:sp>
      <p:sp>
        <p:nvSpPr>
          <p:cNvPr id="19" name="TextBox 18"/>
          <p:cNvSpPr txBox="1"/>
          <p:nvPr/>
        </p:nvSpPr>
        <p:spPr>
          <a:xfrm rot="16200000">
            <a:off x="3764831" y="2561187"/>
            <a:ext cx="2198872" cy="276999"/>
          </a:xfrm>
          <a:prstGeom prst="rect">
            <a:avLst/>
          </a:prstGeom>
          <a:noFill/>
        </p:spPr>
        <p:txBody>
          <a:bodyPr wrap="none" rtlCol="0">
            <a:spAutoFit/>
          </a:bodyPr>
          <a:lstStyle/>
          <a:p>
            <a:r>
              <a:rPr lang="en-IN" sz="1200" dirty="0" smtClean="0">
                <a:solidFill>
                  <a:schemeClr val="bg1"/>
                </a:solidFill>
              </a:rPr>
              <a:t>Agriculture, Forestry and Fishing</a:t>
            </a:r>
            <a:endParaRPr lang="en-IN" sz="1200" dirty="0">
              <a:solidFill>
                <a:schemeClr val="bg1"/>
              </a:solidFill>
            </a:endParaRPr>
          </a:p>
        </p:txBody>
      </p:sp>
      <p:sp>
        <p:nvSpPr>
          <p:cNvPr id="20" name="TextBox 19"/>
          <p:cNvSpPr txBox="1"/>
          <p:nvPr/>
        </p:nvSpPr>
        <p:spPr>
          <a:xfrm rot="16200000">
            <a:off x="4972273" y="2437404"/>
            <a:ext cx="2446439" cy="276999"/>
          </a:xfrm>
          <a:prstGeom prst="rect">
            <a:avLst/>
          </a:prstGeom>
          <a:noFill/>
        </p:spPr>
        <p:txBody>
          <a:bodyPr wrap="none" rtlCol="0">
            <a:spAutoFit/>
          </a:bodyPr>
          <a:lstStyle/>
          <a:p>
            <a:r>
              <a:rPr lang="en-IN" sz="1200" dirty="0" smtClean="0">
                <a:solidFill>
                  <a:schemeClr val="bg1"/>
                </a:solidFill>
              </a:rPr>
              <a:t>Trade, Repairs, Hotels &amp; Restaurants</a:t>
            </a:r>
            <a:endParaRPr lang="en-IN" sz="1200" dirty="0">
              <a:solidFill>
                <a:schemeClr val="bg1"/>
              </a:solidFill>
            </a:endParaRPr>
          </a:p>
        </p:txBody>
      </p:sp>
      <p:sp>
        <p:nvSpPr>
          <p:cNvPr id="21" name="TextBox 20"/>
          <p:cNvSpPr txBox="1"/>
          <p:nvPr/>
        </p:nvSpPr>
        <p:spPr>
          <a:xfrm rot="16200000">
            <a:off x="6974226" y="3108132"/>
            <a:ext cx="1104982" cy="276999"/>
          </a:xfrm>
          <a:prstGeom prst="rect">
            <a:avLst/>
          </a:prstGeom>
          <a:noFill/>
        </p:spPr>
        <p:txBody>
          <a:bodyPr wrap="none" rtlCol="0">
            <a:spAutoFit/>
          </a:bodyPr>
          <a:lstStyle/>
          <a:p>
            <a:r>
              <a:rPr lang="en-IN" sz="1200" dirty="0" smtClean="0">
                <a:solidFill>
                  <a:schemeClr val="bg1"/>
                </a:solidFill>
              </a:rPr>
              <a:t>Manufacturing</a:t>
            </a:r>
            <a:endParaRPr lang="en-IN" sz="1200" dirty="0">
              <a:solidFill>
                <a:schemeClr val="bg1"/>
              </a:solidFill>
            </a:endParaRPr>
          </a:p>
        </p:txBody>
      </p:sp>
      <p:sp>
        <p:nvSpPr>
          <p:cNvPr id="22" name="TextBox 21"/>
          <p:cNvSpPr txBox="1"/>
          <p:nvPr/>
        </p:nvSpPr>
        <p:spPr>
          <a:xfrm rot="16200000">
            <a:off x="6903727" y="1763918"/>
            <a:ext cx="3793411" cy="276999"/>
          </a:xfrm>
          <a:prstGeom prst="rect">
            <a:avLst/>
          </a:prstGeom>
          <a:noFill/>
        </p:spPr>
        <p:txBody>
          <a:bodyPr wrap="none" rtlCol="0">
            <a:spAutoFit/>
          </a:bodyPr>
          <a:lstStyle/>
          <a:p>
            <a:r>
              <a:rPr lang="en-IN" sz="1200" dirty="0" smtClean="0">
                <a:solidFill>
                  <a:schemeClr val="bg1"/>
                </a:solidFill>
              </a:rPr>
              <a:t>Real estate, ownership of dwelling &amp; professional services</a:t>
            </a:r>
            <a:endParaRPr lang="en-IN" sz="1200" dirty="0">
              <a:solidFill>
                <a:schemeClr val="bg1"/>
              </a:solidFill>
            </a:endParaRPr>
          </a:p>
        </p:txBody>
      </p:sp>
      <p:sp>
        <p:nvSpPr>
          <p:cNvPr id="23" name="TextBox 22"/>
          <p:cNvSpPr txBox="1"/>
          <p:nvPr/>
        </p:nvSpPr>
        <p:spPr>
          <a:xfrm rot="16200000">
            <a:off x="9584286" y="3167604"/>
            <a:ext cx="986039" cy="276999"/>
          </a:xfrm>
          <a:prstGeom prst="rect">
            <a:avLst/>
          </a:prstGeom>
          <a:noFill/>
        </p:spPr>
        <p:txBody>
          <a:bodyPr wrap="none" rtlCol="0">
            <a:spAutoFit/>
          </a:bodyPr>
          <a:lstStyle/>
          <a:p>
            <a:r>
              <a:rPr lang="en-IN" sz="1200" dirty="0" smtClean="0">
                <a:solidFill>
                  <a:schemeClr val="bg1"/>
                </a:solidFill>
              </a:rPr>
              <a:t>Construction</a:t>
            </a:r>
            <a:endParaRPr lang="en-IN" sz="1200" dirty="0">
              <a:solidFill>
                <a:schemeClr val="bg1"/>
              </a:solidFill>
            </a:endParaRPr>
          </a:p>
        </p:txBody>
      </p:sp>
      <p:sp>
        <p:nvSpPr>
          <p:cNvPr id="24" name="TextBox 23"/>
          <p:cNvSpPr txBox="1"/>
          <p:nvPr/>
        </p:nvSpPr>
        <p:spPr>
          <a:xfrm rot="16200000">
            <a:off x="9769123" y="2024374"/>
            <a:ext cx="3272499" cy="276999"/>
          </a:xfrm>
          <a:prstGeom prst="rect">
            <a:avLst/>
          </a:prstGeom>
          <a:noFill/>
        </p:spPr>
        <p:txBody>
          <a:bodyPr wrap="none" rtlCol="0">
            <a:spAutoFit/>
          </a:bodyPr>
          <a:lstStyle/>
          <a:p>
            <a:r>
              <a:rPr lang="en-IN" sz="1200" dirty="0" smtClean="0">
                <a:solidFill>
                  <a:schemeClr val="bg1"/>
                </a:solidFill>
              </a:rPr>
              <a:t>Transport, Storage, Communication, Broadcasting</a:t>
            </a:r>
            <a:endParaRPr lang="en-IN" sz="1200" dirty="0">
              <a:solidFill>
                <a:schemeClr val="bg1"/>
              </a:solidFill>
            </a:endParaRPr>
          </a:p>
        </p:txBody>
      </p:sp>
      <p:sp>
        <p:nvSpPr>
          <p:cNvPr id="25" name="TextBox 24"/>
          <p:cNvSpPr txBox="1"/>
          <p:nvPr/>
        </p:nvSpPr>
        <p:spPr>
          <a:xfrm>
            <a:off x="247530" y="1872462"/>
            <a:ext cx="3446688" cy="1399742"/>
          </a:xfrm>
          <a:prstGeom prst="rect">
            <a:avLst/>
          </a:prstGeom>
          <a:solidFill>
            <a:schemeClr val="accent2">
              <a:lumMod val="20000"/>
              <a:lumOff val="8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Dependency is on Agriculture in C4 states. 25% of GSDP is from Agriculture. Not much growth in industry and services.</a:t>
            </a:r>
            <a:endParaRPr lang="en-IN" dirty="0"/>
          </a:p>
        </p:txBody>
      </p:sp>
      <p:sp>
        <p:nvSpPr>
          <p:cNvPr id="26" name="TextBox 25"/>
          <p:cNvSpPr txBox="1"/>
          <p:nvPr/>
        </p:nvSpPr>
        <p:spPr>
          <a:xfrm>
            <a:off x="244617" y="1503130"/>
            <a:ext cx="3449601" cy="369332"/>
          </a:xfrm>
          <a:prstGeom prst="rect">
            <a:avLst/>
          </a:prstGeom>
          <a:solidFill>
            <a:schemeClr val="accent2">
              <a:lumMod val="40000"/>
              <a:lumOff val="6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Observations &amp; Insights</a:t>
            </a:r>
            <a:endParaRPr lang="en-IN" b="1" dirty="0"/>
          </a:p>
        </p:txBody>
      </p:sp>
      <p:sp>
        <p:nvSpPr>
          <p:cNvPr id="27" name="TextBox 26"/>
          <p:cNvSpPr txBox="1"/>
          <p:nvPr/>
        </p:nvSpPr>
        <p:spPr>
          <a:xfrm>
            <a:off x="231475" y="3769168"/>
            <a:ext cx="3446688" cy="2768110"/>
          </a:xfrm>
          <a:prstGeom prst="rect">
            <a:avLst/>
          </a:prstGeom>
          <a:solidFill>
            <a:schemeClr val="accent2">
              <a:lumMod val="20000"/>
              <a:lumOff val="8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nSpc>
                <a:spcPct val="120000"/>
              </a:lnSpc>
              <a:spcBef>
                <a:spcPts val="300"/>
              </a:spcBef>
              <a:spcAft>
                <a:spcPts val="300"/>
              </a:spcAft>
            </a:pPr>
            <a:r>
              <a:rPr lang="en-IN" dirty="0" smtClean="0"/>
              <a:t>The focus should be on industrial sectors and services. There is also good potential in manufacturing and construction. Real Estate also can grow to improve the GDP. Unlike other categories, Transport is a contribution in top 6.</a:t>
            </a:r>
            <a:endParaRPr lang="en-IN" dirty="0"/>
          </a:p>
        </p:txBody>
      </p:sp>
      <p:sp>
        <p:nvSpPr>
          <p:cNvPr id="28" name="TextBox 27"/>
          <p:cNvSpPr txBox="1"/>
          <p:nvPr/>
        </p:nvSpPr>
        <p:spPr>
          <a:xfrm>
            <a:off x="228562" y="3399836"/>
            <a:ext cx="3449601" cy="369332"/>
          </a:xfrm>
          <a:prstGeom prst="rect">
            <a:avLst/>
          </a:prstGeom>
          <a:solidFill>
            <a:schemeClr val="accent2">
              <a:lumMod val="40000"/>
              <a:lumOff val="6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b="1" dirty="0" smtClean="0"/>
              <a:t>Recommendations</a:t>
            </a:r>
            <a:endParaRPr lang="en-IN" b="1" dirty="0"/>
          </a:p>
        </p:txBody>
      </p:sp>
    </p:spTree>
    <p:extLst>
      <p:ext uri="{BB962C8B-B14F-4D97-AF65-F5344CB8AC3E}">
        <p14:creationId xmlns:p14="http://schemas.microsoft.com/office/powerpoint/2010/main" val="3810733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Insights - Top 5 Sub-sectors</a:t>
            </a:r>
            <a:endParaRPr lang="en-IN" dirty="0"/>
          </a:p>
        </p:txBody>
      </p:sp>
      <p:sp>
        <p:nvSpPr>
          <p:cNvPr id="3" name="Content Placeholder 2"/>
          <p:cNvSpPr>
            <a:spLocks noGrp="1"/>
          </p:cNvSpPr>
          <p:nvPr>
            <p:ph idx="1"/>
          </p:nvPr>
        </p:nvSpPr>
        <p:spPr>
          <a:xfrm>
            <a:off x="838200" y="1514902"/>
            <a:ext cx="10515600" cy="2265528"/>
          </a:xfrm>
        </p:spPr>
        <p:txBody>
          <a:bodyPr>
            <a:normAutofit/>
          </a:bodyPr>
          <a:lstStyle/>
          <a:p>
            <a:pPr>
              <a:lnSpc>
                <a:spcPct val="100000"/>
              </a:lnSpc>
              <a:spcBef>
                <a:spcPts val="300"/>
              </a:spcBef>
              <a:spcAft>
                <a:spcPts val="300"/>
              </a:spcAft>
            </a:pPr>
            <a:r>
              <a:rPr lang="en-IN" sz="2400" dirty="0" smtClean="0"/>
              <a:t>Agriculture, forestry and fishing (primary) </a:t>
            </a:r>
          </a:p>
          <a:p>
            <a:pPr>
              <a:lnSpc>
                <a:spcPct val="100000"/>
              </a:lnSpc>
              <a:spcBef>
                <a:spcPts val="300"/>
              </a:spcBef>
              <a:spcAft>
                <a:spcPts val="300"/>
              </a:spcAft>
            </a:pPr>
            <a:r>
              <a:rPr lang="en-IN" sz="2400" dirty="0" smtClean="0"/>
              <a:t>Manufacturing </a:t>
            </a:r>
            <a:r>
              <a:rPr lang="en-IN" sz="2400" dirty="0"/>
              <a:t>(secondary)</a:t>
            </a:r>
          </a:p>
          <a:p>
            <a:pPr>
              <a:lnSpc>
                <a:spcPct val="100000"/>
              </a:lnSpc>
              <a:spcBef>
                <a:spcPts val="300"/>
              </a:spcBef>
              <a:spcAft>
                <a:spcPts val="300"/>
              </a:spcAft>
            </a:pPr>
            <a:r>
              <a:rPr lang="en-IN" sz="2400" dirty="0"/>
              <a:t>Construction (secondary) </a:t>
            </a:r>
            <a:endParaRPr lang="en-IN" sz="2400" dirty="0" smtClean="0"/>
          </a:p>
          <a:p>
            <a:pPr>
              <a:lnSpc>
                <a:spcPct val="100000"/>
              </a:lnSpc>
              <a:spcBef>
                <a:spcPts val="300"/>
              </a:spcBef>
              <a:spcAft>
                <a:spcPts val="300"/>
              </a:spcAft>
            </a:pPr>
            <a:r>
              <a:rPr lang="en-IN" sz="2400" dirty="0" smtClean="0"/>
              <a:t>Real </a:t>
            </a:r>
            <a:r>
              <a:rPr lang="en-IN" sz="2400" dirty="0"/>
              <a:t>estate, ownership of dwelling &amp; professional </a:t>
            </a:r>
            <a:r>
              <a:rPr lang="en-IN" sz="2400" dirty="0" smtClean="0"/>
              <a:t>services (tertiary)</a:t>
            </a:r>
            <a:endParaRPr lang="en-IN" sz="2400" dirty="0"/>
          </a:p>
          <a:p>
            <a:pPr>
              <a:lnSpc>
                <a:spcPct val="100000"/>
              </a:lnSpc>
              <a:spcBef>
                <a:spcPts val="300"/>
              </a:spcBef>
              <a:spcAft>
                <a:spcPts val="300"/>
              </a:spcAft>
            </a:pPr>
            <a:r>
              <a:rPr lang="en-IN" sz="2400" dirty="0" smtClean="0"/>
              <a:t>Trade</a:t>
            </a:r>
            <a:r>
              <a:rPr lang="en-IN" sz="2400" dirty="0"/>
              <a:t>, repair, hotels and </a:t>
            </a:r>
            <a:r>
              <a:rPr lang="en-IN" sz="2400" dirty="0" smtClean="0"/>
              <a:t>restaurants (tertiary)</a:t>
            </a:r>
            <a:endParaRPr lang="en-IN" sz="2400" dirty="0"/>
          </a:p>
        </p:txBody>
      </p:sp>
      <p:pic>
        <p:nvPicPr>
          <p:cNvPr id="6" name="Picture 5"/>
          <p:cNvPicPr>
            <a:picLocks noChangeAspect="1"/>
          </p:cNvPicPr>
          <p:nvPr/>
        </p:nvPicPr>
        <p:blipFill>
          <a:blip r:embed="rId2"/>
          <a:stretch>
            <a:fillRect/>
          </a:stretch>
        </p:blipFill>
        <p:spPr>
          <a:xfrm>
            <a:off x="482214" y="4065121"/>
            <a:ext cx="11459577" cy="2704776"/>
          </a:xfrm>
          <a:prstGeom prst="rect">
            <a:avLst/>
          </a:prstGeom>
        </p:spPr>
      </p:pic>
      <p:sp>
        <p:nvSpPr>
          <p:cNvPr id="7" name="Double Brace 6"/>
          <p:cNvSpPr/>
          <p:nvPr/>
        </p:nvSpPr>
        <p:spPr>
          <a:xfrm>
            <a:off x="8420669" y="1257507"/>
            <a:ext cx="3425588" cy="1255594"/>
          </a:xfrm>
          <a:prstGeom prst="bracePair">
            <a:avLst/>
          </a:prstGeom>
          <a:solidFill>
            <a:schemeClr val="accent4">
              <a:lumMod val="40000"/>
              <a:lumOff val="60000"/>
            </a:schemeClr>
          </a:solid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r>
              <a:rPr lang="en-IN" sz="2000" dirty="0" smtClean="0">
                <a:solidFill>
                  <a:schemeClr val="accent2">
                    <a:lumMod val="75000"/>
                  </a:schemeClr>
                </a:solidFill>
              </a:rPr>
              <a:t>These 5 sub-sectors contribute to 65% of the total GDP of the nation.</a:t>
            </a:r>
            <a:endParaRPr lang="en-IN" sz="2000" dirty="0">
              <a:solidFill>
                <a:schemeClr val="accent2">
                  <a:lumMod val="75000"/>
                </a:schemeClr>
              </a:solidFill>
            </a:endParaRPr>
          </a:p>
        </p:txBody>
      </p:sp>
    </p:spTree>
    <p:extLst>
      <p:ext uri="{BB962C8B-B14F-4D97-AF65-F5344CB8AC3E}">
        <p14:creationId xmlns:p14="http://schemas.microsoft.com/office/powerpoint/2010/main" val="2759409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Insights</a:t>
            </a:r>
          </a:p>
        </p:txBody>
      </p:sp>
      <p:sp>
        <p:nvSpPr>
          <p:cNvPr id="3" name="Content Placeholder 2"/>
          <p:cNvSpPr>
            <a:spLocks noGrp="1"/>
          </p:cNvSpPr>
          <p:nvPr>
            <p:ph idx="1"/>
          </p:nvPr>
        </p:nvSpPr>
        <p:spPr/>
        <p:txBody>
          <a:bodyPr>
            <a:normAutofit/>
          </a:bodyPr>
          <a:lstStyle/>
          <a:p>
            <a:r>
              <a:rPr lang="en-IN" dirty="0" smtClean="0"/>
              <a:t>In C1 the subsector contributions are balanced very well.</a:t>
            </a:r>
          </a:p>
          <a:p>
            <a:r>
              <a:rPr lang="en-IN" dirty="0" smtClean="0"/>
              <a:t>Agriculture is still the primary contributor to GDP of the nation.</a:t>
            </a:r>
          </a:p>
          <a:p>
            <a:r>
              <a:rPr lang="en-IN" dirty="0" smtClean="0"/>
              <a:t>States in C3 and C4 contribute through Agriculture.</a:t>
            </a:r>
          </a:p>
          <a:p>
            <a:r>
              <a:rPr lang="en-IN" dirty="0" smtClean="0"/>
              <a:t>Manufacturing is the top contributor in C2, and Real Estate in C1.</a:t>
            </a:r>
          </a:p>
          <a:p>
            <a:r>
              <a:rPr lang="en-IN" dirty="0" smtClean="0"/>
              <a:t>We can improve GDP by focusing on Services and Industry sectors, but this will require educated and skilled labour.</a:t>
            </a:r>
            <a:endParaRPr lang="en-IN" dirty="0"/>
          </a:p>
        </p:txBody>
      </p:sp>
    </p:spTree>
    <p:extLst>
      <p:ext uri="{BB962C8B-B14F-4D97-AF65-F5344CB8AC3E}">
        <p14:creationId xmlns:p14="http://schemas.microsoft.com/office/powerpoint/2010/main" val="1147556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2182" y="365125"/>
            <a:ext cx="6593232" cy="6172153"/>
          </a:xfrm>
        </p:spPr>
      </p:pic>
      <p:sp>
        <p:nvSpPr>
          <p:cNvPr id="6" name="Content Placeholder 2"/>
          <p:cNvSpPr txBox="1">
            <a:spLocks/>
          </p:cNvSpPr>
          <p:nvPr/>
        </p:nvSpPr>
        <p:spPr>
          <a:xfrm>
            <a:off x="838200" y="1514901"/>
            <a:ext cx="4034051" cy="51616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t>GSDP-C3 &amp; GSDP-C4 are strongly correlated.</a:t>
            </a:r>
          </a:p>
          <a:p>
            <a:pPr marL="0" indent="0">
              <a:buFont typeface="Arial" panose="020B0604020202020204" pitchFamily="34" charset="0"/>
              <a:buNone/>
            </a:pPr>
            <a:r>
              <a:rPr lang="en-IN" dirty="0" smtClean="0"/>
              <a:t>GSDP-C1 &amp; GSDP-C2 are strongly correlated.</a:t>
            </a:r>
          </a:p>
          <a:p>
            <a:pPr marL="0" indent="0">
              <a:buFont typeface="Arial" panose="020B0604020202020204" pitchFamily="34" charset="0"/>
              <a:buNone/>
            </a:pPr>
            <a:r>
              <a:rPr lang="en-IN" dirty="0" smtClean="0"/>
              <a:t>The other correlations are not that strong. </a:t>
            </a:r>
            <a:endParaRPr lang="en-IN" dirty="0"/>
          </a:p>
        </p:txBody>
      </p:sp>
    </p:spTree>
    <p:extLst>
      <p:ext uri="{BB962C8B-B14F-4D97-AF65-F5344CB8AC3E}">
        <p14:creationId xmlns:p14="http://schemas.microsoft.com/office/powerpoint/2010/main" val="4063270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Recommendations</a:t>
            </a:r>
            <a:endParaRPr lang="en-IN" dirty="0"/>
          </a:p>
        </p:txBody>
      </p:sp>
      <p:sp>
        <p:nvSpPr>
          <p:cNvPr id="3" name="Content Placeholder 2"/>
          <p:cNvSpPr>
            <a:spLocks noGrp="1"/>
          </p:cNvSpPr>
          <p:nvPr>
            <p:ph idx="1"/>
          </p:nvPr>
        </p:nvSpPr>
        <p:spPr/>
        <p:txBody>
          <a:bodyPr>
            <a:normAutofit/>
          </a:bodyPr>
          <a:lstStyle/>
          <a:p>
            <a:r>
              <a:rPr lang="en-IN" sz="2400" dirty="0" smtClean="0"/>
              <a:t>C1: Focus can be on Mining and Financial Services. </a:t>
            </a:r>
          </a:p>
          <a:p>
            <a:r>
              <a:rPr lang="en-IN" sz="2400" dirty="0" smtClean="0"/>
              <a:t>C2: Mining and Construction need to be focused upon for growth. Other C2 states are doing well in all the sub sectors.</a:t>
            </a:r>
          </a:p>
          <a:p>
            <a:r>
              <a:rPr lang="en-IN" sz="2400" dirty="0" smtClean="0"/>
              <a:t>C3: </a:t>
            </a:r>
            <a:r>
              <a:rPr lang="en-IN" sz="2400" dirty="0"/>
              <a:t>By focusing on Manufacturing and Real Estate the states in C3 can contribute much more towards the GDP</a:t>
            </a:r>
            <a:r>
              <a:rPr lang="en-IN" sz="2400" dirty="0" smtClean="0"/>
              <a:t>. Financial Services is another potential domain.</a:t>
            </a:r>
          </a:p>
          <a:p>
            <a:r>
              <a:rPr lang="en-IN" sz="2400" dirty="0" smtClean="0"/>
              <a:t>C4: Industrial sectors and Services to be focused on, esp. manufacturing and real estate can help growth of these states.</a:t>
            </a:r>
          </a:p>
          <a:p>
            <a:r>
              <a:rPr lang="en-IN" sz="2400" dirty="0" smtClean="0"/>
              <a:t>C2, C3, C4 can try to balance their contribution in different sub sectors.</a:t>
            </a:r>
          </a:p>
          <a:p>
            <a:endParaRPr lang="en-IN" sz="2400" dirty="0"/>
          </a:p>
        </p:txBody>
      </p:sp>
    </p:spTree>
    <p:extLst>
      <p:ext uri="{BB962C8B-B14F-4D97-AF65-F5344CB8AC3E}">
        <p14:creationId xmlns:p14="http://schemas.microsoft.com/office/powerpoint/2010/main" val="2186323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note on the Visualization</a:t>
            </a:r>
            <a:endParaRPr lang="en-IN" dirty="0"/>
          </a:p>
        </p:txBody>
      </p:sp>
      <p:sp>
        <p:nvSpPr>
          <p:cNvPr id="3" name="Content Placeholder 2"/>
          <p:cNvSpPr>
            <a:spLocks noGrp="1"/>
          </p:cNvSpPr>
          <p:nvPr>
            <p:ph idx="1"/>
          </p:nvPr>
        </p:nvSpPr>
        <p:spPr/>
        <p:txBody>
          <a:bodyPr>
            <a:normAutofit/>
          </a:bodyPr>
          <a:lstStyle/>
          <a:p>
            <a:r>
              <a:rPr lang="en-IN" sz="2400" b="1" dirty="0" smtClean="0"/>
              <a:t>Bar Chart: </a:t>
            </a:r>
            <a:r>
              <a:rPr lang="en-IN" sz="2400" dirty="0"/>
              <a:t>Can be used to visually compare a measure between different categories. Here we used it to depict the numeric variables </a:t>
            </a:r>
            <a:r>
              <a:rPr lang="en-IN" sz="2400" dirty="0" smtClean="0"/>
              <a:t>GDP Per Capita across </a:t>
            </a:r>
            <a:r>
              <a:rPr lang="en-IN" sz="2400" dirty="0"/>
              <a:t>different states</a:t>
            </a:r>
            <a:r>
              <a:rPr lang="en-IN" sz="2400" dirty="0" smtClean="0"/>
              <a:t>.</a:t>
            </a:r>
          </a:p>
          <a:p>
            <a:r>
              <a:rPr lang="en-IN" sz="2400" b="1" dirty="0" smtClean="0"/>
              <a:t>Stacked Bar Chart: </a:t>
            </a:r>
            <a:r>
              <a:rPr lang="en-IN" sz="2400" dirty="0" smtClean="0"/>
              <a:t>Helpful in showing the relative sizes between different categories, especially a stacked percentage bar.</a:t>
            </a:r>
            <a:endParaRPr lang="en-IN" sz="2400" dirty="0"/>
          </a:p>
        </p:txBody>
      </p:sp>
    </p:spTree>
    <p:extLst>
      <p:ext uri="{BB962C8B-B14F-4D97-AF65-F5344CB8AC3E}">
        <p14:creationId xmlns:p14="http://schemas.microsoft.com/office/powerpoint/2010/main" val="264810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GDP Assignment</a:t>
            </a:r>
            <a:endParaRPr lang="en-IN" dirty="0"/>
          </a:p>
        </p:txBody>
      </p:sp>
      <p:sp>
        <p:nvSpPr>
          <p:cNvPr id="3" name="Subtitle 2"/>
          <p:cNvSpPr>
            <a:spLocks noGrp="1"/>
          </p:cNvSpPr>
          <p:nvPr>
            <p:ph type="subTitle" idx="1"/>
          </p:nvPr>
        </p:nvSpPr>
        <p:spPr/>
        <p:txBody>
          <a:bodyPr/>
          <a:lstStyle/>
          <a:p>
            <a:r>
              <a:rPr lang="en-IN" dirty="0" smtClean="0"/>
              <a:t>Part 2 - GDP and Education Drop Out Rates</a:t>
            </a:r>
            <a:endParaRPr lang="en-IN" dirty="0"/>
          </a:p>
        </p:txBody>
      </p:sp>
    </p:spTree>
    <p:extLst>
      <p:ext uri="{BB962C8B-B14F-4D97-AF65-F5344CB8AC3E}">
        <p14:creationId xmlns:p14="http://schemas.microsoft.com/office/powerpoint/2010/main" val="280411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GDP Assignment</a:t>
            </a:r>
            <a:endParaRPr lang="en-IN" dirty="0"/>
          </a:p>
        </p:txBody>
      </p:sp>
      <p:sp>
        <p:nvSpPr>
          <p:cNvPr id="3" name="Subtitle 2"/>
          <p:cNvSpPr>
            <a:spLocks noGrp="1"/>
          </p:cNvSpPr>
          <p:nvPr>
            <p:ph type="subTitle" idx="1"/>
          </p:nvPr>
        </p:nvSpPr>
        <p:spPr/>
        <p:txBody>
          <a:bodyPr/>
          <a:lstStyle/>
          <a:p>
            <a:r>
              <a:rPr lang="en-IN" dirty="0" smtClean="0"/>
              <a:t>Part 1 A</a:t>
            </a:r>
            <a:endParaRPr lang="en-IN" dirty="0"/>
          </a:p>
        </p:txBody>
      </p:sp>
    </p:spTree>
    <p:extLst>
      <p:ext uri="{BB962C8B-B14F-4D97-AF65-F5344CB8AC3E}">
        <p14:creationId xmlns:p14="http://schemas.microsoft.com/office/powerpoint/2010/main" val="3025040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the Dataset</a:t>
            </a:r>
            <a:endParaRPr lang="en-IN" dirty="0"/>
          </a:p>
        </p:txBody>
      </p:sp>
      <p:sp>
        <p:nvSpPr>
          <p:cNvPr id="3" name="Content Placeholder 2"/>
          <p:cNvSpPr>
            <a:spLocks noGrp="1"/>
          </p:cNvSpPr>
          <p:nvPr>
            <p:ph idx="1"/>
          </p:nvPr>
        </p:nvSpPr>
        <p:spPr/>
        <p:txBody>
          <a:bodyPr/>
          <a:lstStyle/>
          <a:p>
            <a:r>
              <a:rPr lang="en-IN" dirty="0" smtClean="0"/>
              <a:t>The dataset provides the drop out rate in different states at different levels of education viz. Primary, Upper Primary, Secondary, Senior Secondary. Data is available for 2012-13, 2013-14 and 2014-15.</a:t>
            </a:r>
          </a:p>
          <a:p>
            <a:endParaRPr lang="en-IN" dirty="0"/>
          </a:p>
        </p:txBody>
      </p:sp>
    </p:spTree>
    <p:extLst>
      <p:ext uri="{BB962C8B-B14F-4D97-AF65-F5344CB8AC3E}">
        <p14:creationId xmlns:p14="http://schemas.microsoft.com/office/powerpoint/2010/main" val="12919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Issues</a:t>
            </a:r>
            <a:endParaRPr lang="en-IN" dirty="0"/>
          </a:p>
        </p:txBody>
      </p:sp>
      <p:sp>
        <p:nvSpPr>
          <p:cNvPr id="3" name="Content Placeholder 2"/>
          <p:cNvSpPr>
            <a:spLocks noGrp="1"/>
          </p:cNvSpPr>
          <p:nvPr>
            <p:ph idx="1"/>
          </p:nvPr>
        </p:nvSpPr>
        <p:spPr/>
        <p:txBody>
          <a:bodyPr/>
          <a:lstStyle/>
          <a:p>
            <a:r>
              <a:rPr lang="en-IN" dirty="0"/>
              <a:t>Spelling mistakes in state names (</a:t>
            </a:r>
            <a:r>
              <a:rPr lang="en-IN" dirty="0" smtClean="0"/>
              <a:t>Chhatisgarh</a:t>
            </a:r>
            <a:r>
              <a:rPr lang="en-IN" dirty="0"/>
              <a:t>, </a:t>
            </a:r>
            <a:r>
              <a:rPr lang="en-IN" dirty="0" smtClean="0"/>
              <a:t>Uttarakhand)</a:t>
            </a:r>
          </a:p>
          <a:p>
            <a:r>
              <a:rPr lang="en-IN" dirty="0" smtClean="0"/>
              <a:t>Created data frame with only the state required for analysis</a:t>
            </a:r>
          </a:p>
          <a:p>
            <a:r>
              <a:rPr lang="en-IN" dirty="0" smtClean="0"/>
              <a:t>Many values were null (taken average drop out rate for 2014-15)</a:t>
            </a:r>
          </a:p>
          <a:p>
            <a:r>
              <a:rPr lang="en-IN" dirty="0" smtClean="0"/>
              <a:t>Column names: </a:t>
            </a:r>
            <a:r>
              <a:rPr lang="en-IN" dirty="0"/>
              <a:t>Primary - 2014-2015 and Primary - </a:t>
            </a:r>
            <a:r>
              <a:rPr lang="en-IN" dirty="0" smtClean="0"/>
              <a:t>2014-2015.1</a:t>
            </a:r>
          </a:p>
          <a:p>
            <a:r>
              <a:rPr lang="en-IN" dirty="0"/>
              <a:t>Column Primary - </a:t>
            </a:r>
            <a:r>
              <a:rPr lang="en-IN" dirty="0" smtClean="0"/>
              <a:t>2013-2014 is missing. So we assume that </a:t>
            </a:r>
            <a:r>
              <a:rPr lang="en-IN" dirty="0"/>
              <a:t>Primary - </a:t>
            </a:r>
            <a:r>
              <a:rPr lang="en-IN" dirty="0" smtClean="0"/>
              <a:t>2014-2015 is the data for </a:t>
            </a:r>
            <a:r>
              <a:rPr lang="en-IN" dirty="0"/>
              <a:t>Primary - </a:t>
            </a:r>
            <a:r>
              <a:rPr lang="en-IN" dirty="0" smtClean="0"/>
              <a:t>2013-2014 and </a:t>
            </a:r>
            <a:r>
              <a:rPr lang="en-IN" dirty="0"/>
              <a:t>Primary - </a:t>
            </a:r>
            <a:r>
              <a:rPr lang="en-IN" dirty="0" smtClean="0"/>
              <a:t>2014-2015.1 is </a:t>
            </a:r>
            <a:r>
              <a:rPr lang="en-IN" dirty="0"/>
              <a:t>Primary - </a:t>
            </a:r>
            <a:r>
              <a:rPr lang="en-IN" dirty="0" smtClean="0"/>
              <a:t>2014-2015</a:t>
            </a:r>
            <a:r>
              <a:rPr lang="en-IN" dirty="0"/>
              <a:t>.</a:t>
            </a:r>
            <a:endParaRPr lang="en-IN" dirty="0" smtClean="0"/>
          </a:p>
          <a:p>
            <a:endParaRPr lang="en-IN" dirty="0"/>
          </a:p>
        </p:txBody>
      </p:sp>
    </p:spTree>
    <p:extLst>
      <p:ext uri="{BB962C8B-B14F-4D97-AF65-F5344CB8AC3E}">
        <p14:creationId xmlns:p14="http://schemas.microsoft.com/office/powerpoint/2010/main" val="3496851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Exploration</a:t>
            </a:r>
            <a:endParaRPr lang="en-IN" dirty="0"/>
          </a:p>
        </p:txBody>
      </p:sp>
      <p:sp>
        <p:nvSpPr>
          <p:cNvPr id="3" name="Content Placeholder 2"/>
          <p:cNvSpPr>
            <a:spLocks noGrp="1"/>
          </p:cNvSpPr>
          <p:nvPr>
            <p:ph idx="1"/>
          </p:nvPr>
        </p:nvSpPr>
        <p:spPr/>
        <p:txBody>
          <a:bodyPr/>
          <a:lstStyle/>
          <a:p>
            <a:r>
              <a:rPr lang="en-IN" dirty="0" smtClean="0"/>
              <a:t>We used this data to explore:</a:t>
            </a:r>
          </a:p>
          <a:p>
            <a:pPr lvl="1"/>
            <a:r>
              <a:rPr lang="en-IN" dirty="0" smtClean="0"/>
              <a:t>Is there any correlation between GSDP and Drop Out Rates</a:t>
            </a:r>
          </a:p>
          <a:p>
            <a:pPr lvl="1"/>
            <a:r>
              <a:rPr lang="en-IN" dirty="0" smtClean="0"/>
              <a:t>Is there any correlation between Sector-wise contribution and Drop Out Rates</a:t>
            </a:r>
          </a:p>
          <a:p>
            <a:pPr lvl="1"/>
            <a:r>
              <a:rPr lang="en-IN" dirty="0" smtClean="0"/>
              <a:t>Is there any correlation between population and Drop Out Rates</a:t>
            </a:r>
            <a:endParaRPr lang="en-IN" dirty="0"/>
          </a:p>
        </p:txBody>
      </p:sp>
    </p:spTree>
    <p:extLst>
      <p:ext uri="{BB962C8B-B14F-4D97-AF65-F5344CB8AC3E}">
        <p14:creationId xmlns:p14="http://schemas.microsoft.com/office/powerpoint/2010/main" val="30001713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 Capita GDP vs. Drop Out Rates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83" y="1271503"/>
            <a:ext cx="5586497" cy="558649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697" y="1271503"/>
            <a:ext cx="5550925" cy="5479576"/>
          </a:xfrm>
          <a:prstGeom prst="rect">
            <a:avLst/>
          </a:prstGeom>
        </p:spPr>
      </p:pic>
      <p:sp>
        <p:nvSpPr>
          <p:cNvPr id="6" name="TextBox 5"/>
          <p:cNvSpPr txBox="1"/>
          <p:nvPr/>
        </p:nvSpPr>
        <p:spPr>
          <a:xfrm>
            <a:off x="2997956" y="1623082"/>
            <a:ext cx="3029804" cy="1323439"/>
          </a:xfrm>
          <a:prstGeom prst="rect">
            <a:avLst/>
          </a:prstGeom>
          <a:solidFill>
            <a:schemeClr val="accent2"/>
          </a:solidFill>
        </p:spPr>
        <p:txBody>
          <a:bodyPr wrap="square" rtlCol="0">
            <a:spAutoFit/>
          </a:bodyPr>
          <a:lstStyle/>
          <a:p>
            <a:pPr algn="ctr"/>
            <a:r>
              <a:rPr lang="en-IN" sz="1600" dirty="0"/>
              <a:t>Drop out rate reduces if Per capita GDP is high. However, in senior secondary we see a different trend. With increase in GDP, the drop out rate also increases.</a:t>
            </a:r>
          </a:p>
        </p:txBody>
      </p:sp>
    </p:spTree>
    <p:extLst>
      <p:ext uri="{BB962C8B-B14F-4D97-AF65-F5344CB8AC3E}">
        <p14:creationId xmlns:p14="http://schemas.microsoft.com/office/powerpoint/2010/main" val="95009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51062" t="49635"/>
          <a:stretch/>
        </p:blipFill>
        <p:spPr>
          <a:xfrm>
            <a:off x="732999" y="1241946"/>
            <a:ext cx="5340255" cy="5425332"/>
          </a:xfrm>
          <a:prstGeom prst="rect">
            <a:avLst/>
          </a:prstGeom>
        </p:spPr>
      </p:pic>
      <p:sp>
        <p:nvSpPr>
          <p:cNvPr id="2" name="Title 1"/>
          <p:cNvSpPr>
            <a:spLocks noGrp="1"/>
          </p:cNvSpPr>
          <p:nvPr>
            <p:ph type="title"/>
          </p:nvPr>
        </p:nvSpPr>
        <p:spPr/>
        <p:txBody>
          <a:bodyPr/>
          <a:lstStyle/>
          <a:p>
            <a:r>
              <a:rPr lang="en-IN" dirty="0" smtClean="0"/>
              <a:t>Sector GDP vs. Drop Out Rates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820" y="1241946"/>
            <a:ext cx="5689180" cy="5616054"/>
          </a:xfrm>
          <a:prstGeom prst="rect">
            <a:avLst/>
          </a:prstGeom>
        </p:spPr>
      </p:pic>
      <p:sp>
        <p:nvSpPr>
          <p:cNvPr id="8" name="Content Placeholder 2"/>
          <p:cNvSpPr>
            <a:spLocks noGrp="1"/>
          </p:cNvSpPr>
          <p:nvPr>
            <p:ph idx="1"/>
          </p:nvPr>
        </p:nvSpPr>
        <p:spPr>
          <a:xfrm>
            <a:off x="3507475" y="1746913"/>
            <a:ext cx="2388358" cy="1146412"/>
          </a:xfrm>
        </p:spPr>
        <p:txBody>
          <a:bodyPr>
            <a:normAutofit/>
          </a:bodyPr>
          <a:lstStyle/>
          <a:p>
            <a:pPr marL="0" indent="0" algn="ctr">
              <a:buNone/>
            </a:pPr>
            <a:r>
              <a:rPr lang="en-IN" sz="1800" b="1" dirty="0" smtClean="0"/>
              <a:t>For all sectors if the GDP is high, then drop out rates are less. </a:t>
            </a:r>
            <a:endParaRPr lang="en-IN" sz="1800" b="1" dirty="0"/>
          </a:p>
        </p:txBody>
      </p:sp>
    </p:spTree>
    <p:extLst>
      <p:ext uri="{BB962C8B-B14F-4D97-AF65-F5344CB8AC3E}">
        <p14:creationId xmlns:p14="http://schemas.microsoft.com/office/powerpoint/2010/main" val="260769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Population vs. Drop-out Rate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1282889"/>
            <a:ext cx="5498909" cy="5498909"/>
          </a:xfrm>
          <a:prstGeom prst="rect">
            <a:avLst/>
          </a:prstGeom>
        </p:spPr>
      </p:pic>
      <p:sp>
        <p:nvSpPr>
          <p:cNvPr id="5" name="Content Placeholder 2"/>
          <p:cNvSpPr>
            <a:spLocks noGrp="1"/>
          </p:cNvSpPr>
          <p:nvPr>
            <p:ph idx="1"/>
          </p:nvPr>
        </p:nvSpPr>
        <p:spPr>
          <a:xfrm>
            <a:off x="3275463" y="1599573"/>
            <a:ext cx="3043451" cy="1416582"/>
          </a:xfrm>
        </p:spPr>
        <p:txBody>
          <a:bodyPr>
            <a:normAutofit fontScale="92500" lnSpcReduction="20000"/>
          </a:bodyPr>
          <a:lstStyle/>
          <a:p>
            <a:pPr marL="0" indent="0" algn="ctr">
              <a:buNone/>
            </a:pPr>
            <a:r>
              <a:rPr lang="en-IN" sz="1800" dirty="0" smtClean="0"/>
              <a:t>The correlation is not very strong. The drop out rates are spread across in the places with low population than in the states with higher population. </a:t>
            </a:r>
            <a:endParaRPr lang="en-IN"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345" y="1397641"/>
            <a:ext cx="5344237" cy="5235171"/>
          </a:xfrm>
          <a:prstGeom prst="rect">
            <a:avLst/>
          </a:prstGeom>
        </p:spPr>
      </p:pic>
      <p:sp>
        <p:nvSpPr>
          <p:cNvPr id="7" name="Rectangle 6"/>
          <p:cNvSpPr/>
          <p:nvPr/>
        </p:nvSpPr>
        <p:spPr>
          <a:xfrm rot="16200000">
            <a:off x="-1985878" y="3819314"/>
            <a:ext cx="4808817" cy="369332"/>
          </a:xfrm>
          <a:prstGeom prst="rect">
            <a:avLst/>
          </a:prstGeom>
        </p:spPr>
        <p:txBody>
          <a:bodyPr wrap="none">
            <a:spAutoFit/>
          </a:bodyPr>
          <a:lstStyle/>
          <a:p>
            <a:r>
              <a:rPr lang="en-IN" dirty="0"/>
              <a:t>Higher the population, lower is the drop out rate.</a:t>
            </a:r>
          </a:p>
        </p:txBody>
      </p:sp>
    </p:spTree>
    <p:extLst>
      <p:ext uri="{BB962C8B-B14F-4D97-AF65-F5344CB8AC3E}">
        <p14:creationId xmlns:p14="http://schemas.microsoft.com/office/powerpoint/2010/main" val="1100341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a:t>
            </a:r>
            <a:endParaRPr lang="en-IN" dirty="0"/>
          </a:p>
        </p:txBody>
      </p:sp>
      <p:sp>
        <p:nvSpPr>
          <p:cNvPr id="3" name="Content Placeholder 2"/>
          <p:cNvSpPr>
            <a:spLocks noGrp="1"/>
          </p:cNvSpPr>
          <p:nvPr>
            <p:ph idx="1"/>
          </p:nvPr>
        </p:nvSpPr>
        <p:spPr/>
        <p:txBody>
          <a:bodyPr/>
          <a:lstStyle/>
          <a:p>
            <a:r>
              <a:rPr lang="en-IN" dirty="0"/>
              <a:t>In states where the GDP is high, the senior secondary students drop out from educational institutions.</a:t>
            </a:r>
          </a:p>
        </p:txBody>
      </p:sp>
    </p:spTree>
    <p:extLst>
      <p:ext uri="{BB962C8B-B14F-4D97-AF65-F5344CB8AC3E}">
        <p14:creationId xmlns:p14="http://schemas.microsoft.com/office/powerpoint/2010/main" val="81983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the Data</a:t>
            </a:r>
            <a:endParaRPr lang="en-IN" dirty="0"/>
          </a:p>
        </p:txBody>
      </p:sp>
      <p:sp>
        <p:nvSpPr>
          <p:cNvPr id="3" name="Content Placeholder 2"/>
          <p:cNvSpPr>
            <a:spLocks noGrp="1"/>
          </p:cNvSpPr>
          <p:nvPr>
            <p:ph idx="1"/>
          </p:nvPr>
        </p:nvSpPr>
        <p:spPr/>
        <p:txBody>
          <a:bodyPr/>
          <a:lstStyle/>
          <a:p>
            <a:pPr marL="0" indent="0">
              <a:buNone/>
            </a:pPr>
            <a:r>
              <a:rPr lang="en-IN" b="1" dirty="0" smtClean="0"/>
              <a:t>Data 1A:</a:t>
            </a:r>
            <a:r>
              <a:rPr lang="en-IN" dirty="0" smtClean="0"/>
              <a:t> </a:t>
            </a:r>
            <a:r>
              <a:rPr lang="en-IN" dirty="0"/>
              <a:t>State-wise GDP at current price on yearly </a:t>
            </a:r>
            <a:r>
              <a:rPr lang="en-IN" dirty="0" smtClean="0"/>
              <a:t>basis</a:t>
            </a:r>
          </a:p>
          <a:p>
            <a:pPr marL="0" indent="0">
              <a:buNone/>
            </a:pPr>
            <a:r>
              <a:rPr lang="en-IN" dirty="0" smtClean="0"/>
              <a:t>Contains 11 rows: (6 + 5)</a:t>
            </a:r>
          </a:p>
          <a:p>
            <a:pPr marL="0" indent="0">
              <a:buNone/>
            </a:pPr>
            <a:r>
              <a:rPr lang="en-IN" dirty="0" smtClean="0"/>
              <a:t>GSDP - CURRENT PRICES (` in Crore) for all states in the years 2011-2012, 2012-2013, 2013-2014, 2014-2015, 2015-2016, 2016-2017.</a:t>
            </a:r>
          </a:p>
          <a:p>
            <a:pPr marL="0" indent="0">
              <a:buNone/>
            </a:pPr>
            <a:r>
              <a:rPr lang="en-IN" dirty="0" smtClean="0"/>
              <a:t>(% Growth over previous year) for all states in the years 2012-2013, 2013-2014, 2014-2015, 2015-2016, 2016-2017. </a:t>
            </a:r>
            <a:endParaRPr lang="en-IN" dirty="0"/>
          </a:p>
        </p:txBody>
      </p:sp>
    </p:spTree>
    <p:extLst>
      <p:ext uri="{BB962C8B-B14F-4D97-AF65-F5344CB8AC3E}">
        <p14:creationId xmlns:p14="http://schemas.microsoft.com/office/powerpoint/2010/main" val="65745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Issues</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Column Name Standardization: </a:t>
            </a:r>
            <a:r>
              <a:rPr lang="en-IN" sz="2400" dirty="0" smtClean="0"/>
              <a:t>Column name </a:t>
            </a:r>
            <a:r>
              <a:rPr lang="en-IN" sz="2400" dirty="0" smtClean="0">
                <a:solidFill>
                  <a:schemeClr val="accent4">
                    <a:lumMod val="75000"/>
                  </a:schemeClr>
                </a:solidFill>
              </a:rPr>
              <a:t>Items Description</a:t>
            </a:r>
            <a:r>
              <a:rPr lang="en-IN" sz="2400" dirty="0" smtClean="0"/>
              <a:t> has additional space between the two words. Renamed the column into Items. </a:t>
            </a:r>
            <a:r>
              <a:rPr lang="en-IN" sz="2400" dirty="0" smtClean="0">
                <a:solidFill>
                  <a:schemeClr val="accent4">
                    <a:lumMod val="75000"/>
                  </a:schemeClr>
                </a:solidFill>
              </a:rPr>
              <a:t>Andhra Pradesh</a:t>
            </a:r>
            <a:r>
              <a:rPr lang="en-IN" sz="2400" dirty="0" smtClean="0"/>
              <a:t> had a additional trailing space which is removed. </a:t>
            </a:r>
            <a:r>
              <a:rPr lang="en-IN" sz="2400" dirty="0" smtClean="0">
                <a:solidFill>
                  <a:schemeClr val="accent4">
                    <a:lumMod val="75000"/>
                  </a:schemeClr>
                </a:solidFill>
              </a:rPr>
              <a:t>West Bengal1</a:t>
            </a:r>
            <a:r>
              <a:rPr lang="en-IN" sz="2400" dirty="0" smtClean="0"/>
              <a:t> is renamed to West Bengal and </a:t>
            </a:r>
            <a:r>
              <a:rPr lang="en-IN" sz="2400" dirty="0" smtClean="0">
                <a:solidFill>
                  <a:schemeClr val="accent4">
                    <a:lumMod val="75000"/>
                  </a:schemeClr>
                </a:solidFill>
              </a:rPr>
              <a:t>All_India GDP</a:t>
            </a:r>
            <a:r>
              <a:rPr lang="en-IN" sz="2400" dirty="0" smtClean="0"/>
              <a:t> is renamed to India.</a:t>
            </a:r>
          </a:p>
          <a:p>
            <a:pPr marL="0" indent="0">
              <a:buNone/>
            </a:pPr>
            <a:endParaRPr lang="en-IN" sz="1000" dirty="0" smtClean="0"/>
          </a:p>
          <a:p>
            <a:pPr marL="0" indent="0">
              <a:buNone/>
            </a:pPr>
            <a:r>
              <a:rPr lang="en-IN" sz="2400" b="1" dirty="0"/>
              <a:t>Handling Missing Values in Columns</a:t>
            </a:r>
            <a:r>
              <a:rPr lang="en-IN" sz="2400" b="1" dirty="0" smtClean="0"/>
              <a:t>: </a:t>
            </a:r>
            <a:r>
              <a:rPr lang="en-IN" sz="2400" dirty="0" smtClean="0"/>
              <a:t>For </a:t>
            </a:r>
            <a:r>
              <a:rPr lang="en-IN" sz="2400" dirty="0"/>
              <a:t>West Bengal values are missing in all the rows. So we </a:t>
            </a:r>
            <a:r>
              <a:rPr lang="en-IN" sz="2400" dirty="0" smtClean="0"/>
              <a:t>dropped the </a:t>
            </a:r>
            <a:r>
              <a:rPr lang="en-IN" sz="2400" dirty="0"/>
              <a:t>West Bengal column. The Union Territories are not in the scope of the analysis. We can drop </a:t>
            </a:r>
            <a:r>
              <a:rPr lang="en-IN" sz="2400" dirty="0" smtClean="0"/>
              <a:t>the columns for Andaman &amp; Nicobar Islands, Chandigarh, Delhi, Puducherry, Jammu &amp; Kashmir (Note: J &amp; K has been established as a Union Territory on Oct 31, 2019).</a:t>
            </a:r>
            <a:endParaRPr lang="en-IN" sz="2400" dirty="0"/>
          </a:p>
        </p:txBody>
      </p:sp>
    </p:spTree>
    <p:extLst>
      <p:ext uri="{BB962C8B-B14F-4D97-AF65-F5344CB8AC3E}">
        <p14:creationId xmlns:p14="http://schemas.microsoft.com/office/powerpoint/2010/main" val="256207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Quality Issues</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Handling Missing Values in the row for 2016-2017: </a:t>
            </a:r>
            <a:r>
              <a:rPr lang="en-IN" sz="2400" dirty="0" smtClean="0"/>
              <a:t>Data is not available for most of the states and Union Territories in the year 2016-2017 (row number 6 and 11 - index 5 and 10). There are 23 missing values in these rows. Since we are considering 2015-2016 as the base year for our analysis, we can remove these 2 rows for 2016-2017 i.e. row number 6 and 11. We will have 9 rows in the dataset.</a:t>
            </a:r>
          </a:p>
          <a:p>
            <a:pPr marL="0" indent="0">
              <a:buNone/>
            </a:pPr>
            <a:endParaRPr lang="en-IN" sz="1000" dirty="0" smtClean="0"/>
          </a:p>
          <a:p>
            <a:pPr marL="0" indent="0">
              <a:buNone/>
            </a:pPr>
            <a:r>
              <a:rPr lang="en-IN" sz="2400" b="1" dirty="0"/>
              <a:t>Handling Missing Values in </a:t>
            </a:r>
            <a:r>
              <a:rPr lang="en-IN" sz="2400" b="1" dirty="0" smtClean="0"/>
              <a:t>the row for 2015-2016: </a:t>
            </a:r>
            <a:r>
              <a:rPr lang="en-IN" sz="2400" dirty="0" smtClean="0"/>
              <a:t>For the year 2015-2016, the values are missing for Himachal Pradesh, Maharashtra, Manipur, Mizoram, Nagaland, Punjab, Rajasthan, Tripura, Uttar Pradesh, Uttarakhand, Andaman &amp; Nicobar Islands and Chandigarh. We need to impute it with some value. How?</a:t>
            </a:r>
            <a:endParaRPr lang="en-IN" sz="2400" dirty="0"/>
          </a:p>
        </p:txBody>
      </p:sp>
    </p:spTree>
    <p:extLst>
      <p:ext uri="{BB962C8B-B14F-4D97-AF65-F5344CB8AC3E}">
        <p14:creationId xmlns:p14="http://schemas.microsoft.com/office/powerpoint/2010/main" val="34131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Imputation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Missing </a:t>
            </a:r>
            <a:r>
              <a:rPr lang="en-IN" dirty="0"/>
              <a:t>values </a:t>
            </a:r>
            <a:r>
              <a:rPr lang="en-IN" dirty="0" smtClean="0"/>
              <a:t>in 2015-2016 can </a:t>
            </a:r>
            <a:r>
              <a:rPr lang="en-IN" dirty="0"/>
              <a:t>be imputed in various ways:</a:t>
            </a:r>
          </a:p>
          <a:p>
            <a:r>
              <a:rPr lang="en-IN" dirty="0"/>
              <a:t>take the </a:t>
            </a:r>
            <a:r>
              <a:rPr lang="en-IN" b="1" dirty="0"/>
              <a:t>average</a:t>
            </a:r>
            <a:r>
              <a:rPr lang="en-IN" dirty="0"/>
              <a:t> of the previous financial </a:t>
            </a:r>
            <a:r>
              <a:rPr lang="en-IN" dirty="0" smtClean="0"/>
              <a:t>years; </a:t>
            </a:r>
            <a:r>
              <a:rPr lang="en-IN" dirty="0"/>
              <a:t>however </a:t>
            </a:r>
            <a:r>
              <a:rPr lang="en-IN" dirty="0" smtClean="0"/>
              <a:t>mean can be drastically different due to outliers and </a:t>
            </a:r>
            <a:r>
              <a:rPr lang="en-IN" dirty="0"/>
              <a:t>it is not recommended.</a:t>
            </a:r>
          </a:p>
          <a:p>
            <a:r>
              <a:rPr lang="en-IN" dirty="0"/>
              <a:t>assume the </a:t>
            </a:r>
            <a:r>
              <a:rPr lang="en-IN" b="1" dirty="0"/>
              <a:t>same percentage growth</a:t>
            </a:r>
            <a:r>
              <a:rPr lang="en-IN" dirty="0"/>
              <a:t> as in the previous financial year; while charting with growth rates, this will result in a flat line.</a:t>
            </a:r>
          </a:p>
          <a:p>
            <a:r>
              <a:rPr lang="en-IN" b="1" dirty="0"/>
              <a:t>compute the % growth</a:t>
            </a:r>
            <a:r>
              <a:rPr lang="en-IN" dirty="0"/>
              <a:t> based on GSDP of previous years: this is a better alternative</a:t>
            </a:r>
            <a:r>
              <a:rPr lang="en-IN" dirty="0" smtClean="0"/>
              <a:t>. The formula is explained in next slide.</a:t>
            </a:r>
            <a:endParaRPr lang="en-IN" dirty="0"/>
          </a:p>
          <a:p>
            <a:pPr marL="0" indent="0">
              <a:buNone/>
            </a:pPr>
            <a:endParaRPr lang="en-IN" sz="2400" dirty="0"/>
          </a:p>
        </p:txBody>
      </p:sp>
    </p:spTree>
    <p:extLst>
      <p:ext uri="{BB962C8B-B14F-4D97-AF65-F5344CB8AC3E}">
        <p14:creationId xmlns:p14="http://schemas.microsoft.com/office/powerpoint/2010/main" val="304513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TotalTime>
  <Words>3060</Words>
  <Application>Microsoft Office PowerPoint</Application>
  <PresentationFormat>Widescreen</PresentationFormat>
  <Paragraphs>334</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Cambria Math</vt:lpstr>
      <vt:lpstr>Office Theme</vt:lpstr>
      <vt:lpstr>GDP Assignment</vt:lpstr>
      <vt:lpstr>Project Brief</vt:lpstr>
      <vt:lpstr>What is GDP?</vt:lpstr>
      <vt:lpstr>Data Sourcing</vt:lpstr>
      <vt:lpstr>GDP Assignment</vt:lpstr>
      <vt:lpstr>Understanding the Data</vt:lpstr>
      <vt:lpstr>Data Quality Issues</vt:lpstr>
      <vt:lpstr>Data Quality Issues</vt:lpstr>
      <vt:lpstr>Data Imputation</vt:lpstr>
      <vt:lpstr>Data Imputation</vt:lpstr>
      <vt:lpstr>Data Imputation</vt:lpstr>
      <vt:lpstr>Data Imputation</vt:lpstr>
      <vt:lpstr>Data Imputation - Computed Values</vt:lpstr>
      <vt:lpstr>Split into two datasets</vt:lpstr>
      <vt:lpstr>Visualizing Growth Rate</vt:lpstr>
      <vt:lpstr>Visualizing Growth Rate</vt:lpstr>
      <vt:lpstr>Growth Rates</vt:lpstr>
      <vt:lpstr>Correlation between States - An Interesting Study</vt:lpstr>
      <vt:lpstr>Studying the Correlation</vt:lpstr>
      <vt:lpstr>Growth Rate Comparison</vt:lpstr>
      <vt:lpstr>Nation’s Growth Rate</vt:lpstr>
      <vt:lpstr>Nation vs. Home State (Tamil Nadu)</vt:lpstr>
      <vt:lpstr>Gross State Domestic Product</vt:lpstr>
      <vt:lpstr>What does the Chart Reveal?</vt:lpstr>
      <vt:lpstr>What does the Chart Reveal?</vt:lpstr>
      <vt:lpstr>A note on the Visualizations used in this section</vt:lpstr>
      <vt:lpstr>GDP Assignment</vt:lpstr>
      <vt:lpstr>Data Sourcing</vt:lpstr>
      <vt:lpstr>Understanding the Data</vt:lpstr>
      <vt:lpstr>Sectors &amp; Sub-sectors</vt:lpstr>
      <vt:lpstr>Data Quality Issues</vt:lpstr>
      <vt:lpstr>GDP Per Capita for all States (2014-15)</vt:lpstr>
      <vt:lpstr>GDP of States in Different Sectors</vt:lpstr>
      <vt:lpstr>PowerPoint Presentation</vt:lpstr>
      <vt:lpstr>Categorizing the States</vt:lpstr>
      <vt:lpstr>Categorizing the States</vt:lpstr>
      <vt:lpstr>Comparing the GSDP</vt:lpstr>
      <vt:lpstr>Comparing the GSDP Percentage</vt:lpstr>
      <vt:lpstr>Category - Subsector-wise GSDP</vt:lpstr>
      <vt:lpstr>C1</vt:lpstr>
      <vt:lpstr>C2</vt:lpstr>
      <vt:lpstr>C3</vt:lpstr>
      <vt:lpstr>C4</vt:lpstr>
      <vt:lpstr>Other Insights - Top 5 Sub-sectors</vt:lpstr>
      <vt:lpstr>Other Insights</vt:lpstr>
      <vt:lpstr>Correlation</vt:lpstr>
      <vt:lpstr>Recommendations</vt:lpstr>
      <vt:lpstr>A note on the Visualization</vt:lpstr>
      <vt:lpstr>GDP Assignment</vt:lpstr>
      <vt:lpstr>Understanding the Dataset</vt:lpstr>
      <vt:lpstr>Data Quality Issues</vt:lpstr>
      <vt:lpstr>Data Exploration</vt:lpstr>
      <vt:lpstr>Per Capita GDP vs. Drop Out Rates</vt:lpstr>
      <vt:lpstr>Sector GDP vs. Drop Out Rates</vt:lpstr>
      <vt:lpstr>Population vs. Drop-out Rate</vt:lpstr>
      <vt:lpstr>Hypothesis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Assignment</dc:title>
  <dc:creator>Janaki Vallabha Dasa</dc:creator>
  <cp:lastModifiedBy>Janaki Vallabha Dasa</cp:lastModifiedBy>
  <cp:revision>51</cp:revision>
  <cp:lastPrinted>2020-01-05T01:50:22Z</cp:lastPrinted>
  <dcterms:created xsi:type="dcterms:W3CDTF">2020-01-02T01:05:16Z</dcterms:created>
  <dcterms:modified xsi:type="dcterms:W3CDTF">2020-01-05T05:29:13Z</dcterms:modified>
</cp:coreProperties>
</file>