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9" r:id="rId4"/>
    <p:sldId id="257" r:id="rId5"/>
    <p:sldId id="258" r:id="rId6"/>
    <p:sldId id="267" r:id="rId7"/>
    <p:sldId id="261" r:id="rId8"/>
    <p:sldId id="260" r:id="rId9"/>
    <p:sldId id="262" r:id="rId10"/>
    <p:sldId id="263" r:id="rId11"/>
    <p:sldId id="265" r:id="rId12"/>
    <p:sldId id="264" r:id="rId13"/>
    <p:sldId id="266"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 id="285" r:id="rId30"/>
    <p:sldId id="284" r:id="rId31"/>
    <p:sldId id="286" r:id="rId32"/>
    <p:sldId id="288" r:id="rId33"/>
    <p:sldId id="290" r:id="rId34"/>
    <p:sldId id="291" r:id="rId35"/>
    <p:sldId id="289" r:id="rId36"/>
    <p:sldId id="292"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6C49CB-2783-4587-B010-4A3128122DD9}" type="doc">
      <dgm:prSet loTypeId="urn:microsoft.com/office/officeart/2005/8/layout/bProcess4" loCatId="process" qsTypeId="urn:microsoft.com/office/officeart/2005/8/quickstyle/simple1" qsCatId="simple" csTypeId="urn:microsoft.com/office/officeart/2005/8/colors/accent3_2" csCatId="accent3" phldr="1"/>
      <dgm:spPr/>
      <dgm:t>
        <a:bodyPr/>
        <a:lstStyle/>
        <a:p>
          <a:endParaRPr lang="en-US"/>
        </a:p>
      </dgm:t>
    </dgm:pt>
    <dgm:pt modelId="{D6970B07-C548-4206-A1E3-818F67932D56}">
      <dgm:prSet phldrT="[Text]" custT="1"/>
      <dgm:spPr/>
      <dgm:t>
        <a:bodyPr/>
        <a:lstStyle/>
        <a:p>
          <a:pPr>
            <a:lnSpc>
              <a:spcPct val="120000"/>
            </a:lnSpc>
            <a:spcBef>
              <a:spcPts val="300"/>
            </a:spcBef>
            <a:spcAft>
              <a:spcPts val="300"/>
            </a:spcAft>
          </a:pPr>
          <a:r>
            <a:rPr lang="en-IN" sz="1800" b="1" smtClean="0">
              <a:solidFill>
                <a:schemeClr val="tx1">
                  <a:lumMod val="75000"/>
                  <a:lumOff val="25000"/>
                </a:schemeClr>
              </a:solidFill>
            </a:rPr>
            <a:t>Step 1: Reading &amp; understanding data</a:t>
          </a:r>
          <a:endParaRPr lang="en-US" sz="1800" b="1" dirty="0">
            <a:solidFill>
              <a:schemeClr val="tx1">
                <a:lumMod val="75000"/>
                <a:lumOff val="25000"/>
              </a:schemeClr>
            </a:solidFill>
          </a:endParaRPr>
        </a:p>
      </dgm:t>
    </dgm:pt>
    <dgm:pt modelId="{DD10B865-3473-4A36-92FE-94618FCB0588}" type="parTrans" cxnId="{2A621B9D-274F-4F0F-BA5D-B0C70C79D218}">
      <dgm:prSet/>
      <dgm:spPr/>
      <dgm:t>
        <a:bodyPr/>
        <a:lstStyle/>
        <a:p>
          <a:pPr>
            <a:lnSpc>
              <a:spcPct val="120000"/>
            </a:lnSpc>
            <a:spcBef>
              <a:spcPts val="300"/>
            </a:spcBef>
            <a:spcAft>
              <a:spcPts val="300"/>
            </a:spcAft>
          </a:pPr>
          <a:endParaRPr lang="en-US" sz="1800">
            <a:solidFill>
              <a:schemeClr val="tx1">
                <a:lumMod val="75000"/>
                <a:lumOff val="25000"/>
              </a:schemeClr>
            </a:solidFill>
          </a:endParaRPr>
        </a:p>
      </dgm:t>
    </dgm:pt>
    <dgm:pt modelId="{78A1DC0D-D1EC-46AE-B955-F9C399090EB7}" type="sibTrans" cxnId="{2A621B9D-274F-4F0F-BA5D-B0C70C79D218}">
      <dgm:prSet/>
      <dgm:spPr/>
      <dgm:t>
        <a:bodyPr/>
        <a:lstStyle/>
        <a:p>
          <a:pPr>
            <a:lnSpc>
              <a:spcPct val="120000"/>
            </a:lnSpc>
            <a:spcBef>
              <a:spcPts val="300"/>
            </a:spcBef>
            <a:spcAft>
              <a:spcPts val="300"/>
            </a:spcAft>
          </a:pPr>
          <a:endParaRPr lang="en-US" sz="1800">
            <a:solidFill>
              <a:schemeClr val="tx1">
                <a:lumMod val="75000"/>
                <a:lumOff val="25000"/>
              </a:schemeClr>
            </a:solidFill>
          </a:endParaRPr>
        </a:p>
      </dgm:t>
    </dgm:pt>
    <dgm:pt modelId="{E40E0B3C-0B9A-4861-BFAE-63781E4BA843}">
      <dgm:prSet phldrT="[Text]" custT="1"/>
      <dgm:spPr/>
      <dgm:t>
        <a:bodyPr/>
        <a:lstStyle/>
        <a:p>
          <a:pPr>
            <a:lnSpc>
              <a:spcPct val="120000"/>
            </a:lnSpc>
            <a:spcBef>
              <a:spcPts val="300"/>
            </a:spcBef>
            <a:spcAft>
              <a:spcPts val="300"/>
            </a:spcAft>
          </a:pPr>
          <a:r>
            <a:rPr lang="en-IN" sz="1800" b="1" dirty="0" smtClean="0">
              <a:solidFill>
                <a:schemeClr val="tx1">
                  <a:lumMod val="75000"/>
                  <a:lumOff val="25000"/>
                </a:schemeClr>
              </a:solidFill>
            </a:rPr>
            <a:t>Step 2: Data Visualization.</a:t>
          </a:r>
        </a:p>
        <a:p>
          <a:pPr>
            <a:lnSpc>
              <a:spcPct val="120000"/>
            </a:lnSpc>
            <a:spcBef>
              <a:spcPts val="300"/>
            </a:spcBef>
            <a:spcAft>
              <a:spcPts val="300"/>
            </a:spcAft>
          </a:pPr>
          <a:r>
            <a:rPr lang="en-IN" sz="1600" b="1" dirty="0" smtClean="0">
              <a:solidFill>
                <a:schemeClr val="tx1">
                  <a:lumMod val="75000"/>
                  <a:lumOff val="25000"/>
                </a:schemeClr>
              </a:solidFill>
            </a:rPr>
            <a:t>Univariate (box plot, histogram)</a:t>
          </a:r>
          <a:endParaRPr lang="en-US" sz="1800" dirty="0">
            <a:solidFill>
              <a:schemeClr val="tx1">
                <a:lumMod val="75000"/>
                <a:lumOff val="25000"/>
              </a:schemeClr>
            </a:solidFill>
          </a:endParaRPr>
        </a:p>
      </dgm:t>
    </dgm:pt>
    <dgm:pt modelId="{51C4F264-6B14-4F12-ABB5-34939A6D2F1C}" type="parTrans" cxnId="{8D127FA5-BDB5-458D-AEF1-975CBA986212}">
      <dgm:prSet/>
      <dgm:spPr/>
      <dgm:t>
        <a:bodyPr/>
        <a:lstStyle/>
        <a:p>
          <a:pPr>
            <a:lnSpc>
              <a:spcPct val="120000"/>
            </a:lnSpc>
            <a:spcBef>
              <a:spcPts val="300"/>
            </a:spcBef>
            <a:spcAft>
              <a:spcPts val="300"/>
            </a:spcAft>
          </a:pPr>
          <a:endParaRPr lang="en-US" sz="1800">
            <a:solidFill>
              <a:schemeClr val="tx1">
                <a:lumMod val="75000"/>
                <a:lumOff val="25000"/>
              </a:schemeClr>
            </a:solidFill>
          </a:endParaRPr>
        </a:p>
      </dgm:t>
    </dgm:pt>
    <dgm:pt modelId="{6DEBDCD9-92E0-4F10-841C-AE2A826316B5}" type="sibTrans" cxnId="{8D127FA5-BDB5-458D-AEF1-975CBA986212}">
      <dgm:prSet/>
      <dgm:spPr/>
      <dgm:t>
        <a:bodyPr/>
        <a:lstStyle/>
        <a:p>
          <a:pPr>
            <a:lnSpc>
              <a:spcPct val="120000"/>
            </a:lnSpc>
            <a:spcBef>
              <a:spcPts val="300"/>
            </a:spcBef>
            <a:spcAft>
              <a:spcPts val="300"/>
            </a:spcAft>
          </a:pPr>
          <a:endParaRPr lang="en-US" sz="1800">
            <a:solidFill>
              <a:schemeClr val="tx1">
                <a:lumMod val="75000"/>
                <a:lumOff val="25000"/>
              </a:schemeClr>
            </a:solidFill>
          </a:endParaRPr>
        </a:p>
      </dgm:t>
    </dgm:pt>
    <dgm:pt modelId="{1F03EAF7-B294-4E46-9013-81D94451812E}">
      <dgm:prSet phldrT="[Text]" custT="1"/>
      <dgm:spPr/>
      <dgm:t>
        <a:bodyPr/>
        <a:lstStyle/>
        <a:p>
          <a:pPr>
            <a:lnSpc>
              <a:spcPct val="120000"/>
            </a:lnSpc>
            <a:spcBef>
              <a:spcPts val="300"/>
            </a:spcBef>
            <a:spcAft>
              <a:spcPts val="300"/>
            </a:spcAft>
          </a:pPr>
          <a:r>
            <a:rPr lang="en-US" sz="1800" b="1" dirty="0" smtClean="0">
              <a:solidFill>
                <a:schemeClr val="tx1">
                  <a:lumMod val="75000"/>
                  <a:lumOff val="25000"/>
                </a:schemeClr>
              </a:solidFill>
            </a:rPr>
            <a:t>Step 3: Identifying Outliers </a:t>
          </a:r>
        </a:p>
        <a:p>
          <a:pPr>
            <a:lnSpc>
              <a:spcPct val="120000"/>
            </a:lnSpc>
            <a:spcBef>
              <a:spcPts val="300"/>
            </a:spcBef>
            <a:spcAft>
              <a:spcPts val="300"/>
            </a:spcAft>
          </a:pPr>
          <a:r>
            <a:rPr lang="en-US" sz="1600" b="1" dirty="0" smtClean="0">
              <a:solidFill>
                <a:schemeClr val="tx1">
                  <a:lumMod val="75000"/>
                  <a:lumOff val="25000"/>
                </a:schemeClr>
              </a:solidFill>
            </a:rPr>
            <a:t>(not to remove any outliers)</a:t>
          </a:r>
          <a:endParaRPr lang="en-US" sz="1600" b="1" dirty="0">
            <a:solidFill>
              <a:schemeClr val="tx1">
                <a:lumMod val="75000"/>
                <a:lumOff val="25000"/>
              </a:schemeClr>
            </a:solidFill>
          </a:endParaRPr>
        </a:p>
      </dgm:t>
    </dgm:pt>
    <dgm:pt modelId="{4F68CFA4-70A6-4E6B-A84B-DA120AE85DBF}" type="parTrans" cxnId="{0FED54BE-675D-41A4-A40D-BEFF321011A5}">
      <dgm:prSet/>
      <dgm:spPr/>
      <dgm:t>
        <a:bodyPr/>
        <a:lstStyle/>
        <a:p>
          <a:pPr>
            <a:lnSpc>
              <a:spcPct val="120000"/>
            </a:lnSpc>
            <a:spcBef>
              <a:spcPts val="300"/>
            </a:spcBef>
            <a:spcAft>
              <a:spcPts val="300"/>
            </a:spcAft>
          </a:pPr>
          <a:endParaRPr lang="en-US" sz="1800">
            <a:solidFill>
              <a:schemeClr val="tx1">
                <a:lumMod val="75000"/>
                <a:lumOff val="25000"/>
              </a:schemeClr>
            </a:solidFill>
          </a:endParaRPr>
        </a:p>
      </dgm:t>
    </dgm:pt>
    <dgm:pt modelId="{06F81B1E-578A-470F-8469-EE0DDCA2C89C}" type="sibTrans" cxnId="{0FED54BE-675D-41A4-A40D-BEFF321011A5}">
      <dgm:prSet/>
      <dgm:spPr/>
      <dgm:t>
        <a:bodyPr/>
        <a:lstStyle/>
        <a:p>
          <a:pPr>
            <a:lnSpc>
              <a:spcPct val="120000"/>
            </a:lnSpc>
            <a:spcBef>
              <a:spcPts val="300"/>
            </a:spcBef>
            <a:spcAft>
              <a:spcPts val="300"/>
            </a:spcAft>
          </a:pPr>
          <a:endParaRPr lang="en-US" sz="1800">
            <a:solidFill>
              <a:schemeClr val="tx1">
                <a:lumMod val="75000"/>
                <a:lumOff val="25000"/>
              </a:schemeClr>
            </a:solidFill>
          </a:endParaRPr>
        </a:p>
      </dgm:t>
    </dgm:pt>
    <dgm:pt modelId="{58097BA1-E52D-44CB-9D37-034C795E0A76}">
      <dgm:prSet phldrT="[Text]" custT="1"/>
      <dgm:spPr/>
      <dgm:t>
        <a:bodyPr/>
        <a:lstStyle/>
        <a:p>
          <a:pPr>
            <a:lnSpc>
              <a:spcPct val="120000"/>
            </a:lnSpc>
            <a:spcBef>
              <a:spcPts val="300"/>
            </a:spcBef>
            <a:spcAft>
              <a:spcPts val="300"/>
            </a:spcAft>
          </a:pPr>
          <a:r>
            <a:rPr lang="en-IN" sz="1800" b="1" dirty="0" smtClean="0">
              <a:solidFill>
                <a:schemeClr val="tx1">
                  <a:lumMod val="75000"/>
                  <a:lumOff val="25000"/>
                </a:schemeClr>
              </a:solidFill>
            </a:rPr>
            <a:t>Step 4: Check for Multicollinearity.</a:t>
          </a:r>
        </a:p>
        <a:p>
          <a:pPr>
            <a:lnSpc>
              <a:spcPct val="120000"/>
            </a:lnSpc>
            <a:spcBef>
              <a:spcPts val="300"/>
            </a:spcBef>
            <a:spcAft>
              <a:spcPts val="300"/>
            </a:spcAft>
          </a:pPr>
          <a:r>
            <a:rPr lang="en-IN" sz="1600" b="1" dirty="0" smtClean="0">
              <a:solidFill>
                <a:schemeClr val="tx1">
                  <a:lumMod val="75000"/>
                  <a:lumOff val="25000"/>
                </a:schemeClr>
              </a:solidFill>
            </a:rPr>
            <a:t>Bivariate (pair plot, heat map) </a:t>
          </a:r>
          <a:endParaRPr lang="en-US" sz="1600" b="1" dirty="0">
            <a:solidFill>
              <a:schemeClr val="tx1">
                <a:lumMod val="75000"/>
                <a:lumOff val="25000"/>
              </a:schemeClr>
            </a:solidFill>
          </a:endParaRPr>
        </a:p>
      </dgm:t>
    </dgm:pt>
    <dgm:pt modelId="{3D89CD1F-298C-4040-B372-7590FD6A60C4}" type="parTrans" cxnId="{231BA7EA-ABA8-4D4E-B658-2988F3FC4C9B}">
      <dgm:prSet/>
      <dgm:spPr/>
      <dgm:t>
        <a:bodyPr/>
        <a:lstStyle/>
        <a:p>
          <a:pPr>
            <a:lnSpc>
              <a:spcPct val="120000"/>
            </a:lnSpc>
            <a:spcBef>
              <a:spcPts val="300"/>
            </a:spcBef>
            <a:spcAft>
              <a:spcPts val="300"/>
            </a:spcAft>
          </a:pPr>
          <a:endParaRPr lang="en-US" sz="1800">
            <a:solidFill>
              <a:schemeClr val="tx1">
                <a:lumMod val="75000"/>
                <a:lumOff val="25000"/>
              </a:schemeClr>
            </a:solidFill>
          </a:endParaRPr>
        </a:p>
      </dgm:t>
    </dgm:pt>
    <dgm:pt modelId="{7600B971-EC54-4631-86EB-97EFC8476FD3}" type="sibTrans" cxnId="{231BA7EA-ABA8-4D4E-B658-2988F3FC4C9B}">
      <dgm:prSet/>
      <dgm:spPr/>
      <dgm:t>
        <a:bodyPr/>
        <a:lstStyle/>
        <a:p>
          <a:pPr>
            <a:lnSpc>
              <a:spcPct val="120000"/>
            </a:lnSpc>
            <a:spcBef>
              <a:spcPts val="300"/>
            </a:spcBef>
            <a:spcAft>
              <a:spcPts val="300"/>
            </a:spcAft>
          </a:pPr>
          <a:endParaRPr lang="en-US" sz="1800">
            <a:solidFill>
              <a:schemeClr val="tx1">
                <a:lumMod val="75000"/>
                <a:lumOff val="25000"/>
              </a:schemeClr>
            </a:solidFill>
          </a:endParaRPr>
        </a:p>
      </dgm:t>
    </dgm:pt>
    <dgm:pt modelId="{8787A6E9-0904-4B09-B879-F73C2BBBAB17}">
      <dgm:prSet phldrT="[Text]" custT="1"/>
      <dgm:spPr/>
      <dgm:t>
        <a:bodyPr/>
        <a:lstStyle/>
        <a:p>
          <a:pPr>
            <a:lnSpc>
              <a:spcPct val="120000"/>
            </a:lnSpc>
            <a:spcBef>
              <a:spcPts val="300"/>
            </a:spcBef>
            <a:spcAft>
              <a:spcPts val="300"/>
            </a:spcAft>
          </a:pPr>
          <a:r>
            <a:rPr lang="en-IN" sz="1800" b="1" dirty="0" smtClean="0">
              <a:solidFill>
                <a:schemeClr val="tx1">
                  <a:lumMod val="75000"/>
                  <a:lumOff val="25000"/>
                </a:schemeClr>
              </a:solidFill>
            </a:rPr>
            <a:t>Step 5: Principal Component Analysis</a:t>
          </a:r>
        </a:p>
        <a:p>
          <a:pPr>
            <a:lnSpc>
              <a:spcPct val="120000"/>
            </a:lnSpc>
            <a:spcBef>
              <a:spcPts val="300"/>
            </a:spcBef>
            <a:spcAft>
              <a:spcPts val="300"/>
            </a:spcAft>
          </a:pPr>
          <a:r>
            <a:rPr lang="en-IN" sz="1400" b="1" dirty="0" smtClean="0">
              <a:solidFill>
                <a:schemeClr val="tx1">
                  <a:lumMod val="75000"/>
                  <a:lumOff val="25000"/>
                </a:schemeClr>
              </a:solidFill>
            </a:rPr>
            <a:t>94.5% variance explained by 5 PCs.</a:t>
          </a:r>
          <a:endParaRPr lang="en-US" sz="1600" b="1" dirty="0">
            <a:solidFill>
              <a:schemeClr val="tx1">
                <a:lumMod val="75000"/>
                <a:lumOff val="25000"/>
              </a:schemeClr>
            </a:solidFill>
          </a:endParaRPr>
        </a:p>
      </dgm:t>
    </dgm:pt>
    <dgm:pt modelId="{CAF9B5AF-FC19-4388-8761-7BECBA719450}" type="parTrans" cxnId="{08C4779D-899E-4F77-8911-46DFF23222B5}">
      <dgm:prSet/>
      <dgm:spPr/>
      <dgm:t>
        <a:bodyPr/>
        <a:lstStyle/>
        <a:p>
          <a:pPr>
            <a:lnSpc>
              <a:spcPct val="120000"/>
            </a:lnSpc>
            <a:spcBef>
              <a:spcPts val="300"/>
            </a:spcBef>
            <a:spcAft>
              <a:spcPts val="300"/>
            </a:spcAft>
          </a:pPr>
          <a:endParaRPr lang="en-US" sz="1800">
            <a:solidFill>
              <a:schemeClr val="tx1">
                <a:lumMod val="75000"/>
                <a:lumOff val="25000"/>
              </a:schemeClr>
            </a:solidFill>
          </a:endParaRPr>
        </a:p>
      </dgm:t>
    </dgm:pt>
    <dgm:pt modelId="{E403946F-EB8E-44F3-A4F3-6F3749ABB3C1}" type="sibTrans" cxnId="{08C4779D-899E-4F77-8911-46DFF23222B5}">
      <dgm:prSet/>
      <dgm:spPr/>
      <dgm:t>
        <a:bodyPr/>
        <a:lstStyle/>
        <a:p>
          <a:pPr>
            <a:lnSpc>
              <a:spcPct val="120000"/>
            </a:lnSpc>
            <a:spcBef>
              <a:spcPts val="300"/>
            </a:spcBef>
            <a:spcAft>
              <a:spcPts val="300"/>
            </a:spcAft>
          </a:pPr>
          <a:endParaRPr lang="en-US" sz="1800">
            <a:solidFill>
              <a:schemeClr val="tx1">
                <a:lumMod val="75000"/>
                <a:lumOff val="25000"/>
              </a:schemeClr>
            </a:solidFill>
          </a:endParaRPr>
        </a:p>
      </dgm:t>
    </dgm:pt>
    <dgm:pt modelId="{40CE33A3-B78C-4F7D-AAE8-92D41AC1A725}">
      <dgm:prSet phldrT="[Text]" custT="1"/>
      <dgm:spPr/>
      <dgm:t>
        <a:bodyPr/>
        <a:lstStyle/>
        <a:p>
          <a:pPr>
            <a:lnSpc>
              <a:spcPct val="120000"/>
            </a:lnSpc>
            <a:spcBef>
              <a:spcPts val="300"/>
            </a:spcBef>
            <a:spcAft>
              <a:spcPts val="300"/>
            </a:spcAft>
          </a:pPr>
          <a:r>
            <a:rPr lang="en-IN" sz="1800" b="1" dirty="0" smtClean="0">
              <a:solidFill>
                <a:schemeClr val="tx1">
                  <a:lumMod val="75000"/>
                  <a:lumOff val="25000"/>
                </a:schemeClr>
              </a:solidFill>
            </a:rPr>
            <a:t>Step 6: Creating the Clusters</a:t>
          </a:r>
        </a:p>
        <a:p>
          <a:pPr>
            <a:lnSpc>
              <a:spcPct val="120000"/>
            </a:lnSpc>
            <a:spcBef>
              <a:spcPts val="300"/>
            </a:spcBef>
            <a:spcAft>
              <a:spcPts val="300"/>
            </a:spcAft>
          </a:pPr>
          <a:r>
            <a:rPr lang="en-IN" sz="1600" b="1" dirty="0" smtClean="0">
              <a:solidFill>
                <a:schemeClr val="tx1">
                  <a:lumMod val="75000"/>
                  <a:lumOff val="25000"/>
                </a:schemeClr>
              </a:solidFill>
            </a:rPr>
            <a:t>K-Means Clustering</a:t>
          </a:r>
          <a:endParaRPr lang="en-US" sz="1600" b="1" dirty="0">
            <a:solidFill>
              <a:schemeClr val="tx1">
                <a:lumMod val="75000"/>
                <a:lumOff val="25000"/>
              </a:schemeClr>
            </a:solidFill>
          </a:endParaRPr>
        </a:p>
      </dgm:t>
    </dgm:pt>
    <dgm:pt modelId="{24751B0F-0F8C-4380-973D-A6BCF6C03644}" type="parTrans" cxnId="{06B67309-49A5-4A8E-BC87-3F0901E18B87}">
      <dgm:prSet/>
      <dgm:spPr/>
      <dgm:t>
        <a:bodyPr/>
        <a:lstStyle/>
        <a:p>
          <a:pPr>
            <a:lnSpc>
              <a:spcPct val="120000"/>
            </a:lnSpc>
            <a:spcBef>
              <a:spcPts val="300"/>
            </a:spcBef>
            <a:spcAft>
              <a:spcPts val="300"/>
            </a:spcAft>
          </a:pPr>
          <a:endParaRPr lang="en-US" sz="1800">
            <a:solidFill>
              <a:schemeClr val="tx1">
                <a:lumMod val="75000"/>
                <a:lumOff val="25000"/>
              </a:schemeClr>
            </a:solidFill>
          </a:endParaRPr>
        </a:p>
      </dgm:t>
    </dgm:pt>
    <dgm:pt modelId="{97633ACC-1EFC-4316-852A-65565D848D4A}" type="sibTrans" cxnId="{06B67309-49A5-4A8E-BC87-3F0901E18B87}">
      <dgm:prSet/>
      <dgm:spPr/>
      <dgm:t>
        <a:bodyPr/>
        <a:lstStyle/>
        <a:p>
          <a:pPr>
            <a:lnSpc>
              <a:spcPct val="120000"/>
            </a:lnSpc>
            <a:spcBef>
              <a:spcPts val="300"/>
            </a:spcBef>
            <a:spcAft>
              <a:spcPts val="300"/>
            </a:spcAft>
          </a:pPr>
          <a:endParaRPr lang="en-US" sz="1800">
            <a:solidFill>
              <a:schemeClr val="tx1">
                <a:lumMod val="75000"/>
                <a:lumOff val="25000"/>
              </a:schemeClr>
            </a:solidFill>
          </a:endParaRPr>
        </a:p>
      </dgm:t>
    </dgm:pt>
    <dgm:pt modelId="{5F169D7F-ABF7-4D27-A400-479FD185BBC4}">
      <dgm:prSet phldrT="[Text]" custT="1"/>
      <dgm:spPr/>
      <dgm:t>
        <a:bodyPr/>
        <a:lstStyle/>
        <a:p>
          <a:pPr>
            <a:lnSpc>
              <a:spcPct val="120000"/>
            </a:lnSpc>
            <a:spcBef>
              <a:spcPts val="300"/>
            </a:spcBef>
            <a:spcAft>
              <a:spcPts val="300"/>
            </a:spcAft>
          </a:pPr>
          <a:r>
            <a:rPr lang="en-IN" sz="1800" b="1" dirty="0" smtClean="0">
              <a:solidFill>
                <a:schemeClr val="tx1">
                  <a:lumMod val="75000"/>
                  <a:lumOff val="25000"/>
                </a:schemeClr>
              </a:solidFill>
            </a:rPr>
            <a:t>Step 7: Creating the Clusters</a:t>
          </a:r>
        </a:p>
        <a:p>
          <a:pPr>
            <a:lnSpc>
              <a:spcPct val="120000"/>
            </a:lnSpc>
            <a:spcBef>
              <a:spcPts val="300"/>
            </a:spcBef>
            <a:spcAft>
              <a:spcPts val="300"/>
            </a:spcAft>
          </a:pPr>
          <a:r>
            <a:rPr lang="en-IN" sz="1600" b="1" dirty="0" smtClean="0">
              <a:solidFill>
                <a:schemeClr val="tx1">
                  <a:lumMod val="75000"/>
                  <a:lumOff val="25000"/>
                </a:schemeClr>
              </a:solidFill>
            </a:rPr>
            <a:t>Hierarchical Clustering</a:t>
          </a:r>
          <a:endParaRPr lang="en-US" sz="1600" b="1" dirty="0">
            <a:solidFill>
              <a:schemeClr val="tx1">
                <a:lumMod val="75000"/>
                <a:lumOff val="25000"/>
              </a:schemeClr>
            </a:solidFill>
          </a:endParaRPr>
        </a:p>
      </dgm:t>
    </dgm:pt>
    <dgm:pt modelId="{1B7E6A3D-0387-41E4-97EB-93504F01B4A8}" type="parTrans" cxnId="{E9D65782-018C-40B7-8919-EFBD95F3F96C}">
      <dgm:prSet/>
      <dgm:spPr/>
      <dgm:t>
        <a:bodyPr/>
        <a:lstStyle/>
        <a:p>
          <a:pPr>
            <a:lnSpc>
              <a:spcPct val="120000"/>
            </a:lnSpc>
            <a:spcBef>
              <a:spcPts val="300"/>
            </a:spcBef>
            <a:spcAft>
              <a:spcPts val="300"/>
            </a:spcAft>
          </a:pPr>
          <a:endParaRPr lang="en-US" sz="1800">
            <a:solidFill>
              <a:schemeClr val="tx1">
                <a:lumMod val="75000"/>
                <a:lumOff val="25000"/>
              </a:schemeClr>
            </a:solidFill>
          </a:endParaRPr>
        </a:p>
      </dgm:t>
    </dgm:pt>
    <dgm:pt modelId="{2476A582-911F-495A-B62A-B40ADE426108}" type="sibTrans" cxnId="{E9D65782-018C-40B7-8919-EFBD95F3F96C}">
      <dgm:prSet/>
      <dgm:spPr/>
      <dgm:t>
        <a:bodyPr/>
        <a:lstStyle/>
        <a:p>
          <a:pPr>
            <a:lnSpc>
              <a:spcPct val="120000"/>
            </a:lnSpc>
            <a:spcBef>
              <a:spcPts val="300"/>
            </a:spcBef>
            <a:spcAft>
              <a:spcPts val="300"/>
            </a:spcAft>
          </a:pPr>
          <a:endParaRPr lang="en-US" sz="1800">
            <a:solidFill>
              <a:schemeClr val="tx1">
                <a:lumMod val="75000"/>
                <a:lumOff val="25000"/>
              </a:schemeClr>
            </a:solidFill>
          </a:endParaRPr>
        </a:p>
      </dgm:t>
    </dgm:pt>
    <dgm:pt modelId="{1BA4DEB3-6B69-4AF5-BF17-4A6C1CA7D5BF}">
      <dgm:prSet phldrT="[Text]" custT="1"/>
      <dgm:spPr/>
      <dgm:t>
        <a:bodyPr/>
        <a:lstStyle/>
        <a:p>
          <a:pPr>
            <a:lnSpc>
              <a:spcPct val="120000"/>
            </a:lnSpc>
            <a:spcBef>
              <a:spcPts val="300"/>
            </a:spcBef>
            <a:spcAft>
              <a:spcPts val="300"/>
            </a:spcAft>
          </a:pPr>
          <a:r>
            <a:rPr lang="en-US" sz="1800" b="1" dirty="0" smtClean="0">
              <a:solidFill>
                <a:schemeClr val="tx1">
                  <a:lumMod val="75000"/>
                  <a:lumOff val="25000"/>
                </a:schemeClr>
              </a:solidFill>
            </a:rPr>
            <a:t>Step 8: Analyzing the Clusters</a:t>
          </a:r>
        </a:p>
        <a:p>
          <a:pPr>
            <a:lnSpc>
              <a:spcPct val="120000"/>
            </a:lnSpc>
            <a:spcBef>
              <a:spcPts val="300"/>
            </a:spcBef>
            <a:spcAft>
              <a:spcPts val="300"/>
            </a:spcAft>
          </a:pPr>
          <a:r>
            <a:rPr lang="en-US" sz="1600" b="1" dirty="0" smtClean="0">
              <a:solidFill>
                <a:schemeClr val="tx1">
                  <a:lumMod val="75000"/>
                  <a:lumOff val="25000"/>
                </a:schemeClr>
              </a:solidFill>
            </a:rPr>
            <a:t>Created 4 clusters using K-means</a:t>
          </a:r>
          <a:endParaRPr lang="en-US" sz="1600" b="1" dirty="0">
            <a:solidFill>
              <a:schemeClr val="tx1">
                <a:lumMod val="75000"/>
                <a:lumOff val="25000"/>
              </a:schemeClr>
            </a:solidFill>
          </a:endParaRPr>
        </a:p>
      </dgm:t>
    </dgm:pt>
    <dgm:pt modelId="{45E06C2A-44FD-4598-B8A8-8A3746FEFA4E}" type="parTrans" cxnId="{3454DEB8-2296-467C-B7E7-B01941D140FF}">
      <dgm:prSet/>
      <dgm:spPr/>
      <dgm:t>
        <a:bodyPr/>
        <a:lstStyle/>
        <a:p>
          <a:pPr>
            <a:lnSpc>
              <a:spcPct val="120000"/>
            </a:lnSpc>
            <a:spcBef>
              <a:spcPts val="300"/>
            </a:spcBef>
            <a:spcAft>
              <a:spcPts val="300"/>
            </a:spcAft>
          </a:pPr>
          <a:endParaRPr lang="en-US" sz="1800">
            <a:solidFill>
              <a:schemeClr val="tx1">
                <a:lumMod val="75000"/>
                <a:lumOff val="25000"/>
              </a:schemeClr>
            </a:solidFill>
          </a:endParaRPr>
        </a:p>
      </dgm:t>
    </dgm:pt>
    <dgm:pt modelId="{34F64377-D998-4BDB-AC2F-9D3AAA274FA8}" type="sibTrans" cxnId="{3454DEB8-2296-467C-B7E7-B01941D140FF}">
      <dgm:prSet/>
      <dgm:spPr/>
      <dgm:t>
        <a:bodyPr/>
        <a:lstStyle/>
        <a:p>
          <a:pPr>
            <a:lnSpc>
              <a:spcPct val="120000"/>
            </a:lnSpc>
            <a:spcBef>
              <a:spcPts val="300"/>
            </a:spcBef>
            <a:spcAft>
              <a:spcPts val="300"/>
            </a:spcAft>
          </a:pPr>
          <a:endParaRPr lang="en-US" sz="1800">
            <a:solidFill>
              <a:schemeClr val="tx1">
                <a:lumMod val="75000"/>
                <a:lumOff val="25000"/>
              </a:schemeClr>
            </a:solidFill>
          </a:endParaRPr>
        </a:p>
      </dgm:t>
    </dgm:pt>
    <dgm:pt modelId="{F84E000E-A78B-4506-9073-1423AF825C6B}">
      <dgm:prSet phldrT="[Text]" custT="1"/>
      <dgm:spPr/>
      <dgm:t>
        <a:bodyPr/>
        <a:lstStyle/>
        <a:p>
          <a:pPr>
            <a:lnSpc>
              <a:spcPct val="120000"/>
            </a:lnSpc>
            <a:spcBef>
              <a:spcPts val="300"/>
            </a:spcBef>
            <a:spcAft>
              <a:spcPts val="300"/>
            </a:spcAft>
          </a:pPr>
          <a:r>
            <a:rPr lang="en-US" sz="1800" b="1" smtClean="0">
              <a:solidFill>
                <a:schemeClr val="tx1">
                  <a:lumMod val="75000"/>
                  <a:lumOff val="25000"/>
                </a:schemeClr>
              </a:solidFill>
            </a:rPr>
            <a:t>Step 9: Recommendations</a:t>
          </a:r>
          <a:endParaRPr lang="en-US" sz="1800" b="1" dirty="0">
            <a:solidFill>
              <a:schemeClr val="tx1">
                <a:lumMod val="75000"/>
                <a:lumOff val="25000"/>
              </a:schemeClr>
            </a:solidFill>
          </a:endParaRPr>
        </a:p>
      </dgm:t>
    </dgm:pt>
    <dgm:pt modelId="{1562A712-CD39-4651-8B96-919759A736BD}" type="parTrans" cxnId="{BBC1D1B4-0675-4950-89B6-BBF5CF922725}">
      <dgm:prSet/>
      <dgm:spPr/>
      <dgm:t>
        <a:bodyPr/>
        <a:lstStyle/>
        <a:p>
          <a:pPr>
            <a:lnSpc>
              <a:spcPct val="120000"/>
            </a:lnSpc>
            <a:spcBef>
              <a:spcPts val="300"/>
            </a:spcBef>
            <a:spcAft>
              <a:spcPts val="300"/>
            </a:spcAft>
          </a:pPr>
          <a:endParaRPr lang="en-US" sz="1800">
            <a:solidFill>
              <a:schemeClr val="tx1">
                <a:lumMod val="75000"/>
                <a:lumOff val="25000"/>
              </a:schemeClr>
            </a:solidFill>
          </a:endParaRPr>
        </a:p>
      </dgm:t>
    </dgm:pt>
    <dgm:pt modelId="{DBB477F1-AD4E-44C6-BFCF-FAE68D06ACD4}" type="sibTrans" cxnId="{BBC1D1B4-0675-4950-89B6-BBF5CF922725}">
      <dgm:prSet/>
      <dgm:spPr/>
      <dgm:t>
        <a:bodyPr/>
        <a:lstStyle/>
        <a:p>
          <a:pPr>
            <a:lnSpc>
              <a:spcPct val="120000"/>
            </a:lnSpc>
            <a:spcBef>
              <a:spcPts val="300"/>
            </a:spcBef>
            <a:spcAft>
              <a:spcPts val="300"/>
            </a:spcAft>
          </a:pPr>
          <a:endParaRPr lang="en-US" sz="1800">
            <a:solidFill>
              <a:schemeClr val="tx1">
                <a:lumMod val="75000"/>
                <a:lumOff val="25000"/>
              </a:schemeClr>
            </a:solidFill>
          </a:endParaRPr>
        </a:p>
      </dgm:t>
    </dgm:pt>
    <dgm:pt modelId="{19046637-F826-4386-8F0E-380C7EFE42DE}" type="pres">
      <dgm:prSet presAssocID="{E26C49CB-2783-4587-B010-4A3128122DD9}" presName="Name0" presStyleCnt="0">
        <dgm:presLayoutVars>
          <dgm:dir/>
          <dgm:resizeHandles/>
        </dgm:presLayoutVars>
      </dgm:prSet>
      <dgm:spPr/>
      <dgm:t>
        <a:bodyPr/>
        <a:lstStyle/>
        <a:p>
          <a:endParaRPr lang="en-US"/>
        </a:p>
      </dgm:t>
    </dgm:pt>
    <dgm:pt modelId="{DE2E30B2-FF80-4323-A1F1-30145566D6F0}" type="pres">
      <dgm:prSet presAssocID="{D6970B07-C548-4206-A1E3-818F67932D56}" presName="compNode" presStyleCnt="0"/>
      <dgm:spPr/>
    </dgm:pt>
    <dgm:pt modelId="{C6D694CC-CBE1-41D1-BB64-7C89CAC26923}" type="pres">
      <dgm:prSet presAssocID="{D6970B07-C548-4206-A1E3-818F67932D56}" presName="dummyConnPt" presStyleCnt="0"/>
      <dgm:spPr/>
    </dgm:pt>
    <dgm:pt modelId="{11AC2411-BCB0-4D4F-822C-EDC97B77C257}" type="pres">
      <dgm:prSet presAssocID="{D6970B07-C548-4206-A1E3-818F67932D56}" presName="node" presStyleLbl="node1" presStyleIdx="0" presStyleCnt="9" custScaleX="140818">
        <dgm:presLayoutVars>
          <dgm:bulletEnabled val="1"/>
        </dgm:presLayoutVars>
      </dgm:prSet>
      <dgm:spPr/>
      <dgm:t>
        <a:bodyPr/>
        <a:lstStyle/>
        <a:p>
          <a:endParaRPr lang="en-US"/>
        </a:p>
      </dgm:t>
    </dgm:pt>
    <dgm:pt modelId="{D1FCD1D2-79E0-456E-B3FF-DBE98ADFE85E}" type="pres">
      <dgm:prSet presAssocID="{78A1DC0D-D1EC-46AE-B955-F9C399090EB7}" presName="sibTrans" presStyleLbl="bgSibTrans2D1" presStyleIdx="0" presStyleCnt="8"/>
      <dgm:spPr/>
      <dgm:t>
        <a:bodyPr/>
        <a:lstStyle/>
        <a:p>
          <a:endParaRPr lang="en-US"/>
        </a:p>
      </dgm:t>
    </dgm:pt>
    <dgm:pt modelId="{22CE1856-9754-4EBA-A0DE-4E50B19F5A0C}" type="pres">
      <dgm:prSet presAssocID="{E40E0B3C-0B9A-4861-BFAE-63781E4BA843}" presName="compNode" presStyleCnt="0"/>
      <dgm:spPr/>
    </dgm:pt>
    <dgm:pt modelId="{7F5E525E-8618-4F23-97D0-5E1DE45A8A4E}" type="pres">
      <dgm:prSet presAssocID="{E40E0B3C-0B9A-4861-BFAE-63781E4BA843}" presName="dummyConnPt" presStyleCnt="0"/>
      <dgm:spPr/>
    </dgm:pt>
    <dgm:pt modelId="{3B912A5E-A02F-4988-BB1B-044BED59A5FF}" type="pres">
      <dgm:prSet presAssocID="{E40E0B3C-0B9A-4861-BFAE-63781E4BA843}" presName="node" presStyleLbl="node1" presStyleIdx="1" presStyleCnt="9" custScaleX="140818">
        <dgm:presLayoutVars>
          <dgm:bulletEnabled val="1"/>
        </dgm:presLayoutVars>
      </dgm:prSet>
      <dgm:spPr/>
      <dgm:t>
        <a:bodyPr/>
        <a:lstStyle/>
        <a:p>
          <a:endParaRPr lang="en-US"/>
        </a:p>
      </dgm:t>
    </dgm:pt>
    <dgm:pt modelId="{FA6B5F54-3466-472B-B1C7-1740DE04A8BC}" type="pres">
      <dgm:prSet presAssocID="{6DEBDCD9-92E0-4F10-841C-AE2A826316B5}" presName="sibTrans" presStyleLbl="bgSibTrans2D1" presStyleIdx="1" presStyleCnt="8"/>
      <dgm:spPr/>
      <dgm:t>
        <a:bodyPr/>
        <a:lstStyle/>
        <a:p>
          <a:endParaRPr lang="en-US"/>
        </a:p>
      </dgm:t>
    </dgm:pt>
    <dgm:pt modelId="{4F3BCFFF-E721-4F3B-AAAF-698692D4F91A}" type="pres">
      <dgm:prSet presAssocID="{1F03EAF7-B294-4E46-9013-81D94451812E}" presName="compNode" presStyleCnt="0"/>
      <dgm:spPr/>
    </dgm:pt>
    <dgm:pt modelId="{3962FA65-BA74-42EC-8DCF-CCAE2BAF25BD}" type="pres">
      <dgm:prSet presAssocID="{1F03EAF7-B294-4E46-9013-81D94451812E}" presName="dummyConnPt" presStyleCnt="0"/>
      <dgm:spPr/>
    </dgm:pt>
    <dgm:pt modelId="{7ADE8F41-C52D-41E0-89BA-C283BC7A4DFE}" type="pres">
      <dgm:prSet presAssocID="{1F03EAF7-B294-4E46-9013-81D94451812E}" presName="node" presStyleLbl="node1" presStyleIdx="2" presStyleCnt="9" custScaleX="140818">
        <dgm:presLayoutVars>
          <dgm:bulletEnabled val="1"/>
        </dgm:presLayoutVars>
      </dgm:prSet>
      <dgm:spPr/>
      <dgm:t>
        <a:bodyPr/>
        <a:lstStyle/>
        <a:p>
          <a:endParaRPr lang="en-US"/>
        </a:p>
      </dgm:t>
    </dgm:pt>
    <dgm:pt modelId="{1C58AEA4-C1A8-49FF-A055-10F5A2AE24A1}" type="pres">
      <dgm:prSet presAssocID="{06F81B1E-578A-470F-8469-EE0DDCA2C89C}" presName="sibTrans" presStyleLbl="bgSibTrans2D1" presStyleIdx="2" presStyleCnt="8"/>
      <dgm:spPr/>
      <dgm:t>
        <a:bodyPr/>
        <a:lstStyle/>
        <a:p>
          <a:endParaRPr lang="en-US"/>
        </a:p>
      </dgm:t>
    </dgm:pt>
    <dgm:pt modelId="{0D1AE1E2-A7F8-4E1D-B0DA-E93EF3F40509}" type="pres">
      <dgm:prSet presAssocID="{58097BA1-E52D-44CB-9D37-034C795E0A76}" presName="compNode" presStyleCnt="0"/>
      <dgm:spPr/>
    </dgm:pt>
    <dgm:pt modelId="{DD336B23-F64D-4392-884E-8B3BF58C4D2E}" type="pres">
      <dgm:prSet presAssocID="{58097BA1-E52D-44CB-9D37-034C795E0A76}" presName="dummyConnPt" presStyleCnt="0"/>
      <dgm:spPr/>
    </dgm:pt>
    <dgm:pt modelId="{A2CE6C51-C07C-4DA0-BF2F-379D9DB167A4}" type="pres">
      <dgm:prSet presAssocID="{58097BA1-E52D-44CB-9D37-034C795E0A76}" presName="node" presStyleLbl="node1" presStyleIdx="3" presStyleCnt="9" custScaleX="140818">
        <dgm:presLayoutVars>
          <dgm:bulletEnabled val="1"/>
        </dgm:presLayoutVars>
      </dgm:prSet>
      <dgm:spPr/>
      <dgm:t>
        <a:bodyPr/>
        <a:lstStyle/>
        <a:p>
          <a:endParaRPr lang="en-US"/>
        </a:p>
      </dgm:t>
    </dgm:pt>
    <dgm:pt modelId="{5842CAFB-4EAD-42EC-8CA9-EE596A6E55F8}" type="pres">
      <dgm:prSet presAssocID="{7600B971-EC54-4631-86EB-97EFC8476FD3}" presName="sibTrans" presStyleLbl="bgSibTrans2D1" presStyleIdx="3" presStyleCnt="8"/>
      <dgm:spPr/>
      <dgm:t>
        <a:bodyPr/>
        <a:lstStyle/>
        <a:p>
          <a:endParaRPr lang="en-US"/>
        </a:p>
      </dgm:t>
    </dgm:pt>
    <dgm:pt modelId="{79301420-0A0F-4A5E-9A3E-A80633BB1E65}" type="pres">
      <dgm:prSet presAssocID="{8787A6E9-0904-4B09-B879-F73C2BBBAB17}" presName="compNode" presStyleCnt="0"/>
      <dgm:spPr/>
    </dgm:pt>
    <dgm:pt modelId="{2EDC5791-A403-4E4B-816A-DE51D05AD794}" type="pres">
      <dgm:prSet presAssocID="{8787A6E9-0904-4B09-B879-F73C2BBBAB17}" presName="dummyConnPt" presStyleCnt="0"/>
      <dgm:spPr/>
    </dgm:pt>
    <dgm:pt modelId="{61BE54FD-3A54-49DD-8F60-2B6B7F6BDBCC}" type="pres">
      <dgm:prSet presAssocID="{8787A6E9-0904-4B09-B879-F73C2BBBAB17}" presName="node" presStyleLbl="node1" presStyleIdx="4" presStyleCnt="9" custScaleX="140818">
        <dgm:presLayoutVars>
          <dgm:bulletEnabled val="1"/>
        </dgm:presLayoutVars>
      </dgm:prSet>
      <dgm:spPr/>
      <dgm:t>
        <a:bodyPr/>
        <a:lstStyle/>
        <a:p>
          <a:endParaRPr lang="en-US"/>
        </a:p>
      </dgm:t>
    </dgm:pt>
    <dgm:pt modelId="{990A14AE-63D9-4706-A7B7-717A0CB74BC6}" type="pres">
      <dgm:prSet presAssocID="{E403946F-EB8E-44F3-A4F3-6F3749ABB3C1}" presName="sibTrans" presStyleLbl="bgSibTrans2D1" presStyleIdx="4" presStyleCnt="8"/>
      <dgm:spPr/>
      <dgm:t>
        <a:bodyPr/>
        <a:lstStyle/>
        <a:p>
          <a:endParaRPr lang="en-US"/>
        </a:p>
      </dgm:t>
    </dgm:pt>
    <dgm:pt modelId="{EE92D98D-7499-49E6-B5A3-6A3D21F0CB55}" type="pres">
      <dgm:prSet presAssocID="{40CE33A3-B78C-4F7D-AAE8-92D41AC1A725}" presName="compNode" presStyleCnt="0"/>
      <dgm:spPr/>
    </dgm:pt>
    <dgm:pt modelId="{93410308-38D2-4914-9DA6-71F86A021BDF}" type="pres">
      <dgm:prSet presAssocID="{40CE33A3-B78C-4F7D-AAE8-92D41AC1A725}" presName="dummyConnPt" presStyleCnt="0"/>
      <dgm:spPr/>
    </dgm:pt>
    <dgm:pt modelId="{826602CD-8F86-463C-A548-8EE9A87E1B70}" type="pres">
      <dgm:prSet presAssocID="{40CE33A3-B78C-4F7D-AAE8-92D41AC1A725}" presName="node" presStyleLbl="node1" presStyleIdx="5" presStyleCnt="9" custScaleX="140818">
        <dgm:presLayoutVars>
          <dgm:bulletEnabled val="1"/>
        </dgm:presLayoutVars>
      </dgm:prSet>
      <dgm:spPr/>
      <dgm:t>
        <a:bodyPr/>
        <a:lstStyle/>
        <a:p>
          <a:endParaRPr lang="en-US"/>
        </a:p>
      </dgm:t>
    </dgm:pt>
    <dgm:pt modelId="{2BCEC80B-0C2F-45F1-ABAF-D71285885D5D}" type="pres">
      <dgm:prSet presAssocID="{97633ACC-1EFC-4316-852A-65565D848D4A}" presName="sibTrans" presStyleLbl="bgSibTrans2D1" presStyleIdx="5" presStyleCnt="8"/>
      <dgm:spPr/>
      <dgm:t>
        <a:bodyPr/>
        <a:lstStyle/>
        <a:p>
          <a:endParaRPr lang="en-US"/>
        </a:p>
      </dgm:t>
    </dgm:pt>
    <dgm:pt modelId="{3267379A-A480-4D3A-851F-FFD4CA5D7691}" type="pres">
      <dgm:prSet presAssocID="{5F169D7F-ABF7-4D27-A400-479FD185BBC4}" presName="compNode" presStyleCnt="0"/>
      <dgm:spPr/>
    </dgm:pt>
    <dgm:pt modelId="{5AD15078-1BA8-4ABE-8F39-E4AFD1997D36}" type="pres">
      <dgm:prSet presAssocID="{5F169D7F-ABF7-4D27-A400-479FD185BBC4}" presName="dummyConnPt" presStyleCnt="0"/>
      <dgm:spPr/>
    </dgm:pt>
    <dgm:pt modelId="{D99405F9-42CD-4ECF-85AA-D0BF95678147}" type="pres">
      <dgm:prSet presAssocID="{5F169D7F-ABF7-4D27-A400-479FD185BBC4}" presName="node" presStyleLbl="node1" presStyleIdx="6" presStyleCnt="9" custScaleX="140818">
        <dgm:presLayoutVars>
          <dgm:bulletEnabled val="1"/>
        </dgm:presLayoutVars>
      </dgm:prSet>
      <dgm:spPr/>
      <dgm:t>
        <a:bodyPr/>
        <a:lstStyle/>
        <a:p>
          <a:endParaRPr lang="en-US"/>
        </a:p>
      </dgm:t>
    </dgm:pt>
    <dgm:pt modelId="{8FAC90A7-E7C1-4358-BFB0-A1D3FFF94D2E}" type="pres">
      <dgm:prSet presAssocID="{2476A582-911F-495A-B62A-B40ADE426108}" presName="sibTrans" presStyleLbl="bgSibTrans2D1" presStyleIdx="6" presStyleCnt="8"/>
      <dgm:spPr/>
      <dgm:t>
        <a:bodyPr/>
        <a:lstStyle/>
        <a:p>
          <a:endParaRPr lang="en-US"/>
        </a:p>
      </dgm:t>
    </dgm:pt>
    <dgm:pt modelId="{2A0B27C5-9CC7-4792-A357-F091146DA2B5}" type="pres">
      <dgm:prSet presAssocID="{1BA4DEB3-6B69-4AF5-BF17-4A6C1CA7D5BF}" presName="compNode" presStyleCnt="0"/>
      <dgm:spPr/>
    </dgm:pt>
    <dgm:pt modelId="{C6D36DE9-2AC7-4103-88ED-47912BE453FD}" type="pres">
      <dgm:prSet presAssocID="{1BA4DEB3-6B69-4AF5-BF17-4A6C1CA7D5BF}" presName="dummyConnPt" presStyleCnt="0"/>
      <dgm:spPr/>
    </dgm:pt>
    <dgm:pt modelId="{A37B3427-CB10-4F45-B471-8392DB5DBE1B}" type="pres">
      <dgm:prSet presAssocID="{1BA4DEB3-6B69-4AF5-BF17-4A6C1CA7D5BF}" presName="node" presStyleLbl="node1" presStyleIdx="7" presStyleCnt="9" custScaleX="140818">
        <dgm:presLayoutVars>
          <dgm:bulletEnabled val="1"/>
        </dgm:presLayoutVars>
      </dgm:prSet>
      <dgm:spPr/>
      <dgm:t>
        <a:bodyPr/>
        <a:lstStyle/>
        <a:p>
          <a:endParaRPr lang="en-US"/>
        </a:p>
      </dgm:t>
    </dgm:pt>
    <dgm:pt modelId="{9ADCA2AC-7D7A-4654-A591-03B37849BA7A}" type="pres">
      <dgm:prSet presAssocID="{34F64377-D998-4BDB-AC2F-9D3AAA274FA8}" presName="sibTrans" presStyleLbl="bgSibTrans2D1" presStyleIdx="7" presStyleCnt="8"/>
      <dgm:spPr/>
      <dgm:t>
        <a:bodyPr/>
        <a:lstStyle/>
        <a:p>
          <a:endParaRPr lang="en-US"/>
        </a:p>
      </dgm:t>
    </dgm:pt>
    <dgm:pt modelId="{51F0B33F-2298-48BB-A56C-1FD3A958E3AD}" type="pres">
      <dgm:prSet presAssocID="{F84E000E-A78B-4506-9073-1423AF825C6B}" presName="compNode" presStyleCnt="0"/>
      <dgm:spPr/>
    </dgm:pt>
    <dgm:pt modelId="{EE64972E-D2BD-4009-96AB-A6AACE1F70EF}" type="pres">
      <dgm:prSet presAssocID="{F84E000E-A78B-4506-9073-1423AF825C6B}" presName="dummyConnPt" presStyleCnt="0"/>
      <dgm:spPr/>
    </dgm:pt>
    <dgm:pt modelId="{19CE7B3D-7F4F-4157-8B91-040B751F3957}" type="pres">
      <dgm:prSet presAssocID="{F84E000E-A78B-4506-9073-1423AF825C6B}" presName="node" presStyleLbl="node1" presStyleIdx="8" presStyleCnt="9" custScaleX="140818">
        <dgm:presLayoutVars>
          <dgm:bulletEnabled val="1"/>
        </dgm:presLayoutVars>
      </dgm:prSet>
      <dgm:spPr/>
      <dgm:t>
        <a:bodyPr/>
        <a:lstStyle/>
        <a:p>
          <a:endParaRPr lang="en-US"/>
        </a:p>
      </dgm:t>
    </dgm:pt>
  </dgm:ptLst>
  <dgm:cxnLst>
    <dgm:cxn modelId="{CA11C18D-C9D3-46BE-96A9-2CA1FB7DB5D6}" type="presOf" srcId="{E403946F-EB8E-44F3-A4F3-6F3749ABB3C1}" destId="{990A14AE-63D9-4706-A7B7-717A0CB74BC6}" srcOrd="0" destOrd="0" presId="urn:microsoft.com/office/officeart/2005/8/layout/bProcess4"/>
    <dgm:cxn modelId="{9845003B-F4A0-4799-B586-3DB9FD120EDF}" type="presOf" srcId="{34F64377-D998-4BDB-AC2F-9D3AAA274FA8}" destId="{9ADCA2AC-7D7A-4654-A591-03B37849BA7A}" srcOrd="0" destOrd="0" presId="urn:microsoft.com/office/officeart/2005/8/layout/bProcess4"/>
    <dgm:cxn modelId="{F4A3D42C-735C-4F10-90AE-6137BA2E1958}" type="presOf" srcId="{40CE33A3-B78C-4F7D-AAE8-92D41AC1A725}" destId="{826602CD-8F86-463C-A548-8EE9A87E1B70}" srcOrd="0" destOrd="0" presId="urn:microsoft.com/office/officeart/2005/8/layout/bProcess4"/>
    <dgm:cxn modelId="{E9D65782-018C-40B7-8919-EFBD95F3F96C}" srcId="{E26C49CB-2783-4587-B010-4A3128122DD9}" destId="{5F169D7F-ABF7-4D27-A400-479FD185BBC4}" srcOrd="6" destOrd="0" parTransId="{1B7E6A3D-0387-41E4-97EB-93504F01B4A8}" sibTransId="{2476A582-911F-495A-B62A-B40ADE426108}"/>
    <dgm:cxn modelId="{52F9B5BA-FD5C-47A8-8D08-45BD898CF6C0}" type="presOf" srcId="{7600B971-EC54-4631-86EB-97EFC8476FD3}" destId="{5842CAFB-4EAD-42EC-8CA9-EE596A6E55F8}" srcOrd="0" destOrd="0" presId="urn:microsoft.com/office/officeart/2005/8/layout/bProcess4"/>
    <dgm:cxn modelId="{FE98501E-AFB1-4A52-BBA8-7D39FDA7FDF8}" type="presOf" srcId="{1BA4DEB3-6B69-4AF5-BF17-4A6C1CA7D5BF}" destId="{A37B3427-CB10-4F45-B471-8392DB5DBE1B}" srcOrd="0" destOrd="0" presId="urn:microsoft.com/office/officeart/2005/8/layout/bProcess4"/>
    <dgm:cxn modelId="{231BA7EA-ABA8-4D4E-B658-2988F3FC4C9B}" srcId="{E26C49CB-2783-4587-B010-4A3128122DD9}" destId="{58097BA1-E52D-44CB-9D37-034C795E0A76}" srcOrd="3" destOrd="0" parTransId="{3D89CD1F-298C-4040-B372-7590FD6A60C4}" sibTransId="{7600B971-EC54-4631-86EB-97EFC8476FD3}"/>
    <dgm:cxn modelId="{F3D91BB5-49D2-436B-9E6F-ED18602F881C}" type="presOf" srcId="{E26C49CB-2783-4587-B010-4A3128122DD9}" destId="{19046637-F826-4386-8F0E-380C7EFE42DE}" srcOrd="0" destOrd="0" presId="urn:microsoft.com/office/officeart/2005/8/layout/bProcess4"/>
    <dgm:cxn modelId="{BBC1D1B4-0675-4950-89B6-BBF5CF922725}" srcId="{E26C49CB-2783-4587-B010-4A3128122DD9}" destId="{F84E000E-A78B-4506-9073-1423AF825C6B}" srcOrd="8" destOrd="0" parTransId="{1562A712-CD39-4651-8B96-919759A736BD}" sibTransId="{DBB477F1-AD4E-44C6-BFCF-FAE68D06ACD4}"/>
    <dgm:cxn modelId="{3454DEB8-2296-467C-B7E7-B01941D140FF}" srcId="{E26C49CB-2783-4587-B010-4A3128122DD9}" destId="{1BA4DEB3-6B69-4AF5-BF17-4A6C1CA7D5BF}" srcOrd="7" destOrd="0" parTransId="{45E06C2A-44FD-4598-B8A8-8A3746FEFA4E}" sibTransId="{34F64377-D998-4BDB-AC2F-9D3AAA274FA8}"/>
    <dgm:cxn modelId="{06B67309-49A5-4A8E-BC87-3F0901E18B87}" srcId="{E26C49CB-2783-4587-B010-4A3128122DD9}" destId="{40CE33A3-B78C-4F7D-AAE8-92D41AC1A725}" srcOrd="5" destOrd="0" parTransId="{24751B0F-0F8C-4380-973D-A6BCF6C03644}" sibTransId="{97633ACC-1EFC-4316-852A-65565D848D4A}"/>
    <dgm:cxn modelId="{54ACD105-97EF-4DAC-84E8-1217A974D80C}" type="presOf" srcId="{06F81B1E-578A-470F-8469-EE0DDCA2C89C}" destId="{1C58AEA4-C1A8-49FF-A055-10F5A2AE24A1}" srcOrd="0" destOrd="0" presId="urn:microsoft.com/office/officeart/2005/8/layout/bProcess4"/>
    <dgm:cxn modelId="{F415D03B-A283-4537-81D3-9AC453C12665}" type="presOf" srcId="{D6970B07-C548-4206-A1E3-818F67932D56}" destId="{11AC2411-BCB0-4D4F-822C-EDC97B77C257}" srcOrd="0" destOrd="0" presId="urn:microsoft.com/office/officeart/2005/8/layout/bProcess4"/>
    <dgm:cxn modelId="{E6B50198-7D35-49F0-815A-9F9891918E58}" type="presOf" srcId="{E40E0B3C-0B9A-4861-BFAE-63781E4BA843}" destId="{3B912A5E-A02F-4988-BB1B-044BED59A5FF}" srcOrd="0" destOrd="0" presId="urn:microsoft.com/office/officeart/2005/8/layout/bProcess4"/>
    <dgm:cxn modelId="{53FF5BF9-7674-4EE6-A741-C5F37F74D004}" type="presOf" srcId="{58097BA1-E52D-44CB-9D37-034C795E0A76}" destId="{A2CE6C51-C07C-4DA0-BF2F-379D9DB167A4}" srcOrd="0" destOrd="0" presId="urn:microsoft.com/office/officeart/2005/8/layout/bProcess4"/>
    <dgm:cxn modelId="{1DB0A67F-747A-4EA0-A3FF-A6A3EAE3AF03}" type="presOf" srcId="{2476A582-911F-495A-B62A-B40ADE426108}" destId="{8FAC90A7-E7C1-4358-BFB0-A1D3FFF94D2E}" srcOrd="0" destOrd="0" presId="urn:microsoft.com/office/officeart/2005/8/layout/bProcess4"/>
    <dgm:cxn modelId="{53CDE128-6A10-42AC-A078-F77230CEE0AA}" type="presOf" srcId="{6DEBDCD9-92E0-4F10-841C-AE2A826316B5}" destId="{FA6B5F54-3466-472B-B1C7-1740DE04A8BC}" srcOrd="0" destOrd="0" presId="urn:microsoft.com/office/officeart/2005/8/layout/bProcess4"/>
    <dgm:cxn modelId="{4EB3192F-0E46-49BC-B78A-E3F3DCAB378D}" type="presOf" srcId="{97633ACC-1EFC-4316-852A-65565D848D4A}" destId="{2BCEC80B-0C2F-45F1-ABAF-D71285885D5D}" srcOrd="0" destOrd="0" presId="urn:microsoft.com/office/officeart/2005/8/layout/bProcess4"/>
    <dgm:cxn modelId="{AADB101C-02FA-47DF-BC9A-2B7A46847B95}" type="presOf" srcId="{5F169D7F-ABF7-4D27-A400-479FD185BBC4}" destId="{D99405F9-42CD-4ECF-85AA-D0BF95678147}" srcOrd="0" destOrd="0" presId="urn:microsoft.com/office/officeart/2005/8/layout/bProcess4"/>
    <dgm:cxn modelId="{08C4779D-899E-4F77-8911-46DFF23222B5}" srcId="{E26C49CB-2783-4587-B010-4A3128122DD9}" destId="{8787A6E9-0904-4B09-B879-F73C2BBBAB17}" srcOrd="4" destOrd="0" parTransId="{CAF9B5AF-FC19-4388-8761-7BECBA719450}" sibTransId="{E403946F-EB8E-44F3-A4F3-6F3749ABB3C1}"/>
    <dgm:cxn modelId="{2CF8F4D6-962D-47FB-BD5A-B8BDE065E307}" type="presOf" srcId="{8787A6E9-0904-4B09-B879-F73C2BBBAB17}" destId="{61BE54FD-3A54-49DD-8F60-2B6B7F6BDBCC}" srcOrd="0" destOrd="0" presId="urn:microsoft.com/office/officeart/2005/8/layout/bProcess4"/>
    <dgm:cxn modelId="{2A621B9D-274F-4F0F-BA5D-B0C70C79D218}" srcId="{E26C49CB-2783-4587-B010-4A3128122DD9}" destId="{D6970B07-C548-4206-A1E3-818F67932D56}" srcOrd="0" destOrd="0" parTransId="{DD10B865-3473-4A36-92FE-94618FCB0588}" sibTransId="{78A1DC0D-D1EC-46AE-B955-F9C399090EB7}"/>
    <dgm:cxn modelId="{8D127FA5-BDB5-458D-AEF1-975CBA986212}" srcId="{E26C49CB-2783-4587-B010-4A3128122DD9}" destId="{E40E0B3C-0B9A-4861-BFAE-63781E4BA843}" srcOrd="1" destOrd="0" parTransId="{51C4F264-6B14-4F12-ABB5-34939A6D2F1C}" sibTransId="{6DEBDCD9-92E0-4F10-841C-AE2A826316B5}"/>
    <dgm:cxn modelId="{E1FB8A31-65C5-443E-ACC6-47FBA86F2D96}" type="presOf" srcId="{78A1DC0D-D1EC-46AE-B955-F9C399090EB7}" destId="{D1FCD1D2-79E0-456E-B3FF-DBE98ADFE85E}" srcOrd="0" destOrd="0" presId="urn:microsoft.com/office/officeart/2005/8/layout/bProcess4"/>
    <dgm:cxn modelId="{DB2BCB70-6989-4ACA-9768-A18401E19D34}" type="presOf" srcId="{1F03EAF7-B294-4E46-9013-81D94451812E}" destId="{7ADE8F41-C52D-41E0-89BA-C283BC7A4DFE}" srcOrd="0" destOrd="0" presId="urn:microsoft.com/office/officeart/2005/8/layout/bProcess4"/>
    <dgm:cxn modelId="{0FED54BE-675D-41A4-A40D-BEFF321011A5}" srcId="{E26C49CB-2783-4587-B010-4A3128122DD9}" destId="{1F03EAF7-B294-4E46-9013-81D94451812E}" srcOrd="2" destOrd="0" parTransId="{4F68CFA4-70A6-4E6B-A84B-DA120AE85DBF}" sibTransId="{06F81B1E-578A-470F-8469-EE0DDCA2C89C}"/>
    <dgm:cxn modelId="{2990325C-463B-48C6-95BE-D7F37F101372}" type="presOf" srcId="{F84E000E-A78B-4506-9073-1423AF825C6B}" destId="{19CE7B3D-7F4F-4157-8B91-040B751F3957}" srcOrd="0" destOrd="0" presId="urn:microsoft.com/office/officeart/2005/8/layout/bProcess4"/>
    <dgm:cxn modelId="{8D8C0146-707E-42A7-878F-E7246940BFA2}" type="presParOf" srcId="{19046637-F826-4386-8F0E-380C7EFE42DE}" destId="{DE2E30B2-FF80-4323-A1F1-30145566D6F0}" srcOrd="0" destOrd="0" presId="urn:microsoft.com/office/officeart/2005/8/layout/bProcess4"/>
    <dgm:cxn modelId="{F73A92D0-D35D-4818-8387-7F52F5638E7C}" type="presParOf" srcId="{DE2E30B2-FF80-4323-A1F1-30145566D6F0}" destId="{C6D694CC-CBE1-41D1-BB64-7C89CAC26923}" srcOrd="0" destOrd="0" presId="urn:microsoft.com/office/officeart/2005/8/layout/bProcess4"/>
    <dgm:cxn modelId="{FE73EA53-2EE3-4870-B828-6E8C34CC3C07}" type="presParOf" srcId="{DE2E30B2-FF80-4323-A1F1-30145566D6F0}" destId="{11AC2411-BCB0-4D4F-822C-EDC97B77C257}" srcOrd="1" destOrd="0" presId="urn:microsoft.com/office/officeart/2005/8/layout/bProcess4"/>
    <dgm:cxn modelId="{722E69EF-4128-4CFD-9BCA-2DB4FE2D36F4}" type="presParOf" srcId="{19046637-F826-4386-8F0E-380C7EFE42DE}" destId="{D1FCD1D2-79E0-456E-B3FF-DBE98ADFE85E}" srcOrd="1" destOrd="0" presId="urn:microsoft.com/office/officeart/2005/8/layout/bProcess4"/>
    <dgm:cxn modelId="{F251DB54-8707-4279-B5D8-A01AE688901A}" type="presParOf" srcId="{19046637-F826-4386-8F0E-380C7EFE42DE}" destId="{22CE1856-9754-4EBA-A0DE-4E50B19F5A0C}" srcOrd="2" destOrd="0" presId="urn:microsoft.com/office/officeart/2005/8/layout/bProcess4"/>
    <dgm:cxn modelId="{19C93E4B-B064-4D5A-AB39-6E7D3F18C4E8}" type="presParOf" srcId="{22CE1856-9754-4EBA-A0DE-4E50B19F5A0C}" destId="{7F5E525E-8618-4F23-97D0-5E1DE45A8A4E}" srcOrd="0" destOrd="0" presId="urn:microsoft.com/office/officeart/2005/8/layout/bProcess4"/>
    <dgm:cxn modelId="{EBF6ED21-84FD-47E7-A2FB-5D503B901398}" type="presParOf" srcId="{22CE1856-9754-4EBA-A0DE-4E50B19F5A0C}" destId="{3B912A5E-A02F-4988-BB1B-044BED59A5FF}" srcOrd="1" destOrd="0" presId="urn:microsoft.com/office/officeart/2005/8/layout/bProcess4"/>
    <dgm:cxn modelId="{76D71AD3-D82B-41A3-824D-D813F26A7191}" type="presParOf" srcId="{19046637-F826-4386-8F0E-380C7EFE42DE}" destId="{FA6B5F54-3466-472B-B1C7-1740DE04A8BC}" srcOrd="3" destOrd="0" presId="urn:microsoft.com/office/officeart/2005/8/layout/bProcess4"/>
    <dgm:cxn modelId="{90F0BBF9-B40D-4A7C-93E7-8723715166DB}" type="presParOf" srcId="{19046637-F826-4386-8F0E-380C7EFE42DE}" destId="{4F3BCFFF-E721-4F3B-AAAF-698692D4F91A}" srcOrd="4" destOrd="0" presId="urn:microsoft.com/office/officeart/2005/8/layout/bProcess4"/>
    <dgm:cxn modelId="{E831473E-A84F-4B38-8554-D80B9B9A6160}" type="presParOf" srcId="{4F3BCFFF-E721-4F3B-AAAF-698692D4F91A}" destId="{3962FA65-BA74-42EC-8DCF-CCAE2BAF25BD}" srcOrd="0" destOrd="0" presId="urn:microsoft.com/office/officeart/2005/8/layout/bProcess4"/>
    <dgm:cxn modelId="{D026A438-A333-4049-9553-B5771EF1614F}" type="presParOf" srcId="{4F3BCFFF-E721-4F3B-AAAF-698692D4F91A}" destId="{7ADE8F41-C52D-41E0-89BA-C283BC7A4DFE}" srcOrd="1" destOrd="0" presId="urn:microsoft.com/office/officeart/2005/8/layout/bProcess4"/>
    <dgm:cxn modelId="{55690ADD-CB28-4C1D-AF82-31D2AD3918B0}" type="presParOf" srcId="{19046637-F826-4386-8F0E-380C7EFE42DE}" destId="{1C58AEA4-C1A8-49FF-A055-10F5A2AE24A1}" srcOrd="5" destOrd="0" presId="urn:microsoft.com/office/officeart/2005/8/layout/bProcess4"/>
    <dgm:cxn modelId="{7A8A2F7A-8C9D-4986-93DF-A17084328D58}" type="presParOf" srcId="{19046637-F826-4386-8F0E-380C7EFE42DE}" destId="{0D1AE1E2-A7F8-4E1D-B0DA-E93EF3F40509}" srcOrd="6" destOrd="0" presId="urn:microsoft.com/office/officeart/2005/8/layout/bProcess4"/>
    <dgm:cxn modelId="{43284198-BB5B-4BED-AEF5-EDA8F8AFF000}" type="presParOf" srcId="{0D1AE1E2-A7F8-4E1D-B0DA-E93EF3F40509}" destId="{DD336B23-F64D-4392-884E-8B3BF58C4D2E}" srcOrd="0" destOrd="0" presId="urn:microsoft.com/office/officeart/2005/8/layout/bProcess4"/>
    <dgm:cxn modelId="{9C8502BD-3A45-491A-9863-D37649863A41}" type="presParOf" srcId="{0D1AE1E2-A7F8-4E1D-B0DA-E93EF3F40509}" destId="{A2CE6C51-C07C-4DA0-BF2F-379D9DB167A4}" srcOrd="1" destOrd="0" presId="urn:microsoft.com/office/officeart/2005/8/layout/bProcess4"/>
    <dgm:cxn modelId="{1A5C8DE2-F327-44D2-9261-6A4CC44361B8}" type="presParOf" srcId="{19046637-F826-4386-8F0E-380C7EFE42DE}" destId="{5842CAFB-4EAD-42EC-8CA9-EE596A6E55F8}" srcOrd="7" destOrd="0" presId="urn:microsoft.com/office/officeart/2005/8/layout/bProcess4"/>
    <dgm:cxn modelId="{5C3D0920-0990-4FEC-8A5A-5159A220F064}" type="presParOf" srcId="{19046637-F826-4386-8F0E-380C7EFE42DE}" destId="{79301420-0A0F-4A5E-9A3E-A80633BB1E65}" srcOrd="8" destOrd="0" presId="urn:microsoft.com/office/officeart/2005/8/layout/bProcess4"/>
    <dgm:cxn modelId="{F534C8FD-7E60-4E52-B214-1BBE58A1F052}" type="presParOf" srcId="{79301420-0A0F-4A5E-9A3E-A80633BB1E65}" destId="{2EDC5791-A403-4E4B-816A-DE51D05AD794}" srcOrd="0" destOrd="0" presId="urn:microsoft.com/office/officeart/2005/8/layout/bProcess4"/>
    <dgm:cxn modelId="{917BAEAC-DAF8-41BB-A937-300456622754}" type="presParOf" srcId="{79301420-0A0F-4A5E-9A3E-A80633BB1E65}" destId="{61BE54FD-3A54-49DD-8F60-2B6B7F6BDBCC}" srcOrd="1" destOrd="0" presId="urn:microsoft.com/office/officeart/2005/8/layout/bProcess4"/>
    <dgm:cxn modelId="{AA2D395A-68E8-4EC9-AE78-66E72E134448}" type="presParOf" srcId="{19046637-F826-4386-8F0E-380C7EFE42DE}" destId="{990A14AE-63D9-4706-A7B7-717A0CB74BC6}" srcOrd="9" destOrd="0" presId="urn:microsoft.com/office/officeart/2005/8/layout/bProcess4"/>
    <dgm:cxn modelId="{50D928F7-855D-4ED9-97AC-8D2FC3BC1BC3}" type="presParOf" srcId="{19046637-F826-4386-8F0E-380C7EFE42DE}" destId="{EE92D98D-7499-49E6-B5A3-6A3D21F0CB55}" srcOrd="10" destOrd="0" presId="urn:microsoft.com/office/officeart/2005/8/layout/bProcess4"/>
    <dgm:cxn modelId="{072FB2CD-E9E1-4077-AF21-56C85A327C54}" type="presParOf" srcId="{EE92D98D-7499-49E6-B5A3-6A3D21F0CB55}" destId="{93410308-38D2-4914-9DA6-71F86A021BDF}" srcOrd="0" destOrd="0" presId="urn:microsoft.com/office/officeart/2005/8/layout/bProcess4"/>
    <dgm:cxn modelId="{D13A13BC-504C-412C-A094-E1831BF2DA4C}" type="presParOf" srcId="{EE92D98D-7499-49E6-B5A3-6A3D21F0CB55}" destId="{826602CD-8F86-463C-A548-8EE9A87E1B70}" srcOrd="1" destOrd="0" presId="urn:microsoft.com/office/officeart/2005/8/layout/bProcess4"/>
    <dgm:cxn modelId="{EB0CF1EC-E5AF-4680-B228-24ACDBF5753E}" type="presParOf" srcId="{19046637-F826-4386-8F0E-380C7EFE42DE}" destId="{2BCEC80B-0C2F-45F1-ABAF-D71285885D5D}" srcOrd="11" destOrd="0" presId="urn:microsoft.com/office/officeart/2005/8/layout/bProcess4"/>
    <dgm:cxn modelId="{80DDC734-8DEE-4C4D-9AE6-D5A8756A4540}" type="presParOf" srcId="{19046637-F826-4386-8F0E-380C7EFE42DE}" destId="{3267379A-A480-4D3A-851F-FFD4CA5D7691}" srcOrd="12" destOrd="0" presId="urn:microsoft.com/office/officeart/2005/8/layout/bProcess4"/>
    <dgm:cxn modelId="{C8A77299-762D-43FC-A60E-28F1021DCA44}" type="presParOf" srcId="{3267379A-A480-4D3A-851F-FFD4CA5D7691}" destId="{5AD15078-1BA8-4ABE-8F39-E4AFD1997D36}" srcOrd="0" destOrd="0" presId="urn:microsoft.com/office/officeart/2005/8/layout/bProcess4"/>
    <dgm:cxn modelId="{F82D54C4-38FD-45C6-A041-F07D8C66DE27}" type="presParOf" srcId="{3267379A-A480-4D3A-851F-FFD4CA5D7691}" destId="{D99405F9-42CD-4ECF-85AA-D0BF95678147}" srcOrd="1" destOrd="0" presId="urn:microsoft.com/office/officeart/2005/8/layout/bProcess4"/>
    <dgm:cxn modelId="{DCBCFCFF-55E7-437E-9EEC-6CDD94178746}" type="presParOf" srcId="{19046637-F826-4386-8F0E-380C7EFE42DE}" destId="{8FAC90A7-E7C1-4358-BFB0-A1D3FFF94D2E}" srcOrd="13" destOrd="0" presId="urn:microsoft.com/office/officeart/2005/8/layout/bProcess4"/>
    <dgm:cxn modelId="{6B926AAB-E6F4-4050-A2F3-4389C9EAECC2}" type="presParOf" srcId="{19046637-F826-4386-8F0E-380C7EFE42DE}" destId="{2A0B27C5-9CC7-4792-A357-F091146DA2B5}" srcOrd="14" destOrd="0" presId="urn:microsoft.com/office/officeart/2005/8/layout/bProcess4"/>
    <dgm:cxn modelId="{E3941433-00F4-436B-B559-6E3B6A1DCCC8}" type="presParOf" srcId="{2A0B27C5-9CC7-4792-A357-F091146DA2B5}" destId="{C6D36DE9-2AC7-4103-88ED-47912BE453FD}" srcOrd="0" destOrd="0" presId="urn:microsoft.com/office/officeart/2005/8/layout/bProcess4"/>
    <dgm:cxn modelId="{73148C53-758B-4B68-8105-EB5002D68582}" type="presParOf" srcId="{2A0B27C5-9CC7-4792-A357-F091146DA2B5}" destId="{A37B3427-CB10-4F45-B471-8392DB5DBE1B}" srcOrd="1" destOrd="0" presId="urn:microsoft.com/office/officeart/2005/8/layout/bProcess4"/>
    <dgm:cxn modelId="{E42E0A82-CA34-4058-AFF3-96AEC7D9463E}" type="presParOf" srcId="{19046637-F826-4386-8F0E-380C7EFE42DE}" destId="{9ADCA2AC-7D7A-4654-A591-03B37849BA7A}" srcOrd="15" destOrd="0" presId="urn:microsoft.com/office/officeart/2005/8/layout/bProcess4"/>
    <dgm:cxn modelId="{185D91AE-F624-41B9-A9C0-8BE536960957}" type="presParOf" srcId="{19046637-F826-4386-8F0E-380C7EFE42DE}" destId="{51F0B33F-2298-48BB-A56C-1FD3A958E3AD}" srcOrd="16" destOrd="0" presId="urn:microsoft.com/office/officeart/2005/8/layout/bProcess4"/>
    <dgm:cxn modelId="{5A08B9AA-E0EC-41EC-9CBB-D9C936DE9193}" type="presParOf" srcId="{51F0B33F-2298-48BB-A56C-1FD3A958E3AD}" destId="{EE64972E-D2BD-4009-96AB-A6AACE1F70EF}" srcOrd="0" destOrd="0" presId="urn:microsoft.com/office/officeart/2005/8/layout/bProcess4"/>
    <dgm:cxn modelId="{4B3DB2E7-DD19-4388-8D2D-053F71A8A763}" type="presParOf" srcId="{51F0B33F-2298-48BB-A56C-1FD3A958E3AD}" destId="{19CE7B3D-7F4F-4157-8B91-040B751F3957}"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CD1D2-79E0-456E-B3FF-DBE98ADFE85E}">
      <dsp:nvSpPr>
        <dsp:cNvPr id="0" name=""/>
        <dsp:cNvSpPr/>
      </dsp:nvSpPr>
      <dsp:spPr>
        <a:xfrm rot="5400000">
          <a:off x="78557" y="1124140"/>
          <a:ext cx="1729924" cy="208474"/>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1AC2411-BCB0-4D4F-822C-EDC97B77C257}">
      <dsp:nvSpPr>
        <dsp:cNvPr id="0" name=""/>
        <dsp:cNvSpPr/>
      </dsp:nvSpPr>
      <dsp:spPr>
        <a:xfrm>
          <a:off x="3808" y="20174"/>
          <a:ext cx="3261888" cy="138983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120000"/>
            </a:lnSpc>
            <a:spcBef>
              <a:spcPct val="0"/>
            </a:spcBef>
            <a:spcAft>
              <a:spcPts val="300"/>
            </a:spcAft>
          </a:pPr>
          <a:r>
            <a:rPr lang="en-IN" sz="1800" b="1" kern="1200" smtClean="0">
              <a:solidFill>
                <a:schemeClr val="tx1">
                  <a:lumMod val="75000"/>
                  <a:lumOff val="25000"/>
                </a:schemeClr>
              </a:solidFill>
            </a:rPr>
            <a:t>Step 1: Reading &amp; understanding data</a:t>
          </a:r>
          <a:endParaRPr lang="en-US" sz="1800" b="1" kern="1200" dirty="0">
            <a:solidFill>
              <a:schemeClr val="tx1">
                <a:lumMod val="75000"/>
                <a:lumOff val="25000"/>
              </a:schemeClr>
            </a:solidFill>
          </a:endParaRPr>
        </a:p>
      </dsp:txBody>
      <dsp:txXfrm>
        <a:off x="44515" y="60881"/>
        <a:ext cx="3180474" cy="1308417"/>
      </dsp:txXfrm>
    </dsp:sp>
    <dsp:sp modelId="{FA6B5F54-3466-472B-B1C7-1740DE04A8BC}">
      <dsp:nvSpPr>
        <dsp:cNvPr id="0" name=""/>
        <dsp:cNvSpPr/>
      </dsp:nvSpPr>
      <dsp:spPr>
        <a:xfrm rot="5400000">
          <a:off x="78557" y="2861430"/>
          <a:ext cx="1729924" cy="208474"/>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B912A5E-A02F-4988-BB1B-044BED59A5FF}">
      <dsp:nvSpPr>
        <dsp:cNvPr id="0" name=""/>
        <dsp:cNvSpPr/>
      </dsp:nvSpPr>
      <dsp:spPr>
        <a:xfrm>
          <a:off x="3808" y="1757464"/>
          <a:ext cx="3261888" cy="138983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120000"/>
            </a:lnSpc>
            <a:spcBef>
              <a:spcPct val="0"/>
            </a:spcBef>
            <a:spcAft>
              <a:spcPts val="300"/>
            </a:spcAft>
          </a:pPr>
          <a:r>
            <a:rPr lang="en-IN" sz="1800" b="1" kern="1200" dirty="0" smtClean="0">
              <a:solidFill>
                <a:schemeClr val="tx1">
                  <a:lumMod val="75000"/>
                  <a:lumOff val="25000"/>
                </a:schemeClr>
              </a:solidFill>
            </a:rPr>
            <a:t>Step 2: Data Visualization.</a:t>
          </a:r>
        </a:p>
        <a:p>
          <a:pPr lvl="0" algn="ctr" defTabSz="800100">
            <a:lnSpc>
              <a:spcPct val="120000"/>
            </a:lnSpc>
            <a:spcBef>
              <a:spcPct val="0"/>
            </a:spcBef>
            <a:spcAft>
              <a:spcPts val="300"/>
            </a:spcAft>
          </a:pPr>
          <a:r>
            <a:rPr lang="en-IN" sz="1600" b="1" kern="1200" dirty="0" smtClean="0">
              <a:solidFill>
                <a:schemeClr val="tx1">
                  <a:lumMod val="75000"/>
                  <a:lumOff val="25000"/>
                </a:schemeClr>
              </a:solidFill>
            </a:rPr>
            <a:t>Univariate (box plot, histogram)</a:t>
          </a:r>
          <a:endParaRPr lang="en-US" sz="1800" kern="1200" dirty="0">
            <a:solidFill>
              <a:schemeClr val="tx1">
                <a:lumMod val="75000"/>
                <a:lumOff val="25000"/>
              </a:schemeClr>
            </a:solidFill>
          </a:endParaRPr>
        </a:p>
      </dsp:txBody>
      <dsp:txXfrm>
        <a:off x="44515" y="1798171"/>
        <a:ext cx="3180474" cy="1308417"/>
      </dsp:txXfrm>
    </dsp:sp>
    <dsp:sp modelId="{1C58AEA4-C1A8-49FF-A055-10F5A2AE24A1}">
      <dsp:nvSpPr>
        <dsp:cNvPr id="0" name=""/>
        <dsp:cNvSpPr/>
      </dsp:nvSpPr>
      <dsp:spPr>
        <a:xfrm>
          <a:off x="948705" y="3730074"/>
          <a:ext cx="4015923" cy="208474"/>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DE8F41-C52D-41E0-89BA-C283BC7A4DFE}">
      <dsp:nvSpPr>
        <dsp:cNvPr id="0" name=""/>
        <dsp:cNvSpPr/>
      </dsp:nvSpPr>
      <dsp:spPr>
        <a:xfrm>
          <a:off x="3808" y="3494753"/>
          <a:ext cx="3261888" cy="138983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120000"/>
            </a:lnSpc>
            <a:spcBef>
              <a:spcPct val="0"/>
            </a:spcBef>
            <a:spcAft>
              <a:spcPts val="300"/>
            </a:spcAft>
          </a:pPr>
          <a:r>
            <a:rPr lang="en-US" sz="1800" b="1" kern="1200" dirty="0" smtClean="0">
              <a:solidFill>
                <a:schemeClr val="tx1">
                  <a:lumMod val="75000"/>
                  <a:lumOff val="25000"/>
                </a:schemeClr>
              </a:solidFill>
            </a:rPr>
            <a:t>Step 3: Identifying Outliers </a:t>
          </a:r>
        </a:p>
        <a:p>
          <a:pPr lvl="0" algn="ctr" defTabSz="800100">
            <a:lnSpc>
              <a:spcPct val="120000"/>
            </a:lnSpc>
            <a:spcBef>
              <a:spcPct val="0"/>
            </a:spcBef>
            <a:spcAft>
              <a:spcPts val="300"/>
            </a:spcAft>
          </a:pPr>
          <a:r>
            <a:rPr lang="en-US" sz="1600" b="1" kern="1200" dirty="0" smtClean="0">
              <a:solidFill>
                <a:schemeClr val="tx1">
                  <a:lumMod val="75000"/>
                  <a:lumOff val="25000"/>
                </a:schemeClr>
              </a:solidFill>
            </a:rPr>
            <a:t>(not to remove any outliers)</a:t>
          </a:r>
          <a:endParaRPr lang="en-US" sz="1600" b="1" kern="1200" dirty="0">
            <a:solidFill>
              <a:schemeClr val="tx1">
                <a:lumMod val="75000"/>
                <a:lumOff val="25000"/>
              </a:schemeClr>
            </a:solidFill>
          </a:endParaRPr>
        </a:p>
      </dsp:txBody>
      <dsp:txXfrm>
        <a:off x="44515" y="3535460"/>
        <a:ext cx="3180474" cy="1308417"/>
      </dsp:txXfrm>
    </dsp:sp>
    <dsp:sp modelId="{5842CAFB-4EAD-42EC-8CA9-EE596A6E55F8}">
      <dsp:nvSpPr>
        <dsp:cNvPr id="0" name=""/>
        <dsp:cNvSpPr/>
      </dsp:nvSpPr>
      <dsp:spPr>
        <a:xfrm rot="16200000">
          <a:off x="4104852" y="2861430"/>
          <a:ext cx="1729924" cy="208474"/>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2CE6C51-C07C-4DA0-BF2F-379D9DB167A4}">
      <dsp:nvSpPr>
        <dsp:cNvPr id="0" name=""/>
        <dsp:cNvSpPr/>
      </dsp:nvSpPr>
      <dsp:spPr>
        <a:xfrm>
          <a:off x="4030103" y="3494753"/>
          <a:ext cx="3261888" cy="138983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120000"/>
            </a:lnSpc>
            <a:spcBef>
              <a:spcPct val="0"/>
            </a:spcBef>
            <a:spcAft>
              <a:spcPts val="300"/>
            </a:spcAft>
          </a:pPr>
          <a:r>
            <a:rPr lang="en-IN" sz="1800" b="1" kern="1200" dirty="0" smtClean="0">
              <a:solidFill>
                <a:schemeClr val="tx1">
                  <a:lumMod val="75000"/>
                  <a:lumOff val="25000"/>
                </a:schemeClr>
              </a:solidFill>
            </a:rPr>
            <a:t>Step 4: Check for Multicollinearity.</a:t>
          </a:r>
        </a:p>
        <a:p>
          <a:pPr lvl="0" algn="ctr" defTabSz="800100">
            <a:lnSpc>
              <a:spcPct val="120000"/>
            </a:lnSpc>
            <a:spcBef>
              <a:spcPct val="0"/>
            </a:spcBef>
            <a:spcAft>
              <a:spcPts val="300"/>
            </a:spcAft>
          </a:pPr>
          <a:r>
            <a:rPr lang="en-IN" sz="1600" b="1" kern="1200" dirty="0" smtClean="0">
              <a:solidFill>
                <a:schemeClr val="tx1">
                  <a:lumMod val="75000"/>
                  <a:lumOff val="25000"/>
                </a:schemeClr>
              </a:solidFill>
            </a:rPr>
            <a:t>Bivariate (pair plot, heat map) </a:t>
          </a:r>
          <a:endParaRPr lang="en-US" sz="1600" b="1" kern="1200" dirty="0">
            <a:solidFill>
              <a:schemeClr val="tx1">
                <a:lumMod val="75000"/>
                <a:lumOff val="25000"/>
              </a:schemeClr>
            </a:solidFill>
          </a:endParaRPr>
        </a:p>
      </dsp:txBody>
      <dsp:txXfrm>
        <a:off x="4070810" y="3535460"/>
        <a:ext cx="3180474" cy="1308417"/>
      </dsp:txXfrm>
    </dsp:sp>
    <dsp:sp modelId="{990A14AE-63D9-4706-A7B7-717A0CB74BC6}">
      <dsp:nvSpPr>
        <dsp:cNvPr id="0" name=""/>
        <dsp:cNvSpPr/>
      </dsp:nvSpPr>
      <dsp:spPr>
        <a:xfrm rot="16200000">
          <a:off x="4104852" y="1124140"/>
          <a:ext cx="1729924" cy="208474"/>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1BE54FD-3A54-49DD-8F60-2B6B7F6BDBCC}">
      <dsp:nvSpPr>
        <dsp:cNvPr id="0" name=""/>
        <dsp:cNvSpPr/>
      </dsp:nvSpPr>
      <dsp:spPr>
        <a:xfrm>
          <a:off x="4030103" y="1757464"/>
          <a:ext cx="3261888" cy="138983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120000"/>
            </a:lnSpc>
            <a:spcBef>
              <a:spcPct val="0"/>
            </a:spcBef>
            <a:spcAft>
              <a:spcPts val="300"/>
            </a:spcAft>
          </a:pPr>
          <a:r>
            <a:rPr lang="en-IN" sz="1800" b="1" kern="1200" dirty="0" smtClean="0">
              <a:solidFill>
                <a:schemeClr val="tx1">
                  <a:lumMod val="75000"/>
                  <a:lumOff val="25000"/>
                </a:schemeClr>
              </a:solidFill>
            </a:rPr>
            <a:t>Step 5: Principal Component Analysis</a:t>
          </a:r>
        </a:p>
        <a:p>
          <a:pPr lvl="0" algn="ctr" defTabSz="800100">
            <a:lnSpc>
              <a:spcPct val="120000"/>
            </a:lnSpc>
            <a:spcBef>
              <a:spcPct val="0"/>
            </a:spcBef>
            <a:spcAft>
              <a:spcPts val="300"/>
            </a:spcAft>
          </a:pPr>
          <a:r>
            <a:rPr lang="en-IN" sz="1400" b="1" kern="1200" dirty="0" smtClean="0">
              <a:solidFill>
                <a:schemeClr val="tx1">
                  <a:lumMod val="75000"/>
                  <a:lumOff val="25000"/>
                </a:schemeClr>
              </a:solidFill>
            </a:rPr>
            <a:t>94.5% variance explained by 5 PCs.</a:t>
          </a:r>
          <a:endParaRPr lang="en-US" sz="1600" b="1" kern="1200" dirty="0">
            <a:solidFill>
              <a:schemeClr val="tx1">
                <a:lumMod val="75000"/>
                <a:lumOff val="25000"/>
              </a:schemeClr>
            </a:solidFill>
          </a:endParaRPr>
        </a:p>
      </dsp:txBody>
      <dsp:txXfrm>
        <a:off x="4070810" y="1798171"/>
        <a:ext cx="3180474" cy="1308417"/>
      </dsp:txXfrm>
    </dsp:sp>
    <dsp:sp modelId="{2BCEC80B-0C2F-45F1-ABAF-D71285885D5D}">
      <dsp:nvSpPr>
        <dsp:cNvPr id="0" name=""/>
        <dsp:cNvSpPr/>
      </dsp:nvSpPr>
      <dsp:spPr>
        <a:xfrm>
          <a:off x="4975000" y="255496"/>
          <a:ext cx="4015923" cy="208474"/>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26602CD-8F86-463C-A548-8EE9A87E1B70}">
      <dsp:nvSpPr>
        <dsp:cNvPr id="0" name=""/>
        <dsp:cNvSpPr/>
      </dsp:nvSpPr>
      <dsp:spPr>
        <a:xfrm>
          <a:off x="4030103" y="20174"/>
          <a:ext cx="3261888" cy="138983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120000"/>
            </a:lnSpc>
            <a:spcBef>
              <a:spcPct val="0"/>
            </a:spcBef>
            <a:spcAft>
              <a:spcPts val="300"/>
            </a:spcAft>
          </a:pPr>
          <a:r>
            <a:rPr lang="en-IN" sz="1800" b="1" kern="1200" dirty="0" smtClean="0">
              <a:solidFill>
                <a:schemeClr val="tx1">
                  <a:lumMod val="75000"/>
                  <a:lumOff val="25000"/>
                </a:schemeClr>
              </a:solidFill>
            </a:rPr>
            <a:t>Step 6: Creating the Clusters</a:t>
          </a:r>
        </a:p>
        <a:p>
          <a:pPr lvl="0" algn="ctr" defTabSz="800100">
            <a:lnSpc>
              <a:spcPct val="120000"/>
            </a:lnSpc>
            <a:spcBef>
              <a:spcPct val="0"/>
            </a:spcBef>
            <a:spcAft>
              <a:spcPts val="300"/>
            </a:spcAft>
          </a:pPr>
          <a:r>
            <a:rPr lang="en-IN" sz="1600" b="1" kern="1200" dirty="0" smtClean="0">
              <a:solidFill>
                <a:schemeClr val="tx1">
                  <a:lumMod val="75000"/>
                  <a:lumOff val="25000"/>
                </a:schemeClr>
              </a:solidFill>
            </a:rPr>
            <a:t>K-Means Clustering</a:t>
          </a:r>
          <a:endParaRPr lang="en-US" sz="1600" b="1" kern="1200" dirty="0">
            <a:solidFill>
              <a:schemeClr val="tx1">
                <a:lumMod val="75000"/>
                <a:lumOff val="25000"/>
              </a:schemeClr>
            </a:solidFill>
          </a:endParaRPr>
        </a:p>
      </dsp:txBody>
      <dsp:txXfrm>
        <a:off x="4070810" y="60881"/>
        <a:ext cx="3180474" cy="1308417"/>
      </dsp:txXfrm>
    </dsp:sp>
    <dsp:sp modelId="{8FAC90A7-E7C1-4358-BFB0-A1D3FFF94D2E}">
      <dsp:nvSpPr>
        <dsp:cNvPr id="0" name=""/>
        <dsp:cNvSpPr/>
      </dsp:nvSpPr>
      <dsp:spPr>
        <a:xfrm rot="5400000">
          <a:off x="8131148" y="1124140"/>
          <a:ext cx="1729924" cy="208474"/>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99405F9-42CD-4ECF-85AA-D0BF95678147}">
      <dsp:nvSpPr>
        <dsp:cNvPr id="0" name=""/>
        <dsp:cNvSpPr/>
      </dsp:nvSpPr>
      <dsp:spPr>
        <a:xfrm>
          <a:off x="8056399" y="20174"/>
          <a:ext cx="3261888" cy="138983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120000"/>
            </a:lnSpc>
            <a:spcBef>
              <a:spcPct val="0"/>
            </a:spcBef>
            <a:spcAft>
              <a:spcPts val="300"/>
            </a:spcAft>
          </a:pPr>
          <a:r>
            <a:rPr lang="en-IN" sz="1800" b="1" kern="1200" dirty="0" smtClean="0">
              <a:solidFill>
                <a:schemeClr val="tx1">
                  <a:lumMod val="75000"/>
                  <a:lumOff val="25000"/>
                </a:schemeClr>
              </a:solidFill>
            </a:rPr>
            <a:t>Step 7: Creating the Clusters</a:t>
          </a:r>
        </a:p>
        <a:p>
          <a:pPr lvl="0" algn="ctr" defTabSz="800100">
            <a:lnSpc>
              <a:spcPct val="120000"/>
            </a:lnSpc>
            <a:spcBef>
              <a:spcPct val="0"/>
            </a:spcBef>
            <a:spcAft>
              <a:spcPts val="300"/>
            </a:spcAft>
          </a:pPr>
          <a:r>
            <a:rPr lang="en-IN" sz="1600" b="1" kern="1200" dirty="0" smtClean="0">
              <a:solidFill>
                <a:schemeClr val="tx1">
                  <a:lumMod val="75000"/>
                  <a:lumOff val="25000"/>
                </a:schemeClr>
              </a:solidFill>
            </a:rPr>
            <a:t>Hierarchical Clustering</a:t>
          </a:r>
          <a:endParaRPr lang="en-US" sz="1600" b="1" kern="1200" dirty="0">
            <a:solidFill>
              <a:schemeClr val="tx1">
                <a:lumMod val="75000"/>
                <a:lumOff val="25000"/>
              </a:schemeClr>
            </a:solidFill>
          </a:endParaRPr>
        </a:p>
      </dsp:txBody>
      <dsp:txXfrm>
        <a:off x="8097106" y="60881"/>
        <a:ext cx="3180474" cy="1308417"/>
      </dsp:txXfrm>
    </dsp:sp>
    <dsp:sp modelId="{9ADCA2AC-7D7A-4654-A591-03B37849BA7A}">
      <dsp:nvSpPr>
        <dsp:cNvPr id="0" name=""/>
        <dsp:cNvSpPr/>
      </dsp:nvSpPr>
      <dsp:spPr>
        <a:xfrm rot="5400000">
          <a:off x="8131148" y="2861430"/>
          <a:ext cx="1729924" cy="208474"/>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37B3427-CB10-4F45-B471-8392DB5DBE1B}">
      <dsp:nvSpPr>
        <dsp:cNvPr id="0" name=""/>
        <dsp:cNvSpPr/>
      </dsp:nvSpPr>
      <dsp:spPr>
        <a:xfrm>
          <a:off x="8056399" y="1757464"/>
          <a:ext cx="3261888" cy="138983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120000"/>
            </a:lnSpc>
            <a:spcBef>
              <a:spcPct val="0"/>
            </a:spcBef>
            <a:spcAft>
              <a:spcPts val="300"/>
            </a:spcAft>
          </a:pPr>
          <a:r>
            <a:rPr lang="en-US" sz="1800" b="1" kern="1200" dirty="0" smtClean="0">
              <a:solidFill>
                <a:schemeClr val="tx1">
                  <a:lumMod val="75000"/>
                  <a:lumOff val="25000"/>
                </a:schemeClr>
              </a:solidFill>
            </a:rPr>
            <a:t>Step 8: Analyzing the Clusters</a:t>
          </a:r>
        </a:p>
        <a:p>
          <a:pPr lvl="0" algn="ctr" defTabSz="800100">
            <a:lnSpc>
              <a:spcPct val="120000"/>
            </a:lnSpc>
            <a:spcBef>
              <a:spcPct val="0"/>
            </a:spcBef>
            <a:spcAft>
              <a:spcPts val="300"/>
            </a:spcAft>
          </a:pPr>
          <a:r>
            <a:rPr lang="en-US" sz="1600" b="1" kern="1200" dirty="0" smtClean="0">
              <a:solidFill>
                <a:schemeClr val="tx1">
                  <a:lumMod val="75000"/>
                  <a:lumOff val="25000"/>
                </a:schemeClr>
              </a:solidFill>
            </a:rPr>
            <a:t>Created 4 clusters using K-means</a:t>
          </a:r>
          <a:endParaRPr lang="en-US" sz="1600" b="1" kern="1200" dirty="0">
            <a:solidFill>
              <a:schemeClr val="tx1">
                <a:lumMod val="75000"/>
                <a:lumOff val="25000"/>
              </a:schemeClr>
            </a:solidFill>
          </a:endParaRPr>
        </a:p>
      </dsp:txBody>
      <dsp:txXfrm>
        <a:off x="8097106" y="1798171"/>
        <a:ext cx="3180474" cy="1308417"/>
      </dsp:txXfrm>
    </dsp:sp>
    <dsp:sp modelId="{19CE7B3D-7F4F-4157-8B91-040B751F3957}">
      <dsp:nvSpPr>
        <dsp:cNvPr id="0" name=""/>
        <dsp:cNvSpPr/>
      </dsp:nvSpPr>
      <dsp:spPr>
        <a:xfrm>
          <a:off x="8056399" y="3494753"/>
          <a:ext cx="3261888" cy="138983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120000"/>
            </a:lnSpc>
            <a:spcBef>
              <a:spcPct val="0"/>
            </a:spcBef>
            <a:spcAft>
              <a:spcPts val="300"/>
            </a:spcAft>
          </a:pPr>
          <a:r>
            <a:rPr lang="en-US" sz="1800" b="1" kern="1200" smtClean="0">
              <a:solidFill>
                <a:schemeClr val="tx1">
                  <a:lumMod val="75000"/>
                  <a:lumOff val="25000"/>
                </a:schemeClr>
              </a:solidFill>
            </a:rPr>
            <a:t>Step 9: Recommendations</a:t>
          </a:r>
          <a:endParaRPr lang="en-US" sz="1800" b="1" kern="1200" dirty="0">
            <a:solidFill>
              <a:schemeClr val="tx1">
                <a:lumMod val="75000"/>
                <a:lumOff val="25000"/>
              </a:schemeClr>
            </a:solidFill>
          </a:endParaRPr>
        </a:p>
      </dsp:txBody>
      <dsp:txXfrm>
        <a:off x="8097106" y="3535460"/>
        <a:ext cx="3180474" cy="1308417"/>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a:xfrm>
            <a:off x="360528" y="6173787"/>
            <a:ext cx="2743200" cy="365125"/>
          </a:xfrm>
        </p:spPr>
        <p:txBody>
          <a:bodyPr/>
          <a:lstStyle/>
          <a:p>
            <a:fld id="{8C83014E-9943-40A8-8CFD-CB24DA479F76}" type="datetimeFigureOut">
              <a:rPr lang="en-IN" smtClean="0"/>
              <a:t>11-04-2020</a:t>
            </a:fld>
            <a:endParaRPr lang="en-IN"/>
          </a:p>
        </p:txBody>
      </p:sp>
      <p:sp>
        <p:nvSpPr>
          <p:cNvPr id="5" name="Footer Placeholder 4"/>
          <p:cNvSpPr>
            <a:spLocks noGrp="1"/>
          </p:cNvSpPr>
          <p:nvPr>
            <p:ph type="ftr" sz="quarter" idx="11"/>
          </p:nvPr>
        </p:nvSpPr>
        <p:spPr>
          <a:xfrm>
            <a:off x="4022678" y="6173786"/>
            <a:ext cx="4114800" cy="365125"/>
          </a:xfrm>
        </p:spPr>
        <p:txBody>
          <a:bodyPr/>
          <a:lstStyle/>
          <a:p>
            <a:r>
              <a:rPr lang="en-IN" dirty="0" smtClean="0"/>
              <a:t>Submitted by: Janarthanan B</a:t>
            </a:r>
            <a:endParaRPr lang="en-IN" dirty="0"/>
          </a:p>
        </p:txBody>
      </p:sp>
      <p:sp>
        <p:nvSpPr>
          <p:cNvPr id="6" name="Slide Number Placeholder 5"/>
          <p:cNvSpPr>
            <a:spLocks noGrp="1"/>
          </p:cNvSpPr>
          <p:nvPr>
            <p:ph type="sldNum" sz="quarter" idx="12"/>
          </p:nvPr>
        </p:nvSpPr>
        <p:spPr>
          <a:xfrm>
            <a:off x="9056428" y="6170278"/>
            <a:ext cx="2743200" cy="365125"/>
          </a:xfrm>
        </p:spPr>
        <p:txBody>
          <a:bodyPr/>
          <a:lstStyle/>
          <a:p>
            <a:fld id="{AFEB54F4-F485-4F03-8778-E3013992640A}" type="slidenum">
              <a:rPr lang="en-IN" smtClean="0"/>
              <a:t>‹#›</a:t>
            </a:fld>
            <a:endParaRPr lang="en-IN"/>
          </a:p>
        </p:txBody>
      </p:sp>
      <p:sp>
        <p:nvSpPr>
          <p:cNvPr id="7" name="Rectangle 6"/>
          <p:cNvSpPr/>
          <p:nvPr userDrawn="1"/>
        </p:nvSpPr>
        <p:spPr>
          <a:xfrm>
            <a:off x="259307" y="313899"/>
            <a:ext cx="11641542" cy="630526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650991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83014E-9943-40A8-8CFD-CB24DA479F76}" type="datetimeFigureOut">
              <a:rPr lang="en-IN" smtClean="0"/>
              <a:t>11-04-2020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EB54F4-F485-4F03-8778-E3013992640A}" type="slidenum">
              <a:rPr lang="en-IN" smtClean="0"/>
              <a:t>‹#›</a:t>
            </a:fld>
            <a:endParaRPr lang="en-IN"/>
          </a:p>
        </p:txBody>
      </p:sp>
    </p:spTree>
    <p:extLst>
      <p:ext uri="{BB962C8B-B14F-4D97-AF65-F5344CB8AC3E}">
        <p14:creationId xmlns:p14="http://schemas.microsoft.com/office/powerpoint/2010/main" val="1023980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83014E-9943-40A8-8CFD-CB24DA479F76}" type="datetimeFigureOut">
              <a:rPr lang="en-IN" smtClean="0"/>
              <a:t>11-04-2020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EB54F4-F485-4F03-8778-E3013992640A}" type="slidenum">
              <a:rPr lang="en-IN" smtClean="0"/>
              <a:t>‹#›</a:t>
            </a:fld>
            <a:endParaRPr lang="en-IN"/>
          </a:p>
        </p:txBody>
      </p:sp>
    </p:spTree>
    <p:extLst>
      <p:ext uri="{BB962C8B-B14F-4D97-AF65-F5344CB8AC3E}">
        <p14:creationId xmlns:p14="http://schemas.microsoft.com/office/powerpoint/2010/main" val="1581915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8766" y="500063"/>
            <a:ext cx="11321955" cy="755532"/>
          </a:xfrm>
        </p:spPr>
        <p:txBody>
          <a:bodyPr>
            <a:normAutofit/>
          </a:bodyPr>
          <a:lstStyle>
            <a:lvl1pPr>
              <a:defRPr sz="3200" b="1">
                <a:latin typeface="Bookman Old Style" panose="02050604050505020204" pitchFamily="18" charset="0"/>
              </a:defRPr>
            </a:lvl1pPr>
          </a:lstStyle>
          <a:p>
            <a:r>
              <a:rPr lang="en-US" smtClean="0"/>
              <a:t>Click to edit Master title style</a:t>
            </a:r>
            <a:endParaRPr lang="en-IN"/>
          </a:p>
        </p:txBody>
      </p:sp>
      <p:sp>
        <p:nvSpPr>
          <p:cNvPr id="3" name="Content Placeholder 2"/>
          <p:cNvSpPr>
            <a:spLocks noGrp="1"/>
          </p:cNvSpPr>
          <p:nvPr>
            <p:ph idx="1"/>
          </p:nvPr>
        </p:nvSpPr>
        <p:spPr>
          <a:xfrm>
            <a:off x="428765" y="1441758"/>
            <a:ext cx="11321955" cy="4508665"/>
          </a:xfrm>
        </p:spPr>
        <p:txBody>
          <a:bodyPr>
            <a:normAutofit/>
          </a:bodyPr>
          <a:lstStyle>
            <a:lvl1pPr>
              <a:lnSpc>
                <a:spcPct val="120000"/>
              </a:lnSpc>
              <a:spcBef>
                <a:spcPts val="300"/>
              </a:spcBef>
              <a:spcAft>
                <a:spcPts val="300"/>
              </a:spcAft>
              <a:defRPr sz="2400">
                <a:latin typeface="Bookman Old Style" panose="02050604050505020204" pitchFamily="18" charset="0"/>
              </a:defRPr>
            </a:lvl1pPr>
            <a:lvl2pPr>
              <a:lnSpc>
                <a:spcPct val="120000"/>
              </a:lnSpc>
              <a:spcBef>
                <a:spcPts val="300"/>
              </a:spcBef>
              <a:spcAft>
                <a:spcPts val="300"/>
              </a:spcAft>
              <a:defRPr sz="2000">
                <a:latin typeface="Bookman Old Style" panose="02050604050505020204" pitchFamily="18" charset="0"/>
              </a:defRPr>
            </a:lvl2pPr>
            <a:lvl3pPr>
              <a:lnSpc>
                <a:spcPct val="120000"/>
              </a:lnSpc>
              <a:spcBef>
                <a:spcPts val="300"/>
              </a:spcBef>
              <a:spcAft>
                <a:spcPts val="300"/>
              </a:spcAft>
              <a:defRPr sz="1800">
                <a:latin typeface="Bookman Old Style" panose="02050604050505020204" pitchFamily="18" charset="0"/>
              </a:defRPr>
            </a:lvl3pPr>
            <a:lvl4pPr>
              <a:lnSpc>
                <a:spcPct val="120000"/>
              </a:lnSpc>
              <a:spcBef>
                <a:spcPts val="300"/>
              </a:spcBef>
              <a:spcAft>
                <a:spcPts val="300"/>
              </a:spcAft>
              <a:defRPr sz="1600">
                <a:latin typeface="Bookman Old Style" panose="02050604050505020204" pitchFamily="18" charset="0"/>
              </a:defRPr>
            </a:lvl4pPr>
            <a:lvl5pPr>
              <a:lnSpc>
                <a:spcPct val="120000"/>
              </a:lnSpc>
              <a:spcBef>
                <a:spcPts val="300"/>
              </a:spcBef>
              <a:spcAft>
                <a:spcPts val="300"/>
              </a:spcAft>
              <a:defRPr sz="1600">
                <a:latin typeface="Bookman Old Style" panose="02050604050505020204"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10"/>
          </p:nvPr>
        </p:nvSpPr>
        <p:spPr>
          <a:xfrm>
            <a:off x="428765" y="6174700"/>
            <a:ext cx="2743200" cy="365125"/>
          </a:xfrm>
        </p:spPr>
        <p:txBody>
          <a:bodyPr/>
          <a:lstStyle/>
          <a:p>
            <a:fld id="{8C83014E-9943-40A8-8CFD-CB24DA479F76}" type="datetimeFigureOut">
              <a:rPr lang="en-IN" smtClean="0"/>
              <a:t>11-04-2020</a:t>
            </a:fld>
            <a:endParaRPr lang="en-IN"/>
          </a:p>
        </p:txBody>
      </p:sp>
      <p:sp>
        <p:nvSpPr>
          <p:cNvPr id="5" name="Footer Placeholder 4"/>
          <p:cNvSpPr>
            <a:spLocks noGrp="1"/>
          </p:cNvSpPr>
          <p:nvPr>
            <p:ph type="ftr" sz="quarter" idx="11"/>
          </p:nvPr>
        </p:nvSpPr>
        <p:spPr>
          <a:xfrm>
            <a:off x="3833882" y="6160069"/>
            <a:ext cx="4114800" cy="365125"/>
          </a:xfrm>
        </p:spPr>
        <p:txBody>
          <a:bodyPr/>
          <a:lstStyle/>
          <a:p>
            <a:endParaRPr lang="en-IN"/>
          </a:p>
        </p:txBody>
      </p:sp>
      <p:sp>
        <p:nvSpPr>
          <p:cNvPr id="6" name="Slide Number Placeholder 5"/>
          <p:cNvSpPr>
            <a:spLocks noGrp="1"/>
          </p:cNvSpPr>
          <p:nvPr>
            <p:ph type="sldNum" sz="quarter" idx="12"/>
          </p:nvPr>
        </p:nvSpPr>
        <p:spPr>
          <a:xfrm>
            <a:off x="9007520" y="6156562"/>
            <a:ext cx="2743200" cy="365125"/>
          </a:xfrm>
        </p:spPr>
        <p:txBody>
          <a:bodyPr/>
          <a:lstStyle/>
          <a:p>
            <a:fld id="{AFEB54F4-F485-4F03-8778-E3013992640A}" type="slidenum">
              <a:rPr lang="en-IN" smtClean="0"/>
              <a:t>‹#›</a:t>
            </a:fld>
            <a:endParaRPr lang="en-IN"/>
          </a:p>
        </p:txBody>
      </p:sp>
      <p:sp>
        <p:nvSpPr>
          <p:cNvPr id="7" name="Rectangle 6"/>
          <p:cNvSpPr/>
          <p:nvPr userDrawn="1"/>
        </p:nvSpPr>
        <p:spPr>
          <a:xfrm>
            <a:off x="259307" y="313899"/>
            <a:ext cx="11641542" cy="630526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089356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83014E-9943-40A8-8CFD-CB24DA479F76}" type="datetimeFigureOut">
              <a:rPr lang="en-IN" smtClean="0"/>
              <a:t>11-04-2020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EB54F4-F485-4F03-8778-E3013992640A}" type="slidenum">
              <a:rPr lang="en-IN" smtClean="0"/>
              <a:t>‹#›</a:t>
            </a:fld>
            <a:endParaRPr lang="en-IN"/>
          </a:p>
        </p:txBody>
      </p:sp>
    </p:spTree>
    <p:extLst>
      <p:ext uri="{BB962C8B-B14F-4D97-AF65-F5344CB8AC3E}">
        <p14:creationId xmlns:p14="http://schemas.microsoft.com/office/powerpoint/2010/main" val="4098352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C83014E-9943-40A8-8CFD-CB24DA479F76}" type="datetimeFigureOut">
              <a:rPr lang="en-IN" smtClean="0"/>
              <a:t>11-04-2020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B54F4-F485-4F03-8778-E3013992640A}" type="slidenum">
              <a:rPr lang="en-IN" smtClean="0"/>
              <a:t>‹#›</a:t>
            </a:fld>
            <a:endParaRPr lang="en-IN"/>
          </a:p>
        </p:txBody>
      </p:sp>
    </p:spTree>
    <p:extLst>
      <p:ext uri="{BB962C8B-B14F-4D97-AF65-F5344CB8AC3E}">
        <p14:creationId xmlns:p14="http://schemas.microsoft.com/office/powerpoint/2010/main" val="1923005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C83014E-9943-40A8-8CFD-CB24DA479F76}" type="datetimeFigureOut">
              <a:rPr lang="en-IN" smtClean="0"/>
              <a:t>11-04-2020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EB54F4-F485-4F03-8778-E3013992640A}" type="slidenum">
              <a:rPr lang="en-IN" smtClean="0"/>
              <a:t>‹#›</a:t>
            </a:fld>
            <a:endParaRPr lang="en-IN"/>
          </a:p>
        </p:txBody>
      </p:sp>
    </p:spTree>
    <p:extLst>
      <p:ext uri="{BB962C8B-B14F-4D97-AF65-F5344CB8AC3E}">
        <p14:creationId xmlns:p14="http://schemas.microsoft.com/office/powerpoint/2010/main" val="1466293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C83014E-9943-40A8-8CFD-CB24DA479F76}" type="datetimeFigureOut">
              <a:rPr lang="en-IN" smtClean="0"/>
              <a:t>11-04-2020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EB54F4-F485-4F03-8778-E3013992640A}" type="slidenum">
              <a:rPr lang="en-IN" smtClean="0"/>
              <a:t>‹#›</a:t>
            </a:fld>
            <a:endParaRPr lang="en-IN"/>
          </a:p>
        </p:txBody>
      </p:sp>
    </p:spTree>
    <p:extLst>
      <p:ext uri="{BB962C8B-B14F-4D97-AF65-F5344CB8AC3E}">
        <p14:creationId xmlns:p14="http://schemas.microsoft.com/office/powerpoint/2010/main" val="56950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83014E-9943-40A8-8CFD-CB24DA479F76}" type="datetimeFigureOut">
              <a:rPr lang="en-IN" smtClean="0"/>
              <a:t>11-04-2020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EB54F4-F485-4F03-8778-E3013992640A}" type="slidenum">
              <a:rPr lang="en-IN" smtClean="0"/>
              <a:t>‹#›</a:t>
            </a:fld>
            <a:endParaRPr lang="en-IN"/>
          </a:p>
        </p:txBody>
      </p:sp>
    </p:spTree>
    <p:extLst>
      <p:ext uri="{BB962C8B-B14F-4D97-AF65-F5344CB8AC3E}">
        <p14:creationId xmlns:p14="http://schemas.microsoft.com/office/powerpoint/2010/main" val="205013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83014E-9943-40A8-8CFD-CB24DA479F76}" type="datetimeFigureOut">
              <a:rPr lang="en-IN" smtClean="0"/>
              <a:t>11-04-2020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B54F4-F485-4F03-8778-E3013992640A}" type="slidenum">
              <a:rPr lang="en-IN" smtClean="0"/>
              <a:t>‹#›</a:t>
            </a:fld>
            <a:endParaRPr lang="en-IN"/>
          </a:p>
        </p:txBody>
      </p:sp>
    </p:spTree>
    <p:extLst>
      <p:ext uri="{BB962C8B-B14F-4D97-AF65-F5344CB8AC3E}">
        <p14:creationId xmlns:p14="http://schemas.microsoft.com/office/powerpoint/2010/main" val="2018167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83014E-9943-40A8-8CFD-CB24DA479F76}" type="datetimeFigureOut">
              <a:rPr lang="en-IN" smtClean="0"/>
              <a:t>11-04-2020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B54F4-F485-4F03-8778-E3013992640A}" type="slidenum">
              <a:rPr lang="en-IN" smtClean="0"/>
              <a:t>‹#›</a:t>
            </a:fld>
            <a:endParaRPr lang="en-IN"/>
          </a:p>
        </p:txBody>
      </p:sp>
    </p:spTree>
    <p:extLst>
      <p:ext uri="{BB962C8B-B14F-4D97-AF65-F5344CB8AC3E}">
        <p14:creationId xmlns:p14="http://schemas.microsoft.com/office/powerpoint/2010/main" val="2109911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3014E-9943-40A8-8CFD-CB24DA479F76}" type="datetimeFigureOut">
              <a:rPr lang="en-IN" smtClean="0"/>
              <a:t>11-04-2020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EB54F4-F485-4F03-8778-E3013992640A}" type="slidenum">
              <a:rPr lang="en-IN" smtClean="0"/>
              <a:t>‹#›</a:t>
            </a:fld>
            <a:endParaRPr lang="en-IN"/>
          </a:p>
        </p:txBody>
      </p:sp>
    </p:spTree>
    <p:extLst>
      <p:ext uri="{BB962C8B-B14F-4D97-AF65-F5344CB8AC3E}">
        <p14:creationId xmlns:p14="http://schemas.microsoft.com/office/powerpoint/2010/main" val="870095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chorCtr="0">
            <a:normAutofit/>
          </a:bodyPr>
          <a:lstStyle/>
          <a:p>
            <a:r>
              <a:rPr lang="en-IN" sz="4800" b="1" dirty="0" smtClean="0">
                <a:latin typeface="Bookman Old Style" panose="02050604050505020204" pitchFamily="18" charset="0"/>
              </a:rPr>
              <a:t>Clustering and PCA</a:t>
            </a:r>
            <a:endParaRPr lang="en-IN" sz="4800" b="1" dirty="0">
              <a:latin typeface="Bookman Old Style" panose="02050604050505020204" pitchFamily="18" charset="0"/>
            </a:endParaRPr>
          </a:p>
        </p:txBody>
      </p:sp>
      <p:sp>
        <p:nvSpPr>
          <p:cNvPr id="3" name="Subtitle 2"/>
          <p:cNvSpPr>
            <a:spLocks noGrp="1"/>
          </p:cNvSpPr>
          <p:nvPr>
            <p:ph type="subTitle" idx="1"/>
          </p:nvPr>
        </p:nvSpPr>
        <p:spPr/>
        <p:txBody>
          <a:bodyPr/>
          <a:lstStyle/>
          <a:p>
            <a:r>
              <a:rPr lang="en-IN" b="1" dirty="0" smtClean="0">
                <a:latin typeface="Bookman Old Style" panose="02050604050505020204" pitchFamily="18" charset="0"/>
              </a:rPr>
              <a:t>Assignment submitted by </a:t>
            </a:r>
          </a:p>
          <a:p>
            <a:r>
              <a:rPr lang="en-IN" dirty="0" smtClean="0">
                <a:latin typeface="Bookman Old Style" panose="02050604050505020204" pitchFamily="18" charset="0"/>
              </a:rPr>
              <a:t>Janarthanan B</a:t>
            </a:r>
          </a:p>
          <a:p>
            <a:r>
              <a:rPr lang="en-IN" dirty="0" smtClean="0">
                <a:latin typeface="Bookman Old Style" panose="02050604050505020204" pitchFamily="18" charset="0"/>
              </a:rPr>
              <a:t>jnvdasa@gmail.com</a:t>
            </a:r>
            <a:endParaRPr lang="en-IN" dirty="0">
              <a:latin typeface="Bookman Old Style" panose="02050604050505020204" pitchFamily="18" charset="0"/>
            </a:endParaRPr>
          </a:p>
        </p:txBody>
      </p:sp>
    </p:spTree>
    <p:extLst>
      <p:ext uri="{BB962C8B-B14F-4D97-AF65-F5344CB8AC3E}">
        <p14:creationId xmlns:p14="http://schemas.microsoft.com/office/powerpoint/2010/main" val="3564382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Users\jnvd\AppData\Local\Microsoft\Windows\INetCache\Content.MSO\BCC38DC1.tmp"/>
          <p:cNvPicPr/>
          <p:nvPr/>
        </p:nvPicPr>
        <p:blipFill>
          <a:blip r:embed="rId2">
            <a:extLst>
              <a:ext uri="{28A0092B-C50C-407E-A947-70E740481C1C}">
                <a14:useLocalDpi xmlns:a14="http://schemas.microsoft.com/office/drawing/2010/main" val="0"/>
              </a:ext>
            </a:extLst>
          </a:blip>
          <a:srcRect/>
          <a:stretch>
            <a:fillRect/>
          </a:stretch>
        </p:blipFill>
        <p:spPr bwMode="auto">
          <a:xfrm>
            <a:off x="5063319" y="1255594"/>
            <a:ext cx="6776386" cy="5199798"/>
          </a:xfrm>
          <a:prstGeom prst="rect">
            <a:avLst/>
          </a:prstGeom>
          <a:noFill/>
          <a:ln>
            <a:noFill/>
          </a:ln>
        </p:spPr>
      </p:pic>
      <p:sp>
        <p:nvSpPr>
          <p:cNvPr id="2" name="Title 1"/>
          <p:cNvSpPr>
            <a:spLocks noGrp="1"/>
          </p:cNvSpPr>
          <p:nvPr>
            <p:ph type="title"/>
          </p:nvPr>
        </p:nvSpPr>
        <p:spPr/>
        <p:txBody>
          <a:bodyPr/>
          <a:lstStyle/>
          <a:p>
            <a:r>
              <a:rPr lang="en-IN" dirty="0" smtClean="0"/>
              <a:t>Univariate Analysis - contd.</a:t>
            </a:r>
            <a:endParaRPr lang="en-IN" dirty="0"/>
          </a:p>
        </p:txBody>
      </p:sp>
      <p:sp>
        <p:nvSpPr>
          <p:cNvPr id="5" name="AutoShape 4" descr="data:image/png;base64,iVBORw0KGgoAAAANSUhEUgAABG4AAANdCAYAAADFhDrnAAAABHNCSVQICAgIfAhkiAAAAAlwSFlzAAALEgAACxIB0t1+/AAAADh0RVh0U29mdHdhcmUAbWF0cGxvdGxpYiB2ZXJzaW9uMy4xLjEsIGh0dHA6Ly9tYXRwbG90bGliLm9yZy8QZhcZAAAgAElEQVR4nOzdfbRlZ10n+O8vqRQVUEhCEi2JVKUwGnGmBzHtwhZoICwQkGBDq+VIGujuYBPsMfagk0zNknSvyQIUndAzlkjQqEBTaIIOL+MYSIM27SRaAcJLqrTCLSoklCQhvNiQmCryzB9nF9yq3FtV9+Wc85xbn89aZ9U5+5y9n99+9t7nOed79z5VrbUAAAAA0J+Tpl0AAAAAAAsT3AAAAAB0SnADAAAA0CnBDQAAAECnBDcAAAAAnVq3lBefeeaZbfPmzWMqBWB23XLLLfe21s6adh3TZpwAWJhxYsQ4AbCwo40TSwpuNm/enJ07d65OVQBrSFXtm3YNPTBOACzMODFinABY2NHGCZdKAQAAAHRKcAMAAADQKcENAAAAQKcENwAAAACdEtwAAAAAdEpwAwAAANApwQ0AAABApwQ3AAAAAJ0S3AAAAAB0SnADAAAA0CnBDQAAAECnBDcAAAAAnRLcAAAAAHRKcAMAAADQKcENAAAAQKcENwAAAACdEtwAAAAAdEpwAwAAANApwQ0AAABApwQ3AAAAAJ0S3AAAAAB0at20C0iSa665JnNzc8uef//+/UmSjRs3rlZJM2PLli255JJLpl0GwJpx1VVXZffu3Staxr59+5IkmzZtWo2SFnT++edn27ZtY1s+AJO10u9Ex2uWvjv5rgMjXQQ3c3NzufXWz+SBBx63rPk3bPhakuSOOx5YzbK6t2HDXdMuAWDN2b17d2766E05+OiDy17Guq+OhtfPHfjcapW14PIBWDvm5ubymVtvzeMeGO93mq9t2JAkeeCOO8bazkrdNdQJdBLcJMkDDzwue/f+wrLmPffcNyXJsuefVYfWG4DVdfDRB/Plp3x52fOfdtNpSbKiZRzP8gFYWx73wAP5hb17x9rGm849N0nG3s5KHaoT8Bs3AAAAAN0S3AA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mkhwc8011+Saa66ZRFPQNccCLOyqq67KVVddNe0ymCL7AHA0PkPByjiGZtu6STQyNzc3iWage44FWNju3bunXQJTZh8AjsZnKFgZx9Bsc6kUAAAAQKcENwAAAACdEtwAAAAAdEpwAwAAANApwQ0AAABApwQ3AAAAAJ0S3AA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EtwAAAAAdEpwAwAAANApwQ0AAABApwQ3AAAAAJ0S3AAAAAB0SnADM+a+++7L5Zdfnr179+byyy/Pl770pWXNv9T51jr9ArPj7rvvzktf+tLcc889Y53nRNVDX/VQw5F6rAlgWnx2frhx9ongBmbMjh07ctttt+WNb3xjbrvttuzYsWNZ8y91vrVOv8Ds2L59e3bu3Jnt27ePdZ4TVQ991UMNR+qxJoBp8dn54cbZJ4IbmCH33XdfbrzxxrTWcscdd6S1lg9+8IPHnerOn38p8611+gVmx9133513v/vdaa3l+uuvP66zH5Yzz4mqh77qoYZZqAlgWnx2frhx98m6VV3aIvbv35/7778/V1xxxYLPz83NZf36UyZRypqyfv09mZs7sGi/0p+5ubmceuqpy55/x44deeihhw6b9tBDD2XHjh151atetaT5lzLfWqdfpm/fvn35+te/nosvvnjapWTXrl05+cGTp13GUZ38tZOza9euLvprtezatSuPfOQjj/m67du3H3a8bt++Pa997WtXfZ4TVQ991UMNs1DTieZY3yfWgrm5uZyyfv20y+jGPevX58Dc3Jre5pO00u8h8/ns/HDj7pNjnnFTVa+sqp1VtdNfF2C6PvzhD+fgwYOHTTt48GA+9KEPLXn+pcy31umXlTFOMEnvfe97c+DAgSTJgQMH8p73vGcs85yoeuirHmo4Uo81zRLjBKwtPjs/3Lj75Jhn3LTW3pLkLUlywQUXtOU0snHjxiTJ6173ugWfv+KKK3LzzQ8sZ9EntAcfPCtbtmxYtF/pz0r/YvCMZzwjH/jABw4Lb9atW5dnPvOZS55/KfOtdfplZVZjnNi0aVOS5G1ve9vqFbZMF198cT5y+0emXcZRfeNR38j3f8/3d9Ffq+V4zx564QtfmOuuuy4HDhzIKaeckosuumgs85yoeuirHmqYhZpmySS+T6wFV1xxRR64+eZpl9GNsx58MBu2bFnT23ySVvPMJZ+dH27cfeI3bmCGbN26NSeddPhhe9JJJ2Xr1q1Lnn8p8611+gVmx6WXXnrY8XrppZeOZZ4TVQ991UMNR+qxJoBp8dn54cbdJ4IbmCFnnHFGLrzwwlRVHv/4x6eq8uxnPzunn376kudfynxrnX6B2XH22WfnxS9+caoqL3nJS3LWWWeNZZ4TVQ991UMNs1ATwLT47Pxw4+6Tifw4MbB6tm7dmjvuuCM/93M/l9/+7d9ecpp7aH7J+OH0C8yOSy+9NLfffvuSznpYzjwnqh76qocajtRjTQDT4rPzw42zTwQ3MGPOOOOMvP71r0+Sb/673Pn5Fv0Cs+Pss8/O29/+9rHPc6Lqoa96qOFIPdYEMC0+Oz/cOPvEpVIAAAAAnRLcAAAAAHRKcAMAAADQKcENAAAAQKcENwAAAACdEtwAAAAAdEpwAwAAANApwQ0AAABApwQ3AAAAAJ0S3AA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EtwAAAAAdGrdJBrZsmXLJJqB7jkWYGHnn3/+tEtgyuwDwNH4DAUr4xiabRMJbi655JJJNAPdcyzAwrZt2zbtEpgy+wBwND5Dwco4hmabS6UAAAAAOiW4AQAAAOiU4AYAAACgU4IbAAAAgE4JbgAAAAA6JbgBAAAA6JTgBgAAAKBTghsAAACATgluAAAAADoluAEAAADolOAGAAAAoFOCGwAAAIBOCW4AAAAAOiW4AQAAAOiU4AYAAACgU4IbAAAAgE4JbgAAAAA6JbgBAAAA6JTgBgAAAKBTghsAAACATgluAAAAADoluAEAAADolOAGAAAAoFOCGwAAAIBOCW4AAAAAOiW4AQAAAOiU4AYAAACgU4IbAAAAgE4JbgAAAAA6JbgBAAAA6JTgBgAAAKBTghsAAACATgluAAAAADoluAEAAADolOAGAAAAoFOCGwAAAIBOCW4AAAAAOiW4AQAAAOiU4AYAAACgU4IbAAAAgE4JbgAAAAA6JbgBAAAA6JTgBgAAAKBTghsAAACATgluAAAAADq1btoFHLJhw10599w3LXPeO5Nk2fPPqg0b7kryhGmXAbDmrPvqupx202krmj/JipZxPMsHYG25a8OGvOncc8faxp0bNiTJ2NtZqbs2bPBNBwZdfPLbsmXLiubfv/9RSZKNGzesRjkz5Akr7jsADnf++eeveBn79u1LkmzatGnFy1rMatQJQD8m9bn+Ufv3J0k2bNw4kfaW6wmZXJ9A77oIbi655JJplwAASZJt27ZNuwQATkC+EwGL8Rs3AAAAAJ0S3AAAAAB0SnADAAAA0CnBDQAAAECnBDcAAAAAnRLcAAAAAHRKcAMAAADQKcENAAAAQKcENwAAAACdEtwAAAAAdEpwAwAAANApwQ0AAABApwQ3AAAAAJ0S3AAAAAB0SnADAAAA0CnBDQAAAECnBDcAAAAAnRLcAAAAAHRKcAMAAADQKcENAAAAQKcENwAAAACdEtwAAAAAdKpaa8f/4qp7kuw7zpefmeTe5RR1AtFHR6d/jk0fHduk+mhTa+2sCbTTtSWOE0fqcX9W0/Hpsaakz7rUdPx6rGslNRknsuJxYr61tn+Mi5qOT481JX3Wpabjs5yaFh0nlhTcLEVV7WytXTCWha8R+ujo9M+x6aNj00ezo8dtpabj02NNSZ91qen49VhXjzWdqHrcFmo6Pmo6fj3Wpabjs9o1uVQKAAAAoFOCGwAAAIBOjTO4ecsYl71W6KOj0z/Hpo+OTR/Njh63lZqOT481JX3Wpabj12NdPdZ0oupxW6jp+Kjp+PVYl5qOz6rWNLbfuAEAAABgZVwqBQAAANApwQ0AAABAp8YS3FTVj1XV31TV7VV1+TjamDVV9dmq+mRVfbyqdg7TzqiqD1TVnuHf06dd5yRV1e9W1d1V9al50xbskxr5j8M+9YmqevL0Kp+cRfroyqq6a9iXPl5Vz5/33BVDH/1NVT13OlVPTlV9d1V9qKp2VdWnq+oXhun2oxnSw5hxlH1p0eNtgrV1NX5U1ffN64+PV9VXq+qySfdVr2PIInX9WlXtHtr+46o6bZi+uarun9dnb55gTVMdSxap6V3z6vlsVX18mD6pfjKmzIDFtlMPqurkqvpYVb1v2rUkSVWdVlXXDe8/u6rqRzqo6ReH7fapqnpnVW2YQg3HPX5MuaYFx45p1jTvuddUVauqM3uoqar+7TBmfbqqfnWSNS1WV1U9qapuGsatnVX1wytqpLW2qrckJyf5TJItSdYnuTXJE1e7nVm7JflskjOPmParSS4f7l+e5A3TrnPCffL0JE9O8qlj9UmS5yf50ySV5ClJbp52/VPsoyuTvGaB1z5xON4ekeTc4Tg8edrrMOb+2ZjkycP9b0/yt0M/2I9m5NbLmHGUfWnB423CtXU7fgzb7++SbJp0X/U6hixS13OSrBvuv2FeXZvnv27CNU11LFmopiOe//UkvzLhfjKmzMBtse007bqGev5dkv+U5H3TrmWo5/eT/Ovh/vokp025nscl2Zvk1OHxHyZ5+RTqOO7xY8o1LTh2TLOmYfp3J/mzJPtyxOeTKfXTM5N8MMkjhsdnd7JP3ZDkecP95yf58EraGMcZNz+c5PbW2lxr7cEkO5K8aAztrAUvyugNNcO/PzHFWiautfYXSe47YvJiffKiJH/QRm5KclpVbZxMpdOzSB8t5kVJdrTW/qG1tjfJ7Rkdj2tWa21/a+2jw/2/T7Irow8F9qPZ0cWYcZR9qVe9jB8XJvlMa23fpBvudQxZqK7W2g2ttYPDw5uSnDOOtpdS01FMZCw5Wk1VVUl+Ksk7V7vdY9RkTJkBvb5fV9U5SV6Q5K3TriVJqurRGX2Z/J0kaa092Fr78nSrSpKsS3JqVa1L8sgkn590AUscP6ZWU8djx/+R5JeTTPx/OVqkplcleX1r7R+G19zdSV0tyaOH+4/JCvf1cQQ3j0vyuXmP70wHb6YdaEluqKpbquqVw7TvaK3tT0aDUJKzp1ZdPxbrE/vV4X5+OG3yd+edynlC91FVbU7yg0lujv1olnS3TY7Yl5KFj7dJ6nn82JrDv1xPu69m4dj/lxmdpXHIucOlFX9eVU+bcC29jiVPS/KF1tqeedMm2k/GlNmwwPv1NF2d0ZfZh6ZdyGBLknuSXDscO2+tqkdNs6DW2l1J3pjkjiT7k3yltXbDNGuap5dxdTFHjh1TUVUXJbmrtXbrtGuZ53uTPK2qbh7GiH887YIGlyX5tar6XEb7/RUrWdg4gptaYJr/czz50dbak5M8L8mrq+rp0y5oxtivvuW3kjwhyZMyGvR+fZh+wvZRVX1bkuuTXNZa++rRXrrAtBOijzrW1TZZYF9a7HibpC7Hj6pan+SiJH80TOqhrxbTxX5WVduSHEzyjmHS/iSPb639YIZLLIa/kk9Cz2PJz+TwQHCi/WRMmQ1L2E6TqOXHk9zdWrtlmnUcYV1Gl2781nDsfC2jS4CmZgiIX5TRZZjfleRRVfXSadY0CxYYO6ZVxyOTbEvyK9OsYwHrkpye0SWrv5TkD4czN6ftVUl+sbX23Ul+McPZb8s1juDmzoyuezvknEzhFLjetNY+P/x7d5I/zui04y8cOqV2+Hfip3V1aLE+sV8NWmtfaK19o7X2UJJr8q1T2E/IPqqqUzL64PaO1tq7h8n2o9nRzTZZaF86yvE2MR2PH89L8tHW2heG+qbeV+n42K+qlyX58SQ/24YL3ofLkb443L8lo9+T+d5J1NPrWDJcPvHiJO+aV+vE+smYMhsW2U7T9KNJLqqqz2Z0ye+zqurt0y0pdya5s7V26Gyk6zIKcqbp2Un2ttbuaa0dSPLuJP9kyjUd0sO4+jALjR1T9ISMQrdbh339nCQfrarvnGpVo3393cNlq3+V0VlvE/3R5EW8LKN9PBn9kWtFn4vGEdz8dZLzqurc4a9xW5O8ZwztzIyqelRVffuh+xn90NSnMuqXlw0ve1mS/3s6FXZlsT55T5J/USNPyejUyv3TKHDajrh+/p9ltC8loz7aWlWPqKpzk5yX5K8mXd8kDWn67yTZ1Vr7jXlP2Y9mRxdjxmL70lGOt0nV1fP4cdhZEdPuq0GXx35V/ViS/yXJRa21r8+bflZVnTzc35LR+/bchGrqdSx5dpLdrbU7D02YVD8ZU2bDUbbT1LTWrmitndNa25zROPafW2tTPZOktfZ3ST5XVd83TLowyW1TLCkZXSL1lKp65LAdL8zoN4p60MO4epjFxo5paa19srV2dmtt87Cv35nRD4X/3ZRL+5Mkz0qSqvrejH6I+96pVjTy+ST/dLj/rCR7jvLaY2vj+VXl52f0C++fSbJtHG3M0i2ja0xvHW6fPtQnSR6b5MZhI96Y5Ixp1zrhfnlnRqc/H8jowP9Xi/VJRqcj/+awT30yyQXTrn+KffS2oQ8+kdEgs3He67cNffQ3GX7FfC3fkjw1o9PSP5Hk48Pt+faj2br1MGYcZV9a9HibUF1djh8Z/aDkF5M8Zt60ifZVr2PIInXdntFvoRzat948vPYlw3a9NclHk7xwgjVNdSxZqKZh+u8l+TdHvHZS/WRMmYHbYttp2nXNq+8Z6ed/lXpSkp1DX/1JktM7qOnfJ9mdUVj8tgz/E9CEazju8WPKNS04dkyzpiOe/2wm/79KLdRP65O8fdinPprkWZ3sU09Ncsswdt2c5IdW0kYNDQEAAADQmXFcKgUAAADAKhDcAAAAAHRKcAMAAADQKcENAAAAQKcENwAAAACdEtwAACe0qnp5VX3XtOsAYOmqanNVfWoVlvPyqvq/hvs/UVVPnPfch6vqgpW2AcsluGEiqur3quqfLzD9u6rquuH+M6rqfYvM/9mqOnPcdQ5tPamqnj+JtgCYrqo6OcnLkwhuADjkJ5I88ZivggkR3DBVrbXPt9YeFuhMS1WtS/KkJIIbgCmqqpdW1V9V1cer6reralNV7amqM6vqpKr6L1X1nOEvrbur6ver6hNVdV1VPXJYxoVV9bGq+mRV/W5VPWKY/tmq+pWq+kiSn0lyQZJ3DG2dWlWvr6rbhuW9cYrdAMDxObmqrqmqT1fVDcN7+ROq6v+tqluGMeP8JKmqF1bVzcP48MGq+o75C6qqf5LkoiS/NowLTxie+slhXPrbqnrahNePE5zghrGoqn8xfOC9tareNkx+elX9ZVXNHTr7ZrFTG6vqscOb7seq6reT1FHaOvSh/a1V9amqekdVPbuq/uvwIf+Hh9edUVV/MtR1U1X9o2H6lVX1lqq6IckfJPkPSX56eKP+6VXuGgCOoaq+P8lPJ/nR1tqTknwjyT9N8oYkb07yPye5rbV2wzDL9yV5S2vtHyX5apJLq2pDkt9L8tOttf8+ybokr5rXzAOttae21t6eZGeSnx3aOjXJP0vyA8Py/vfxri0Aq+C8JL/ZWvuBJF9O8pIkb0nyb1trP5TkNUm2D6/9SJKntNZ+MMmOJL88f0Gttb9M8p4kv9Rae1Jr7TPDU+taaz+c5LIkrx33CsF866ZdAGtPVf1Akm0ZfeC+t6rOSPIbSTYmeWqS8zN6M7zuKIt5bZKPtNb+Q1W9IMkrj9Hs9yT5yeF1f53kfxzauijJ/5rR6Y7/PsnHWms/UVXPyiikedIw/w8leWpr7f6qenmSC1prP7+0NQdglVyY0fvyX1dVMgpT7m6tXVlVP5nk3+Rb799J8rnW2n8d7r89yf+U5ANJ9rbW/naY/vtJXp3k6uHxuxZp+6tJHkjy1qp6f5IFL+EFoCt7W2sfH+7fkmRzkn+S5I+GcSRJHjH8e06Sd1XVxiTrk+w9zjbefcTyYWIEN4zDs5Jc11q7N0laa/cNb5h/0lp7KMltR56SuICnJ3nxMP/7q+pLx3j93tbaJ5Okqj6d5MbWWquqT+Zbb6xPzSh9T2vtPw9n9TxmeO49rbX7l7SWAIxLJfn91toVh00cXQJ1zvDw25L8/XC/HTF/y1HO1Bx8baGJrbWDw5maFybZmuTnMxrXAOjXP8y7/40k35Hky8OZlEf6P5P8RmvtPVX1jCRXLrGNb8T3aCbMpVKMQ+XhH6KTw99Qj/WBOossYzHzl/3QvMcP5VtvrAu1eaiNBT/AAzAVNyb551V1dvLNS103ZXSp1DuS/EqSa+a9/vFV9SPD/Z/J6DT43Uk2V9X3DNMvTvLni7T390m+fWjr25I8prX2/2R0OvxCH/oB6NtXk+wdztJMjfwPw3OPSXLXcP9li8z/zXEBeiC4YRxuTPJTVfXYZPSBexnL+IskPzvM/7wkp69CXfOX+Ywk97bWvrrA67xRA0xRa+22JP9bkhuq6hMZXfa0Ock/TvKG1to7kjxYVa8YZtmV5GXDa89I8luttQeSvCKj0+Q/mVGQ/+ZFmvy9JG+uqo9n9P7/vmFZf57kF8ewigCM388m+VdVdWuSTyd50TD9yozGhv+S5N5F5t2R5JeG39t8wiKvgYmp1pZyUgMcn6p6WZJfyuhUwo8Nk9/XWjv0X3//t9bat1XV5mH6fzeEKa9prf34EPq8M8mZGX1wfnGSHzp0+dURbX1zGcPj3zvU1hHLPyPJtUnOTfL1JK9srX2iqq5M8t9aa28c5j8jyZ8lOSXJ61pri/0OAgBTduQYAACw1ghuAICZJbgBANY6wQ0AAABAp/waNjNjuHzqxgWeurC19sVJ1wMAAADj5owbAAAAgE75X6UAAAAAOiW4AQAAAOiU4AYAAACgU4IbAAAAgE4JbgAAAAA6JbgBAAAA6JTgBgAAAKBTghsAAACATgluAAAAADoluAEAAADolOAGAAAAoFOCGwAAAIBOCW4AAAAAOrVuKS8+88wz2+bNm8dUCsDsuuWWW+5trZ017TqmzTgBsDDjxIhxAmBhRxsnlhTcbN68OTt37lydqgDWkKraN+0aemCcAFiYcWLEOAGwsKONEy6VAgAAAOiU4AYAAACgU4IbAAAAgE4JbgAAAAA6JbgBAAAA6JTgBgAAAKBTghsAAACATgluAAAAADoluAEAAADolOAGAAAAoFOCGwAAAIBOCW4AAAAAOiW4AQAAAOiU4AYAAACgU4IbAAAAgE4JbgAAAAA6JbgBAAAA6JTgBgAAAKBTghsAAACATgluAAAAADoluAEAAADo1LppFzCLrrrqquzevXvVl7tv374kyaZNm1Z92Uc6//zzs23btrG3A7AS11xzTebm5pY9//79+5MkGzduXK2SlmTLli255JJLptI2AN9y9dVXZ8+ePcd83Z133pkkOeecc5bVznnnnZfLLrtsWfMCLEZwswy7d+/OTR+9KQcffXBVl7vuq6PN8bkDn1vV5S7WDkDv5ubm8plbb83jHnhgWfN/bcOGJMkDd9yxmmUdl7uGtgGYvj179mTnpz+dB88666ivW/+VryRJ7li/fsltrL/nnmXVBnAsvsEv08FHH8yXn/LlVV3maTedliSrvtzF2gGYBY974IH8wt69y5r3TeeemyTLnn8lDrUNQB8ePOus/N1LXnLU13zn9dcnyTFfd7R5AVab37gBAAAA6JTgBgAAAKBTghsAAACATgluAAAAADoluAEAAADolOAGAAAAoFOCGwAAAIBOCW4AAAAAOiW4AQAAAOiU4AYAAACgU4IbAAAAgE4JbgAAAAA6JbgBAAAA6JTgBgAAAKBTghsAAACATgluAAAAADoluAEAAADolOAGAAAAoFOCGwAAAIBOCW4AAAAAOiW4AQAAAOiU4AYAAACgU4IbAAAAgE4JbgAAAAA6JbgBAAAA6JTgBgAAAKBTghsAAACATgluAAAAADoluAEAAADolOAGAAAAoFOCGwAAAIBOCW4AAAAAOoJU300AACAASURBVCW4AQAAAOiU4AYAAACgU4IbAAAAgE4JbgAAAAA6JbgBAAAA6JTgBgAAAKBTghsAAACATgluAAAAADoluAEAAADolOAGAAAAoFOCGwAAAIBOCW4AAAAAOiW4AQAAAOjURIKbq666KlddddUkmoJVYZ+FybrmmmtyzTXXTLsMVpFtCqymq6++OldfffW0y5gZ+gvWlnWTaGT37t2TaAZWjX0WJmtubm7aJbDKbFNgNe3Zs2faJcwU/QVri0ulAAAAADoluAEAAADolOAGAAAAoFOCGwAAAIBOCW4AAAAAOiW4AQAAAOiU4AYAAACgU4IbAAAAgE4JbgAAAAA6JbgBAAAA6JTgBgAAAKBTghsAAACATgluAAAAADoluAEAAADolOAGAAAAoFOCGwAAAIBOCW4AAAAAOiW4AQAAAOiU4AYAAACgU4IbAAAAgE4JbgAAAAA6JbgBAAAA6JTgBgAAAKBTghsAAACATgluAAAAADoluAEAAADolOAGAAAAoFOCGwAAAIBOCW4AAAAAOiW4AQAAAOiU4AYAAACgU4IbAAAAgE4JbgAAAAA6JbgBAAAA6JTgBgAAAKBTghsAAACATgluAAAAADoluAEAAADolOAGAAAAoFOCGwAAAIBOCW4AAAAAOiW4AQAAAOiU4AYAAACgU4IbWAV33313XvrSl+aee+6ZdiljNY717KXveqkDTnT33XdfLr/88nzpS1866rSlLmOc9a207XHWO4121ir9xyy79957c+mll+aLX/zigo+naTVr6Wm9OPGMc/8T3MAq2L59e3bu3Jnt27dPu5SxGsd69tJ3vdQBJ7odO3bktttuy44dO446banLGGd9K217nPVOo521Sv8xy6699trceuutufbaaxd8PE2rWUtP68WJZ5z7n+AGVujuu+/Ou9/97rTWcv3116/ZMzbGsZ699F0vdcCJ7r777suNN96Y1lo++MEP5ktf+tKC05a6jHHWt9K2x1nvNNpZq/Qfs+zee+/N+9///rTW8v73vz979uw57PE0z045sraV1LKay4KlGvf+t25Vl7aIffv25etf/3ouvvjiSTQ3drt27crJD5487TKW7eSvnZxdu3atme0xDrt27cojH/nI43rt9u3b89BDDyVJHnrooWzfvj2vfe1rx1neVIxjPXvpu17qOJHt378/999/f6644orDps/NzeWU9eunVNXK3LN+fQ7MzT1snU4Uc3NzOfXUU5c0z44dOw47Fnfs2JHW2sOmvepVr1rSMo72+pXWN3/Zy2l7nPVOo521Sv9N35133pn7778/r371q5c1/549e3JKa6tc1eFO+fKXs+crX1l2jatpz54933wPvvbaa9OGdX/ooYdy5ZVXHvb42muvzWte85qp1HlkbSupZTWXBUs17v3vmGfcVNUrq2pnVe30V2h4uPe+9705cOBAkuTAgQN5z3veM+WKxmMc69lL3/VSx6wyTrBaPvzhD+fgwYNJkoMHD+ZDH/rQgtOWuoxx1rfStsdZ7zTaWav038oYJ6brhhtuOOxzzt69ew97/Gd/9mfd1LaSWlZzWbBU497/jnnGTWvtLUnekiQXXHDBsmLqTZs2JUne9ra3LWf27lx88cX5yO0fmXYZy/aNR30j3/89379mtsc4LOVspBe+8IW57rrrcuDAgZxyyim56KKLxljZ9IxjPXvpu17qmFWrMU5s3LgxSfK6173usOlXXHFFHrj55hVWOB1nPfhgNmzZ8rB1OlEs50yjZzzjGfnABz6QgwcPZt26dXnmM5+Z1trDpi11GavlWMteTtvjrHca7axV+m9lVmOcOOecc5Ikv/mbv7msGl796lfnL+++e1nzHq8Dp52W884+e9k1rqb5Z/085znPyfve975vfs4555xzcuedd37z8XOf+9yp1XlkbSupZTWXBUs17v3Pb9zACl166aU56aTRoXTSSSfl0ksvnXJF4zGO9eyl73qpA050W7duPexY3Lp164LTlrqMcda30rbHWe802lmr9B+z7BWveEWqKslo/73yyisPe/yKV7yim9pWUstqLguWatz7n+AGVujss8/Oi1/84lRVXvKSl+Sss86adkljMY717KXveqkDTnRnnHFGLrzwwlRVnv3sZ+f0009fcNpSlzHO+lba9jjrnUY7a5X+Y5adeeaZecELXpCqygte8IKcd955hz1+7GMf201tK6llNZcFSzXu/W8iP04Ma92ll16a22+/fc2fqTGO9eyl73qpA050W7duzR133HHYGQ0LTVvqMsZZ30rbHme902hnrdJ/zLJXvOIV2bt37zfPAjjy8TStZi09rRcnnnHuf4IbWAVnn3123v72t0+7jLEbx3r20ne91AEnujPOOCOvf/3rjzltqctYLcda9nLaHme902hnrdJ/zLIzzzwz27dvX/TxNK1mLT2tFyeece5/LpUCAAAA6JTgBgAAAKBTghsAAACATgluAAAAADoluAEAAADolOAGAAAAoFOCGwAAAIBOCW4AAAAAOiW4AQAAAOiU4AYAAACgU4IbAAAAgE4JbgAAAAA6JbgBAAAA6JTgBgAAAKBTghsAAACATgluAAAAADoluAEAAADolOAGAAAAoFOCGwAAAIBOCW4AAAAAOiW4AQAAAOiU4AYAAACgU4IbAAAAgE4JbgAAAAA6JbgBAAAA6JTgBgAAAKBTghsAAACATgluAAAAADoluAEAAADolOAGAAAAoFOCGwAAAIBOCW4AAAAAOiW4AQAAAOiU4AYAAACgU4IbAAAAgE4JbgAAAAA6JbgBAAAA6JTgBgAAAKBTghsAAACATgluAAAAADoluAEAAADolOAGAAAAoFPrJtHI+eefP4lmYNXYZ2GytmzZMu0SWGW2KbCazjvvvGmXMFP0F6wtEwlutm3bNolmYNXYZ2GyLrnkkmmXwCqzTYHVdNlll027hJmiv2BtcakUAAAAQKcENwAAAACdEtwAAAAAdEpwAwAAANApwQ0AAABApwQ3AAAAAJ0S3AA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EtwAAAAAdEpwAwAAANApwQ0AAABApwQ3AAAAAJ0S3AAAAAB0SnADAAAA0CnBDQAAAECn1k27gFm17qvrctpNp636MpOs+nIXawdgFty1YUPedO65y5r3zg0bkmTZ86/EXRs25AkTbxWAxay/55585/XXH/M1SY75ukXnPfvsZdUGcDS+wS/D+eefP5bl7tu3L0myadOmsSx/vnGtA8Bq2rJly4rmf9T+/UmSDRs3rkY5S/KErLx+AFbHeeedd1yvu/PBB5Mk5ywngDn77ONuB2ApBDfLsG3btmmXAHBCuOSSS6ZdAgBrwGWXXTbtEgCWzW/cAAAAAHRKcAMAAADQKcENAAAAQKcENwAAAACdEtwAAAAAdEpwAwAAANApwQ0AAABApwQ3AAAAAJ0S3AAAAAB0SnADAAAA0CnBDQAAAECnBDcAAAAAnRLcAAAAAHRKcAMAAADQKcENAAAAQKcENwAAAACdEtwAAAAAdEpwAwAAANApwQ0AAABApwQ3AAAAAJ0S3AAAAAB0SnADAAAA0KlqrR3/i6vuSbJvmW2dmeTeZc47abNS66zUmah1XNQ6HsupdVNr7axxFDNLljlOzNK+sRD1T5f6p0v9x884kRV/n1iKWd83j8a6za61vH7WbeUWHSeWFNysRFXtbK1dMJHGVmhWap2VOhO1jotax2OWal0LZr2/1T9d6p8u9dOrtbxtrdvsWsvrZ93Gy6VSAAAAAJ0S3AAAAAB0apLBzVsm2NZKzUqts1JnotZxUet4zFKta8Gs97f6p0v906V+erWWt611m11ref2s2xhN7DduAAAAAFgal0oBAAAAdEpwAwAAANCpsQc3VfVjVfU3VXV7VV0+7vaWoqq+u6o+VFW7qurTVfULw/Qrq+quqvr4cHv+tGtNkqr6bFV9cqhp5zDtjKr6QFXtGf49vYM6v29e3328qr5aVZf10q9V9btVdXdVfWretAX7sUb+47D/fqKqntxBrb9WVbuHev64qk4bpm+uqvvn9e+bO6h10W1eVVcM/fo3VfXcKdf5rnk1fraqPj5Mn2qfngh6GSOOMh4s+b2hql42vH5PVb1s3vQfGt7Dbx/mrTGsx8lV9bGqet/w+Nyqunmo5V1VtX6Y/ojh8e3D85vnLWPBY3Pc26qqTquq64b3t11V9SOz1P9V9YvDvvOpqnpnVW3ouf8XeS8ce38v1sYq1b/g+Dg8t6R+Xc62ox/jfr+apFri+DSL6jjHrllTSxjXZs1SxrxZsFpj4li11sZ2S3Jyks8k2ZJkfZJbkzxxnG0usb6NSZ483P/2JH+b5IlJrkzymmnXt0C9n01y5hHTfjXJ5cP9y5O8Ydp1LrAP/F2STb30a5KnJ3lykk8dqx+TPD/JnyapJE9JcnMHtT4nybrh/hvm1bp5/us66dcFt/lwnN2a5BFJzh3eJ06eVp1HPP/rSX6lhz5d67eexoijjAdLem9IckaSueHf04f7pw/P/VWSHxnm+dMkzxvDevy7JP8pyfuGx3+YZOtw/81JXjXcvzTJm4f7W5O8a7i/4LE5iW2V5PeT/Ovh/vokp81K/yd5XJK9SU6d1+8v77n/swpj4XL6e7E2Vqn+xcbHJffrUredWz+3cRwvU16fJY1Ps3jLcY5ds3bLEsa1WbpliWPeLNxWY0wc923cZ9z8cJLbW2tzrbUHk+xI8qIxt3ncWmv7W2sfHe7/fZJdGe2Is+RFGb0pZPj3J6ZYy0IuTPKZ1tq+aRdySGvtL5Lcd8TkxfrxRUn+oI3clOS0qto4mUoXrrW1dkNr7eDw8KYk50yqnqNZpF8X86IkO1pr/9Ba25vk9ozeL8buaHUOfxH+qSTvnEQt9DNGHGU8WOp7w3OTfKC1dl9r7UtJPpDkx4bnHt1a+//aaNT/g6zy+3VVnZPkBUneOjyuJM9Kct0i9R9ar+uSXDi8frFjc6zbqqoendGHpt9Jktbag621L2eG+j/JuiSnVtW6JI9Msj8d9/8qjYXL6e9V+dyyxPFxSf26zGOHfnQztqyGZYxPM2WJY9fMWMa4NmuWMuZ1bxa+H447uHlcks/Ne3xnOg1GhlNdfzDJzcOknx9Offrdjk5ha0luqKpbquqVw7TvaK3tT0Zv7EnOnlp1C9uaw78E99ivyeL92Ps+/C8zSnwPOXc41fTPq+pp0yrqCAtt81779WlJvtBa2zNvWo99ulZ0uR8cMR4s9b3haNPvXGD6aro6yS8neWh4/NgkX573RXZ+m9+sc3j+K8Prl7peq2VLknuSXDscb2+tqkdlRvq/tXZXkjcmuSOjD69fSXJLZqf/D5lEf0/qc8v88XGp9S/n2KEfXY4tq+E4x6dZs5Sxa5YsdVybGcsY82ZVV98Pxx3cLPQXiO7+//Gq+rYk1ye5rLX21SS/leQJSZ6U0c7461Msb74fba09Ocnzkry6qp4+7YKOZriu8aIkfzRM6rVfj6bbfbiqtiU5mOQdw6T9SR7fWvvBDKecDmn/NC22zXvt15/J4UFjj326lnS3HywwHiz60gWmtWVMXxVV9eNJ7m6t3TJ/8lHa7Kr+jP5y9+QkvzUcb1/L6LTkxXRV/xBKvyijy3C+K8mjMhqrF2uzq/qPw0zVu8D4uJr1T3tbcGxrchstYXyaGcsYu2bJUse1mbGMMW+tmco+Ou7g5s4k3z3v8TlJPj/mNpekqk7J6E3wHa21dydJa+0LrbVvtNYeSnJNJnQJx7G01j4//Ht3kj/OqK4vHDo1a/j37ulV+DDPS/LR1toXkn77dbBYP3a5D9foByB/PMnPDqehZzgF/IvD/Vsyur77e6dX5VG3eXf9Opzq+eIk7zo0rcc+XWO62g8WGg+y9PeGo00/Z4Hpq+VHk1xUVZ/N6LKAZ2X0V8zThn37yDa/Wefw/GMyOkV4qev1/7d372GWlfWd6L8/7G5RQkRukYSJTWubRDNeciBRYzJ4Ay/kdtQTJs6onYQ5KpkE5/hk9MiJMI/n0ZzJyRATL0dM2iSjEhWPUTwJEIMak4yCIgheaGwS7YgCEpGoSGO/54+9qq0uqqprF1V7v7v4fJ5nP1W1al1+71p7r3ftb7171VrZk2RPa21u1Ou7MrrgnZX9/5QkN7TWbm6t7U3y7iSPz+zs/zmT2N/ret2yWP+4ivpvyfjHjn501beshTH7p1kybt81S8bt12bJuH3erOrq/eF6BzeXJ9leoztMb8noYzPvXedtrtjwGco/TPKZ1trvzps+/zNqv5DkmoXLTlpVHVZVh899n9EN+K7JaH/O/ReH5yf58+lUuKgDRi/0uF/nWWo/vjfJ84a7hz82yW1zQ+ampaqeluQ/J/nZ1to3500/pqruM3y/Lcn2jG4UOTXLHPP3Jjm9Rv+d44SMav3YpOtb4ClJPtta2z+8v8d9usF000cs1R9k/HPDxUlOqaoHDn+ROiXJxcPvbq+qxw7bel7W8HzdWnt5a+341trWjPbjX7fWnpvksiTPXqL+uXY9e5i/ZenX5roeq9bal5N8sap+aJj05CSfzozs/4yGiz+2qu4/rH+u/pnY//NMYn+v23XLUv1jxtyvw7EY99jRj276lrWwiv5pZqyi75oZq+jXZsm4fd6s6uv9YVv/OzQ/I6O7n38+ySvWe3tj1vaEjIY1XZ3kk8PjGUn+NMmnhunvTXJcB7Vuy+iu+FcluXZuX2b0OdAPJNk1fD1y2rUOdd0/yVeTPGDetC72a0Zh0o1J9maUmP7KUvsxo6Fwrxuev59KcmIHtV6f0ecq556zc//d4lnDc+OqJJ9I8jMd1LrkMU/yimG/fi7r8N91xqlzmP6WJC9cMO9U9+m94dFLH7FMfzD2uSGje2tcPzx2zJt+Ykbh5eeT/EGSWqe2nJzv/meObRm9Qb0+o4+t3neYfujw8/XD77fNW37R1+Z6H6uMPlJ5xXAM3pPRfymamf2f5Nwknx228acZ/Qejbvd/1qgvHHd/L7WNNap/0f5xNft1NcfOo5/Hep+vJtyWsfqnWX1kBX3XrD0yRr82a4+M0efNwmOt+sT1fMx1ogAAAAB0Zr0/KgUAAADAKgluAAAAADoluAEAAADolOAGAAAAoFOCGwAAAIBOCW6YuKr6uwlvb2tV/dIktwnAPTPpvgKA/q2kb6iqn6qqa6vqk1X1I1V1zUHmP+C9QlWdWFWvXYt6Ya0Ibpi41trjJ7WtqtqUZGsSwQ3ADJlkXwHAbFhh3/DcJL/TWnt0km+tYP6tmfdeobV2RWvt11dXIawPwQ0TV1X/Mnw9uao+VFXvqKrrquo1VfXcqvpYVX2qqh4yzPeWqnpjVf3NMN9pw/RDq2rnMO+VVfXEYfoLquqdVfW+JJckeU2SnxpS95dU1SOGbXyyqq6uqu1T2hUALGFBX/HBqnpXVX22qt5aVTX87qSq+ruqumo4rx9+kL7hPVX1vqq6oap+rar+0zDP/6iqI4f5HlJVf1lVHx/6nR+e3l4AYL6D9Q1V9atJ/pckv1VVb12w7NbhvP6J4TEXAi18r3ByVV00LHPk0HdcPfQVjxymn1NVfzTUsLuqBD2sq03TLoB7vUcl+ZEktybZneTNrbUfr6rfSPIfk5w1zLc1yb9J8pAkl1XVQ5OcmSSttX89XFhfUlUPG+Z/XJJHttZuraqTk7y0tTYX+Px+kt9rrb21qrYkuc8E2gnA6j0mySOSfCnJ3yb5yar6WJI/S/KLrbXLq+p7M/rL6m8kS/YNPzqs69Ak1yf5z621x1TVf0vyvCTnJXlTkhe21nZV1U8keX2SJ02qoQCs2N36htbam6vqCUkuaq29q6q2zpv/piRPba3dMfzh9u1JTkzyshz4XuHkecucm+TK1trPV9WTkvxJkkcPv/vhJE9McniSz1XVG1pre9enqdzbCW6YtstbazcmSVV9PqMRMknyqYxOhHPe0Vrbl2RXVe3O6ET5hCS/nySttc9W1T8mmbs4v7S1dusS2/z7JK+oquOTvLu1tmtNWwTAWvtYa21PklTVJzMK829LcmNr7fIkaa19ffj9cn3DZa2125PcXlW3JXnfMP1TSR5ZVd+T5PFJ3jkM6kmS+65z2wBYncX6ho8sM//mJH9QVY9O8p18t29YzhOSPCtJWmt/XVVHVdUDht+9v7X27STfrqqbknxfkj2ragkchOCGafv2vO/3zft5Xw58frYFy7UklaV9Y6lftNbeVlUfTfLMJBdX1a+21v565SUDMGHz+4rvZNQ/VO7eNyTL9w0H63MOSfK14b4IAPRtsb5hOS9J8pWMRvwfkuSOFWxjsT5lru8Zd/uwau5xw6x4TlUdMtz3ZluSzyX5cEY3H8swDP4Hh+kL3Z7REMYM825Lsru19tok703yyHWuHYC199kk319VJyXJcH+bTVl533A3w6idG6rqOcPyVVWPWo/iAZi4B2Q0UnNfkn+f794u4YD3CgvM71NOTnLL3AhPmCSpILPic0k+lNEQxBcOn019fZI3VtWnktyV5AWttW/PG94+5+okd1XVVUnektG9Df5dVe1N8uUk/2VCbQBgjbTW7qyqX0zy+1V1v4zub/OUjO5Js5K+YSnPTfKGqjo7o2H1FyS5as0bAMCkvT7JhUM4f1m+O0J/4XuFK+ctc06SnVV1dZJvJnn+xKqFeaq1xUYZQz+q6i0ZbjA27VoAAABgknxUCgAAAKBTRtwAAAAAdMqIGwAAAIBOCW4AAAAAOiW4AQAAAOiU4AYAAACgU4IbAAAAgE4JbgAAAAA6JbgBAAAA6JTgBgAAAKBTghsAAACATgluAAAAADoluAEAAADolOAGAAAAoFOCGwAAAIBOCW4AAAAAOiW4AQAAAOjUpnFmPvroo9vWrVvXqRSA2fXxj3/8ltbaMdOuY9r0EwCL00+M6CcAFrdcPzFWcLN169ZcccUVa1MVwAZSVf847Rp6oJ8AWJx+YkQ/AbC45foJH5UCAAAA6JTgBgAAAKBTghsAAACATgluAAAAADoluAEAAADolOAGAAAAoFOCGwAAAIBOCW4AAAAAOiW4AQAAAOiU4AYAAACgU4IbAAAAgE4JbgAAAAA6JbgBAAAA6JTgBgAAAKBTghsAAACATgluAAAAADoluAEAAADolOAGAAAAoFOCGwAAAIBOCW4AAAAAOiW4AQAAAOjUpmkXAPcm559/fnbv3j3tMsZ24403JkmOO+64NV/3tm3bcsYZZ6z5emElzjvvvOzatWui29yzZ0+S5Pjjj5/odnu3ffv2nHXWWdMuA5gBKzl3T/pc6xwGrCfBDUzQ7t278/mrrsoP3HHHtEsZyzcOPTRJcscXvrCm6/2nYb0wLbt27coV116bO485ZmLb3HLbbUmSL2zZMrFt9m7LzTdPuwRghuzatSvXXnFtjrlz6XP3bVtG59otX1j/c+3NW5zDgPUluIEJ+4E77shv3HDDtMsYy++dcEKSrHndc+uFabrzmGPy5Wc9a2Lbe9CFFybJRLfZu7l9ArBSx9x5TJ715aXPoxc+aHReWW6etTK3LYD14h43AAAAAJ0S3AA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EtywKueff37OP//8aZcBa8ZzerrOO++8nHfeedMuA5gCr39WwvNk/di30L9N0y6A2bR79+5plwBrynN6unbt2jXtEoAp8fpnJTxP1o99C/0z4gYAAACgU4IbAAAAgE4JbgAAAAA6JbgBAAAA6JTgBgAAAKBTghsAAACATgluAAAAADoluAEAAADolOAGAAAAoFOCGwAAAIBOCW4AAAAAOiW4AQAAAOiU4AYAAACgU4IbAAAAgE4JbgAAAAA6JbgBAAAA6JTgBgAAAKBTghsAAACATgluAAAAADoluAEAAADolOAGAAAAoFOCGwAAAIBOCW4AAAAAOiW4AQAAAOiU4AYAAACgU4IbAAAAgE4JbgAAAAA6JbgBAAAA6JTgBgAAAKBTghsAAACATgluAAAAADoluAEAAADolOAGAAAAoFOCGwAAAIBOCW4AAAAAOiW4AQAAAOiU4AYAAACgU4IbAAAAgE4JbgAAAAA6JbgBAAAA6JTgBgAAAKBTghsAAACATgluAAAAADo1keDm1ltvzcte9rL88z//8yQ2d6+w2D61nwEA1sctt9ySF7/4xfnqV7867VJgohY+96+77ro89alPzeWXX77sa+KWW27JGWeckTPOOOOAeeavb25d119//YqWn1v28ssvv1sNy80/VgOqcgAAGJpJREFUf/vLbXO1+2Saxq2lp9rn67WucaxnGyYS3FxwwQX59Kc/nQsuuGASm7tXWGyf2s8AAOtj586dueqqq7Jz585plwITtfC5f+655+Yb3/hGzj777GVfEzt37sy1116ba6+99oB55q9vbl2vfOUrV7T83LJnn3323WpYbv75219um6vdJ9M0bi091T5fr3WNYz3bsO7Bza233poPfOADaa3lr/7qr4wGWQOL7VP7GQBgfdxyyy15//vfn9Za3v/+98/0X4RhHAuf+5dffnluuOGGJMntt9++5GvilltuyUUXXbT/54suumj/qJi59b3vfe/bv64bbrjhgBEwiy2/a9eu/cvefvvtB9Rw0UUXLTv/XI3XXXfdkttc7T6Z5vlg3Fp6qn2+Xusax3q3YdOarm0RF1xwQfbt25ck2bdvXy644IK86EUvWu/NbmiL7dPW2kT384033phvfetbefnLX75u29iIdu/enc1btky7jG7cvGVL9u7e3cXzaPfu3bnf/e437TLutfbs2ZNvfetbOfPMMye63V27dmVzaxPdJne3+Wtfy67bbpv48acPu3bt6v78u3PnzrThXLFv377s3LkzL33pS6dc1b3L/H5i165daZv7OXd/bfPXctuu2T2HLfcaXPjcP/vss+82z2KviZ07d+auu+7a//Ndd921f11z69u7d+8B63nlK1+Zt771rUsuf8455+xfdqG9e/ce8Lu9e/ceMP9cjVdeeeWS21ypns4H49bSU+3z9VrXONa7DQcdcVNV/6GqrqiqK26++eaxN/DBD35w/4vurrvuymWXXTZ+lRxgsX1qPwPTck/7CYDeXXLJJfvfZO7duzcXX3zxlCuaLfqJ2bXwuT830mW+xV4Tl1xyyQFByr59+3LxxRcfsL6F5kbCLLX8DTfcsOSyCwOd1toB88/VOH8bC7e5Uj2dD8atpafa5+u1rnGsdxsOOuKmtfamJG9KkhNPPHHsaPvkk0/OpZdemrvuuiubNm3KE5/4xFWUyXyL7dPW2kT383HHHZckefWrX72u29loXv7yl+eOj3502mV045g778yh27Z18TzqYdTPrLqn/USSHH/88UmS173udWtX2AqceeaZ+bubbproNrm7vUccke3HHjvx408fZmGUwimnnJKLLrooe/fuzebNm3PqqadOu6SZstb9xJlnnpmb/q6fc/cRe4/Isdtn9xy23Gtw4XP/0EMPvVt4s9hr4pRTTsl73vOe/YHKIYccklNPPXX/x5oWC2BOOOGEZZd/8IMfnD179iy6bFUdEN5UVbZu3bp//rkar7zyygPCmvnbXKmezgfj1tJT7fP1Wtc41rsN636Pm9NPPz2HHDLazCGHHJLTTz99vTe54S22T+1nAID1sWPHjlRVktF11o4dO6ZcEUzGwuf+q171qrvNs9hrYseOHdm06btjBDZt2pQdO3YcsL7NmzcfsMy555677PLnnHPO/mUX2rx58wHr27x58wHzz9W48IbE87e5Uj2dD8atpafa5+u1rnGsdxvWPbg58sgj8+QnPzlVlac85Sl54AMfuN6b3PAW26f2MwDA+jj66KPzzGc+M1WVZz7zmTnqqKOmXRJMxMLn/kknnbR/lMrhhx++5Gvi6KOPzmmnnbb/59NOOy1HHXXUAev7mZ/5mf3rOuGEE/LQhz502eW3b9++f9nDDz/8gBpOO+20Zeefq/FhD3vYkttc7T6Z5vlg3Fp6qn2+Xusax3q3YSL/Dvz000/Pwx/+cKNA1tBi+9R+BgBYHzt27MijHvWomfxLMNwTC5/7r3zlK3PYYYflVa961bKviR07duQRj3hEHvGIRxwwz/z1za1rsZEviy0/t+yrXvWqu9Ww3Pzzt7/cNle7T6Zp3Fp6qn2+Xusax3q2Yd3/q1QyGiHymte8ZhKbutdYbJ/azwAA6+Poo4/O61//+mmXARO38Ln/sIc9LJdeemmS5KSTTlp2ufPPP3/Z9R111FH717WS5ecvu1gNy82/WP2r1dP5YNxaeqp9vl7rGsd6tmEiI24AAAAAGJ/gBgAAAKBTghsAAACATgluAAAAADoluAEAAADolOAGAAAAoFOCGwAAAIBOCW4AAAAAOiW4AQAAAOiU4AYAAACgU4IbAAAAgE4JbgAAAAA6JbgBAAAA6JTgBgAAAKBTghsAAACATgluAAAAADoluAEAAADolOAGAAAAoFOCGwAAAIBOCW4AAAAAOiW4AQAAAOiU4AYAAACgU4IbAAAAgE4JbgAAAAA6JbgBAAAA6JTgBgAAAKBTghsAAACATgluAAAAADoluAEAAADolOAGAAAAoFOCGwAAAIBOCW4AAAAAOiW4AQAAAOiU4AYAAACgU4IbAAAAgE4JbgAAAAA6JbgBAAAA6JTgBgAAAKBTghsAAACATgluAAAAADoluAEAAADolOAGAAAAoFObpl0As2nbtm3TLgHWlOf0dG3fvn3aJQBT4vXPSnierB/7FvonuGFVzjjjjGmXAGvKc3q6zjrrrGmXAEyJ1z8r4Xmyfuxb6J+PSgE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EtwAAAAAdGrTtAuAe5t/OvTQ/N4JJ0y7jLHsOfTQJFnzuv/p0EPzkDVdI4xvy80350EXXjjR7SWZ6DZ7t+Xmm5Njj512GcAMuXnLzbnwQUufR2/eMjrXLjfPWtZybJzDgPUjuIEJ2rZt27RLWJXDbrwxSXLoccet6XofktndJ2wM27dvn/g299x5Z5LkeEHFdx177FSOBTCbVnK+uHPP6Fx77PHrf649Ns5hwPoS3MAEnXHGGdMuAZjnrLPOmnYJAIzJuRu4t3GPGwAAAIBOCW4AAAAAOiW4AQAAAOiU4AYAAACgU4IbAAAAgE4JbgAAAAA6JbgBAAAA6JTgBgAAAKBTghsAAACATgluAAAAADoluAEAAADolOAGAAAAoFOCGwAAAIBOCW4AAAAAOiW4AQAAAOiU4AYAAACgU4IbAAAAgE4JbgAAAAA6JbgBAAAA6JTgBgAAAKBTghsAAACATgluAAAAADpVrbWVz1x1c5J/THJ0klvWq6jOaOvGpK0b0zTb+uDW2jFT2nY35vUTS5nl56Pap0Pt06H2taefyIr6iaX0elzXkjZuDNq4MUyjjUv2E2MFN/sXqrqitXbiPS5rBmjrxqStG9O9qa2zapaPkdqnQ+3ToXZ6c284rtq4MWjjxtBbG31UCgAAAKBTghsAAACATq02uHnTmlbRN23dmLR1Y7o3tXVWzfIxUvt0qH061E5v7g3HVRs3Bm3cGLpq46rucQMAAADA+vNRKQAAAIBOCW4AAAAAOnXQ4KaqDq2qj1XVVVV1bVWdO0w/oao+WlW7qurPqmrL+pe7/qrqPlV1ZVVdNPy8IduZJFX1D1X1qar6ZFVdMUw7sqouHdp7aVU9cNp13lNVdURVvauqPltVn6mqx23Qdv7QcCznHl+vqrM2YluTpKpeMpyTrqmqtw/nqg37ep11VfVHVXVTVV0z7VrGUVX/qqouG84d11bVb0y7ppVaqv+eJQv75FmyWB87KxbrN6dd00os1Q9Ouy7umap6WlV9rqqur6qXTbueg1mq31jqeqxGXju07+qq+rF563r+MP+uqnr+vOn/03B+uX5Ytibf0pW/b6qq+w4/Xz/8fuu8dbx8mP65qjp13vSpH/dx3kPM6nEc53p6Vo5jLXLNOYnjttQ21kxrbdlHkkryPcP3m5N8NMljk7wjyenD9DcmedHB1jULjyT/Kcnbklw0/Lwh2zm05x+SHL1g2v+V5GXD9y9L8tvTrnMN2vnHSX51+H5LkiM2YjsXtPk+Sb6c5MEbsa1JfiDJDUnuN/z8jiQv2Miv11l/JPnpJD+W5Jpp1zJm3ccl+bHh+8OTXJfk4dOua4W1L9p/T7uuMdtwQJ88S4/F+thZeSzWb067plW0YX8/OO1aPO7xcfx8km3Dc/Gq3s/BS/UbS12PJXlGkr8YztmPTfLRYfqRSXYPXx84fP/A4XcfS/K4YZm/SPL0KbV1Re+bkrw4yRuH709P8mfD9w8fjul9k5wwHOv79HLcFzsXbqTjmDGvp2flOGaRa85JHLeltrFWj4OOuGkj/zL8uHl4tCRPSvKuYfofJ/n5g62rd1V1fJJnJnnz8HNlA7bzIH4uo3YmG6C9VfW9Gb14/zBJWmt3tta+lg3WzkU8OcnnW2v/mI3b1k1J7ldVm5LcP8mNufe9XmdGa+3DSW6ddh3jaq3d2Fr7xPD97Uk+k9GFTveW6b9nwsI+mclYpt+cNfP7QWbXjye5vrW2u7V2Z5ILMrqu6dYy/cZS12M/l+RPhnP2/0hyRFUdl+TUJJe21m5trf1zkkuTPG343fe21v6+jd4h/kmmcL0z5vum+W1/V5InD/P/XJILWmvfbq3dkOT6jI751I/7Kt5DzORxzHjX0zNxHJe45pzEcVvX91wrusfNMAzuk0luGor+fJKvtdbuGmbZkxm5kD2I85L8ZpJ9w89HZWO2c05LcklVfbyq/sMw7ftaazcmo44nybFTq25tbEtyc5KdNRrK+eaqOiwbr50LnZ7k7cP3G66trbV/SvI7Sb6QUQdzW5KPZ2O/XpmyYUjwYzIauTITFvbfrbWZqT1375NnzWJ97CxYqt+cNfP7QWbXDyT54ryfZ6pvX9BvLHU9tlQbl5u+Z5HpkzbO+6b9bRl+f9sw/7htn6Rx30PM3HFcxfX0LB7HOZM4buv6nmtFwU1r7TuttUcnOT6j5OxHFpttLQubtKo6LclNrbWPz5+8yKwz3c4FfrK19mNJnp7kzKr66WkXtA42ZTRU7g2ttcck+UZGQ9c2rOFzqD+b5J3TrmW9DJ8Z/bmMhmN+f5LDMnoeL7SRXq9MUVV9T5ILk5zVWvv6tOtZqYX9d1X96LRrWokl+uRZM6t97Mz3m/eGfvBeZGavxcfoN5Zq47jTJ2YV75tmro0Z/1w4c21cxfX0zLVxBWamTWP9V6lheNgHM/r81xHDkKpkdEH4pbUtbeJ+MsnPVtU/ZDSM60kZJckbrZ37tda+NHy9Kcn/m1Eo95VhCFiGrzdNr8I1sSfJnnl/ZX5XRifhjdbO+Z6e5BOtta8MP2/Etj4lyQ2ttZtba3uTvDvJ47OBX69MT1Vtzuji+62ttXdPu57VmNd/P23KpazU3frkqvrv0y1pPEv0sbNgqX5zlizsB5lde5L8q3k/z0TfvkS/sdT12FJtXG768YtMn6Rx3zftb8vw+wdk9FGWcds+SeO+h5jF4zju9fQsHsc5kzhu6/qeayX/VeqYqjpi+P5+GR3gzyS5LMmzh9men+TP17KwSWutvby1dnxrbWtGw2v/urX23Gywds6pqsOq6vC575OckuSaJO/NqJ3JBmhva+3LSb5YVT80THpykk9ng7VzgX+bA4eHb8S2fiHJY6vq/sNna+eO64Z8vTI9w/PrD5N8prX2u9OuZxxL9N+fnW5VK7NEn/zvplzWii3Tx3ZvmX5zlizsB5ldlyfZXqP/crMlo/PBe6dc07KW6TeWuh57b5LnDf/d5rFJbhs+ZnFxklOq6oHDyIhTklw8/O72qnrssK3nZcLXO6t43zS/7c8e5m/D9NNr9N+KTkiyPaMbv079uK/iPcTMHceMfz09c8dxnkkct/V9z9UOflfmRya5MsnVGV10/NYwfVtGB+T6jIai3vdg65qVR5KT8927o2/Idg7tump4XJvkFcP0o5J8IMmu4euR0651Ddr66CRXDM/h92R0Z/AN186hrfdP8tUkD5g3baO29dyM3oRek+RPM7qT/YZ8vW6ER0Zvom5Msjejv1b8yrRrWmHdT8hoCOzVST45PJ4x7bpWWPui/fesPeb3ybPyWKqPnZXHYv3mtGsao/a79YMes/3I6L++XJfRPTa7fy0t1W8sdT2W0UcvXje071NJTpy3rl8ermmuT7Jj3vQTh/P655P8QZKaYnsP+r4pyaHDz9cPv982b/lXDO34XOb9V6Uejvti58KNdhwzxvX0rBzHLHLNOYnjttQ21uoxtxEAAAAAOjPWPW4AAAAAmBzBDQAAAECnBDcAAAAAnRLcAAAAAHRKcAMAAADQKcENAAAA9wpVtbWqrpl2HTAOwQ3rpqr+Zfj6/VX1rnnT315VV1fVS6ZXHQA9qaojqurFB5lna1X90grWddCLcn0RADArNk27ADa+1tqXkjw7SarqQUke31p78HSrAqAzRyR5cZLXLzPP1iS/lORt92RDq+mLqmpTa+2ue7JdANZfVf0fSZ6b5ItJbkny8SSXJfmjJN9M8pF5874gyS8kuW+SE5K8rbV2blVtTfKXST6a5DFJrkvyvNbaNyfVDpjPiBvW3YK/fF6S5Niq+mRV/VRVPaSq/rKqPl5Vf1NVP7zMeo6pqgur6vLh8ZPD9NdW1W8N359aVR+uqkOq6i1V9cZhvddV1WnDPPepqv86rOPqqvpf523jN6vqU1V1VVW9Zv32CgALvCbJQ4b+4b8Oj2uGc/Ivzpvnp4Z5XjL0L39TVZ8YHo9f4bZW1BcN/cjvVtVlSX577ZsMwFqqqhOTPCujsOV/TnLi8KudSX69tfa4RRb78YyCnkcnec6wjiT5oSRvaq09MsnXM/rjAkyFETdM2s8muai19ugkqaoPJHlha21XVf1ERn9pfdISy/5ekv/WWvtIVf1gkouT/EiSlyW5vKr+JslrkzyjtbavqpLRX2f/TZKHJLmsqh6a5HlJbmutnVRV903yt1V1SZIfTvLzSX6itfbNqjpyPXYAAIt6WZIfba09uqqeleSFSR6V5OiMzvEfHuZ5aWttLoi/f5KnttbuqKrtSd6e716kL2ecvuhhSZ7SWvvOmrUUgPXyhCR/3lr7VpJU1fuSHJbkiNbah4Z5/jTJ0+ctc2lr7avD/O8e1vGeJF9srf3tMM9/T/LrSX5n/ZsAdye4YWqq6nuSPD7JO4eQJRkNU1zKU5I8fN6831tVh7fWbq+qM5J8OMlLWmufn7fMO1pr+5LsqqrdGYUzpyR5ZFU9e5jnAUm2D+vfOTcEsrV26z1uJACr8YQkbx/Ckq9U1YeSnJTRXzzn25zkD6rq0Um+k1HIMpYV9EXvFNoAzIxaZNo3krRllln4u3aQ6TBxghum6ZAkX5v7i+cK53/cXIK+wL9O8tUk379g+mIn3EryH1trF8//RVU9bZH5AZi8xS68F/OSJF/JaGTOIUnuWMW2DtYXfWMV6wRgOj6S5P+pqldn9F73mUnOT3JbVT2htfaRjD4WNd9Th5H238po9P0vD9N/sKoe11r7+yT/NvPujQOT5h43TE1r7etJbqiq5yRJjTxqmUUuSfJrcz8Mf2FNVT04yf+W0WdZnz4Mc5/znOF+Nw9Jsi3J5zL6iNWLqmrzsPzDquqwYf2/PAy9j49KAUzU7UkOH77/cJJfHO5JdkySn07ysQXzJKMRkzcOIyv/fZL7jLvRVfRFAHSqtXZ5kvcmuSrJu5NckeS2JDuSvK6q/j6jgGa+j2T08alPJrmwtXbFMP0zSZ5fVVcnOTLJG9a/BbA4I26YtucmeUNVnZ3RkPcLMjrRLubXMzrhXp3Rc/fDVfWiJH+Y0T0PvlRVv5LkLVV10rDM55J8KMn3ZXT/gjuq6s0Z3fvmEzUaF39zkp9vrf3lEAZdUVV3Jvn/kvzv69BmABZorX21qv52uJn9XyS5OqP+oCX5zdbal6vqq0nuqqqrkrwlo3vRXDiELpdl9aNjxumLAOjb77TWzhn+GPvhJP93a+0TGY3OnHPOvO9vaq39Wu5uX2vthetYJ6xYteaTIWxMVfWWjG4++a5p1wIAAKy/qnpbkocnOTTJH7fWXr3MvC9IcuLC4KZG/w78otbaj65fpbByghs2LMENAAAAs05wQ3eq6hVJnrNg8jtba//nNOoBYDZV1alJfnvB5Btaa78wjXoAAFZDcAMAAADQKf9VCgAAAKBTghsAAACATgluAAAAADoluAEAAADo1P8PP8+2EWx8F+kAAAAASUVORK5CYII="/>
          <p:cNvSpPr>
            <a:spLocks noGrp="1" noChangeAspect="1" noChangeArrowheads="1"/>
          </p:cNvSpPr>
          <p:nvPr>
            <p:ph idx="1"/>
          </p:nvPr>
        </p:nvSpPr>
        <p:spPr bwMode="auto">
          <a:xfrm>
            <a:off x="428766" y="1255595"/>
            <a:ext cx="4498076" cy="51997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lnSpc>
                <a:spcPct val="150000"/>
              </a:lnSpc>
              <a:spcBef>
                <a:spcPts val="600"/>
              </a:spcBef>
              <a:spcAft>
                <a:spcPts val="600"/>
              </a:spcAft>
              <a:buNone/>
            </a:pPr>
            <a:r>
              <a:rPr lang="en-IN" sz="1800" dirty="0"/>
              <a:t>Histogram and Distribution curves can also be used for analysing the individual numeric variables in the data to study the distribution and skewness. We do not get much information about the outliers here. </a:t>
            </a:r>
          </a:p>
        </p:txBody>
      </p:sp>
    </p:spTree>
    <p:extLst>
      <p:ext uri="{BB962C8B-B14F-4D97-AF65-F5344CB8AC3E}">
        <p14:creationId xmlns:p14="http://schemas.microsoft.com/office/powerpoint/2010/main" val="1813315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Identifying Outliers</a:t>
            </a:r>
            <a:endParaRPr lang="en-IN" dirty="0"/>
          </a:p>
        </p:txBody>
      </p:sp>
      <p:pic>
        <p:nvPicPr>
          <p:cNvPr id="4" name="Content Placeholder 3"/>
          <p:cNvPicPr>
            <a:picLocks noGrp="1" noChangeAspect="1"/>
          </p:cNvPicPr>
          <p:nvPr>
            <p:ph idx="1"/>
          </p:nvPr>
        </p:nvPicPr>
        <p:blipFill>
          <a:blip r:embed="rId2"/>
          <a:stretch>
            <a:fillRect/>
          </a:stretch>
        </p:blipFill>
        <p:spPr>
          <a:xfrm>
            <a:off x="428765" y="1255595"/>
            <a:ext cx="11246553" cy="3330053"/>
          </a:xfrm>
          <a:prstGeom prst="rect">
            <a:avLst/>
          </a:prstGeom>
        </p:spPr>
      </p:pic>
      <p:sp>
        <p:nvSpPr>
          <p:cNvPr id="5" name="Rectangle 4"/>
          <p:cNvSpPr/>
          <p:nvPr/>
        </p:nvSpPr>
        <p:spPr>
          <a:xfrm>
            <a:off x="428764" y="4741015"/>
            <a:ext cx="11246553" cy="1338828"/>
          </a:xfrm>
          <a:prstGeom prst="rect">
            <a:avLst/>
          </a:prstGeom>
        </p:spPr>
        <p:txBody>
          <a:bodyPr wrap="square">
            <a:spAutoFit/>
          </a:bodyPr>
          <a:lstStyle/>
          <a:p>
            <a:pPr>
              <a:lnSpc>
                <a:spcPct val="150000"/>
              </a:lnSpc>
              <a:spcBef>
                <a:spcPts val="600"/>
              </a:spcBef>
              <a:spcAft>
                <a:spcPts val="600"/>
              </a:spcAft>
            </a:pPr>
            <a:r>
              <a:rPr lang="en-IN" dirty="0" smtClean="0">
                <a:latin typeface="Bookman Old Style" panose="02050604050505020204" pitchFamily="18" charset="0"/>
              </a:rPr>
              <a:t>There are not many outliers, except for the variables income and gdpp. However, removing the outliers may result in some countries missing out the chance of getting the funds. So we have decided not to remove any outliers from the data.</a:t>
            </a:r>
            <a:endParaRPr lang="en-IN" dirty="0">
              <a:latin typeface="Bookman Old Style" panose="02050604050505020204" pitchFamily="18" charset="0"/>
            </a:endParaRPr>
          </a:p>
        </p:txBody>
      </p:sp>
    </p:spTree>
    <p:extLst>
      <p:ext uri="{BB962C8B-B14F-4D97-AF65-F5344CB8AC3E}">
        <p14:creationId xmlns:p14="http://schemas.microsoft.com/office/powerpoint/2010/main" val="3335626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png;base64,iVBORw0KGgoAAAANSUhEUgAABG4AAANdCAYAAADFhDrnAAAABHNCSVQICAgIfAhkiAAAAAlwSFlzAAALEgAACxIB0t1+/AAAADh0RVh0U29mdHdhcmUAbWF0cGxvdGxpYiB2ZXJzaW9uMy4xLjEsIGh0dHA6Ly9tYXRwbG90bGliLm9yZy8QZhcZAAAgAElEQVR4nOzdfbRlZ10n+O8vqRQVUEhCEi2JVKUwGnGmBzHtwhZoICwQkGBDq+VIGujuYBPsMfagk0zNknSvyQIUndAzlkjQqEBTaIIOL+MYSIM27SRaAcJLqrTCLSoklCQhvNiQmCryzB9nF9yq3FtV9+Wc85xbn89aZ9U5+5y9n99+9t7nOed79z5VrbUAAAAA0J+Tpl0AAAAAAAsT3AAAAAB0SnADAAAA0CnBDQAAAECnBDcAAAAAnVq3lBefeeaZbfPmzWMqBWB23XLLLfe21s6adh3TZpwAWJhxYsQ4AbCwo40TSwpuNm/enJ07d65OVQBrSFXtm3YNPTBOACzMODFinABY2NHGCZdKAQAAAHRKcAMAAADQKcENAAAAQKcENwAAAACdEtwAAAAAdEpwAwAAANApwQ0AAABApwQ3AAAAAJ0S3AAAAAB0SnADAAAA0CnBDQAAAECnBDcAAAAAnRLcAAAAAHRKcAMAAADQKcENAAAAQKcENwAAAACdEtwAAAAAdEpwAwAAANApwQ0AAABApwQ3AAAAAJ0S3AAAAAB0at20C0iSa665JnNzc8uef//+/UmSjRs3rlZJM2PLli255JJLpl0GwJpx1VVXZffu3Staxr59+5IkmzZtWo2SFnT++edn27ZtY1s+AJO10u9Ex2uWvjv5rgMjXQQ3c3NzufXWz+SBBx63rPk3bPhakuSOOx5YzbK6t2HDXdMuAWDN2b17d2766E05+OiDy17Guq+OhtfPHfjcapW14PIBWDvm5ubymVtvzeMeGO93mq9t2JAkeeCOO8bazkrdNdQJdBLcJMkDDzwue/f+wrLmPffcNyXJsuefVYfWG4DVdfDRB/Plp3x52fOfdtNpSbKiZRzP8gFYWx73wAP5hb17x9rGm849N0nG3s5KHaoT8Bs3AAAAAN0S3AA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mkhwc8011+Saa66ZRFPQNccCLOyqq67KVVddNe0ymCL7AHA0PkPByjiGZtu6STQyNzc3iWage44FWNju3bunXQJTZh8AjsZnKFgZx9Bsc6kUAAAAQKcENwAAAACdEtwAAAAAdEpwAwAAANApwQ0AAABApwQ3AAAAAJ0S3AA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EtwAAAAAdEpwAwAAANApwQ0AAABApwQ3AAAAAJ0S3AAAAAB0SnADM+a+++7L5Zdfnr179+byyy/Pl770pWXNv9T51jr9ArPj7rvvzktf+tLcc889Y53nRNVDX/VQw5F6rAlgWnx2frhx9ongBmbMjh07ctttt+WNb3xjbrvttuzYsWNZ8y91vrVOv8Ds2L59e3bu3Jnt27ePdZ4TVQ991UMNR+qxJoBp8dn54cbZJ4IbmCH33XdfbrzxxrTWcscdd6S1lg9+8IPHnerOn38p8611+gVmx9133513v/vdaa3l+uuvP66zH5Yzz4mqh77qoYZZqAlgWnx2frhx98m6VV3aIvbv35/7778/V1xxxYLPz83NZf36UyZRypqyfv09mZs7sGi/0p+5ubmceuqpy55/x44deeihhw6b9tBDD2XHjh151atetaT5lzLfWqdfpm/fvn35+te/nosvvnjapWTXrl05+cGTp13GUZ38tZOza9euLvprtezatSuPfOQjj/m67du3H3a8bt++Pa997WtXfZ4TVQ991UMNs1DTieZY3yfWgrm5uZyyfv20y+jGPevX58Dc3Jre5pO00u8h8/ns/HDj7pNjnnFTVa+sqp1VtdNfF2C6PvzhD+fgwYOHTTt48GA+9KEPLXn+pcy31umXlTFOMEnvfe97c+DAgSTJgQMH8p73vGcs85yoeuirHmo4Uo81zRLjBKwtPjs/3Lj75Jhn3LTW3pLkLUlywQUXtOU0snHjxiTJ6173ugWfv+KKK3LzzQ8sZ9EntAcfPCtbtmxYtF/pz0r/YvCMZzwjH/jABw4Lb9atW5dnPvOZS55/KfOtdfplZVZjnNi0aVOS5G1ve9vqFbZMF198cT5y+0emXcZRfeNR38j3f8/3d9Ffq+V4zx564QtfmOuuuy4HDhzIKaeckosuumgs85yoeuirHmqYhZpmySS+T6wFV1xxRR64+eZpl9GNsx58MBu2bFnT23ySVvPMJZ+dH27cfeI3bmCGbN26NSeddPhhe9JJJ2Xr1q1Lnn8p8611+gVmx6WXXnrY8XrppZeOZZ4TVQ991UMNR+qxJoBp8dn54cbdJ4IbmCFnnHFGLrzwwlRVHv/4x6eq8uxnPzunn376kudfynxrnX6B2XH22WfnxS9+caoqL3nJS3LWWWeNZZ4TVQ991UMNs1ATwLT47Pxw4+6Tifw4MbB6tm7dmjvuuCM/93M/l9/+7d9ecpp7aH7J+OH0C8yOSy+9NLfffvuSznpYzjwnqh76qocajtRjTQDT4rPzw42zTwQ3MGPOOOOMvP71r0+Sb/673Pn5Fv0Cs+Pss8/O29/+9rHPc6Lqoa96qOFIPdYEMC0+Oz/cOPvEpVIAAAAAnRLcAAAAAHRKcAMAAADQKcENAAAAQKcENwAAAACdEtwAAAAAdEpwAwAAANApwQ0AAABApwQ3AAAAAJ0S3AA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EtwAAAAAdGrdJBrZsmXLJJqB7jkWYGHnn3/+tEtgyuwDwNH4DAUr4xiabRMJbi655JJJNAPdcyzAwrZt2zbtEpgy+wBwND5Dwco4hmabS6UAAAAAOiW4AQAAAOiU4AYAAACgU4IbAAAAgE4JbgAAAAA6JbgBAAAA6JTgBgAAAKBTghsAAACATgluAAAAADoluAEAAADolOAGAAAAoFOCGwAAAIBOCW4AAAAAOiW4AQAAAOiU4AYAAACgU4IbAAAAgE4JbgAAAAA6JbgBAAAA6JTgBgAAAKBTghsAAACATgluAAAAADoluAEAAADolOAGAAAAoFOCGwAAAIBOCW4AAAAAOiW4AQAAAOiU4AYAAACgU4IbAAAAgE4JbgAAAAA6JbgBAAAA6JTgBgAAAKBTghsAAACATgluAAAAADoluAEAAADolOAGAAAAoFOCGwAAAIBOCW4AAAAAOiW4AQAAAOiU4AYAAACgU4IbAAAAgE4JbgAAAAA6JbgBAAAA6JTgBgAAAKBTghsAAACATgluAAAAADq1btoFHLJhw10599w3LXPeO5Nk2fPPqg0b7kryhGmXAbDmrPvqupx202krmj/JipZxPMsHYG25a8OGvOncc8faxp0bNiTJ2NtZqbs2bPBNBwZdfPLbsmXLiubfv/9RSZKNGzesRjkz5Akr7jsADnf++eeveBn79u1LkmzatGnFy1rMatQJQD8m9bn+Ufv3J0k2bNw4kfaW6wmZXJ9A77oIbi655JJplwAASZJt27ZNuwQATkC+EwGL8Rs3AAAAAJ0S3AAAAAB0SnADAAAA0CnBDQAAAECnBDcAAAAAnRLcAAAAAHRKcAMAAADQKcENAAAAQKcENwAAAACdEtwAAAAAdEpwAwAAANApwQ0AAABApwQ3AAAAAJ0S3AAAAAB0SnADAAAA0CnBDQAAAECnBDcAAAAAnRLcAAAAAHRKcAMAAADQKcENAAAAQKcENwAAAACdEtwAAAAAdKpaa8f/4qp7kuw7zpefmeTe5RR1AtFHR6d/jk0fHduk+mhTa+2sCbTTtSWOE0fqcX9W0/Hpsaakz7rUdPx6rGslNRknsuJxYr61tn+Mi5qOT481JX3Wpabjs5yaFh0nlhTcLEVV7WytXTCWha8R+ujo9M+x6aNj00ezo8dtpabj02NNSZ91qen49VhXjzWdqHrcFmo6Pmo6fj3Wpabjs9o1uVQKAAAAoFOCGwAAAIBOjTO4ecsYl71W6KOj0z/Hpo+OTR/Njh63lZqOT481JX3Wpabj12NdPdZ0oupxW6jp+Kjp+PVYl5qOz6rWNLbfuAEAAABgZVwqBQAAANApwQ0AAABAp8YS3FTVj1XV31TV7VV1+TjamDVV9dmq+mRVfbyqdg7TzqiqD1TVnuHf06dd5yRV1e9W1d1V9al50xbskxr5j8M+9YmqevL0Kp+cRfroyqq6a9iXPl5Vz5/33BVDH/1NVT13OlVPTlV9d1V9qKp2VdWnq+oXhun2oxnSw5hxlH1p0eNtgrV1NX5U1ffN64+PV9VXq+qySfdVr2PIInX9WlXtHtr+46o6bZi+uarun9dnb55gTVMdSxap6V3z6vlsVX18mD6pfjKmzIDFtlMPqurkqvpYVb1v2rUkSVWdVlXXDe8/u6rqRzqo6ReH7fapqnpnVW2YQg3HPX5MuaYFx45p1jTvuddUVauqM3uoqar+7TBmfbqqfnWSNS1WV1U9qapuGsatnVX1wytqpLW2qrckJyf5TJItSdYnuTXJE1e7nVm7JflskjOPmParSS4f7l+e5A3TrnPCffL0JE9O8qlj9UmS5yf50ySV5ClJbp52/VPsoyuTvGaB1z5xON4ekeTc4Tg8edrrMOb+2ZjkycP9b0/yt0M/2I9m5NbLmHGUfWnB423CtXU7fgzb7++SbJp0X/U6hixS13OSrBvuv2FeXZvnv27CNU11LFmopiOe//UkvzLhfjKmzMBtse007bqGev5dkv+U5H3TrmWo5/eT/Ovh/vokp025nscl2Zvk1OHxHyZ5+RTqOO7xY8o1LTh2TLOmYfp3J/mzJPtyxOeTKfXTM5N8MMkjhsdnd7JP3ZDkecP95yf58EraGMcZNz+c5PbW2lxr7cEkO5K8aAztrAUvyugNNcO/PzHFWiautfYXSe47YvJiffKiJH/QRm5KclpVbZxMpdOzSB8t5kVJdrTW/qG1tjfJ7Rkdj2tWa21/a+2jw/2/T7Irow8F9qPZ0cWYcZR9qVe9jB8XJvlMa23fpBvudQxZqK7W2g2ttYPDw5uSnDOOtpdS01FMZCw5Wk1VVUl+Ksk7V7vdY9RkTJkBvb5fV9U5SV6Q5K3TriVJqurRGX2Z/J0kaa092Fr78nSrSpKsS3JqVa1L8sgkn590AUscP6ZWU8djx/+R5JeTTPx/OVqkplcleX1r7R+G19zdSV0tyaOH+4/JCvf1cQQ3j0vyuXmP70wHb6YdaEluqKpbquqVw7TvaK3tT0aDUJKzp1ZdPxbrE/vV4X5+OG3yd+edynlC91FVbU7yg0lujv1olnS3TY7Yl5KFj7dJ6nn82JrDv1xPu69m4dj/lxmdpXHIucOlFX9eVU+bcC29jiVPS/KF1tqeedMm2k/GlNmwwPv1NF2d0ZfZh6ZdyGBLknuSXDscO2+tqkdNs6DW2l1J3pjkjiT7k3yltXbDNGuap5dxdTFHjh1TUVUXJbmrtXbrtGuZ53uTPK2qbh7GiH887YIGlyX5tar6XEb7/RUrWdg4gptaYJr/czz50dbak5M8L8mrq+rp0y5oxtivvuW3kjwhyZMyGvR+fZh+wvZRVX1bkuuTXNZa++rRXrrAtBOijzrW1TZZYF9a7HibpC7Hj6pan+SiJH80TOqhrxbTxX5WVduSHEzyjmHS/iSPb639YIZLLIa/kk9Cz2PJz+TwQHCi/WRMmQ1L2E6TqOXHk9zdWrtlmnUcYV1Gl2781nDsfC2jS4CmZgiIX5TRZZjfleRRVfXSadY0CxYYO6ZVxyOTbEvyK9OsYwHrkpye0SWrv5TkD4czN6ftVUl+sbX23Ul+McPZb8s1juDmzoyuezvknEzhFLjetNY+P/x7d5I/zui04y8cOqV2+Hfip3V1aLE+sV8NWmtfaK19o7X2UJJr8q1T2E/IPqqqUzL64PaO1tq7h8n2o9nRzTZZaF86yvE2MR2PH89L8tHW2heG+qbeV+n42K+qlyX58SQ/24YL3ofLkb443L8lo9+T+d5J1NPrWDJcPvHiJO+aV+vE+smYMhsW2U7T9KNJLqqqz2Z0ye+zqurt0y0pdya5s7V26Gyk6zIKcqbp2Un2ttbuaa0dSPLuJP9kyjUd0sO4+jALjR1T9ISMQrdbh339nCQfrarvnGpVo3393cNlq3+V0VlvE/3R5EW8LKN9PBn9kWtFn4vGEdz8dZLzqurc4a9xW5O8ZwztzIyqelRVffuh+xn90NSnMuqXlw0ve1mS/3s6FXZlsT55T5J/USNPyejUyv3TKHDajrh+/p9ltC8loz7aWlWPqKpzk5yX5K8mXd8kDWn67yTZ1Vr7jXlP2Y9mRxdjxmL70lGOt0nV1fP4cdhZEdPuq0GXx35V/ViS/yXJRa21r8+bflZVnTzc35LR+/bchGrqdSx5dpLdrbU7D02YVD8ZU2bDUbbT1LTWrmitndNa25zROPafW2tTPZOktfZ3ST5XVd83TLowyW1TLCkZXSL1lKp65LAdL8zoN4p60MO4epjFxo5paa19srV2dmtt87Cv35nRD4X/3ZRL+5Mkz0qSqvrejH6I+96pVjTy+ST/dLj/rCR7jvLaY2vj+VXl52f0C++fSbJtHG3M0i2ja0xvHW6fPtQnSR6b5MZhI96Y5Ixp1zrhfnlnRqc/H8jowP9Xi/VJRqcj/+awT30yyQXTrn+KffS2oQ8+kdEgs3He67cNffQ3GX7FfC3fkjw1o9PSP5Hk48Pt+faj2br1MGYcZV9a9HibUF1djh8Z/aDkF5M8Zt60ifZVr2PIInXdntFvoRzat948vPYlw3a9NclHk7xwgjVNdSxZqKZh+u8l+TdHvHZS/WRMmYHbYttp2nXNq+8Z6ed/lXpSkp1DX/1JktM7qOnfJ9mdUVj8tgz/E9CEazju8WPKNS04dkyzpiOe/2wm/79KLdRP65O8fdinPprkWZ3sU09Ncsswdt2c5IdW0kYNDQEAAADQmXFcKgUAAADAKhDcAAAAAHRKcAMAAADQKcENAAAAQKcENwAAAACdEtwAACe0qnp5VX3XtOsAYOmqanNVfWoVlvPyqvq/hvs/UVVPnPfch6vqgpW2AcsluGEiqur3quqfLzD9u6rquuH+M6rqfYvM/9mqOnPcdQ5tPamqnj+JtgCYrqo6OcnLkwhuADjkJ5I88ZivggkR3DBVrbXPt9YeFuhMS1WtS/KkJIIbgCmqqpdW1V9V1cer6reralNV7amqM6vqpKr6L1X1nOEvrbur6ver6hNVdV1VPXJYxoVV9bGq+mRV/W5VPWKY/tmq+pWq+kiSn0lyQZJ3DG2dWlWvr6rbhuW9cYrdAMDxObmqrqmqT1fVDcN7+ROq6v+tqluGMeP8JKmqF1bVzcP48MGq+o75C6qqf5LkoiS/NowLTxie+slhXPrbqnrahNePE5zghrGoqn8xfOC9tareNkx+elX9ZVXNHTr7ZrFTG6vqscOb7seq6reT1FHaOvSh/a1V9amqekdVPbuq/uvwIf+Hh9edUVV/MtR1U1X9o2H6lVX1lqq6IckfJPkPSX56eKP+6VXuGgCOoaq+P8lPJ/nR1tqTknwjyT9N8oYkb07yPye5rbV2wzDL9yV5S2vtHyX5apJLq2pDkt9L8tOttf8+ybokr5rXzAOttae21t6eZGeSnx3aOjXJP0vyA8Py/vfxri0Aq+C8JL/ZWvuBJF9O8pIkb0nyb1trP5TkNUm2D6/9SJKntNZ+MMmOJL88f0Gttb9M8p4kv9Rae1Jr7TPDU+taaz+c5LIkrx33CsF866ZdAGtPVf1Akm0ZfeC+t6rOSPIbSTYmeWqS8zN6M7zuKIt5bZKPtNb+Q1W9IMkrj9Hs9yT5yeF1f53kfxzauijJ/5rR6Y7/PsnHWms/UVXPyiikedIw/w8leWpr7f6qenmSC1prP7+0NQdglVyY0fvyX1dVMgpT7m6tXVlVP5nk3+Rb799J8rnW2n8d7r89yf+U5ANJ9rbW/naY/vtJXp3k6uHxuxZp+6tJHkjy1qp6f5IFL+EFoCt7W2sfH+7fkmRzkn+S5I+GcSRJHjH8e06Sd1XVxiTrk+w9zjbefcTyYWIEN4zDs5Jc11q7N0laa/cNb5h/0lp7KMltR56SuICnJ3nxMP/7q+pLx3j93tbaJ5Okqj6d5MbWWquqT+Zbb6xPzSh9T2vtPw9n9TxmeO49rbX7l7SWAIxLJfn91toVh00cXQJ1zvDw25L8/XC/HTF/y1HO1Bx8baGJrbWDw5maFybZmuTnMxrXAOjXP8y7/40k35Hky8OZlEf6P5P8RmvtPVX1jCRXLrGNb8T3aCbMpVKMQ+XhH6KTw99Qj/WBOossYzHzl/3QvMcP5VtvrAu1eaiNBT/AAzAVNyb551V1dvLNS103ZXSp1DuS/EqSa+a9/vFV9SPD/Z/J6DT43Uk2V9X3DNMvTvLni7T390m+fWjr25I8prX2/2R0OvxCH/oB6NtXk+wdztJMjfwPw3OPSXLXcP9li8z/zXEBeiC4YRxuTPJTVfXYZPSBexnL+IskPzvM/7wkp69CXfOX+Ywk97bWvrrA67xRA0xRa+22JP9bkhuq6hMZXfa0Ock/TvKG1to7kjxYVa8YZtmV5GXDa89I8luttQeSvCKj0+Q/mVGQ/+ZFmvy9JG+uqo9n9P7/vmFZf57kF8ewigCM388m+VdVdWuSTyd50TD9yozGhv+S5N5F5t2R5JeG39t8wiKvgYmp1pZyUgMcn6p6WZJfyuhUwo8Nk9/XWjv0X3//t9bat1XV5mH6fzeEKa9prf34EPq8M8mZGX1wfnGSHzp0+dURbX1zGcPj3zvU1hHLPyPJtUnOTfL1JK9srX2iqq5M8t9aa28c5j8jyZ8lOSXJ61pri/0OAgBTduQYAACw1ghuAICZJbgBANY6wQ0AAABAp/waNjNjuHzqxgWeurC19sVJ1wMAAADj5owbAAAAgE75X6UAAAAAOiW4AQAAAOiU4AYAAACgU4IbAAAAgE4JbgAAAAA6JbgBAAAA6JTgBgAAAKBTghsAAACATgluAAAAADoluAEAAADolOAGAAAAoFOCGwAAAIBOCW4AAAAAOrVuKS8+88wz2+bNm8dUCsDsuuWWW+5trZ017TqmzTgBsDDjxIhxAmBhRxsnlhTcbN68OTt37lydqgDWkKraN+0aemCcAFiYcWLEOAGwsKONEy6VAgAAAOiU4AYAAACgU4IbAAAAgE4JbgAAAAA6JbgBAAAA6JTgBgAAAKBTghsAAACATgluAAAAADoluAEAAADolOAGAAAAoFOCGwAAAIBOCW4AAAAAOiW4AQAAAOiU4AYAAACgU4IbAAAAgE4JbgAAAAA6JbgBAAAA6JTgBgAAAKBTghsAAACATgluAAAAADoluAEAAADo1LppFzCLrrrqquzevXvVl7tv374kyaZNm1Z92Uc6//zzs23btrG3A7AS11xzTebm5pY9//79+5MkGzduXK2SlmTLli255JJLptI2AN9y9dVXZ8+ePcd83Z133pkkOeecc5bVznnnnZfLLrtsWfMCLEZwswy7d+/OTR+9KQcffXBVl7vuq6PN8bkDn1vV5S7WDkDv5ubm8plbb83jHnhgWfN/bcOGJMkDd9yxmmUdl7uGtgGYvj179mTnpz+dB88666ivW/+VryRJ7li/fsltrL/nnmXVBnAsvsEv08FHH8yXn/LlVV3maTedliSrvtzF2gGYBY974IH8wt69y5r3TeeemyTLnn8lDrUNQB8ePOus/N1LXnLU13zn9dcnyTFfd7R5AVab37gBAAAA6JTgBgAAAKBTghsAAACATgluAAAAADoluAEAAADolOAGAAAAoFOCGwAAAIBOCW4AAAAAOiW4AQAAAOiU4AYAAACgU4IbAAAAgE4JbgAAAAA6JbgBAAAA6JTgBgAAAKBTghsAAACATgluAAAAADoluAEAAADolOAGAAAAoFOCGwAAAIBOCW4AAAAAOiW4AQAAAOiU4AYAAACgU4IbAAAAgE4JbgAAAAA6JbgBAAAA6JTgBgAAAKBTghsAAACATgluAAAAADoluAEAAADolOAGAAAAoFOCGwAAAIBOCW4AAAAAOoJU300AACAASURBVCW4AQAAAOiU4AYAAACgU4IbAAAAgE4JbgAAAAA6JbgBAAAA6JTgBgAAAKBTghsAAACATgluAAAAADoluAEAAADolOAGAAAAoFOCGwAAAIBOCW4AAAAAOiW4AQAAAOjURIKbq666KlddddUkmoJVYZ+FybrmmmtyzTXXTLsMVpFtCqymq6++OldfffW0y5gZ+gvWlnWTaGT37t2TaAZWjX0WJmtubm7aJbDKbFNgNe3Zs2faJcwU/QVri0ulAAAAADoluAEAAADolOAGAAAAoFOCGwAAAIBOCW4AAAAAOiW4AQAAAOiU4AYAAACgU4IbAAAAgE4JbgAAAAA6JbgBAAAA6JTgBgAAAKBTghsAAACATgluAAAAADoluAEAAADolOAGAAAAoFOCGwAAAIBOCW4AAAAAOiW4AQAAAOiU4AYAAACgU4IbAAAAgE4JbgAAAAA6JbgBAAAA6JTgBgAAAKBTghsAAACATgluAAAAADoluAEAAADolOAGAAAAoFOCGwAAAIBOCW4AAAAAOiW4AQAAAOiU4AYAAACgU4IbAAAAgE4JbgAAAAA6JbgBAAAA6JTgBgAAAKBTghsAAACATgluAAAAADoluAEAAADolOAGAAAAoFOCGwAAAIBOCW4AAAAAOiW4AQAAAOiU4AYAAACgU4IbWAV33313XvrSl+aee+6ZdiljNY717KXveqkDTnT33XdfLr/88nzpS1866rSlLmOc9a207XHWO4121ir9xyy79957c+mll+aLX/zigo+naTVr6Wm9OPGMc/8T3MAq2L59e3bu3Jnt27dPu5SxGsd69tJ3vdQBJ7odO3bktttuy44dO446banLGGd9K217nPVOo521Sv8xy6699trceuutufbaaxd8PE2rWUtP68WJZ5z7n+AGVujuu+/Ou9/97rTWcv3116/ZMzbGsZ699F0vdcCJ7r777suNN96Y1lo++MEP5ktf+tKC05a6jHHWt9K2x1nvNNpZq/Qfs+zee+/N+9///rTW8v73vz979uw57PE0z045sraV1LKay4KlGvf+t25Vl7aIffv25etf/3ouvvjiSTQ3drt27crJD5487TKW7eSvnZxdu3atme0xDrt27cojH/nI43rt9u3b89BDDyVJHnrooWzfvj2vfe1rx1neVIxjPXvpu17qOJHt378/999/f6644orDps/NzeWU9eunVNXK3LN+fQ7MzT1snU4Uc3NzOfXUU5c0z44dOw47Fnfs2JHW2sOmvepVr1rSMo72+pXWN3/Zy2l7nPVOo521Sv9N35133pn7778/r371q5c1/549e3JKa6tc1eFO+fKXs+crX1l2jatpz54933wPvvbaa9OGdX/ooYdy5ZVXHvb42muvzWte85qp1HlkbSupZTWXBUs17v3vmGfcVNUrq2pnVe30V2h4uPe+9705cOBAkuTAgQN5z3veM+WKxmMc69lL3/VSx6wyTrBaPvzhD+fgwYNJkoMHD+ZDH/rQgtOWuoxx1rfStsdZ7zTaWav038oYJ6brhhtuOOxzzt69ew97/Gd/9mfd1LaSWlZzWbBU497/jnnGTWvtLUnekiQXXHDBsmLqTZs2JUne9ra3LWf27lx88cX5yO0fmXYZy/aNR30j3/89379mtsc4LOVspBe+8IW57rrrcuDAgZxyyim56KKLxljZ9IxjPXvpu17qmFWrMU5s3LgxSfK6173usOlXXHFFHrj55hVWOB1nPfhgNmzZ8rB1OlEs50yjZzzjGfnABz6QgwcPZt26dXnmM5+Z1trDpi11GavlWMteTtvjrHca7axV+m9lVmOcOOecc5Ikv/mbv7msGl796lfnL+++e1nzHq8Dp52W884+e9k1rqb5Z/085znPyfve975vfs4555xzcuedd37z8XOf+9yp1XlkbSupZTWXBUs17v3Pb9zACl166aU56aTRoXTSSSfl0ksvnXJF4zGO9eyl73qpA050W7duPexY3Lp164LTlrqMcda30rbHWe802lmr9B+z7BWveEWqKslo/73yyisPe/yKV7yim9pWUstqLguWatz7n+AGVujss8/Oi1/84lRVXvKSl+Sss86adkljMY717KXveqkDTnRnnHFGLrzwwlRVnv3sZ+f0009fcNpSlzHO+lba9jjrnUY7a5X+Y5adeeaZecELXpCqygte8IKcd955hz1+7GMf201tK6llNZcFSzXu/W8iP04Ma92ll16a22+/fc2fqTGO9eyl73qpA050W7duzR133HHYGQ0LTVvqMsZZ30rbHme902hnrdJ/zLJXvOIV2bt37zfPAjjy8TStZi09rRcnnnHuf4IbWAVnn3123v72t0+7jLEbx3r20ne91AEnujPOOCOvf/3rjzltqctYLcda9nLaHme902hnrdJ/zLIzzzwz27dvX/TxNK1mLT2tFyeece5/LpUCAAAA6JTgBgAAAKBTghsAAACATgluAAAAADoluAEAAADolOAGAAAAoFOCGwAAAIBOCW4AAAAAOiW4AQAAAOiU4AYAAACgU4IbAAAAgE4JbgAAAAA6JbgBAAAA6JTgBgAAAKBTghsAAACATgluAAAAADoluAEAAADolOAGAAAAoFOCGwAAAIBOCW4AAAAAOiW4AQAAAOiU4AYAAACgU4IbAAAAgE4JbgAAAAA6JbgBAAAA6JTgBgAAAKBTghsAAACATgluAAAAADoluAEAAADolOAGAAAAoFOCGwAAAIBOCW4AAAAAOiW4AQAAAOiU4AYAAACgU4IbAAAAgE4JbgAAAAA6JbgBAAAA6JTgBgAAAKBTghsAAACATgluAAAAADoluAEAAADolOAGAAAAoFPrJtHI+eefP4lmYNXYZ2GytmzZMu0SWGW2KbCazjvvvGmXMFP0F6wtEwlutm3bNolmYNXYZ2GyLrnkkmmXwCqzTYHVdNlll027hJmiv2BtcakUAAAAQKcENwAAAACdEtwAAAAAdEpwAwAAANApwQ0AAABApwQ3AAAAAJ0S3AA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EtwAAAAAdEpwAwAAANApwQ0AAABApwQ3AAAAAJ0S3AAAAAB0SnADAAAA0CnBDQAAAECn1k27gFm17qvrctpNp636MpOs+nIXawdgFty1YUPedO65y5r3zg0bkmTZ86/EXRs25AkTbxWAxay/55585/XXH/M1SY75ukXnPfvsZdUGcDS+wS/D+eefP5bl7tu3L0myadOmsSx/vnGtA8Bq2rJly4rmf9T+/UmSDRs3rkY5S/KErLx+AFbHeeedd1yvu/PBB5Mk5ywngDn77ONuB2ApBDfLsG3btmmXAHBCuOSSS6ZdAgBrwGWXXTbtEgCWzW/cAAAAAHRKcAMAAADQKcENAAAAQKcENwAAAACdEtwAAAAAdEpwAwAAANApwQ0AAABApwQ3AAAAAJ0S3AAAAAB0SnADAAAA0CnBDQAAAECnBDcAAAAAnRLcAAAAAHRKcAMAAADQKcENAAAAQKcENwAAAACdEtwAAAAAdEpwAwAAANApwQ0AAABApwQ3AAAAAJ0S3AAAAAB0SnADAAAA0KlqrR3/i6vuSbJvmW2dmeTeZc47abNS66zUmah1XNQ6HsupdVNr7axxFDNLljlOzNK+sRD1T5f6p0v9x884kRV/n1iKWd83j8a6za61vH7WbeUWHSeWFNysRFXtbK1dMJHGVmhWap2VOhO1jotax2OWal0LZr2/1T9d6p8u9dOrtbxtrdvsWsvrZ93Gy6VSAAAAAJ0S3AAAAAB0apLBzVsm2NZKzUqts1JnotZxUet4zFKta8Gs97f6p0v906V+erWWt611m11ref2s2xhN7DduAAAAAFgal0oBAAAAdEpwAwAAANCpsQc3VfVjVfU3VXV7VV0+7vaWoqq+u6o+VFW7qurTVfULw/Qrq+quqvr4cHv+tGtNkqr6bFV9cqhp5zDtjKr6QFXtGf49vYM6v29e3328qr5aVZf10q9V9btVdXdVfWretAX7sUb+47D/fqKqntxBrb9WVbuHev64qk4bpm+uqvvn9e+bO6h10W1eVVcM/fo3VfXcKdf5rnk1fraqPj5Mn2qfngh6GSOOMh4s+b2hql42vH5PVb1s3vQfGt7Dbx/mrTGsx8lV9bGqet/w+Nyqunmo5V1VtX6Y/ojh8e3D85vnLWPBY3Pc26qqTquq64b3t11V9SOz1P9V9YvDvvOpqnpnVW3ouf8XeS8ce38v1sYq1b/g+Dg8t6R+Xc62ox/jfr+apFri+DSL6jjHrllTSxjXZs1SxrxZsFpj4li11sZ2S3Jyks8k2ZJkfZJbkzxxnG0usb6NSZ483P/2JH+b5IlJrkzymmnXt0C9n01y5hHTfjXJ5cP9y5O8Ydp1LrAP/F2STb30a5KnJ3lykk8dqx+TPD/JnyapJE9JcnMHtT4nybrh/hvm1bp5/us66dcFt/lwnN2a5BFJzh3eJ06eVp1HPP/rSX6lhz5d67eexoijjAdLem9IckaSueHf04f7pw/P/VWSHxnm+dMkzxvDevy7JP8pyfuGx3+YZOtw/81JXjXcvzTJm4f7W5O8a7i/4LE5iW2V5PeT/Ovh/vokp81K/yd5XJK9SU6d1+8v77n/swpj4XL6e7E2Vqn+xcbHJffrUredWz+3cRwvU16fJY1Ps3jLcY5ds3bLEsa1WbpliWPeLNxWY0wc923cZ9z8cJLbW2tzrbUHk+xI8qIxt3ncWmv7W2sfHe7/fZJdGe2Is+RFGb0pZPj3J6ZYy0IuTPKZ1tq+aRdySGvtL5Lcd8TkxfrxRUn+oI3clOS0qto4mUoXrrW1dkNr7eDw8KYk50yqnqNZpF8X86IkO1pr/9Ba25vk9ozeL8buaHUOfxH+qSTvnEQt9DNGHGU8WOp7w3OTfKC1dl9r7UtJPpDkx4bnHt1a+//aaNT/g6zy+3VVnZPkBUneOjyuJM9Kct0i9R9ar+uSXDi8frFjc6zbqqoendGHpt9Jktbag621L2eG+j/JuiSnVtW6JI9Msj8d9/8qjYXL6e9V+dyyxPFxSf26zGOHfnQztqyGZYxPM2WJY9fMWMa4NmuWMuZ1bxa+H447uHlcks/Ne3xnOg1GhlNdfzDJzcOknx9Offrdjk5ha0luqKpbquqVw7TvaK3tT0Zv7EnOnlp1C9uaw78E99ivyeL92Ps+/C8zSnwPOXc41fTPq+pp0yrqCAtt81779WlJvtBa2zNvWo99ulZ0uR8cMR4s9b3haNPvXGD6aro6yS8neWh4/NgkX573RXZ+m9+sc3j+K8Prl7peq2VLknuSXDscb2+tqkdlRvq/tXZXkjcmuSOjD69fSXJLZqf/D5lEf0/qc8v88XGp9S/n2KEfXY4tq+E4x6dZs5Sxa5YsdVybGcsY82ZVV98Pxx3cLPQXiO7+//Gq+rYk1ye5rLX21SS/leQJSZ6U0c7461Msb74fba09Ocnzkry6qp4+7YKOZriu8aIkfzRM6rVfj6bbfbiqtiU5mOQdw6T9SR7fWvvBDKecDmn/NC22zXvt15/J4UFjj326lnS3HywwHiz60gWmtWVMXxVV9eNJ7m6t3TJ/8lHa7Kr+jP5y9+QkvzUcb1/L6LTkxXRV/xBKvyijy3C+K8mjMhqrF2uzq/qPw0zVu8D4uJr1T3tbcGxrchstYXyaGcsYu2bJUse1mbGMMW+tmco+Ou7g5s4k3z3v8TlJPj/mNpekqk7J6E3wHa21dydJa+0LrbVvtNYeSnJNJnQJx7G01j4//Ht3kj/OqK4vHDo1a/j37ulV+DDPS/LR1toXkn77dbBYP3a5D9foByB/PMnPDqehZzgF/IvD/Vsyur77e6dX5VG3eXf9Opzq+eIk7zo0rcc+XWO62g8WGg+y9PeGo00/Z4Hpq+VHk1xUVZ/N6LKAZ2X0V8zThn37yDa/Wefw/GMyOkV4qev1/7d372GWlfWd6L8/7G5RQkRukYSJTWubRDNeciBRYzJ4Ay/kdtQTJs6onYQ5KpkE5/hk9MiJMI/n0ZzJyRATL0dM2iSjEhWPUTwJEIMak4yCIgheaGwS7YgCEpGoSGO/54+9qq0uqqprF1V7v7v4fJ5nP1W1al1+71p7r3ftb7171VrZk2RPa21u1Ou7MrrgnZX9/5QkN7TWbm6t7U3y7iSPz+zs/zmT2N/ret2yWP+4ivpvyfjHjn501beshTH7p1kybt81S8bt12bJuH3erOrq/eF6BzeXJ9leoztMb8noYzPvXedtrtjwGco/TPKZ1trvzps+/zNqv5DkmoXLTlpVHVZVh899n9EN+K7JaH/O/ReH5yf58+lUuKgDRi/0uF/nWWo/vjfJ84a7hz82yW1zQ+ampaqeluQ/J/nZ1to3500/pqruM3y/Lcn2jG4UOTXLHPP3Jjm9Rv+d44SMav3YpOtb4ClJPtta2z+8v8d9usF000cs1R9k/HPDxUlOqaoHDn+ROiXJxcPvbq+qxw7bel7W8HzdWnt5a+341trWjPbjX7fWnpvksiTPXqL+uXY9e5i/ZenX5roeq9bal5N8sap+aJj05CSfzozs/4yGiz+2qu4/rH+u/pnY//NMYn+v23XLUv1jxtyvw7EY99jRj276lrWwiv5pZqyi75oZq+jXZsm4fd6s6uv9YVv/OzQ/I6O7n38+ySvWe3tj1vaEjIY1XZ3kk8PjGUn+NMmnhunvTXJcB7Vuy+iu+FcluXZuX2b0OdAPJNk1fD1y2rUOdd0/yVeTPGDetC72a0Zh0o1J9maUmP7KUvsxo6Fwrxuev59KcmIHtV6f0ecq556zc//d4lnDc+OqJJ9I8jMd1LrkMU/yimG/fi7r8N91xqlzmP6WJC9cMO9U9+m94dFLH7FMfzD2uSGje2tcPzx2zJt+Ykbh5eeT/EGSWqe2nJzv/meObRm9Qb0+o4+t3neYfujw8/XD77fNW37R1+Z6H6uMPlJ5xXAM3pPRfymamf2f5Nwknx228acZ/Qejbvd/1qgvHHd/L7WNNap/0f5xNft1NcfOo5/Hep+vJtyWsfqnWX1kBX3XrD0yRr82a4+M0efNwmOt+sT1fMx1ogAAAAB0Zr0/KgUAAADAKgluAAAAADoluAEAAADolOAGAAAAoFOCGwAAAIBOCW6YuKr6uwlvb2tV/dIktwnAPTPpvgKA/q2kb6iqn6qqa6vqk1X1I1V1zUHmP+C9QlWdWFWvXYt6Ya0Ibpi41trjJ7WtqtqUZGsSwQ3ADJlkXwHAbFhh3/DcJL/TWnt0km+tYP6tmfdeobV2RWvt11dXIawPwQ0TV1X/Mnw9uao+VFXvqKrrquo1VfXcqvpYVX2qqh4yzPeWqnpjVf3NMN9pw/RDq2rnMO+VVfXEYfoLquqdVfW+JJckeU2SnxpS95dU1SOGbXyyqq6uqu1T2hUALGFBX/HBqnpXVX22qt5aVTX87qSq+ruqumo4rx9+kL7hPVX1vqq6oap+rar+0zDP/6iqI4f5HlJVf1lVHx/6nR+e3l4AYL6D9Q1V9atJ/pckv1VVb12w7NbhvP6J4TEXAi18r3ByVV00LHPk0HdcPfQVjxymn1NVfzTUsLuqBD2sq03TLoB7vUcl+ZEktybZneTNrbUfr6rfSPIfk5w1zLc1yb9J8pAkl1XVQ5OcmSSttX89XFhfUlUPG+Z/XJJHttZuraqTk7y0tTYX+Px+kt9rrb21qrYkuc8E2gnA6j0mySOSfCnJ3yb5yar6WJI/S/KLrbXLq+p7M/rL6m8kS/YNPzqs69Ak1yf5z621x1TVf0vyvCTnJXlTkhe21nZV1U8keX2SJ02qoQCs2N36htbam6vqCUkuaq29q6q2zpv/piRPba3dMfzh9u1JTkzyshz4XuHkecucm+TK1trPV9WTkvxJkkcPv/vhJE9McniSz1XVG1pre9enqdzbCW6YtstbazcmSVV9PqMRMknyqYxOhHPe0Vrbl2RXVe3O6ET5hCS/nySttc9W1T8mmbs4v7S1dusS2/z7JK+oquOTvLu1tmtNWwTAWvtYa21PklTVJzMK829LcmNr7fIkaa19ffj9cn3DZa2125PcXlW3JXnfMP1TSR5ZVd+T5PFJ3jkM6kmS+65z2wBYncX6ho8sM//mJH9QVY9O8p18t29YzhOSPCtJWmt/XVVHVdUDht+9v7X27STfrqqbknxfkj2ragkchOCGafv2vO/3zft5Xw58frYFy7UklaV9Y6lftNbeVlUfTfLMJBdX1a+21v565SUDMGHz+4rvZNQ/VO7eNyTL9w0H63MOSfK14b4IAPRtsb5hOS9J8pWMRvwfkuSOFWxjsT5lru8Zd/uwau5xw6x4TlUdMtz3ZluSzyX5cEY3H8swDP4Hh+kL3Z7REMYM825Lsru19tok703yyHWuHYC199kk319VJyXJcH+bTVl533A3w6idG6rqOcPyVVWPWo/iAZi4B2Q0UnNfkn+f794u4YD3CgvM71NOTnLL3AhPmCSpILPic0k+lNEQxBcOn019fZI3VtWnktyV5AWttW/PG94+5+okd1XVVUnektG9Df5dVe1N8uUk/2VCbQBgjbTW7qyqX0zy+1V1v4zub/OUjO5Js5K+YSnPTfKGqjo7o2H1FyS5as0bAMCkvT7JhUM4f1m+O0J/4XuFK+ctc06SnVV1dZJvJnn+xKqFeaq1xUYZQz+q6i0ZbjA27VoAAABgknxUCgAAAKBTRtwAAAAAdMqIGwAAAIBOCW4AAAAAOiW4AQAAAOiU4AYAAACgU4IbAAAAgE4JbgAAAAA6JbgBAAAA6JTgBgAAAKBTghsAAACATgluAAAAADoluAEAAADolOAGAAAAoFOCGwAAAIBOCW4AAAAAOiW4AQAAAOjUpnFmPvroo9vWrVvXqRSA2fXxj3/8ltbaMdOuY9r0EwCL00+M6CcAFrdcPzFWcLN169ZcccUVa1MVwAZSVf847Rp6oJ8AWJx+YkQ/AbC45foJH5UCAAAA6JTgBgAAAKBTghsAAACATgluAAAAADoluAEAAADolOAGAAAAoFOCGwAAAIBOCW4AAAAAOiW4AQAAAOiU4AYAAACgU4IbAAAAgE4JbgAAAAA6JbgBAAAA6JTgBgAAAKBTghsAAACATgluAAAAADoluAEAAADolOAGAAAAoFOCGwAAAIBOCW4AAAAAOiW4AQAAAOjUpmkXAPcm559/fnbv3j3tMsZ24403JkmOO+64NV/3tm3bcsYZZ6z5emElzjvvvOzatWui29yzZ0+S5Pjjj5/odnu3ffv2nHXWWdMuA5gBKzl3T/pc6xwGrCfBDUzQ7t278/mrrsoP3HHHtEsZyzcOPTRJcscXvrCm6/2nYb0wLbt27coV116bO485ZmLb3HLbbUmSL2zZMrFt9m7LzTdPuwRghuzatSvXXnFtjrlz6XP3bVtG59otX1j/c+3NW5zDgPUluIEJ+4E77shv3HDDtMsYy++dcEKSrHndc+uFabrzmGPy5Wc9a2Lbe9CFFybJRLfZu7l9ArBSx9x5TJ715aXPoxc+aHReWW6etTK3LYD14h43AAAAAJ0S3AA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EtywKueff37OP//8aZcBa8ZzerrOO++8nHfeedMuA5gCr39WwvNk/di30L9N0y6A2bR79+5plwBrynN6unbt2jXtEoAp8fpnJTxP1o99C/0z4gYAAACgU4IbAAAAgE4JbgAAAAA6JbgBAAAA6JTgBgAAAKBTghsAAACATgluAAAAADoluAEAAADolOAGAAAAoFOCGwAAAIBOCW4AAAAAOiW4AQAAAOiU4AYAAACgU4IbAAAAgE4JbgAAAAA6JbgBAAAA6JTgBgAAAKBTghsAAACATgluAAAAADoluAEAAADolOAGAAAAoFOCGwAAAIBOCW4AAAAAOiW4AQAAAOiU4AYAAACgU4IbAAAAgE4JbgAAAAA6JbgBAAAA6JTgBgAAAKBTghsAAACATgluAAAAADoluAEAAADolOAGAAAAoFOCGwAAAIBOCW4AAAAAOiW4AQAAAOiU4AYAAACgU4IbAAAAgE4JbgAAAAA6JbgBAAAA6JTgBgAAAKBTghsAAACATgluAAAAADo1keDm1ltvzcte9rL88z//8yQ2d6+w2D61nwEA1sctt9ySF7/4xfnqV7867VJgohY+96+77ro89alPzeWXX77sa+KWW27JGWeckTPOOOOAeeavb25d119//YqWn1v28ssvv1sNy80/VgOqcgAAGJpJREFUf/vLbXO1+2Saxq2lp9rn67WucaxnGyYS3FxwwQX59Kc/nQsuuGASm7tXWGyf2s8AAOtj586dueqqq7Jz585plwITtfC5f+655+Yb3/hGzj777GVfEzt37sy1116ba6+99oB55q9vbl2vfOUrV7T83LJnn3323WpYbv75219um6vdJ9M0bi091T5fr3WNYz3bsO7Bza233poPfOADaa3lr/7qr4wGWQOL7VP7GQBgfdxyyy15//vfn9Za3v/+98/0X4RhHAuf+5dffnluuOGGJMntt9++5GvilltuyUUXXbT/54suumj/qJi59b3vfe/bv64bbrjhgBEwiy2/a9eu/cvefvvtB9Rw0UUXLTv/XI3XXXfdkttc7T6Z5vlg3Fp6qn2+Xusax3q3YdOarm0RF1xwQfbt25ck2bdvXy644IK86EUvWu/NbmiL7dPW2kT384033phvfetbefnLX75u29iIdu/enc1btky7jG7cvGVL9u7e3cXzaPfu3bnf/e437TLutfbs2ZNvfetbOfPMMye63V27dmVzaxPdJne3+Wtfy67bbpv48acPu3bt6v78u3PnzrThXLFv377s3LkzL33pS6dc1b3L/H5i165daZv7OXd/bfPXctuu2T2HLfcaXPjcP/vss+82z2KviZ07d+auu+7a//Ndd921f11z69u7d+8B63nlK1+Zt771rUsuf8455+xfdqG9e/ce8Lu9e/ceMP9cjVdeeeWS21ypns4H49bSU+3z9VrXONa7DQcdcVNV/6GqrqiqK26++eaxN/DBD35w/4vurrvuymWXXTZ+lRxgsX1qPwPTck/7CYDeXXLJJfvfZO7duzcXX3zxlCuaLfqJ2bXwuT830mW+xV4Tl1xyyQFByr59+3LxxRcfsL6F5kbCLLX8DTfcsOSyCwOd1toB88/VOH8bC7e5Uj2dD8atpafa5+u1rnGsdxsOOuKmtfamJG9KkhNPPHHsaPvkk0/OpZdemrvuuiubNm3KE5/4xFWUyXyL7dPW2kT383HHHZckefWrX72u29loXv7yl+eOj3502mV045g778yh27Z18TzqYdTPrLqn/USSHH/88UmS173udWtX2AqceeaZ+bubbproNrm7vUccke3HHjvx408fZmGUwimnnJKLLrooe/fuzebNm3PqqadOu6SZstb9xJlnnpmb/q6fc/cRe4/Isdtn9xy23Gtw4XP/0EMPvVt4s9hr4pRTTsl73vOe/YHKIYccklNPPXX/x5oWC2BOOOGEZZd/8IMfnD179iy6bFUdEN5UVbZu3bp//rkar7zyygPCmvnbXKmezgfj1tJT7fP1Wtc41rsN636Pm9NPPz2HHDLazCGHHJLTTz99vTe54S22T+1nAID1sWPHjlRVktF11o4dO6ZcEUzGwuf+q171qrvNs9hrYseOHdm06btjBDZt2pQdO3YcsL7NmzcfsMy555677PLnnHPO/mUX2rx58wHr27x58wHzz9W48IbE87e5Uj2dD8atpafa5+u1rnGsdxvWPbg58sgj8+QnPzlVlac85Sl54AMfuN6b3PAW26f2MwDA+jj66KPzzGc+M1WVZz7zmTnqqKOmXRJMxMLn/kknnbR/lMrhhx++5Gvi6KOPzmmnnbb/59NOOy1HHXXUAev7mZ/5mf3rOuGEE/LQhz502eW3b9++f9nDDz/8gBpOO+20Zeefq/FhD3vYkttc7T6Z5vlg3Fp6qn2+Xusax3q3YSL/Dvz000/Pwx/+cKNA1tBi+9R+BgBYHzt27MijHvWomfxLMNwTC5/7r3zlK3PYYYflVa961bKviR07duQRj3hEHvGIRxwwz/z1za1rsZEviy0/t+yrXvWqu9Ww3Pzzt7/cNle7T6Zp3Fp6qn2+Xusax3q2Yd3/q1QyGiHymte8ZhKbutdYbJ/azwAA6+Poo4/O61//+mmXARO38Ln/sIc9LJdeemmS5KSTTlp2ufPPP3/Z9R111FH717WS5ecvu1gNy82/WP2r1dP5YNxaeqp9vl7rGsd6tmEiI24AAAAAGJ/gBgAAAKBTghsAAACATgluAAAAADoluAEAAADolOAGAAAAoFOCGwAAAIBOCW4AAAAAOiW4AQAAAOiU4AYAAACgU4IbAAAAgE4JbgAAAAA6JbgBAAAA6JTgBgAAAKBTghsAAACATgluAAAAADoluAEAAADolOAGAAAAoFOCGwAAAIBOCW4AAAAAOiW4AQAAAOiU4AYAAACgU4IbAAAAgE4JbgAAAAA6JbgBAAAA6JTgBgAAAKBTghsAAACATgluAAAAADoluAEAAADolOAGAAAAoFOCGwAAAIBOCW4AAAAAOiW4AQAAAOiU4AYAAACgU4IbAAAAgE4JbgAAAAA6JbgBAAAA6JTgBgAAAKBTghsAAACATgluAAAAADoluAEAAADolOAGAAAAoFObpl0As2nbtm3TLgHWlOf0dG3fvn3aJQBT4vXPSnierB/7FvonuGFVzjjjjGmXAGvKc3q6zjrrrGmXAEyJ1z8r4Xmyfuxb6J+PSgE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EtwAAAAAdGrTtAuAe5t/OvTQ/N4JJ0y7jLHsOfTQJFnzuv/p0EPzkDVdI4xvy80350EXXjjR7SWZ6DZ7t+Xmm5Njj512GcAMuXnLzbnwQUufR2/eMjrXLjfPWtZybJzDgPUjuIEJ2rZt27RLWJXDbrwxSXLoccet6XofktndJ2wM27dvn/g299x5Z5LkeEHFdx177FSOBTCbVnK+uHPP6Fx77PHrf649Ns5hwPoS3MAEnXHGGdMuAZjnrLPOmnYJAIzJuRu4t3GPGwAAAIBOCW4AAAAAOiW4AQAAAOiU4AYAAACgU4IbAAAAgE4JbgAAAAA6JbgBAAAA6JTgBgAAAKBTghsAAACATgluAAAAADoluAEAAADolOAGAAAAoFOCGwAAAIBOCW4AAAAAOiW4AQAAAOiU4AYAAACgU4IbAAAAgE4JbgAAAAA6JbgBAAAA6JTgBgAAAKBTghsAAACATgluAAAAADpVrbWVz1x1c5J/THJ0klvWq6jOaOvGpK0b0zTb+uDW2jFT2nY35vUTS5nl56Pap0Pt06H2taefyIr6iaX0elzXkjZuDNq4MUyjjUv2E2MFN/sXqrqitXbiPS5rBmjrxqStG9O9qa2zapaPkdqnQ+3ToXZ6c284rtq4MWjjxtBbG31UCgAAAKBTghsAAACATq02uHnTmlbRN23dmLR1Y7o3tXVWzfIxUvt0qH061E5v7g3HVRs3Bm3cGLpq46rucQMAAADA+vNRKQAAAIBOCW4AAAAAOnXQ4KaqDq2qj1XVVVV1bVWdO0w/oao+WlW7qurPqmrL+pe7/qrqPlV1ZVVdNPy8IduZJFX1D1X1qar6ZFVdMUw7sqouHdp7aVU9cNp13lNVdURVvauqPltVn6mqx23Qdv7QcCznHl+vqrM2YluTpKpeMpyTrqmqtw/nqg37ep11VfVHVXVTVV0z7VrGUVX/qqouG84d11bVb0y7ppVaqv+eJQv75FmyWB87KxbrN6dd00os1Q9Ouy7umap6WlV9rqqur6qXTbueg1mq31jqeqxGXju07+qq+rF563r+MP+uqnr+vOn/03B+uX5Ytibf0pW/b6qq+w4/Xz/8fuu8dbx8mP65qjp13vSpH/dx3kPM6nEc53p6Vo5jLXLNOYnjttQ21kxrbdlHkkryPcP3m5N8NMljk7wjyenD9DcmedHB1jULjyT/Kcnbklw0/Lwh2zm05x+SHL1g2v+V5GXD9y9L8tvTrnMN2vnHSX51+H5LkiM2YjsXtPk+Sb6c5MEbsa1JfiDJDUnuN/z8jiQv2Miv11l/JPnpJD+W5Jpp1zJm3ccl+bHh+8OTXJfk4dOua4W1L9p/T7uuMdtwQJ88S4/F+thZeSzWb067plW0YX8/OO1aPO7xcfx8km3Dc/Gq3s/BS/UbS12PJXlGkr8YztmPTfLRYfqRSXYPXx84fP/A4XcfS/K4YZm/SPL0KbV1Re+bkrw4yRuH709P8mfD9w8fjul9k5wwHOv79HLcFzsXbqTjmDGvp2flOGaRa85JHLeltrFWj4OOuGkj/zL8uHl4tCRPSvKuYfofJ/n5g62rd1V1fJJnJnnz8HNlA7bzIH4uo3YmG6C9VfW9Gb14/zBJWmt3tta+lg3WzkU8OcnnW2v/mI3b1k1J7ldVm5LcP8mNufe9XmdGa+3DSW6ddh3jaq3d2Fr7xPD97Uk+k9GFTveW6b9nwsI+mclYpt+cNfP7QWbXjye5vrW2u7V2Z5ILMrqu6dYy/cZS12M/l+RPhnP2/0hyRFUdl+TUJJe21m5trf1zkkuTPG343fe21v6+jd4h/kmmcL0z5vum+W1/V5InD/P/XJILWmvfbq3dkOT6jI751I/7Kt5DzORxzHjX0zNxHJe45pzEcVvX91wrusfNMAzuk0luGor+fJKvtdbuGmbZkxm5kD2I85L8ZpJ9w89HZWO2c05LcklVfbyq/sMw7ftaazcmo44nybFTq25tbEtyc5KdNRrK+eaqOiwbr50LnZ7k7cP3G66trbV/SvI7Sb6QUQdzW5KPZ2O/XpmyYUjwYzIauTITFvbfrbWZqT1375NnzWJ97CxYqt+cNfP7QWbXDyT54ryfZ6pvX9BvLHU9tlQbl5u+Z5HpkzbO+6b9bRl+f9sw/7htn6Rx30PM3HFcxfX0LB7HOZM4buv6nmtFwU1r7TuttUcnOT6j5OxHFpttLQubtKo6LclNrbWPz5+8yKwz3c4FfrK19mNJnp7kzKr66WkXtA42ZTRU7g2ttcck+UZGQ9c2rOFzqD+b5J3TrmW9DJ8Z/bmMhmN+f5LDMnoeL7SRXq9MUVV9T5ILk5zVWvv6tOtZqYX9d1X96LRrWokl+uRZM6t97Mz3m/eGfvBeZGavxcfoN5Zq47jTJ2YV75tmro0Z/1w4c21cxfX0zLVxBWamTWP9V6lheNgHM/r81xHDkKpkdEH4pbUtbeJ+MsnPVtU/ZDSM60kZJckbrZ37tda+NHy9Kcn/m1Eo95VhCFiGrzdNr8I1sSfJnnl/ZX5XRifhjdbO+Z6e5BOtta8MP2/Etj4lyQ2ttZtba3uTvDvJ47OBX69MT1Vtzuji+62ttXdPu57VmNd/P23KpazU3frkqvrv0y1pPEv0sbNgqX5zlizsB5lde5L8q3k/z0TfvkS/sdT12FJtXG768YtMn6Rx3zftb8vw+wdk9FGWcds+SeO+h5jF4zju9fQsHsc5kzhu6/qeayX/VeqYqjpi+P5+GR3gzyS5LMmzh9men+TP17KwSWutvby1dnxrbWtGw2v/urX23Gywds6pqsOq6vC575OckuSaJO/NqJ3JBmhva+3LSb5YVT80THpykk9ng7VzgX+bA4eHb8S2fiHJY6vq/sNna+eO64Z8vTI9w/PrD5N8prX2u9OuZxxL9N+fnW5VK7NEn/zvplzWii3Tx3ZvmX5zlizsB5ldlyfZXqP/crMlo/PBe6dc07KW6TeWuh57b5LnDf/d5rFJbhs+ZnFxklOq6oHDyIhTklw8/O72qnrssK3nZcLXO6t43zS/7c8e5m/D9NNr9N+KTkiyPaMbv079uK/iPcTMHceMfz09c8dxnkkct/V9z9UOflfmRya5MsnVGV10/NYwfVtGB+T6jIai3vdg65qVR5KT8927o2/Idg7tump4XJvkFcP0o5J8IMmu4euR0651Ddr66CRXDM/h92R0Z/AN186hrfdP8tUkD5g3baO29dyM3oRek+RPM7qT/YZ8vW6ER0Zvom5Msjejv1b8yrRrWmHdT8hoCOzVST45PJ4x7bpWWPui/fesPeb3ybPyWKqPnZXHYv3mtGsao/a79YMes/3I6L++XJfRPTa7fy0t1W8sdT2W0UcvXje071NJTpy3rl8ermmuT7Jj3vQTh/P655P8QZKaYnsP+r4pyaHDz9cPv982b/lXDO34XOb9V6Uejvti58KNdhwzxvX0rBzHLHLNOYnjttQ21uoxtxEAAAAAOjPWPW4AAAAAmBzBDQAAAECnBDcAAAAAnRLcAAAAAHRKcAMAAADQKcENAAAA9wpVtbWqrpl2HTAOwQ3rpqr+Zfj6/VX1rnnT315VV1fVS6ZXHQA9qaojqurFB5lna1X90grWddCLcn0RADArNk27ADa+1tqXkjw7SarqQUke31p78HSrAqAzRyR5cZLXLzPP1iS/lORt92RDq+mLqmpTa+2ue7JdANZfVf0fSZ6b5ItJbkny8SSXJfmjJN9M8pF5874gyS8kuW+SE5K8rbV2blVtTfKXST6a5DFJrkvyvNbaNyfVDpjPiBvW3YK/fF6S5Niq+mRV/VRVPaSq/rKqPl5Vf1NVP7zMeo6pqgur6vLh8ZPD9NdW1W8N359aVR+uqkOq6i1V9cZhvddV1WnDPPepqv86rOPqqvpf523jN6vqU1V1VVW9Zv32CgALvCbJQ4b+4b8Oj2uGc/Ivzpvnp4Z5XjL0L39TVZ8YHo9f4bZW1BcN/cjvVtVlSX577ZsMwFqqqhOTPCujsOV/TnLi8KudSX69tfa4RRb78YyCnkcnec6wjiT5oSRvaq09MsnXM/rjAkyFETdM2s8muai19ugkqaoPJHlha21XVf1ERn9pfdISy/5ekv/WWvtIVf1gkouT/EiSlyW5vKr+JslrkzyjtbavqpLRX2f/TZKHJLmsqh6a5HlJbmutnVRV903yt1V1SZIfTvLzSX6itfbNqjpyPXYAAIt6WZIfba09uqqeleSFSR6V5OiMzvEfHuZ5aWttLoi/f5KnttbuqKrtSd6e716kL2ecvuhhSZ7SWvvOmrUUgPXyhCR/3lr7VpJU1fuSHJbkiNbah4Z5/jTJ0+ctc2lr7avD/O8e1vGeJF9srf3tMM9/T/LrSX5n/ZsAdye4YWqq6nuSPD7JO4eQJRkNU1zKU5I8fN6831tVh7fWbq+qM5J8OMlLWmufn7fMO1pr+5LsqqrdGYUzpyR5ZFU9e5jnAUm2D+vfOTcEsrV26z1uJACr8YQkbx/Ckq9U1YeSnJTRXzzn25zkD6rq0Um+k1HIMpYV9EXvFNoAzIxaZNo3krRllln4u3aQ6TBxghum6ZAkX5v7i+cK53/cXIK+wL9O8tUk379g+mIn3EryH1trF8//RVU9bZH5AZi8xS68F/OSJF/JaGTOIUnuWMW2DtYXfWMV6wRgOj6S5P+pqldn9F73mUnOT3JbVT2htfaRjD4WNd9Th5H238po9P0vD9N/sKoe11r7+yT/NvPujQOT5h43TE1r7etJbqiq5yRJjTxqmUUuSfJrcz8Mf2FNVT04yf+W0WdZnz4Mc5/znOF+Nw9Jsi3J5zL6iNWLqmrzsPzDquqwYf2/PAy9j49KAUzU7UkOH77/cJJfHO5JdkySn07ysQXzJKMRkzcOIyv/fZL7jLvRVfRFAHSqtXZ5kvcmuSrJu5NckeS2JDuSvK6q/j6jgGa+j2T08alPJrmwtXbFMP0zSZ5fVVcnOTLJG9a/BbA4I26YtucmeUNVnZ3RkPcLMjrRLubXMzrhXp3Rc/fDVfWiJH+Y0T0PvlRVv5LkLVV10rDM55J8KMn3ZXT/gjuq6s0Z3fvmEzUaF39zkp9vrf3lEAZdUVV3Jvn/kvzv69BmABZorX21qv52uJn9XyS5OqP+oCX5zdbal6vqq0nuqqqrkrwlo3vRXDiELpdl9aNjxumLAOjb77TWzhn+GPvhJP93a+0TGY3OnHPOvO9vaq39Wu5uX2vthetYJ6xYteaTIWxMVfWWjG4++a5p1wIAAKy/qnpbkocnOTTJH7fWXr3MvC9IcuLC4KZG/w78otbaj65fpbByghs2LMENAAAAs05wQ3eq6hVJnrNg8jtba//nNOoBYDZV1alJfnvB5Btaa78wjXoAAFZDcAMAAADQKf9VCgAAAKBTghsAAACATgluAAAAADoluAEAAADo1P8PP8+2EWx8F+kAAAAASUVORK5CYII="/>
          <p:cNvSpPr txBox="1">
            <a:spLocks noChangeAspect="1" noChangeArrowheads="1"/>
          </p:cNvSpPr>
          <p:nvPr/>
        </p:nvSpPr>
        <p:spPr bwMode="auto">
          <a:xfrm>
            <a:off x="428766" y="1255595"/>
            <a:ext cx="5289646" cy="51997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normAutofit/>
          </a:bodyPr>
          <a:lstStyle>
            <a:lvl1pPr marL="228600" indent="-228600" algn="l" defTabSz="914400" rtl="0" eaLnBrk="1" latinLnBrk="0" hangingPunct="1">
              <a:lnSpc>
                <a:spcPct val="120000"/>
              </a:lnSpc>
              <a:spcBef>
                <a:spcPts val="300"/>
              </a:spcBef>
              <a:spcAft>
                <a:spcPts val="300"/>
              </a:spcAft>
              <a:buFont typeface="Arial" panose="020B0604020202020204" pitchFamily="34" charset="0"/>
              <a:buChar char="•"/>
              <a:defRPr sz="2400" kern="1200">
                <a:solidFill>
                  <a:schemeClr val="tx1"/>
                </a:solidFill>
                <a:latin typeface="Bookman Old Style" panose="02050604050505020204" pitchFamily="18" charset="0"/>
                <a:ea typeface="+mn-ea"/>
                <a:cs typeface="+mn-cs"/>
              </a:defRPr>
            </a:lvl1pPr>
            <a:lvl2pPr marL="685800" indent="-228600" algn="l" defTabSz="914400" rtl="0" eaLnBrk="1" latinLnBrk="0" hangingPunct="1">
              <a:lnSpc>
                <a:spcPct val="120000"/>
              </a:lnSpc>
              <a:spcBef>
                <a:spcPts val="300"/>
              </a:spcBef>
              <a:spcAft>
                <a:spcPts val="30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2pPr>
            <a:lvl3pPr marL="1143000" indent="-228600" algn="l" defTabSz="914400" rtl="0" eaLnBrk="1" latinLnBrk="0" hangingPunct="1">
              <a:lnSpc>
                <a:spcPct val="120000"/>
              </a:lnSpc>
              <a:spcBef>
                <a:spcPts val="300"/>
              </a:spcBef>
              <a:spcAft>
                <a:spcPts val="300"/>
              </a:spcAft>
              <a:buFont typeface="Arial" panose="020B0604020202020204" pitchFamily="34" charset="0"/>
              <a:buChar char="•"/>
              <a:defRPr sz="1800" kern="1200">
                <a:solidFill>
                  <a:schemeClr val="tx1"/>
                </a:solidFill>
                <a:latin typeface="Bookman Old Style" panose="02050604050505020204" pitchFamily="18" charset="0"/>
                <a:ea typeface="+mn-ea"/>
                <a:cs typeface="+mn-cs"/>
              </a:defRPr>
            </a:lvl3pPr>
            <a:lvl4pPr marL="1600200" indent="-228600" algn="l" defTabSz="914400" rtl="0" eaLnBrk="1" latinLnBrk="0" hangingPunct="1">
              <a:lnSpc>
                <a:spcPct val="120000"/>
              </a:lnSpc>
              <a:spcBef>
                <a:spcPts val="300"/>
              </a:spcBef>
              <a:spcAft>
                <a:spcPts val="300"/>
              </a:spcAft>
              <a:buFont typeface="Arial" panose="020B0604020202020204" pitchFamily="34" charset="0"/>
              <a:buChar char="•"/>
              <a:defRPr sz="1600" kern="1200">
                <a:solidFill>
                  <a:schemeClr val="tx1"/>
                </a:solidFill>
                <a:latin typeface="Bookman Old Style" panose="02050604050505020204" pitchFamily="18" charset="0"/>
                <a:ea typeface="+mn-ea"/>
                <a:cs typeface="+mn-cs"/>
              </a:defRPr>
            </a:lvl4pPr>
            <a:lvl5pPr marL="2057400" indent="-228600" algn="l" defTabSz="914400" rtl="0" eaLnBrk="1" latinLnBrk="0" hangingPunct="1">
              <a:lnSpc>
                <a:spcPct val="120000"/>
              </a:lnSpc>
              <a:spcBef>
                <a:spcPts val="300"/>
              </a:spcBef>
              <a:spcAft>
                <a:spcPts val="300"/>
              </a:spcAft>
              <a:buFont typeface="Arial" panose="020B0604020202020204" pitchFamily="34" charset="0"/>
              <a:buChar char="•"/>
              <a:defRPr sz="1600" kern="1200">
                <a:solidFill>
                  <a:schemeClr val="tx1"/>
                </a:solidFill>
                <a:latin typeface="Bookman Old Style" panose="020506040505050202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IN" sz="1800" dirty="0" smtClean="0"/>
              <a:t>We </a:t>
            </a:r>
            <a:r>
              <a:rPr lang="en-IN" sz="1800" dirty="0"/>
              <a:t>see that many of the variables are strongly correlated. (1) income and gdpp has strong positive correlation; (2) child mortality and fertility rate has strong positive correlation (3) both child mortality and fertility rate has strong negative correlation with life expectancy and (4) imports and exports has strong positive </a:t>
            </a:r>
            <a:r>
              <a:rPr lang="en-IN" sz="1800" dirty="0" smtClean="0"/>
              <a:t>correlation.</a:t>
            </a:r>
            <a:endParaRPr lang="en-IN" sz="1800" dirty="0"/>
          </a:p>
        </p:txBody>
      </p:sp>
      <p:sp>
        <p:nvSpPr>
          <p:cNvPr id="2" name="Title 1"/>
          <p:cNvSpPr>
            <a:spLocks noGrp="1"/>
          </p:cNvSpPr>
          <p:nvPr>
            <p:ph type="title"/>
          </p:nvPr>
        </p:nvSpPr>
        <p:spPr/>
        <p:txBody>
          <a:bodyPr/>
          <a:lstStyle/>
          <a:p>
            <a:r>
              <a:rPr lang="en-IN" dirty="0" smtClean="0"/>
              <a:t>Bivariate Analysis</a:t>
            </a:r>
            <a:endParaRPr lang="en-IN" dirty="0"/>
          </a:p>
        </p:txBody>
      </p:sp>
      <p:pic>
        <p:nvPicPr>
          <p:cNvPr id="10" name="Picture 9" descr="C:\Users\jnvd\AppData\Local\Microsoft\Windows\INetCache\Content.MSO\EF803E9D.tmp"/>
          <p:cNvPicPr/>
          <p:nvPr/>
        </p:nvPicPr>
        <p:blipFill>
          <a:blip r:embed="rId2">
            <a:extLst>
              <a:ext uri="{28A0092B-C50C-407E-A947-70E740481C1C}">
                <a14:useLocalDpi xmlns:a14="http://schemas.microsoft.com/office/drawing/2010/main" val="0"/>
              </a:ext>
            </a:extLst>
          </a:blip>
          <a:srcRect/>
          <a:stretch>
            <a:fillRect/>
          </a:stretch>
        </p:blipFill>
        <p:spPr bwMode="auto">
          <a:xfrm>
            <a:off x="6032309" y="401543"/>
            <a:ext cx="5897833" cy="6053850"/>
          </a:xfrm>
          <a:prstGeom prst="rect">
            <a:avLst/>
          </a:prstGeom>
          <a:noFill/>
          <a:ln>
            <a:noFill/>
          </a:ln>
        </p:spPr>
      </p:pic>
    </p:spTree>
    <p:extLst>
      <p:ext uri="{BB962C8B-B14F-4D97-AF65-F5344CB8AC3E}">
        <p14:creationId xmlns:p14="http://schemas.microsoft.com/office/powerpoint/2010/main" val="3267455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png;base64,iVBORw0KGgoAAAANSUhEUgAABG4AAANdCAYAAADFhDrnAAAABHNCSVQICAgIfAhkiAAAAAlwSFlzAAALEgAACxIB0t1+/AAAADh0RVh0U29mdHdhcmUAbWF0cGxvdGxpYiB2ZXJzaW9uMy4xLjEsIGh0dHA6Ly9tYXRwbG90bGliLm9yZy8QZhcZAAAgAElEQVR4nOzdfbRlZ10n+O8vqRQVUEhCEi2JVKUwGnGmBzHtwhZoICwQkGBDq+VIGujuYBPsMfagk0zNknSvyQIUndAzlkjQqEBTaIIOL+MYSIM27SRaAcJLqrTCLSoklCQhvNiQmCryzB9nF9yq3FtV9+Wc85xbn89aZ9U5+5y9n99+9t7nOed79z5VrbUAAAAA0J+Tpl0AAAAAAAsT3AAAAAB0SnADAAAA0CnBDQAAAECnBDcAAAAAnVq3lBefeeaZbfPmzWMqBWB23XLLLfe21s6adh3TZpwAWJhxYsQ4AbCwo40TSwpuNm/enJ07d65OVQBrSFXtm3YNPTBOACzMODFinABY2NHGCZdKAQAAAHRKcAMAAADQKcENAAAAQKcENwAAAACdEtwAAAAAdEpwAwAAANApwQ0AAABApwQ3AAAAAJ0S3AAAAAB0SnADAAAA0CnBDQAAAECnBDcAAAAAnRLcAAAAAHRKcAMAAADQKcENAAAAQKcENwAAAACdEtwAAAAAdEpwAwAAANApwQ0AAABApwQ3AAAAAJ0S3AAAAAB0at20C0iSa665JnNzc8uef//+/UmSjRs3rlZJM2PLli255JJLpl0GwJpx1VVXZffu3Staxr59+5IkmzZtWo2SFnT++edn27ZtY1s+AJO10u9Ex2uWvjv5rgMjXQQ3c3NzufXWz+SBBx63rPk3bPhakuSOOx5YzbK6t2HDXdMuAWDN2b17d2766E05+OiDy17Guq+OhtfPHfjcapW14PIBWDvm5ubymVtvzeMeGO93mq9t2JAkeeCOO8bazkrdNdQJdBLcJMkDDzwue/f+wrLmPffcNyXJsuefVYfWG4DVdfDRB/Plp3x52fOfdtNpSbKiZRzP8gFYWx73wAP5hb17x9rGm849N0nG3s5KHaoT8Bs3AAAAAN0S3AA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mkhwc8011+Saa66ZRFPQNccCLOyqq67KVVddNe0ymCL7AHA0PkPByjiGZtu6STQyNzc3iWage44FWNju3bunXQJTZh8AjsZnKFgZx9Bsc6kUAAAAQKcENwAAAACdEtwAAAAAdEpwAwAAANApwQ0AAABApwQ3AAAAAJ0S3AA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EtwAAAAAdEpwAwAAANApwQ0AAABApwQ3AAAAAJ0S3AAAAAB0SnADM+a+++7L5Zdfnr179+byyy/Pl770pWXNv9T51jr9ArPj7rvvzktf+tLcc889Y53nRNVDX/VQw5F6rAlgWnx2frhx9ongBmbMjh07ctttt+WNb3xjbrvttuzYsWNZ8y91vrVOv8Ds2L59e3bu3Jnt27ePdZ4TVQ991UMNR+qxJoBp8dn54cbZJ4IbmCH33XdfbrzxxrTWcscdd6S1lg9+8IPHnerOn38p8611+gVmx9133513v/vdaa3l+uuvP66zH5Yzz4mqh77qoYZZqAlgWnx2frhx98m6VV3aIvbv35/7778/V1xxxYLPz83NZf36UyZRypqyfv09mZs7sGi/0p+5ubmceuqpy55/x44deeihhw6b9tBDD2XHjh151atetaT5lzLfWqdfpm/fvn35+te/nosvvnjapWTXrl05+cGTp13GUZ38tZOza9euLvprtezatSuPfOQjj/m67du3H3a8bt++Pa997WtXfZ4TVQ991UMNs1DTieZY3yfWgrm5uZyyfv20y+jGPevX58Dc3Jre5pO00u8h8/ns/HDj7pNjnnFTVa+sqp1VtdNfF2C6PvzhD+fgwYOHTTt48GA+9KEPLXn+pcy31umXlTFOMEnvfe97c+DAgSTJgQMH8p73vGcs85yoeuirHmo4Uo81zRLjBKwtPjs/3Lj75Jhn3LTW3pLkLUlywQUXtOU0snHjxiTJ6173ugWfv+KKK3LzzQ8sZ9EntAcfPCtbtmxYtF/pz0r/YvCMZzwjH/jABw4Lb9atW5dnPvOZS55/KfOtdfplZVZjnNi0aVOS5G1ve9vqFbZMF198cT5y+0emXcZRfeNR38j3f8/3d9Ffq+V4zx564QtfmOuuuy4HDhzIKaeckosuumgs85yoeuirHmqYhZpmySS+T6wFV1xxRR64+eZpl9GNsx58MBu2bFnT23ySVvPMJZ+dH27cfeI3bmCGbN26NSeddPhhe9JJJ2Xr1q1Lnn8p8611+gVmx6WXXnrY8XrppZeOZZ4TVQ991UMNR+qxJoBp8dn54cbdJ4IbmCFnnHFGLrzwwlRVHv/4x6eq8uxnPzunn376kudfynxrnX6B2XH22WfnxS9+caoqL3nJS3LWWWeNZZ4TVQ991UMNs1ATwLT47Pxw4+6Tifw4MbB6tm7dmjvuuCM/93M/l9/+7d9ecpp7aH7J+OH0C8yOSy+9NLfffvuSznpYzjwnqh76qocajtRjTQDT4rPzw42zTwQ3MGPOOOOMvP71r0+Sb/673Pn5Fv0Cs+Pss8/O29/+9rHPc6Lqoa96qOFIPdYEMC0+Oz/cOPvEpVIAAAAAnRLcAAAAAHRKcAMAAADQKcENAAAAQKcENwAAAACdEtwAAAAAdEpwAwAAANApwQ0AAABApwQ3AAAAAJ0S3AA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EtwAAAAAdGrdJBrZsmXLJJqB7jkWYGHnn3/+tEtgyuwDwNH4DAUr4xiabRMJbi655JJJNAPdcyzAwrZt2zbtEpgy+wBwND5Dwco4hmabS6UAAAAAOiW4AQAAAOiU4AYAAACgU4IbAAAAgE4JbgAAAAA6JbgBAAAA6JTgBgAAAKBTghsAAACATgluAAAAADoluAEAAADolOAGAAAAoFOCGwAAAIBOCW4AAAAAOiW4AQAAAOiU4AYAAACgU4IbAAAAgE4JbgAAAAA6JbgBAAAA6JTgBgAAAKBTghsAAACATgluAAAAADoluAEAAADolOAGAAAAoFOCGwAAAIBOCW4AAAAAOiW4AQAAAOiU4AYAAACgU4IbAAAAgE4JbgAAAAA6JbgBAAAA6JTgBgAAAKBTghsAAACATgluAAAAADoluAEAAADolOAGAAAAoFOCGwAAAIBOCW4AAAAAOiW4AQAAAOiU4AYAAACgU4IbAAAAgE4JbgAAAAA6JbgBAAAA6JTgBgAAAKBTghsAAACATgluAAAAADq1btoFHLJhw10599w3LXPeO5Nk2fPPqg0b7kryhGmXAbDmrPvqupx202krmj/JipZxPMsHYG25a8OGvOncc8faxp0bNiTJ2NtZqbs2bPBNBwZdfPLbsmXLiubfv/9RSZKNGzesRjkz5Akr7jsADnf++eeveBn79u1LkmzatGnFy1rMatQJQD8m9bn+Ufv3J0k2bNw4kfaW6wmZXJ9A77oIbi655JJplwAASZJt27ZNuwQATkC+EwGL8Rs3AAAAAJ0S3AAAAAB0SnADAAAA0CnBDQAAAECnBDcAAAAAnRLcAAAAAHRKcAMAAADQKcENAAAAQKcENwAAAACdEtwAAAAAdEpwAwAAANApwQ0AAABApwQ3AAAAAJ0S3AAAAAB0SnADAAAA0CnBDQAAAECnBDcAAAAAnRLcAAAAAHRKcAMAAADQKcENAAAAQKcENwAAAACdEtwAAAAAdKpaa8f/4qp7kuw7zpefmeTe5RR1AtFHR6d/jk0fHduk+mhTa+2sCbTTtSWOE0fqcX9W0/Hpsaakz7rUdPx6rGslNRknsuJxYr61tn+Mi5qOT481JX3Wpabjs5yaFh0nlhTcLEVV7WytXTCWha8R+ujo9M+x6aNj00ezo8dtpabj02NNSZ91qen49VhXjzWdqHrcFmo6Pmo6fj3Wpabjs9o1uVQKAAAAoFOCGwAAAIBOjTO4ecsYl71W6KOj0z/Hpo+OTR/Njh63lZqOT481JX3Wpabj12NdPdZ0oupxW6jp+Kjp+PVYl5qOz6rWNLbfuAEAAABgZVwqBQAAANApwQ0AAABAp8YS3FTVj1XV31TV7VV1+TjamDVV9dmq+mRVfbyqdg7TzqiqD1TVnuHf06dd5yRV1e9W1d1V9al50xbskxr5j8M+9YmqevL0Kp+cRfroyqq6a9iXPl5Vz5/33BVDH/1NVT13OlVPTlV9d1V9qKp2VdWnq+oXhun2oxnSw5hxlH1p0eNtgrV1NX5U1ffN64+PV9VXq+qySfdVr2PIInX9WlXtHtr+46o6bZi+uarun9dnb55gTVMdSxap6V3z6vlsVX18mD6pfjKmzIDFtlMPqurkqvpYVb1v2rUkSVWdVlXXDe8/u6rqRzqo6ReH7fapqnpnVW2YQg3HPX5MuaYFx45p1jTvuddUVauqM3uoqar+7TBmfbqqfnWSNS1WV1U9qapuGsatnVX1wytqpLW2qrckJyf5TJItSdYnuTXJE1e7nVm7JflskjOPmParSS4f7l+e5A3TrnPCffL0JE9O8qlj9UmS5yf50ySV5ClJbp52/VPsoyuTvGaB1z5xON4ekeTc4Tg8edrrMOb+2ZjkycP9b0/yt0M/2I9m5NbLmHGUfWnB423CtXU7fgzb7++SbJp0X/U6hixS13OSrBvuv2FeXZvnv27CNU11LFmopiOe//UkvzLhfjKmzMBtse007bqGev5dkv+U5H3TrmWo5/eT/Ovh/vokp025nscl2Zvk1OHxHyZ5+RTqOO7xY8o1LTh2TLOmYfp3J/mzJPtyxOeTKfXTM5N8MMkjhsdnd7JP3ZDkecP95yf58EraGMcZNz+c5PbW2lxr7cEkO5K8aAztrAUvyugNNcO/PzHFWiautfYXSe47YvJiffKiJH/QRm5KclpVbZxMpdOzSB8t5kVJdrTW/qG1tjfJ7Rkdj2tWa21/a+2jw/2/T7Irow8F9qPZ0cWYcZR9qVe9jB8XJvlMa23fpBvudQxZqK7W2g2ttYPDw5uSnDOOtpdS01FMZCw5Wk1VVUl+Ksk7V7vdY9RkTJkBvb5fV9U5SV6Q5K3TriVJqurRGX2Z/J0kaa092Fr78nSrSpKsS3JqVa1L8sgkn590AUscP6ZWU8djx/+R5JeTTPx/OVqkplcleX1r7R+G19zdSV0tyaOH+4/JCvf1cQQ3j0vyuXmP70wHb6YdaEluqKpbquqVw7TvaK3tT0aDUJKzp1ZdPxbrE/vV4X5+OG3yd+edynlC91FVbU7yg0lujv1olnS3TY7Yl5KFj7dJ6nn82JrDv1xPu69m4dj/lxmdpXHIucOlFX9eVU+bcC29jiVPS/KF1tqeedMm2k/GlNmwwPv1NF2d0ZfZh6ZdyGBLknuSXDscO2+tqkdNs6DW2l1J3pjkjiT7k3yltXbDNGuap5dxdTFHjh1TUVUXJbmrtXbrtGuZ53uTPK2qbh7GiH887YIGlyX5tar6XEb7/RUrWdg4gptaYJr/czz50dbak5M8L8mrq+rp0y5oxtivvuW3kjwhyZMyGvR+fZh+wvZRVX1bkuuTXNZa++rRXrrAtBOijzrW1TZZYF9a7HibpC7Hj6pan+SiJH80TOqhrxbTxX5WVduSHEzyjmHS/iSPb639YIZLLIa/kk9Cz2PJz+TwQHCi/WRMmQ1L2E6TqOXHk9zdWrtlmnUcYV1Gl2781nDsfC2jS4CmZgiIX5TRZZjfleRRVfXSadY0CxYYO6ZVxyOTbEvyK9OsYwHrkpye0SWrv5TkD4czN6ftVUl+sbX23Ul+McPZb8s1juDmzoyuezvknEzhFLjetNY+P/x7d5I/zui04y8cOqV2+Hfip3V1aLE+sV8NWmtfaK19o7X2UJJr8q1T2E/IPqqqUzL64PaO1tq7h8n2o9nRzTZZaF86yvE2MR2PH89L8tHW2heG+qbeV+n42K+qlyX58SQ/24YL3ofLkb443L8lo9+T+d5J1NPrWDJcPvHiJO+aV+vE+smYMhsW2U7T9KNJLqqqz2Z0ye+zqurt0y0pdya5s7V26Gyk6zIKcqbp2Un2ttbuaa0dSPLuJP9kyjUd0sO4+jALjR1T9ISMQrdbh339nCQfrarvnGpVo3393cNlq3+V0VlvE/3R5EW8LKN9PBn9kWtFn4vGEdz8dZLzqurc4a9xW5O8ZwztzIyqelRVffuh+xn90NSnMuqXlw0ve1mS/3s6FXZlsT55T5J/USNPyejUyv3TKHDajrh+/p9ltC8loz7aWlWPqKpzk5yX5K8mXd8kDWn67yTZ1Vr7jXlP2Y9mRxdjxmL70lGOt0nV1fP4cdhZEdPuq0GXx35V/ViS/yXJRa21r8+bflZVnTzc35LR+/bchGrqdSx5dpLdrbU7D02YVD8ZU2bDUbbT1LTWrmitndNa25zROPafW2tTPZOktfZ3ST5XVd83TLowyW1TLCkZXSL1lKp65LAdL8zoN4p60MO4epjFxo5paa19srV2dmtt87Cv35nRD4X/3ZRL+5Mkz0qSqvrejH6I+96pVjTy+ST/dLj/rCR7jvLaY2vj+VXl52f0C++fSbJtHG3M0i2ja0xvHW6fPtQnSR6b5MZhI96Y5Ixp1zrhfnlnRqc/H8jowP9Xi/VJRqcj/+awT30yyQXTrn+KffS2oQ8+kdEgs3He67cNffQ3GX7FfC3fkjw1o9PSP5Hk48Pt+faj2br1MGYcZV9a9HibUF1djh8Z/aDkF5M8Zt60ifZVr2PIInXdntFvoRzat948vPYlw3a9NclHk7xwgjVNdSxZqKZh+u8l+TdHvHZS/WRMmYHbYttp2nXNq+8Z6ed/lXpSkp1DX/1JktM7qOnfJ9mdUVj8tgz/E9CEazju8WPKNS04dkyzpiOe/2wm/79KLdRP65O8fdinPprkWZ3sU09Ncsswdt2c5IdW0kYNDQEAAADQmXFcKgUAAADAKhDcAAAAAHRKcAMAAADQKcENAAAAQKcENwAAAACdEtwAACe0qnp5VX3XtOsAYOmqanNVfWoVlvPyqvq/hvs/UVVPnPfch6vqgpW2AcsluGEiqur3quqfLzD9u6rquuH+M6rqfYvM/9mqOnPcdQ5tPamqnj+JtgCYrqo6OcnLkwhuADjkJ5I88ZivggkR3DBVrbXPt9YeFuhMS1WtS/KkJIIbgCmqqpdW1V9V1cer6reralNV7amqM6vqpKr6L1X1nOEvrbur6ver6hNVdV1VPXJYxoVV9bGq+mRV/W5VPWKY/tmq+pWq+kiSn0lyQZJ3DG2dWlWvr6rbhuW9cYrdAMDxObmqrqmqT1fVDcN7+ROq6v+tqluGMeP8JKmqF1bVzcP48MGq+o75C6qqf5LkoiS/NowLTxie+slhXPrbqnrahNePE5zghrGoqn8xfOC9tareNkx+elX9ZVXNHTr7ZrFTG6vqscOb7seq6reT1FHaOvSh/a1V9amqekdVPbuq/uvwIf+Hh9edUVV/MtR1U1X9o2H6lVX1lqq6IckfJPkPSX56eKP+6VXuGgCOoaq+P8lPJ/nR1tqTknwjyT9N8oYkb07yPye5rbV2wzDL9yV5S2vtHyX5apJLq2pDkt9L8tOttf8+ybokr5rXzAOttae21t6eZGeSnx3aOjXJP0vyA8Py/vfxri0Aq+C8JL/ZWvuBJF9O8pIkb0nyb1trP5TkNUm2D6/9SJKntNZ+MMmOJL88f0Gttb9M8p4kv9Rae1Jr7TPDU+taaz+c5LIkrx33CsF866ZdAGtPVf1Akm0ZfeC+t6rOSPIbSTYmeWqS8zN6M7zuKIt5bZKPtNb+Q1W9IMkrj9Hs9yT5yeF1f53kfxzauijJ/5rR6Y7/PsnHWms/UVXPyiikedIw/w8leWpr7f6qenmSC1prP7+0NQdglVyY0fvyX1dVMgpT7m6tXVlVP5nk3+Rb799J8rnW2n8d7r89yf+U5ANJ9rbW/naY/vtJXp3k6uHxuxZp+6tJHkjy1qp6f5IFL+EFoCt7W2sfH+7fkmRzkn+S5I+GcSRJHjH8e06Sd1XVxiTrk+w9zjbefcTyYWIEN4zDs5Jc11q7N0laa/cNb5h/0lp7KMltR56SuICnJ3nxMP/7q+pLx3j93tbaJ5Okqj6d5MbWWquqT+Zbb6xPzSh9T2vtPw9n9TxmeO49rbX7l7SWAIxLJfn91toVh00cXQJ1zvDw25L8/XC/HTF/y1HO1Bx8baGJrbWDw5maFybZmuTnMxrXAOjXP8y7/40k35Hky8OZlEf6P5P8RmvtPVX1jCRXLrGNb8T3aCbMpVKMQ+XhH6KTw99Qj/WBOossYzHzl/3QvMcP5VtvrAu1eaiNBT/AAzAVNyb551V1dvLNS103ZXSp1DuS/EqSa+a9/vFV9SPD/Z/J6DT43Uk2V9X3DNMvTvLni7T390m+fWjr25I8prX2/2R0OvxCH/oB6NtXk+wdztJMjfwPw3OPSXLXcP9li8z/zXEBeiC4YRxuTPJTVfXYZPSBexnL+IskPzvM/7wkp69CXfOX+Ywk97bWvrrA67xRA0xRa+22JP9bkhuq6hMZXfa0Ock/TvKG1to7kjxYVa8YZtmV5GXDa89I8luttQeSvCKj0+Q/mVGQ/+ZFmvy9JG+uqo9n9P7/vmFZf57kF8ewigCM388m+VdVdWuSTyd50TD9yozGhv+S5N5F5t2R5JeG39t8wiKvgYmp1pZyUgMcn6p6WZJfyuhUwo8Nk9/XWjv0X3//t9bat1XV5mH6fzeEKa9prf34EPq8M8mZGX1wfnGSHzp0+dURbX1zGcPj3zvU1hHLPyPJtUnOTfL1JK9srX2iqq5M8t9aa28c5j8jyZ8lOSXJ61pri/0OAgBTduQYAACw1ghuAICZJbgBANY6wQ0AAABAp/waNjNjuHzqxgWeurC19sVJ1wMAAADj5owbAAAAgE75X6UAAAAAOiW4AQAAAOiU4AYAAACgU4IbAAAAgE4JbgAAAAA6JbgBAAAA6JTgBgAAAKBTghsAAACATgluAAAAADoluAEAAADolOAGAAAAoFOCGwAAAIBOCW4AAAAAOrVuKS8+88wz2+bNm8dUCsDsuuWWW+5trZ017TqmzTgBsDDjxIhxAmBhRxsnlhTcbN68OTt37lydqgDWkKraN+0aemCcAFiYcWLEOAGwsKONEy6VAgAAAOiU4AYAAACgU4IbAAAAgE4JbgAAAAA6JbgBAAAA6JTgBgAAAKBTghsAAACATgluAAAAADoluAEAAADolOAGAAAAoFOCGwAAAIBOCW4AAAAAOiW4AQAAAOiU4AYAAACgU4IbAAAAgE4JbgAAAAA6JbgBAAAA6JTgBgAAAKBTghsAAACATgluAAAAADoluAEAAADo1LppFzCLrrrqquzevXvVl7tv374kyaZNm1Z92Uc6//zzs23btrG3A7AS11xzTebm5pY9//79+5MkGzduXK2SlmTLli255JJLptI2AN9y9dVXZ8+ePcd83Z133pkkOeecc5bVznnnnZfLLrtsWfMCLEZwswy7d+/OTR+9KQcffXBVl7vuq6PN8bkDn1vV5S7WDkDv5ubm8plbb83jHnhgWfN/bcOGJMkDd9yxmmUdl7uGtgGYvj179mTnpz+dB88666ivW/+VryRJ7li/fsltrL/nnmXVBnAsvsEv08FHH8yXn/LlVV3maTedliSrvtzF2gGYBY974IH8wt69y5r3TeeemyTLnn8lDrUNQB8ePOus/N1LXnLU13zn9dcnyTFfd7R5AVab37gBAAAA6JTgBgAAAKBTghsAAACATgluAAAAADoluAEAAADolOAGAAAAoFOCGwAAAIBOCW4AAAAAOiW4AQAAAOiU4AYAAACgU4IbAAAAgE4JbgAAAAA6JbgBAAAA6JTgBgAAAKBTghsAAACATgluAAAAADoluAEAAADolOAGAAAAoFOCGwAAAIBOCW4AAAAAOiW4AQAAAOiU4AYAAACgU4IbAAAAgE4JbgAAAAA6JbgBAAAA6JTgBgAAAKBTghsAAACATgluAAAAADoluAEAAADolOAGAAAAoFOCGwAAAIBOCW4AAAAAOoJU300AACAASURBVCW4AQAAAOiU4AYAAACgU4IbAAAAgE4JbgAAAAA6JbgBAAAA6JTgBgAAAKBTghsAAACATgluAAAAADoluAEAAADolOAGAAAAoFOCGwAAAIBOCW4AAAAAOiW4AQAAAOjURIKbq666KlddddUkmoJVYZ+FybrmmmtyzTXXTLsMVpFtCqymq6++OldfffW0y5gZ+gvWlnWTaGT37t2TaAZWjX0WJmtubm7aJbDKbFNgNe3Zs2faJcwU/QVri0ulAAAAADoluAEAAADolOAGAAAAoFOCGwAAAIBOCW4AAAAAOiW4AQAAAOiU4AYAAACgU4IbAAAAgE4JbgAAAAA6JbgBAAAA6JTgBgAAAKBTghsAAACATgluAAAAADoluAEAAADolOAGAAAAoFOCGwAAAIBOCW4AAAAAOiW4AQAAAOiU4AYAAACgU4IbAAAAgE4JbgAAAAA6JbgBAAAA6JTgBgAAAKBTghsAAACATgluAAAAADoluAEAAADolOAGAAAAoFOCGwAAAIBOCW4AAAAAOiW4AQAAAOiU4AYAAACgU4IbAAAAgE4JbgAAAAA6JbgBAAAA6JTgBgAAAKBTghsAAACATgluAAAAADoluAEAAADolOAGAAAAoFOCGwAAAIBOCW4AAAAAOiW4AQAAAOiU4AYAAACgU4IbWAV33313XvrSl+aee+6ZdiljNY717KXveqkDTnT33XdfLr/88nzpS1866rSlLmOc9a207XHWO4121ir9xyy79957c+mll+aLX/zigo+naTVr6Wm9OPGMc/8T3MAq2L59e3bu3Jnt27dPu5SxGsd69tJ3vdQBJ7odO3bktttuy44dO446banLGGd9K217nPVOo521Sv8xy6699trceuutufbaaxd8PE2rWUtP68WJZ5z7n+AGVujuu+/Ou9/97rTWcv3116/ZMzbGsZ699F0vdcCJ7r777suNN96Y1lo++MEP5ktf+tKC05a6jHHWt9K2x1nvNNpZq/Qfs+zee+/N+9///rTW8v73vz979uw57PE0z045sraV1LKay4KlGvf+t25Vl7aIffv25etf/3ouvvjiSTQ3drt27crJD5487TKW7eSvnZxdu3atme0xDrt27cojH/nI43rt9u3b89BDDyVJHnrooWzfvj2vfe1rx1neVIxjPXvpu17qOJHt378/999/f6644orDps/NzeWU9eunVNXK3LN+fQ7MzT1snU4Uc3NzOfXUU5c0z44dOw47Fnfs2JHW2sOmvepVr1rSMo72+pXWN3/Zy2l7nPVOo521Sv9N35133pn7778/r371q5c1/549e3JKa6tc1eFO+fKXs+crX1l2jatpz54933wPvvbaa9OGdX/ooYdy5ZVXHvb42muvzWte85qp1HlkbSupZTWXBUs17v3vmGfcVNUrq2pnVe30V2h4uPe+9705cOBAkuTAgQN5z3veM+WKxmMc69lL3/VSx6wyTrBaPvzhD+fgwYNJkoMHD+ZDH/rQgtOWuoxx1rfStsdZ7zTaWav038oYJ6brhhtuOOxzzt69ew97/Gd/9mfd1LaSWlZzWbBU497/jnnGTWvtLUnekiQXXHDBsmLqTZs2JUne9ra3LWf27lx88cX5yO0fmXYZy/aNR30j3/89379mtsc4LOVspBe+8IW57rrrcuDAgZxyyim56KKLxljZ9IxjPXvpu17qmFWrMU5s3LgxSfK6173usOlXXHFFHrj55hVWOB1nPfhgNmzZ8rB1OlEs50yjZzzjGfnABz6QgwcPZt26dXnmM5+Z1trDpi11GavlWMteTtvjrHca7axV+m9lVmOcOOecc5Ikv/mbv7msGl796lfnL+++e1nzHq8Dp52W884+e9k1rqb5Z/085znPyfve975vfs4555xzcuedd37z8XOf+9yp1XlkbSupZTWXBUs17v3Pb9zACl166aU56aTRoXTSSSfl0ksvnXJF4zGO9eyl73qpA050W7duPexY3Lp164LTlrqMcda30rbHWe802lmr9B+z7BWveEWqKslo/73yyisPe/yKV7yim9pWUstqLguWatz7n+AGVujss8/Oi1/84lRVXvKSl+Sss86adkljMY717KXveqkDTnRnnHFGLrzwwlRVnv3sZ+f0009fcNpSlzHO+lba9jjrnUY7a5X+Y5adeeaZecELXpCqygte8IKcd955hz1+7GMf201tK6llNZcFSzXu/W8iP04Ma92ll16a22+/fc2fqTGO9eyl73qpA050W7duzR133HHYGQ0LTVvqMsZZ30rbHme902hnrdJ/zLJXvOIV2bt37zfPAjjy8TStZi09rRcnnnHuf4IbWAVnn3123v72t0+7jLEbx3r20ne91AEnujPOOCOvf/3rjzltqctYLcda9nLaHme902hnrdJ/zLIzzzwz27dvX/TxNK1mLT2tFyeece5/LpUCAAAA6JTgBgAAAKBTghsAAACATgluAAAAADoluAEAAADolOAGAAAAoFOCGwAAAIBOCW4AAAAAOiW4AQAAAOiU4AYAAACgU4IbAAAAgE4JbgAAAAA6JbgBAAAA6JTgBgAAAKBTghsAAACATgluAAAAADoluAEAAADolOAGAAAAoFOCGwAAAIBOCW4AAAAAOiW4AQAAAOiU4AYAAACgU4IbAAAAgE4JbgAAAAA6JbgBAAAA6JTgBgAAAKBTghsAAACATgluAAAAADoluAEAAADolOAGAAAAoFOCGwAAAIBOCW4AAAAAOiW4AQAAAOiU4AYAAACgU4IbAAAAgE4JbgAAAAA6JbgBAAAA6JTgBgAAAKBTghsAAACATgluAAAAADoluAEAAADolOAGAAAAoFPrJtHI+eefP4lmYNXYZ2GytmzZMu0SWGW2KbCazjvvvGmXMFP0F6wtEwlutm3bNolmYNXYZ2GyLrnkkmmXwCqzTYHVdNlll027hJmiv2BtcakUAAAAQKcENwAAAACdEtwAAAAAdEpwAwAAANApwQ0AAABApwQ3AAAAAJ0S3AA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EtwAAAAAdEpwAwAAANApwQ0AAABApwQ3AAAAAJ0S3AAAAAB0SnADAAAA0CnBDQAAAECn1k27gFm17qvrctpNp636MpOs+nIXawdgFty1YUPedO65y5r3zg0bkmTZ86/EXRs25AkTbxWAxay/55585/XXH/M1SY75ukXnPfvsZdUGcDS+wS/D+eefP5bl7tu3L0myadOmsSx/vnGtA8Bq2rJly4rmf9T+/UmSDRs3rkY5S/KErLx+AFbHeeedd1yvu/PBB5Mk5ywngDn77ONuB2ApBDfLsG3btmmXAHBCuOSSS6ZdAgBrwGWXXTbtEgCWzW/cAAAAAHRKcAMAAADQKcENAAAAQKcENwAAAACdEtwAAAAAdEpwAwAAANApwQ0AAABApwQ3AAAAAJ0S3AAAAAB0SnADAAAA0CnBDQAAAECnBDcAAAAAnRLcAAAAAHRKcAMAAADQKcENAAAAQKcENwAAAACdEtwAAAAAdEpwAwAAANApwQ0AAABApwQ3AAAAAJ0S3AAAAAB0SnADAAAA0KlqrR3/i6vuSbJvmW2dmeTeZc47abNS66zUmah1XNQ6HsupdVNr7axxFDNLljlOzNK+sRD1T5f6p0v9x884kRV/n1iKWd83j8a6za61vH7WbeUWHSeWFNysRFXtbK1dMJHGVmhWap2VOhO1jotax2OWal0LZr2/1T9d6p8u9dOrtbxtrdvsWsvrZ93Gy6VSAAAAAJ0S3AAAAAB0apLBzVsm2NZKzUqts1JnotZxUet4zFKta8Gs97f6p0v906V+erWWt611m11ref2s2xhN7DduAAAAAFgal0oBAAAAdEpwAwAAANCpsQc3VfVjVfU3VXV7VV0+7vaWoqq+u6o+VFW7qurTVfULw/Qrq+quqvr4cHv+tGtNkqr6bFV9cqhp5zDtjKr6QFXtGf49vYM6v29e3328qr5aVZf10q9V9btVdXdVfWretAX7sUb+47D/fqKqntxBrb9WVbuHev64qk4bpm+uqvvn9e+bO6h10W1eVVcM/fo3VfXcKdf5rnk1fraqPj5Mn2qfngh6GSOOMh4s+b2hql42vH5PVb1s3vQfGt7Dbx/mrTGsx8lV9bGqet/w+Nyqunmo5V1VtX6Y/ojh8e3D85vnLWPBY3Pc26qqTquq64b3t11V9SOz1P9V9YvDvvOpqnpnVW3ouf8XeS8ce38v1sYq1b/g+Dg8t6R+Xc62ox/jfr+apFri+DSL6jjHrllTSxjXZs1SxrxZsFpj4li11sZ2S3Jyks8k2ZJkfZJbkzxxnG0usb6NSZ483P/2JH+b5IlJrkzymmnXt0C9n01y5hHTfjXJ5cP9y5O8Ydp1LrAP/F2STb30a5KnJ3lykk8dqx+TPD/JnyapJE9JcnMHtT4nybrh/hvm1bp5/us66dcFt/lwnN2a5BFJzh3eJ06eVp1HPP/rSX6lhz5d67eexoijjAdLem9IckaSueHf04f7pw/P/VWSHxnm+dMkzxvDevy7JP8pyfuGx3+YZOtw/81JXjXcvzTJm4f7W5O8a7i/4LE5iW2V5PeT/Ovh/vokp81K/yd5XJK9SU6d1+8v77n/swpj4XL6e7E2Vqn+xcbHJffrUredWz+3cRwvU16fJY1Ps3jLcY5ds3bLEsa1WbpliWPeLNxWY0wc923cZ9z8cJLbW2tzrbUHk+xI8qIxt3ncWmv7W2sfHe7/fZJdGe2Is+RFGb0pZPj3J6ZYy0IuTPKZ1tq+aRdySGvtL5Lcd8TkxfrxRUn+oI3clOS0qto4mUoXrrW1dkNr7eDw8KYk50yqnqNZpF8X86IkO1pr/9Ba25vk9ozeL8buaHUOfxH+qSTvnEQt9DNGHGU8WOp7w3OTfKC1dl9r7UtJPpDkx4bnHt1a+//aaNT/g6zy+3VVnZPkBUneOjyuJM9Kct0i9R9ar+uSXDi8frFjc6zbqqoendGHpt9Jktbag621L2eG+j/JuiSnVtW6JI9Msj8d9/8qjYXL6e9V+dyyxPFxSf26zGOHfnQztqyGZYxPM2WJY9fMWMa4NmuWMuZ1bxa+H447uHlcks/Ne3xnOg1GhlNdfzDJzcOknx9Offrdjk5ha0luqKpbquqVw7TvaK3tT0Zv7EnOnlp1C9uaw78E99ivyeL92Ps+/C8zSnwPOXc41fTPq+pp0yrqCAtt81779WlJvtBa2zNvWo99ulZ0uR8cMR4s9b3haNPvXGD6aro6yS8neWh4/NgkX573RXZ+m9+sc3j+K8Prl7peq2VLknuSXDscb2+tqkdlRvq/tXZXkjcmuSOjD69fSXJLZqf/D5lEf0/qc8v88XGp9S/n2KEfXY4tq+E4x6dZs5Sxa5YsdVybGcsY82ZVV98Pxx3cLPQXiO7+//Gq+rYk1ye5rLX21SS/leQJSZ6U0c7461Msb74fba09Ocnzkry6qp4+7YKOZriu8aIkfzRM6rVfj6bbfbiqtiU5mOQdw6T9SR7fWvvBDKecDmn/NC22zXvt15/J4UFjj326lnS3HywwHiz60gWmtWVMXxVV9eNJ7m6t3TJ/8lHa7Kr+jP5y9+QkvzUcb1/L6LTkxXRV/xBKvyijy3C+K8mjMhqrF2uzq/qPw0zVu8D4uJr1T3tbcGxrchstYXyaGcsYu2bJUse1mbGMMW+tmco+Ou7g5s4k3z3v8TlJPj/mNpekqk7J6E3wHa21dydJa+0LrbVvtNYeSnJNJnQJx7G01j4//Ht3kj/OqK4vHDo1a/j37ulV+DDPS/LR1toXkn77dbBYP3a5D9foByB/PMnPDqehZzgF/IvD/Vsyur77e6dX5VG3eXf9Opzq+eIk7zo0rcc+XWO62g8WGg+y9PeGo00/Z4Hpq+VHk1xUVZ/N6LKAZ2X0V8zThn37yDa/Wefw/GMyOkV4qev1/7d372GWlfWd6L8/7G5RQkRukYSJTWubRDNeciBRYzJ4Ay/kdtQTJs6onYQ5KpkE5/hk9MiJMI/n0ZzJyRATL0dM2iSjEhWPUTwJEIMak4yCIgheaGwS7YgCEpGoSGO/54+9qq0uqqprF1V7v7v4fJ5nP1W1al1+71p7r3ftb7171VrZk2RPa21u1Ou7MrrgnZX9/5QkN7TWbm6t7U3y7iSPz+zs/zmT2N/ret2yWP+4ivpvyfjHjn501beshTH7p1kybt81S8bt12bJuH3erOrq/eF6BzeXJ9leoztMb8noYzPvXedtrtjwGco/TPKZ1trvzps+/zNqv5DkmoXLTlpVHVZVh899n9EN+K7JaH/O/ReH5yf58+lUuKgDRi/0uF/nWWo/vjfJ84a7hz82yW1zQ+ampaqeluQ/J/nZ1to3500/pqruM3y/Lcn2jG4UOTXLHPP3Jjm9Rv+d44SMav3YpOtb4ClJPtta2z+8v8d9usF000cs1R9k/HPDxUlOqaoHDn+ROiXJxcPvbq+qxw7bel7W8HzdWnt5a+341trWjPbjX7fWnpvksiTPXqL+uXY9e5i/ZenX5roeq9bal5N8sap+aJj05CSfzozs/4yGiz+2qu4/rH+u/pnY//NMYn+v23XLUv1jxtyvw7EY99jRj276lrWwiv5pZqyi75oZq+jXZsm4fd6s6uv9YVv/OzQ/I6O7n38+ySvWe3tj1vaEjIY1XZ3kk8PjGUn+NMmnhunvTXJcB7Vuy+iu+FcluXZuX2b0OdAPJNk1fD1y2rUOdd0/yVeTPGDetC72a0Zh0o1J9maUmP7KUvsxo6Fwrxuev59KcmIHtV6f0ecq556zc//d4lnDc+OqJJ9I8jMd1LrkMU/yimG/fi7r8N91xqlzmP6WJC9cMO9U9+m94dFLH7FMfzD2uSGje2tcPzx2zJt+Ykbh5eeT/EGSWqe2nJzv/meObRm9Qb0+o4+t3neYfujw8/XD77fNW37R1+Z6H6uMPlJ5xXAM3pPRfymamf2f5Nwknx228acZ/Qejbvd/1qgvHHd/L7WNNap/0f5xNft1NcfOo5/Hep+vJtyWsfqnWX1kBX3XrD0yRr82a4+M0efNwmOt+sT1fMx1ogAAAAB0Zr0/KgUAAADAKgluAAAAADoluAEAAADolOAGAAAAoFOCGwAAAIBOCW6YuKr6uwlvb2tV/dIktwnAPTPpvgKA/q2kb6iqn6qqa6vqk1X1I1V1zUHmP+C9QlWdWFWvXYt6Ya0Ibpi41trjJ7WtqtqUZGsSwQ3ADJlkXwHAbFhh3/DcJL/TWnt0km+tYP6tmfdeobV2RWvt11dXIawPwQ0TV1X/Mnw9uao+VFXvqKrrquo1VfXcqvpYVX2qqh4yzPeWqnpjVf3NMN9pw/RDq2rnMO+VVfXEYfoLquqdVfW+JJckeU2SnxpS95dU1SOGbXyyqq6uqu1T2hUALGFBX/HBqnpXVX22qt5aVTX87qSq+ruqumo4rx9+kL7hPVX1vqq6oap+rar+0zDP/6iqI4f5HlJVf1lVHx/6nR+e3l4AYL6D9Q1V9atJ/pckv1VVb12w7NbhvP6J4TEXAi18r3ByVV00LHPk0HdcPfQVjxymn1NVfzTUsLuqBD2sq03TLoB7vUcl+ZEktybZneTNrbUfr6rfSPIfk5w1zLc1yb9J8pAkl1XVQ5OcmSSttX89XFhfUlUPG+Z/XJJHttZuraqTk7y0tTYX+Px+kt9rrb21qrYkuc8E2gnA6j0mySOSfCnJ3yb5yar6WJI/S/KLrbXLq+p7M/rL6m8kS/YNPzqs69Ak1yf5z621x1TVf0vyvCTnJXlTkhe21nZV1U8keX2SJ02qoQCs2N36htbam6vqCUkuaq29q6q2zpv/piRPba3dMfzh9u1JTkzyshz4XuHkecucm+TK1trPV9WTkvxJkkcPv/vhJE9McniSz1XVG1pre9enqdzbCW6YtstbazcmSVV9PqMRMknyqYxOhHPe0Vrbl2RXVe3O6ET5hCS/nySttc9W1T8mmbs4v7S1dusS2/z7JK+oquOTvLu1tmtNWwTAWvtYa21PklTVJzMK829LcmNr7fIkaa19ffj9cn3DZa2125PcXlW3JXnfMP1TSR5ZVd+T5PFJ3jkM6kmS+65z2wBYncX6ho8sM//mJH9QVY9O8p18t29YzhOSPCtJWmt/XVVHVdUDht+9v7X27STfrqqbknxfkj2ragkchOCGafv2vO/3zft5Xw58frYFy7UklaV9Y6lftNbeVlUfTfLMJBdX1a+21v565SUDMGHz+4rvZNQ/VO7eNyTL9w0H63MOSfK14b4IAPRtsb5hOS9J8pWMRvwfkuSOFWxjsT5lru8Zd/uwau5xw6x4TlUdMtz3ZluSzyX5cEY3H8swDP4Hh+kL3Z7REMYM825Lsru19tok703yyHWuHYC199kk319VJyXJcH+bTVl533A3w6idG6rqOcPyVVWPWo/iAZi4B2Q0UnNfkn+f794u4YD3CgvM71NOTnLL3AhPmCSpILPic0k+lNEQxBcOn019fZI3VtWnktyV5AWttW/PG94+5+okd1XVVUnektG9Df5dVe1N8uUk/2VCbQBgjbTW7qyqX0zy+1V1v4zub/OUjO5Js5K+YSnPTfKGqjo7o2H1FyS5as0bAMCkvT7JhUM4f1m+O0J/4XuFK+ctc06SnVV1dZJvJnn+xKqFeaq1xUYZQz+q6i0ZbjA27VoAAABgknxUCgAAAKBTRtwAAAAAdMqIGwAAAIBOCW4AAAAAOiW4AQAAAOiU4AYAAACgU4IbAAAAgE4JbgAAAAA6JbgBAAAA6JTgBgAAAKBTghsAAACATgluAAAAADoluAEAAADolOAGAAAAoFOCGwAAAIBOCW4AAAAAOiW4AQAAAOjUpnFmPvroo9vWrVvXqRSA2fXxj3/8ltbaMdOuY9r0EwCL00+M6CcAFrdcPzFWcLN169ZcccUVa1MVwAZSVf847Rp6oJ8AWJx+YkQ/AbC45foJH5UCAAAA6JTgBgAAAKBTghsAAACATgluAAAAADoluAEAAADolOAGAAAAoFOCGwAAAIBOCW4AAAAAOiW4AQAAAOiU4AYAAACgU4IbAAAAgE4JbgAAAAA6JbgBAAAA6JTgBgAAAKBTghsAAACATgluAAAAADoluAEAAADolOAGAAAAoFOCGwAAAIBOCW4AAAAAOiW4AQAAAOjUpmkXAPcm559/fnbv3j3tMsZ24403JkmOO+64NV/3tm3bcsYZZ6z5emElzjvvvOzatWui29yzZ0+S5Pjjj5/odnu3ffv2nHXWWdMuA5gBKzl3T/pc6xwGrCfBDUzQ7t278/mrrsoP3HHHtEsZyzcOPTRJcscXvrCm6/2nYb0wLbt27coV116bO485ZmLb3HLbbUmSL2zZMrFt9m7LzTdPuwRghuzatSvXXnFtjrlz6XP3bVtG59otX1j/c+3NW5zDgPUluIEJ+4E77shv3HDDtMsYy++dcEKSrHndc+uFabrzmGPy5Wc9a2Lbe9CFFybJRLfZu7l9ArBSx9x5TJ715aXPoxc+aHReWW6etTK3LYD14h43AAAAAJ0S3AA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EtywKueff37OP//8aZcBa8ZzerrOO++8nHfeedMuA5gCr39WwvNk/di30L9N0y6A2bR79+5plwBrynN6unbt2jXtEoAp8fpnJTxP1o99C/0z4gYAAACgU4IbAAAAgE4JbgAAAAA6JbgBAAAA6JTgBgAAAKBTghsAAACATgluAAAAADoluAEAAADolOAGAAAAoFOCGwAAAIBOCW4AAAAAOiW4AQAAAOiU4AYAAACgU4IbAAAAgE4JbgAAAAA6JbgBAAAA6JTgBgAAAKBTghsAAACATgluAAAAADoluAEAAADolOAGAAAAoFOCGwAAAIBOCW4AAAAAOiW4AQAAAOiU4AYAAACgU4IbAAAAgE4JbgAAAAA6JbgBAAAA6JTgBgAAAKBTghsAAACATgluAAAAADoluAEAAADolOAGAAAAoFOCGwAAAIBOCW4AAAAAOiW4AQAAAOiU4AYAAACgU4IbAAAAgE4JbgAAAAA6JbgBAAAA6JTgBgAAAKBTghsAAACATgluAAAAADo1keDm1ltvzcte9rL88z//8yQ2d6+w2D61nwEA1sctt9ySF7/4xfnqV7867VJgohY+96+77ro89alPzeWXX77sa+KWW27JGWeckTPOOOOAeeavb25d119//YqWn1v28ssvv1sNy80/VgOqcgAAGJpJREFUf/vLbXO1+2Saxq2lp9rn67WucaxnGyYS3FxwwQX59Kc/nQsuuGASm7tXWGyf2s8AAOtj586dueqqq7Jz585plwITtfC5f+655+Yb3/hGzj777GVfEzt37sy1116ba6+99oB55q9vbl2vfOUrV7T83LJnn3323WpYbv75219um6vdJ9M0bi091T5fr3WNYz3bsO7Bza233poPfOADaa3lr/7qr4wGWQOL7VP7GQBgfdxyyy15//vfn9Za3v/+98/0X4RhHAuf+5dffnluuOGGJMntt9++5GvilltuyUUXXbT/54suumj/qJi59b3vfe/bv64bbrjhgBEwiy2/a9eu/cvefvvtB9Rw0UUXLTv/XI3XXXfdkttc7T6Z5vlg3Fp6qn2+Xusax3q3YdOarm0RF1xwQfbt25ck2bdvXy644IK86EUvWu/NbmiL7dPW2kT384033phvfetbefnLX75u29iIdu/enc1btky7jG7cvGVL9u7e3cXzaPfu3bnf/e437TLutfbs2ZNvfetbOfPMMye63V27dmVzaxPdJne3+Wtfy67bbpv48acPu3bt6v78u3PnzrThXLFv377s3LkzL33pS6dc1b3L/H5i165daZv7OXd/bfPXctuu2T2HLfcaXPjcP/vss+82z2KviZ07d+auu+7a//Ndd921f11z69u7d+8B63nlK1+Zt771rUsuf8455+xfdqG9e/ce8Lu9e/ceMP9cjVdeeeWS21ypns4H49bSU+3z9VrXONa7DQcdcVNV/6GqrqiqK26++eaxN/DBD35w/4vurrvuymWXXTZ+lRxgsX1qPwPTck/7CYDeXXLJJfvfZO7duzcXX3zxlCuaLfqJ2bXwuT830mW+xV4Tl1xyyQFByr59+3LxxRcfsL6F5kbCLLX8DTfcsOSyCwOd1toB88/VOH8bC7e5Uj2dD8atpafa5+u1rnGsdxsOOuKmtfamJG9KkhNPPHHsaPvkk0/OpZdemrvuuiubNm3KE5/4xFWUyXyL7dPW2kT383HHHZckefWrX72u29loXv7yl+eOj3502mV045g778yh27Z18TzqYdTPrLqn/USSHH/88UmS173udWtX2AqceeaZ+bubbproNrm7vUccke3HHjvx408fZmGUwimnnJKLLrooe/fuzebNm3PqqadOu6SZstb9xJlnnpmb/q6fc/cRe4/Isdtn9xy23Gtw4XP/0EMPvVt4s9hr4pRTTsl73vOe/YHKIYccklNPPXX/x5oWC2BOOOGEZZd/8IMfnD179iy6bFUdEN5UVbZu3bp//rkar7zyygPCmvnbXKmezgfj1tJT7fP1Wtc41rsN636Pm9NPPz2HHDLazCGHHJLTTz99vTe54S22T+1nAID1sWPHjlRVktF11o4dO6ZcEUzGwuf+q171qrvNs9hrYseOHdm06btjBDZt2pQdO3YcsL7NmzcfsMy555677PLnnHPO/mUX2rx58wHr27x58wHzz9W48IbE87e5Uj2dD8atpafa5+u1rnGsdxvWPbg58sgj8+QnPzlVlac85Sl54AMfuN6b3PAW26f2MwDA+jj66KPzzGc+M1WVZz7zmTnqqKOmXRJMxMLn/kknnbR/lMrhhx++5Gvi6KOPzmmnnbb/59NOOy1HHXXUAev7mZ/5mf3rOuGEE/LQhz502eW3b9++f9nDDz/8gBpOO+20Zeefq/FhD3vYkttc7T6Z5vlg3Fp6qn2+Xusax3q3YSL/Dvz000/Pwx/+cKNA1tBi+9R+BgBYHzt27MijHvWomfxLMNwTC5/7r3zlK3PYYYflVa961bKviR07duQRj3hEHvGIRxwwz/z1za1rsZEviy0/t+yrXvWqu9Ww3Pzzt7/cNle7T6Zp3Fp6qn2+Xusax3q2Yd3/q1QyGiHymte8ZhKbutdYbJ/azwAA6+Poo4/O61//+mmXARO38Ln/sIc9LJdeemmS5KSTTlp2ufPPP3/Z9R111FH717WS5ecvu1gNy82/WP2r1dP5YNxaeqp9vl7rGsd6tmEiI24AAAAAGJ/gBgAAAKBTghsAAACATgluAAAAADoluAEAAADolOAGAAAAoFOCGwAAAIBOCW4AAAAAOiW4AQAAAOiU4AYAAACgU4IbAAAAgE4JbgAAAAA6JbgBAAAA6JTgBgAAAKBTghsAAACATgluAAAAADoluAEAAADolOAGAAAAoFOCGwAAAIBOCW4AAAAAOiW4AQAAAOiU4AYAAACgU4IbAAAAgE4JbgAAAAA6JbgBAAAA6JTgBgAAAKBTghsAAACATgluAAAAADoluAEAAADolOAGAAAAoFOCGwAAAIBOCW4AAAAAOiW4AQAAAOiU4AYAAACgU4IbAAAAgE4JbgAAAAA6JbgBAAAA6JTgBgAAAKBTghsAAACATgluAAAAADoluAEAAADolOAGAAAAoFObpl0As2nbtm3TLgHWlOf0dG3fvn3aJQBT4vXPSnierB/7FvonuGFVzjjjjGmXAGvKc3q6zjrrrGmXAEyJ1z8r4Xmyfuxb6J+PSgE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EtwAAAAAdGrTtAuAe5t/OvTQ/N4JJ0y7jLHsOfTQJFnzuv/p0EPzkDVdI4xvy80350EXXjjR7SWZ6DZ7t+Xmm5Njj512GcAMuXnLzbnwQUufR2/eMjrXLjfPWtZybJzDgPUjuIEJ2rZt27RLWJXDbrwxSXLoccet6XofktndJ2wM27dvn/g299x5Z5LkeEHFdx177FSOBTCbVnK+uHPP6Fx77PHrf649Ns5hwPoS3MAEnXHGGdMuAZjnrLPOmnYJAIzJuRu4t3GPGwAAAIBOCW4AAAAAOiW4AQAAAOiU4AYAAACgU4IbAAAAgE4JbgAAAAA6JbgBAAAA6JTgBgAAAKBTghsAAACATgluAAAAADoluAEAAADolOAGAAAAoFOCGwAAAIBOCW4AAAAAOiW4AQAAAOiU4AYAAACgU4IbAAAAgE4JbgAAAAA6JbgBAAAA6JTgBgAAAKBTghsAAACATgluAAAAADpVrbWVz1x1c5J/THJ0klvWq6jOaOvGpK0b0zTb+uDW2jFT2nY35vUTS5nl56Pap0Pt06H2taefyIr6iaX0elzXkjZuDNq4MUyjjUv2E2MFN/sXqrqitXbiPS5rBmjrxqStG9O9qa2zapaPkdqnQ+3ToXZ6c284rtq4MWjjxtBbG31UCgAAAKBTghsAAACATq02uHnTmlbRN23dmLR1Y7o3tXVWzfIxUvt0qH061E5v7g3HVRs3Bm3cGLpq46rucQMAAADA+vNRKQAAAIBOCW4AAAAAOnXQ4KaqDq2qj1XVVVV1bVWdO0w/oao+WlW7qurPqmrL+pe7/qrqPlV1ZVVdNPy8IduZJFX1D1X1qar6ZFVdMUw7sqouHdp7aVU9cNp13lNVdURVvauqPltVn6mqx23Qdv7QcCznHl+vqrM2YluTpKpeMpyTrqmqtw/nqg37ep11VfVHVXVTVV0z7VrGUVX/qqouG84d11bVb0y7ppVaqv+eJQv75FmyWB87KxbrN6dd00os1Q9Ouy7umap6WlV9rqqur6qXTbueg1mq31jqeqxGXju07+qq+rF563r+MP+uqnr+vOn/03B+uX5Ytibf0pW/b6qq+w4/Xz/8fuu8dbx8mP65qjp13vSpH/dx3kPM6nEc53p6Vo5jLXLNOYnjttQ21kxrbdlHkkryPcP3m5N8NMljk7wjyenD9DcmedHB1jULjyT/Kcnbklw0/Lwh2zm05x+SHL1g2v+V5GXD9y9L8tvTrnMN2vnHSX51+H5LkiM2YjsXtPk+Sb6c5MEbsa1JfiDJDUnuN/z8jiQv2Miv11l/JPnpJD+W5Jpp1zJm3ccl+bHh+8OTXJfk4dOua4W1L9p/T7uuMdtwQJ88S4/F+thZeSzWb067plW0YX8/OO1aPO7xcfx8km3Dc/Gq3s/BS/UbS12PJXlGkr8YztmPTfLRYfqRSXYPXx84fP/A4XcfS/K4YZm/SPL0KbV1Re+bkrw4yRuH709P8mfD9w8fjul9k5wwHOv79HLcFzsXbqTjmDGvp2flOGaRa85JHLeltrFWj4OOuGkj/zL8uHl4tCRPSvKuYfofJ/n5g62rd1V1fJJnJnnz8HNlA7bzIH4uo3YmG6C9VfW9Gb14/zBJWmt3tta+lg3WzkU8OcnnW2v/mI3b1k1J7ldVm5LcP8mNufe9XmdGa+3DSW6ddh3jaq3d2Fr7xPD97Uk+k9GFTveW6b9nwsI+mclYpt+cNfP7QWbXjye5vrW2u7V2Z5ILMrqu6dYy/cZS12M/l+RPhnP2/0hyRFUdl+TUJJe21m5trf1zkkuTPG343fe21v6+jd4h/kmmcL0z5vum+W1/V5InD/P/XJILWmvfbq3dkOT6jI751I/7Kt5DzORxzHjX0zNxHJe45pzEcVvX91wrusfNMAzuk0luGor+fJKvtdbuGmbZkxm5kD2I85L8ZpJ9w89HZWO2c05LcklVfbyq/sMw7ftaazcmo44nybFTq25tbEtyc5KdNRrK+eaqOiwbr50LnZ7k7cP3G66trbV/SvI7Sb6QUQdzW5KPZ2O/XpmyYUjwYzIauTITFvbfrbWZqT1375NnzWJ97CxYqt+cNfP7QWbXDyT54ryfZ6pvX9BvLHU9tlQbl5u+Z5HpkzbO+6b9bRl+f9sw/7htn6Rx30PM3HFcxfX0LB7HOZM4buv6nmtFwU1r7TuttUcnOT6j5OxHFpttLQubtKo6LclNrbWPz5+8yKwz3c4FfrK19mNJnp7kzKr66WkXtA42ZTRU7g2ttcck+UZGQ9c2rOFzqD+b5J3TrmW9DJ8Z/bmMhmN+f5LDMnoeL7SRXq9MUVV9T5ILk5zVWvv6tOtZqYX9d1X96LRrWokl+uRZM6t97Mz3m/eGfvBeZGavxcfoN5Zq47jTJ2YV75tmro0Z/1w4c21cxfX0zLVxBWamTWP9V6lheNgHM/r81xHDkKpkdEH4pbUtbeJ+MsnPVtU/ZDSM60kZJckbrZ37tda+NHy9Kcn/m1Eo95VhCFiGrzdNr8I1sSfJnnl/ZX5XRifhjdbO+Z6e5BOtta8MP2/Etj4lyQ2ttZtba3uTvDvJ47OBX69MT1Vtzuji+62ttXdPu57VmNd/P23KpazU3frkqvrv0y1pPEv0sbNgqX5zlizsB5lde5L8q3k/z0TfvkS/sdT12FJtXG768YtMn6Rx3zftb8vw+wdk9FGWcds+SeO+h5jF4zju9fQsHsc5kzhu6/qeayX/VeqYqjpi+P5+GR3gzyS5LMmzh9men+TP17KwSWutvby1dnxrbWtGw2v/urX23Gywds6pqsOq6vC575OckuSaJO/NqJ3JBmhva+3LSb5YVT80THpykk9ng7VzgX+bA4eHb8S2fiHJY6vq/sNna+eO64Z8vTI9w/PrD5N8prX2u9OuZxxL9N+fnW5VK7NEn/zvplzWii3Tx3ZvmX5zlizsB5ldlyfZXqP/crMlo/PBe6dc07KW6TeWuh57b5LnDf/d5rFJbhs+ZnFxklOq6oHDyIhTklw8/O72qnrssK3nZcLXO6t43zS/7c8e5m/D9NNr9N+KTkiyPaMbv079uK/iPcTMHceMfz09c8dxnkkct/V9z9UOflfmRya5MsnVGV10/NYwfVtGB+T6jIai3vdg65qVR5KT8927o2/Idg7tump4XJvkFcP0o5J8IMmu4euR0651Ddr66CRXDM/h92R0Z/AN186hrfdP8tUkD5g3baO29dyM3oRek+RPM7qT/YZ8vW6ER0Zvom5Msjejv1b8yrRrWmHdT8hoCOzVST45PJ4x7bpWWPui/fesPeb3ybPyWKqPnZXHYv3mtGsao/a79YMes/3I6L++XJfRPTa7fy0t1W8sdT2W0UcvXje071NJTpy3rl8ermmuT7Jj3vQTh/P655P8QZKaYnsP+r4pyaHDz9cPv982b/lXDO34XOb9V6Uejvti58KNdhwzxvX0rBzHLHLNOYnjttQ21uoxtxEAAAAAOjPWPW4AAAAAmBzBDQAAAECnBDcAAAAAnRLcAAAAAHRKcAMAAADQKcENAAAA9wpVtbWqrpl2HTAOwQ3rpqr+Zfj6/VX1rnnT315VV1fVS6ZXHQA9qaojqurFB5lna1X90grWddCLcn0RADArNk27ADa+1tqXkjw7SarqQUke31p78HSrAqAzRyR5cZLXLzPP1iS/lORt92RDq+mLqmpTa+2ue7JdANZfVf0fSZ6b5ItJbkny8SSXJfmjJN9M8pF5874gyS8kuW+SE5K8rbV2blVtTfKXST6a5DFJrkvyvNbaNyfVDpjPiBvW3YK/fF6S5Niq+mRV/VRVPaSq/rKqPl5Vf1NVP7zMeo6pqgur6vLh8ZPD9NdW1W8N359aVR+uqkOq6i1V9cZhvddV1WnDPPepqv86rOPqqvpf523jN6vqU1V1VVW9Zv32CgALvCbJQ4b+4b8Oj2uGc/Ivzpvnp4Z5XjL0L39TVZ8YHo9f4bZW1BcN/cjvVtVlSX577ZsMwFqqqhOTPCujsOV/TnLi8KudSX69tfa4RRb78YyCnkcnec6wjiT5oSRvaq09MsnXM/rjAkyFETdM2s8muai19ugkqaoPJHlha21XVf1ERn9pfdISy/5ekv/WWvtIVf1gkouT/EiSlyW5vKr+JslrkzyjtbavqpLRX2f/TZKHJLmsqh6a5HlJbmutnVRV903yt1V1SZIfTvLzSX6itfbNqjpyPXYAAIt6WZIfba09uqqeleSFSR6V5OiMzvEfHuZ5aWttLoi/f5KnttbuqKrtSd6e716kL2ecvuhhSZ7SWvvOmrUUgPXyhCR/3lr7VpJU1fuSHJbkiNbah4Z5/jTJ0+ctc2lr7avD/O8e1vGeJF9srf3tMM9/T/LrSX5n/ZsAdye4YWqq6nuSPD7JO4eQJRkNU1zKU5I8fN6831tVh7fWbq+qM5J8OMlLWmufn7fMO1pr+5LsqqrdGYUzpyR5ZFU9e5jnAUm2D+vfOTcEsrV26z1uJACr8YQkbx/Ckq9U1YeSnJTRXzzn25zkD6rq0Um+k1HIMpYV9EXvFNoAzIxaZNo3krRllln4u3aQ6TBxghum6ZAkX5v7i+cK53/cXIK+wL9O8tUk379g+mIn3EryH1trF8//RVU9bZH5AZi8xS68F/OSJF/JaGTOIUnuWMW2DtYXfWMV6wRgOj6S5P+pqldn9F73mUnOT3JbVT2htfaRjD4WNd9Th5H238po9P0vD9N/sKoe11r7+yT/NvPujQOT5h43TE1r7etJbqiq5yRJjTxqmUUuSfJrcz8Mf2FNVT04yf+W0WdZnz4Mc5/znOF+Nw9Jsi3J5zL6iNWLqmrzsPzDquqwYf2/PAy9j49KAUzU7UkOH77/cJJfHO5JdkySn07ysQXzJKMRkzcOIyv/fZL7jLvRVfRFAHSqtXZ5kvcmuSrJu5NckeS2JDuSvK6q/j6jgGa+j2T08alPJrmwtXbFMP0zSZ5fVVcnOTLJG9a/BbA4I26YtucmeUNVnZ3RkPcLMjrRLubXMzrhXp3Rc/fDVfWiJH+Y0T0PvlRVv5LkLVV10rDM55J8KMn3ZXT/gjuq6s0Z3fvmEzUaF39zkp9vrf3lEAZdUVV3Jvn/kvzv69BmABZorX21qv52uJn9XyS5OqP+oCX5zdbal6vqq0nuqqqrkrwlo3vRXDiELpdl9aNjxumLAOjb77TWzhn+GPvhJP93a+0TGY3OnHPOvO9vaq39Wu5uX2vthetYJ6xYteaTIWxMVfWWjG4++a5p1wIAAKy/qnpbkocnOTTJH7fWXr3MvC9IcuLC4KZG/w78otbaj65fpbByghs2LMENAAAAs05wQ3eq6hVJnrNg8jtba//nNOoBYDZV1alJfnvB5Btaa78wjXoAAFZDcAMAAADQKf9VCgAAAKBTghsAAACATgluAAAAADoluAEAAADo1P8PP8+2EWx8F+kAAAAASUVORK5CYII="/>
          <p:cNvSpPr txBox="1">
            <a:spLocks noChangeAspect="1" noChangeArrowheads="1"/>
          </p:cNvSpPr>
          <p:nvPr/>
        </p:nvSpPr>
        <p:spPr bwMode="auto">
          <a:xfrm>
            <a:off x="428766" y="1255595"/>
            <a:ext cx="5426122" cy="51997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normAutofit/>
          </a:bodyPr>
          <a:lstStyle>
            <a:lvl1pPr marL="228600" indent="-228600" algn="l" defTabSz="914400" rtl="0" eaLnBrk="1" latinLnBrk="0" hangingPunct="1">
              <a:lnSpc>
                <a:spcPct val="120000"/>
              </a:lnSpc>
              <a:spcBef>
                <a:spcPts val="300"/>
              </a:spcBef>
              <a:spcAft>
                <a:spcPts val="300"/>
              </a:spcAft>
              <a:buFont typeface="Arial" panose="020B0604020202020204" pitchFamily="34" charset="0"/>
              <a:buChar char="•"/>
              <a:defRPr sz="2400" kern="1200">
                <a:solidFill>
                  <a:schemeClr val="tx1"/>
                </a:solidFill>
                <a:latin typeface="Bookman Old Style" panose="02050604050505020204" pitchFamily="18" charset="0"/>
                <a:ea typeface="+mn-ea"/>
                <a:cs typeface="+mn-cs"/>
              </a:defRPr>
            </a:lvl1pPr>
            <a:lvl2pPr marL="685800" indent="-228600" algn="l" defTabSz="914400" rtl="0" eaLnBrk="1" latinLnBrk="0" hangingPunct="1">
              <a:lnSpc>
                <a:spcPct val="120000"/>
              </a:lnSpc>
              <a:spcBef>
                <a:spcPts val="300"/>
              </a:spcBef>
              <a:spcAft>
                <a:spcPts val="30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2pPr>
            <a:lvl3pPr marL="1143000" indent="-228600" algn="l" defTabSz="914400" rtl="0" eaLnBrk="1" latinLnBrk="0" hangingPunct="1">
              <a:lnSpc>
                <a:spcPct val="120000"/>
              </a:lnSpc>
              <a:spcBef>
                <a:spcPts val="300"/>
              </a:spcBef>
              <a:spcAft>
                <a:spcPts val="300"/>
              </a:spcAft>
              <a:buFont typeface="Arial" panose="020B0604020202020204" pitchFamily="34" charset="0"/>
              <a:buChar char="•"/>
              <a:defRPr sz="1800" kern="1200">
                <a:solidFill>
                  <a:schemeClr val="tx1"/>
                </a:solidFill>
                <a:latin typeface="Bookman Old Style" panose="02050604050505020204" pitchFamily="18" charset="0"/>
                <a:ea typeface="+mn-ea"/>
                <a:cs typeface="+mn-cs"/>
              </a:defRPr>
            </a:lvl3pPr>
            <a:lvl4pPr marL="1600200" indent="-228600" algn="l" defTabSz="914400" rtl="0" eaLnBrk="1" latinLnBrk="0" hangingPunct="1">
              <a:lnSpc>
                <a:spcPct val="120000"/>
              </a:lnSpc>
              <a:spcBef>
                <a:spcPts val="300"/>
              </a:spcBef>
              <a:spcAft>
                <a:spcPts val="300"/>
              </a:spcAft>
              <a:buFont typeface="Arial" panose="020B0604020202020204" pitchFamily="34" charset="0"/>
              <a:buChar char="•"/>
              <a:defRPr sz="1600" kern="1200">
                <a:solidFill>
                  <a:schemeClr val="tx1"/>
                </a:solidFill>
                <a:latin typeface="Bookman Old Style" panose="02050604050505020204" pitchFamily="18" charset="0"/>
                <a:ea typeface="+mn-ea"/>
                <a:cs typeface="+mn-cs"/>
              </a:defRPr>
            </a:lvl4pPr>
            <a:lvl5pPr marL="2057400" indent="-228600" algn="l" defTabSz="914400" rtl="0" eaLnBrk="1" latinLnBrk="0" hangingPunct="1">
              <a:lnSpc>
                <a:spcPct val="120000"/>
              </a:lnSpc>
              <a:spcBef>
                <a:spcPts val="300"/>
              </a:spcBef>
              <a:spcAft>
                <a:spcPts val="300"/>
              </a:spcAft>
              <a:buFont typeface="Arial" panose="020B0604020202020204" pitchFamily="34" charset="0"/>
              <a:buChar char="•"/>
              <a:defRPr sz="1600" kern="1200">
                <a:solidFill>
                  <a:schemeClr val="tx1"/>
                </a:solidFill>
                <a:latin typeface="Bookman Old Style" panose="020506040505050202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IN" sz="1800" b="1" dirty="0" smtClean="0"/>
              <a:t>Multicollinearity</a:t>
            </a:r>
            <a:r>
              <a:rPr lang="en-IN" sz="1800" dirty="0" smtClean="0"/>
              <a:t> refers to a situation in which two or more independent variables are highly linearly related. From the heat map in previous slide and the scatter plot it is evident that we have variables that are correlated with each other. With PCA (principal component analysis), we can avoid the problem of multicollinearity. The principal components are linear combinations of the original variables in such a way as to explain the variance without losing information (i.e. without the need for dropping any columns)</a:t>
            </a:r>
            <a:endParaRPr lang="en-IN" sz="1800" dirty="0"/>
          </a:p>
        </p:txBody>
      </p:sp>
      <p:sp>
        <p:nvSpPr>
          <p:cNvPr id="2" name="Title 1"/>
          <p:cNvSpPr>
            <a:spLocks noGrp="1"/>
          </p:cNvSpPr>
          <p:nvPr>
            <p:ph type="title"/>
          </p:nvPr>
        </p:nvSpPr>
        <p:spPr/>
        <p:txBody>
          <a:bodyPr/>
          <a:lstStyle/>
          <a:p>
            <a:r>
              <a:rPr lang="en-IN" dirty="0" smtClean="0"/>
              <a:t>Bivariate Analysis</a:t>
            </a:r>
            <a:endParaRPr lang="en-IN" dirty="0"/>
          </a:p>
        </p:txBody>
      </p:sp>
      <p:pic>
        <p:nvPicPr>
          <p:cNvPr id="5" name="Picture 4" descr="C:\Users\jnvd\AppData\Local\Microsoft\Windows\INetCache\Content.MSO\3D5B5677.t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91366" y="500062"/>
            <a:ext cx="5622877" cy="5928033"/>
          </a:xfrm>
          <a:prstGeom prst="rect">
            <a:avLst/>
          </a:prstGeom>
          <a:noFill/>
          <a:ln>
            <a:noFill/>
          </a:ln>
        </p:spPr>
      </p:pic>
    </p:spTree>
    <p:extLst>
      <p:ext uri="{BB962C8B-B14F-4D97-AF65-F5344CB8AC3E}">
        <p14:creationId xmlns:p14="http://schemas.microsoft.com/office/powerpoint/2010/main" val="1377503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chorCtr="0">
            <a:normAutofit/>
          </a:bodyPr>
          <a:lstStyle/>
          <a:p>
            <a:pPr>
              <a:lnSpc>
                <a:spcPct val="120000"/>
              </a:lnSpc>
            </a:pPr>
            <a:r>
              <a:rPr lang="en-IN" sz="4800" b="1" dirty="0" smtClean="0">
                <a:latin typeface="Bookman Old Style" panose="02050604050505020204" pitchFamily="18" charset="0"/>
              </a:rPr>
              <a:t>Principal Component Analysis</a:t>
            </a:r>
            <a:endParaRPr lang="en-IN" sz="4800" b="1" dirty="0">
              <a:latin typeface="Bookman Old Style" panose="02050604050505020204" pitchFamily="18" charset="0"/>
            </a:endParaRPr>
          </a:p>
        </p:txBody>
      </p:sp>
      <p:sp>
        <p:nvSpPr>
          <p:cNvPr id="3" name="Subtitle 2"/>
          <p:cNvSpPr>
            <a:spLocks noGrp="1"/>
          </p:cNvSpPr>
          <p:nvPr>
            <p:ph type="subTitle" idx="1"/>
          </p:nvPr>
        </p:nvSpPr>
        <p:spPr>
          <a:xfrm>
            <a:off x="1524000" y="3602038"/>
            <a:ext cx="9144000" cy="2020840"/>
          </a:xfrm>
        </p:spPr>
        <p:txBody>
          <a:bodyPr>
            <a:noAutofit/>
          </a:bodyPr>
          <a:lstStyle/>
          <a:p>
            <a:pPr>
              <a:lnSpc>
                <a:spcPct val="150000"/>
              </a:lnSpc>
              <a:spcBef>
                <a:spcPts val="600"/>
              </a:spcBef>
              <a:spcAft>
                <a:spcPts val="600"/>
              </a:spcAft>
            </a:pPr>
            <a:r>
              <a:rPr lang="en-IN" sz="2000" dirty="0" smtClean="0">
                <a:latin typeface="Bookman Old Style" panose="02050604050505020204" pitchFamily="18" charset="0"/>
              </a:rPr>
              <a:t>In this section, we proceed with the PCA for dimensionality reduction to arrive at a fewer non correlated variables that are linear combination of the original variables and preserve maximum information.</a:t>
            </a:r>
            <a:endParaRPr lang="en-IN" sz="2000" dirty="0">
              <a:latin typeface="Bookman Old Style" panose="02050604050505020204" pitchFamily="18" charset="0"/>
            </a:endParaRPr>
          </a:p>
        </p:txBody>
      </p:sp>
    </p:spTree>
    <p:extLst>
      <p:ext uri="{BB962C8B-B14F-4D97-AF65-F5344CB8AC3E}">
        <p14:creationId xmlns:p14="http://schemas.microsoft.com/office/powerpoint/2010/main" val="386293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Standardization of the Variables</a:t>
            </a:r>
            <a:endParaRPr lang="en-IN" dirty="0"/>
          </a:p>
        </p:txBody>
      </p:sp>
      <p:sp>
        <p:nvSpPr>
          <p:cNvPr id="3" name="Content Placeholder 2"/>
          <p:cNvSpPr>
            <a:spLocks noGrp="1"/>
          </p:cNvSpPr>
          <p:nvPr>
            <p:ph idx="1"/>
          </p:nvPr>
        </p:nvSpPr>
        <p:spPr/>
        <p:txBody>
          <a:bodyPr/>
          <a:lstStyle/>
          <a:p>
            <a:r>
              <a:rPr lang="en-IN" dirty="0" smtClean="0"/>
              <a:t>The 9 numeric variables are in different scales.</a:t>
            </a:r>
          </a:p>
          <a:p>
            <a:r>
              <a:rPr lang="en-IN" dirty="0" smtClean="0"/>
              <a:t>It is important to standardize them before performing PCA. </a:t>
            </a:r>
          </a:p>
          <a:p>
            <a:r>
              <a:rPr lang="en-IN" dirty="0" smtClean="0"/>
              <a:t>Standardization is a method which scales the data in such a way that the mean = 0 and the standard deviation = 1. </a:t>
            </a:r>
          </a:p>
          <a:p>
            <a:r>
              <a:rPr lang="en-IN" dirty="0" smtClean="0"/>
              <a:t>We do this using StandardScaler imported from sklearn.preprocessing</a:t>
            </a:r>
            <a:endParaRPr lang="en-IN" dirty="0"/>
          </a:p>
        </p:txBody>
      </p:sp>
    </p:spTree>
    <p:extLst>
      <p:ext uri="{BB962C8B-B14F-4D97-AF65-F5344CB8AC3E}">
        <p14:creationId xmlns:p14="http://schemas.microsoft.com/office/powerpoint/2010/main" val="3382892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PCA explained variance ratio</a:t>
            </a:r>
            <a:endParaRPr lang="en-IN" dirty="0"/>
          </a:p>
        </p:txBody>
      </p:sp>
      <p:sp>
        <p:nvSpPr>
          <p:cNvPr id="4" name="AutoShape 2" descr="data:image/png;base64,iVBORw0KGgoAAAANSUhEUgAAAXQAAAD4CAYAAAD8Zh1EAAAABHNCSVQICAgIfAhkiAAAAAlwSFlzAAALEgAACxIB0t1+/AAAADh0RVh0U29mdHdhcmUAbWF0cGxvdGxpYiB2ZXJzaW9uMy4xLjEsIGh0dHA6Ly9tYXRwbG90bGliLm9yZy8QZhcZAAALz0lEQVR4nO3dTYxd91nH8e+vNgaalhcps8G2OgasglVeggY3UKmgJgtHQTaLIDlSq4KKLKSaBloJzIuyCJuQohYWFqrVFiFoMSF0YTUuQaLtootGnryI1jEWgzHxkKJORGkRCFKrD4u5qYaZa99j93ru+JnvZ3XPOX/d++Qq/vr43LdUFZKk299rZj2AJGk6DLokNWHQJakJgy5JTRh0SWpi56we+M4776z5+flZPbwk3ZaeeeaZl6tqbtyxmQV9fn6excXFWT28JN2WkvzLtY55yUWSmjDoktSEQZekJgy6JDVh0CWpCYMuSU0YdElqwqBLUhMGXZKamNknRb8V8yee3NTHu/zo/Zv6eJJ0MzxDl6QmDLokNWHQJakJgy5JTRh0SWrCoEtSEwZdkpow6JLUhEGXpCYMuiQ1YdAlqQmDLklNGHRJasKgS1ITBl2SmjDoktSEQZekJgy6JDVh0CWpCYMuSU0YdElqwqBLUhODgp7kUJKLSZaSnLjOugeSVJKF6Y0oSRpiYtCT7ABOAvcBB4AHkxwYs+71wHuAp6c9pCRpsiFn6AeBpaq6VFWvAKeBI2PW/R7wGPA/U5xPkjTQkKDvBq6s2V4e7fumJHcBe6vqk1OcTZJ0A4YEPWP21TcPJq8BPgi8b+IdJceSLCZZXFlZGT6lJGmiIUFfBvau2d4DvLRm+/XAm4DPJrkM3A2cGffCaFWdqqqFqlqYm5u7+aklSRsMCfo5YH+SfUl2AUeBM68erKqvVtWdVTVfVfPA54HDVbV4SyaWJI01MehVdRU4DjwFXAAer6rzSR5JcvhWDyhJGmbnkEVVdRY4u27fw9dY+7Pf+liSpBvlJ0UlqQmDLklNGHRJasKgS1ITBl2SmjDoktSEQZekJgy6JDVh0CWpCYMuSU0YdElqwqBLUhMGXZKaMOiS1IRBl6QmDLokNWHQJakJgy5JTRh0SWrCoEtSEwZdkpow6JLUhEGXpCYMuiQ1YdAlqQmDLklNGHRJasKgS1ITBl2SmjDoktSEQZekJgy6JDVh0CWpCYMuSU0YdElqwqBLUhODgp7kUJKLSZaSnBhz/FeSfCHJ80k+l+TA9EeVJF3PxKAn2QGcBO4DDgAPjgn2x6vqR6rqx4HHgA9MfVJJ0nUNOUM/CCxV1aWqegU4DRxZu6CqvrZm8w6gpjeiJGmInQPW7AaurNleBt68flGSdwPvBXYBb5vKdJKkwYacoWfMvg1n4FV1sqp+APhN4HfH3lFyLMliksWVlZUbm1SSdF1Dgr4M7F2zvQd46TrrTwM/P+5AVZ2qqoWqWpibmxs+pSRpoiFBPwfsT7IvyS7gKHBm7YIk+9ds3g/84/RGlCQNMfEaelVdTXIceArYAXy0qs4neQRYrKozwPEk9wJfB74CvPNWDi1J2mjIi6JU1Vng7Lp9D6+5/dCU55Ik3SA/KSpJTRh0SWrCoEtSEwZdkpow6JLUhEGXpCYMuiQ1YdAlqQmDLklNGHRJasKgS1ITBl2SmjDoktSEQZekJgy6JDVh0CWpCYMuSU0YdElqwqBLUhMGXZKaMOiS1IRBl6QmDLokNWHQJakJgy5JTRh0SWrCoEtSEwZdkpow6JLUhEGXpCYMuiQ1YdAlqQmDLklNGHRJasKgS1ITBl2SmjDoktTEoKAnOZTkYpKlJCfGHH9vkheS/H2Sv0vyhumPKkm6nolBT7IDOAncBxwAHkxyYN2y54CFqvpR4AngsWkPKkm6viFn6AeBpaq6VFWvAKeBI2sXVNVnquq/R5ufB/ZMd0xJ0iRDgr4buLJme3m071reBXxq3IEkx5IsJllcWVkZPqUkaaIhQc+YfTV2YfJ2YAF4/7jjVXWqqhaqamFubm74lJKkiXYOWLMM7F2zvQd4af2iJPcCvwP8TFX973TGkyQNNeQM/RywP8m+JLuAo8CZtQuS3AV8CDhcVV+e/piSpEkmBr2qrgLHgaeAC8DjVXU+ySNJDo+WvR94HfBXSZ5PcuYadydJukWGXHKhqs4CZ9fte3jN7XunPJck6Qb5SVFJasKgS1ITBl2SmjDoktSEQZekJgy6JDUx6G2Lurb5E09u6uNdfvT+TX08SbcPz9AlqQmDLklNGHRJasKgS1ITBl2SmjDoktSEQZekJgy6JDVh0CWpCYMuSU0YdElqwqBLUhMGXZKaMOiS1IRBl6QmDLokNWHQJakJgy5JTfgTdE34U3iSPEOXpCYMuiQ1YdAlqQmDLklNGHRJasKgS1ITBl2SmjDoktSEHyzS1PkhJ2k2PEOXpCYGBT3JoSQXkywlOTHm+FuTPJvkapIHpj+mJGmSiUFPsgM4CdwHHAAeTHJg3bIXgV8EPj7tASVJwwy5hn4QWKqqSwBJTgNHgBdeXVBVl0fHvnELZpQkDTDkkstu4Mqa7eXRvhuW5FiSxSSLKysrN3MXkqRrGBL0jNlXN/NgVXWqqhaqamFubu5m7kKSdA1Dgr4M7F2zvQd46daMI0m6WUOCfg7Yn2Rfkl3AUeDMrR1LknSjJga9qq4Cx4GngAvA41V1PskjSQ4DJPnJJMvALwAfSnL+Vg4tSdpo0CdFq+oscHbdvofX3D7H6qUYSdKM+ElRSWrCoEtSEwZdkpow6JLUhEGXpCYMuiQ14Q9cqLXN/LENf2hDs+YZuiQ1YdAlqQmDLklNGHRJasKgS1ITBl2SmjDoktSEQZekJgy6JDVh0CWpCYMuSU0YdElqwqBLUhMGXZKaMOiS1IRBl6QmDLokNWHQJakJgy5JTRh0SWrCoEtSEztnPYC0HcyfeHJTH+/yo/dv6uNpa/AMXZKaMOiS1IRBl6QmDLokNeGLotI2s5kv0Pri7OYy6JJmwnf+TJ9Bl7TtdfnLZdA19CSHklxMspTkxJjj357kL0fHn04yP+1BJUnXNzHoSXYAJ4H7gAPAg0kOrFv2LuArVfWDwAeB35/2oJKk6xtyhn4QWKqqS1X1CnAaOLJuzRHgT0e3nwDuSZLpjSlJmiRVdf0FyQPAoar65dH2O4A3V9XxNWu+OFqzPNr+p9Gal9fd1zHg2GjzjcDFaf2H3IbuBF6euGp78TnZyOdko+3+nLyhqubGHRjyoui4M+31fwsMWUNVnQJODXjM9pIsVtXCrOfYSnxONvI52cjn5NqGXHJZBvau2d4DvHStNUl2At8N/Ps0BpQkDTMk6OeA/Un2JdkFHAXOrFtzBnjn6PYDwKdr0rUcSdJUTbzkUlVXkxwHngJ2AB+tqvNJHgEWq+oM8BHgz5IssXpmfvRWDt2El5428jnZyOdkI5+Ta5j4oqgk6fbgl3NJUhMGXZKaMOibKMneJJ9JciHJ+SQPzXqmrSLJjiTPJfnkrGfZKpJ8T5InkvzD6P+Zn5r1TLOW5NdHf3a+mOQvknzHrGfaSgz65roKvK+qfhi4G3j3mK9R2K4eAi7Meogt5o+Av6mqHwJ+jG3+/CTZDbwHWKiqN7H6Jg3fgLGGQd9EVfWlqnp2dPs/Wf0Dunu2U81ekj3A/cCHZz3LVpHku4C3svoOMqrqlar6j9lOtSXsBL5z9HmX17LxMzHbmkGfkdE3Ut4FPD3bSbaEPwR+A/jGrAfZQr4fWAH+ZHQp6sNJ7pj1ULNUVf8K/AHwIvAl4KtV9beznWprMegzkOR1wF8Dv1ZVX5v1PLOU5OeAL1fVM7OeZYvZCfwE8MdVdRfwX8CGr67eTpJ8L6tfBLgP+D7gjiRvn+1UW4tB32RJvo3VmH+sqj4x63m2gLcAh5NcZvWbPN+W5M9nO9KWsAwsV9Wr/4J7gtXAb2f3Av9cVStV9XXgE8BPz3imLcWgb6LRVwp/BLhQVR+Y9TxbQVX9VlXtqap5Vl/g+nRVbfuzrqr6N+BKkjeOdt0DvDDDkbaCF4G7k7x29GfpHrb5C8Xr+RN0m+stwDuALyR5frTvt6vq7Axn0tb1q8DHRt+hdAn4pRnPM1NV9XSSJ4BnWX3H2HP4NQD/jx/9l6QmvOQiSU0YdElqwqBLUhMGXZKaMOiS1IRBl6QmDLokNfF/EVKKuiFtoaEAAAAASUVORK5CYII="/>
          <p:cNvSpPr>
            <a:spLocks noGrp="1" noChangeAspect="1" noChangeArrowheads="1"/>
          </p:cNvSpPr>
          <p:nvPr>
            <p:ph idx="1"/>
          </p:nvPr>
        </p:nvSpPr>
        <p:spPr bwMode="auto">
          <a:xfrm>
            <a:off x="428766" y="1441758"/>
            <a:ext cx="5480716" cy="450866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en-IN" dirty="0" smtClean="0"/>
              <a:t>If we apply PCA on n variables it creates a maximum of n variables and each principal component explains certain variance in the data. Here we have 9 principal components out of which we see that 5 of them explain almost 95% of the variance in the data.</a:t>
            </a:r>
            <a:endParaRPr lang="en-IN" dirty="0"/>
          </a:p>
        </p:txBody>
      </p:sp>
      <p:pic>
        <p:nvPicPr>
          <p:cNvPr id="6" name="Picture 5" descr="C:\Users\jnvd\AppData\Local\Microsoft\Windows\INetCache\Content.MSO\FF9B27B3.tmp"/>
          <p:cNvPicPr/>
          <p:nvPr/>
        </p:nvPicPr>
        <p:blipFill>
          <a:blip r:embed="rId2">
            <a:extLst>
              <a:ext uri="{28A0092B-C50C-407E-A947-70E740481C1C}">
                <a14:useLocalDpi xmlns:a14="http://schemas.microsoft.com/office/drawing/2010/main" val="0"/>
              </a:ext>
            </a:extLst>
          </a:blip>
          <a:srcRect/>
          <a:stretch>
            <a:fillRect/>
          </a:stretch>
        </p:blipFill>
        <p:spPr bwMode="auto">
          <a:xfrm>
            <a:off x="6168788" y="1441758"/>
            <a:ext cx="5581932" cy="4508665"/>
          </a:xfrm>
          <a:prstGeom prst="rect">
            <a:avLst/>
          </a:prstGeom>
          <a:noFill/>
          <a:ln>
            <a:noFill/>
          </a:ln>
        </p:spPr>
      </p:pic>
    </p:spTree>
    <p:extLst>
      <p:ext uri="{BB962C8B-B14F-4D97-AF65-F5344CB8AC3E}">
        <p14:creationId xmlns:p14="http://schemas.microsoft.com/office/powerpoint/2010/main" val="2627502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 Plot</a:t>
            </a:r>
            <a:endParaRPr lang="en-IN" dirty="0"/>
          </a:p>
        </p:txBody>
      </p:sp>
      <p:pic>
        <p:nvPicPr>
          <p:cNvPr id="5" name="Picture 4" descr="C:\Users\jnvd\AppData\Local\Microsoft\Windows\INetCache\Content.MSO\43F2EF39.tmp"/>
          <p:cNvPicPr/>
          <p:nvPr/>
        </p:nvPicPr>
        <p:blipFill>
          <a:blip r:embed="rId2">
            <a:extLst>
              <a:ext uri="{28A0092B-C50C-407E-A947-70E740481C1C}">
                <a14:useLocalDpi xmlns:a14="http://schemas.microsoft.com/office/drawing/2010/main" val="0"/>
              </a:ext>
            </a:extLst>
          </a:blip>
          <a:srcRect/>
          <a:stretch>
            <a:fillRect/>
          </a:stretch>
        </p:blipFill>
        <p:spPr bwMode="auto">
          <a:xfrm>
            <a:off x="456064" y="1364776"/>
            <a:ext cx="7623411" cy="4825804"/>
          </a:xfrm>
          <a:prstGeom prst="rect">
            <a:avLst/>
          </a:prstGeom>
          <a:noFill/>
          <a:ln>
            <a:noFill/>
          </a:ln>
        </p:spPr>
      </p:pic>
      <p:sp>
        <p:nvSpPr>
          <p:cNvPr id="3" name="Rectangle 2"/>
          <p:cNvSpPr/>
          <p:nvPr/>
        </p:nvSpPr>
        <p:spPr>
          <a:xfrm>
            <a:off x="456063" y="6190580"/>
            <a:ext cx="11294658" cy="338554"/>
          </a:xfrm>
          <a:prstGeom prst="rect">
            <a:avLst/>
          </a:prstGeom>
        </p:spPr>
        <p:txBody>
          <a:bodyPr wrap="square">
            <a:spAutoFit/>
          </a:bodyPr>
          <a:lstStyle/>
          <a:p>
            <a:r>
              <a:rPr lang="en-IN" sz="1600" dirty="0" smtClean="0">
                <a:latin typeface="Bookman Old Style" panose="02050604050505020204" pitchFamily="18" charset="0"/>
              </a:rPr>
              <a:t>Note: a </a:t>
            </a:r>
            <a:r>
              <a:rPr lang="en-IN" sz="1600" dirty="0">
                <a:latin typeface="Bookman Old Style" panose="02050604050505020204" pitchFamily="18" charset="0"/>
              </a:rPr>
              <a:t>scree plot is a line plot of the eigenvalues of </a:t>
            </a:r>
            <a:r>
              <a:rPr lang="en-IN" sz="1600" dirty="0" smtClean="0">
                <a:latin typeface="Bookman Old Style" panose="02050604050505020204" pitchFamily="18" charset="0"/>
              </a:rPr>
              <a:t>principal </a:t>
            </a:r>
            <a:r>
              <a:rPr lang="en-IN" sz="1600" dirty="0">
                <a:latin typeface="Bookman Old Style" panose="02050604050505020204" pitchFamily="18" charset="0"/>
              </a:rPr>
              <a:t>components in an analysis.</a:t>
            </a:r>
          </a:p>
        </p:txBody>
      </p:sp>
      <p:sp>
        <p:nvSpPr>
          <p:cNvPr id="4" name="AutoShape 2" descr="data:image/png;base64,iVBORw0KGgoAAAANSUhEUgAAAXQAAAD4CAYAAAD8Zh1EAAAABHNCSVQICAgIfAhkiAAAAAlwSFlzAAALEgAACxIB0t1+/AAAADh0RVh0U29mdHdhcmUAbWF0cGxvdGxpYiB2ZXJzaW9uMy4xLjEsIGh0dHA6Ly9tYXRwbG90bGliLm9yZy8QZhcZAAALz0lEQVR4nO3dTYxd91nH8e+vNgaalhcps8G2OgasglVeggY3UKmgJgtHQTaLIDlSq4KKLKSaBloJzIuyCJuQohYWFqrVFiFoMSF0YTUuQaLtootGnryI1jEWgzHxkKJORGkRCFKrD4u5qYaZa99j93ru+JnvZ3XPOX/d++Qq/vr43LdUFZKk299rZj2AJGk6DLokNWHQJakJgy5JTRh0SWpi56we+M4776z5+flZPbwk3ZaeeeaZl6tqbtyxmQV9fn6excXFWT28JN2WkvzLtY55yUWSmjDoktSEQZekJgy6JDVh0CWpCYMuSU0YdElqwqBLUhMGXZKamNknRb8V8yee3NTHu/zo/Zv6eJJ0MzxDl6QmDLokNWHQJakJgy5JTRh0SWrCoEtSEwZdkpow6JLUhEGXpCYMuiQ1YdAlqQmDLklNGHRJasKgS1ITBl2SmjDoktSEQZekJgy6JDVh0CWpCYMuSU0YdElqwqBLUhODgp7kUJKLSZaSnLjOugeSVJKF6Y0oSRpiYtCT7ABOAvcBB4AHkxwYs+71wHuAp6c9pCRpsiFn6AeBpaq6VFWvAKeBI2PW/R7wGPA/U5xPkjTQkKDvBq6s2V4e7fumJHcBe6vqk1OcTZJ0A4YEPWP21TcPJq8BPgi8b+IdJceSLCZZXFlZGT6lJGmiIUFfBvau2d4DvLRm+/XAm4DPJrkM3A2cGffCaFWdqqqFqlqYm5u7+aklSRsMCfo5YH+SfUl2AUeBM68erKqvVtWdVTVfVfPA54HDVbV4SyaWJI01MehVdRU4DjwFXAAer6rzSR5JcvhWDyhJGmbnkEVVdRY4u27fw9dY+7Pf+liSpBvlJ0UlqQmDLklNGHRJasKgS1ITBl2SmjDoktSEQZekJgy6JDVh0CWpCYMuSU0YdElqwqBLUhMGXZKaMOiS1IRBl6QmDLokNWHQJakJgy5JTRh0SWrCoEtSEwZdkpow6JLUhEGXpCYMuiQ1YdAlqQmDLklNGHRJasKgS1ITBl2SmjDoktSEQZekJgy6JDVh0CWpCYMuSU0YdElqwqBLUhODgp7kUJKLSZaSnBhz/FeSfCHJ80k+l+TA9EeVJF3PxKAn2QGcBO4DDgAPjgn2x6vqR6rqx4HHgA9MfVJJ0nUNOUM/CCxV1aWqegU4DRxZu6CqvrZm8w6gpjeiJGmInQPW7AaurNleBt68flGSdwPvBXYBb5vKdJKkwYacoWfMvg1n4FV1sqp+APhN4HfH3lFyLMliksWVlZUbm1SSdF1Dgr4M7F2zvQd46TrrTwM/P+5AVZ2qqoWqWpibmxs+pSRpoiFBPwfsT7IvyS7gKHBm7YIk+9ds3g/84/RGlCQNMfEaelVdTXIceArYAXy0qs4neQRYrKozwPEk9wJfB74CvPNWDi1J2mjIi6JU1Vng7Lp9D6+5/dCU55Ik3SA/KSpJTRh0SWrCoEtSEwZdkpow6JLUhEGXpCYMuiQ1YdAlqQmDLklNGHRJasKgS1ITBl2SmjDoktSEQZekJgy6JDVh0CWpCYMuSU0YdElqwqBLUhMGXZKaMOiS1IRBl6QmDLokNWHQJakJgy5JTRh0SWrCoEtSEwZdkpow6JLUhEGXpCYMuiQ1YdAlqQmDLklNGHRJasKgS1ITBl2SmjDoktTEoKAnOZTkYpKlJCfGHH9vkheS/H2Sv0vyhumPKkm6nolBT7IDOAncBxwAHkxyYN2y54CFqvpR4AngsWkPKkm6viFn6AeBpaq6VFWvAKeBI2sXVNVnquq/R5ufB/ZMd0xJ0iRDgr4buLJme3m071reBXxq3IEkx5IsJllcWVkZPqUkaaIhQc+YfTV2YfJ2YAF4/7jjVXWqqhaqamFubm74lJKkiXYOWLMM7F2zvQd4af2iJPcCvwP8TFX973TGkyQNNeQM/RywP8m+JLuAo8CZtQuS3AV8CDhcVV+e/piSpEkmBr2qrgLHgaeAC8DjVXU+ySNJDo+WvR94HfBXSZ5PcuYadydJukWGXHKhqs4CZ9fte3jN7XunPJck6Qb5SVFJasKgS1ITBl2SmjDoktSEQZekJgy6JDUx6G2Lurb5E09u6uNdfvT+TX08SbcPz9AlqQmDLklNGHRJasKgS1ITBl2SmjDoktSEQZekJgy6JDVh0CWpCYMuSU0YdElqwqBLUhMGXZKaMOiS1IRBl6QmDLokNWHQJakJgy5JTfgTdE34U3iSPEOXpCYMuiQ1YdAlqQmDLklNGHRJasKgS1ITBl2SmjDoktSEHyzS1PkhJ2k2PEOXpCYGBT3JoSQXkywlOTHm+FuTPJvkapIHpj+mJGmSiUFPsgM4CdwHHAAeTHJg3bIXgV8EPj7tASVJwwy5hn4QWKqqSwBJTgNHgBdeXVBVl0fHvnELZpQkDTDkkstu4Mqa7eXRvhuW5FiSxSSLKysrN3MXkqRrGBL0jNlXN/NgVXWqqhaqamFubu5m7kKSdA1Dgr4M7F2zvQd46daMI0m6WUOCfg7Yn2Rfkl3AUeDMrR1LknSjJga9qq4Cx4GngAvA41V1PskjSQ4DJPnJJMvALwAfSnL+Vg4tSdpo0CdFq+oscHbdvofX3D7H6qUYSdKM+ElRSWrCoEtSEwZdkpow6JLUhEGXpCYMuiQ14Q9cqLXN/LENf2hDs+YZuiQ1YdAlqQmDLklNGHRJasKgS1ITBl2SmjDoktSEQZekJgy6JDVh0CWpCYMuSU0YdElqwqBLUhMGXZKaMOiS1IRBl6QmDLokNWHQJakJgy5JTRh0SWrCoEtSEztnPYC0HcyfeHJTH+/yo/dv6uNpa/AMXZKaMOiS1IRBl6QmDLokNeGLotI2s5kv0Pri7OYy6JJmwnf+TJ9Bl7TtdfnLZdA19CSHklxMspTkxJjj357kL0fHn04yP+1BJUnXNzHoSXYAJ4H7gAPAg0kOrFv2LuArVfWDwAeB35/2oJKk6xtyhn4QWKqqS1X1CnAaOLJuzRHgT0e3nwDuSZLpjSlJmiRVdf0FyQPAoar65dH2O4A3V9XxNWu+OFqzPNr+p9Gal9fd1zHg2GjzjcDFaf2H3IbuBF6euGp78TnZyOdko+3+nLyhqubGHRjyoui4M+31fwsMWUNVnQJODXjM9pIsVtXCrOfYSnxONvI52cjn5NqGXHJZBvau2d4DvHStNUl2At8N/Ps0BpQkDTMk6OeA/Un2JdkFHAXOrFtzBnjn6PYDwKdr0rUcSdJUTbzkUlVXkxwHngJ2AB+tqvNJHgEWq+oM8BHgz5IssXpmfvRWDt2El5428jnZyOdkI5+Ta5j4oqgk6fbgl3NJUhMGXZKaMOibKMneJJ9JciHJ+SQPzXqmrSLJjiTPJfnkrGfZKpJ8T5InkvzD6P+Zn5r1TLOW5NdHf3a+mOQvknzHrGfaSgz65roKvK+qfhi4G3j3mK9R2K4eAi7Meogt5o+Av6mqHwJ+jG3+/CTZDbwHWKiqN7H6Jg3fgLGGQd9EVfWlqnp2dPs/Wf0Dunu2U81ekj3A/cCHZz3LVpHku4C3svoOMqrqlar6j9lOtSXsBL5z9HmX17LxMzHbmkGfkdE3Ut4FPD3bSbaEPwR+A/jGrAfZQr4fWAH+ZHQp6sNJ7pj1ULNUVf8K/AHwIvAl4KtV9beznWprMegzkOR1wF8Dv1ZVX5v1PLOU5OeAL1fVM7OeZYvZCfwE8MdVdRfwX8CGr67eTpJ8L6tfBLgP+D7gjiRvn+1UW4tB32RJvo3VmH+sqj4x63m2gLcAh5NcZvWbPN+W5M9nO9KWsAwsV9Wr/4J7gtXAb2f3Av9cVStV9XXgE8BPz3imLcWgb6LRVwp/BLhQVR+Y9TxbQVX9VlXtqap5Vl/g+nRVbfuzrqr6N+BKkjeOdt0DvDDDkbaCF4G7k7x29GfpHrb5C8Xr+RN0m+stwDuALyR5frTvt6vq7Axn0tb1q8DHRt+hdAn4pRnPM1NV9XSSJ4BnWX3H2HP4NQD/jx/9l6QmvOQiSU0YdElqwqBLUhMGXZKaMOiS1IRBl6QmDLokNfF/EVKKuiFtoaEAAAAASUVORK5CYII="/>
          <p:cNvSpPr>
            <a:spLocks noGrp="1" noChangeAspect="1" noChangeArrowheads="1"/>
          </p:cNvSpPr>
          <p:nvPr>
            <p:ph idx="1"/>
          </p:nvPr>
        </p:nvSpPr>
        <p:spPr bwMode="auto">
          <a:xfrm>
            <a:off x="4704495" y="2215544"/>
            <a:ext cx="3183911" cy="11691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77500" lnSpcReduction="20000"/>
          </a:bodyPr>
          <a:lstStyle/>
          <a:p>
            <a:pPr marL="0" indent="0">
              <a:lnSpc>
                <a:spcPct val="140000"/>
              </a:lnSpc>
              <a:buNone/>
            </a:pPr>
            <a:r>
              <a:rPr lang="en-IN" dirty="0" smtClean="0"/>
              <a:t>94.5% of the variance is explained by 5 principal components</a:t>
            </a:r>
            <a:endParaRPr lang="en-IN" dirty="0"/>
          </a:p>
        </p:txBody>
      </p:sp>
    </p:spTree>
    <p:extLst>
      <p:ext uri="{BB962C8B-B14F-4D97-AF65-F5344CB8AC3E}">
        <p14:creationId xmlns:p14="http://schemas.microsoft.com/office/powerpoint/2010/main" val="1212920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 correlated components</a:t>
            </a:r>
            <a:endParaRPr lang="en-IN" dirty="0"/>
          </a:p>
        </p:txBody>
      </p:sp>
      <p:pic>
        <p:nvPicPr>
          <p:cNvPr id="5" name="Content Placeholder 4" descr="C:\Users\jnvd\AppData\Local\Microsoft\Windows\INetCache\Content.MSO\9CE9CEAF.tmp"/>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4301" y="1255595"/>
            <a:ext cx="5098577" cy="5076966"/>
          </a:xfrm>
          <a:prstGeom prst="rect">
            <a:avLst/>
          </a:prstGeom>
          <a:noFill/>
          <a:ln>
            <a:noFill/>
          </a:ln>
        </p:spPr>
      </p:pic>
      <p:sp>
        <p:nvSpPr>
          <p:cNvPr id="6" name="AutoShape 2" descr="data:image/png;base64,iVBORw0KGgoAAAANSUhEUgAAAXQAAAD4CAYAAAD8Zh1EAAAABHNCSVQICAgIfAhkiAAAAAlwSFlzAAALEgAACxIB0t1+/AAAADh0RVh0U29mdHdhcmUAbWF0cGxvdGxpYiB2ZXJzaW9uMy4xLjEsIGh0dHA6Ly9tYXRwbG90bGliLm9yZy8QZhcZAAALz0lEQVR4nO3dTYxd91nH8e+vNgaalhcps8G2OgasglVeggY3UKmgJgtHQTaLIDlSq4KKLKSaBloJzIuyCJuQohYWFqrVFiFoMSF0YTUuQaLtootGnryI1jEWgzHxkKJORGkRCFKrD4u5qYaZa99j93ru+JnvZ3XPOX/d++Qq/vr43LdUFZKk299rZj2AJGk6DLokNWHQJakJgy5JTRh0SWpi56we+M4776z5+flZPbwk3ZaeeeaZl6tqbtyxmQV9fn6excXFWT28JN2WkvzLtY55yUWSmjDoktSEQZekJgy6JDVh0CWpCYMuSU0YdElqwqBLUhMGXZKamNknRb8V8yee3NTHu/zo/Zv6eJJ0MzxDl6QmDLokNWHQJakJgy5JTRh0SWrCoEtSEwZdkpow6JLUhEGXpCYMuiQ1YdAlqQmDLklNGHRJasKgS1ITBl2SmjDoktSEQZekJgy6JDVh0CWpCYMuSU0YdElqwqBLUhODgp7kUJKLSZaSnLjOugeSVJKF6Y0oSRpiYtCT7ABOAvcBB4AHkxwYs+71wHuAp6c9pCRpsiFn6AeBpaq6VFWvAKeBI2PW/R7wGPA/U5xPkjTQkKDvBq6s2V4e7fumJHcBe6vqk1OcTZJ0A4YEPWP21TcPJq8BPgi8b+IdJceSLCZZXFlZGT6lJGmiIUFfBvau2d4DvLRm+/XAm4DPJrkM3A2cGffCaFWdqqqFqlqYm5u7+aklSRsMCfo5YH+SfUl2AUeBM68erKqvVtWdVTVfVfPA54HDVbV4SyaWJI01MehVdRU4DjwFXAAer6rzSR5JcvhWDyhJGmbnkEVVdRY4u27fw9dY+7Pf+liSpBvlJ0UlqQmDLklNGHRJasKgS1ITBl2SmjDoktSEQZekJgy6JDVh0CWpCYMuSU0YdElqwqBLUhMGXZKaMOiS1IRBl6QmDLokNWHQJakJgy5JTRh0SWrCoEtSEwZdkpow6JLUhEGXpCYMuiQ1YdAlqQmDLklNGHRJasKgS1ITBl2SmjDoktSEQZekJgy6JDVh0CWpCYMuSU0YdElqwqBLUhODgp7kUJKLSZaSnBhz/FeSfCHJ80k+l+TA9EeVJF3PxKAn2QGcBO4DDgAPjgn2x6vqR6rqx4HHgA9MfVJJ0nUNOUM/CCxV1aWqegU4DRxZu6CqvrZm8w6gpjeiJGmInQPW7AaurNleBt68flGSdwPvBXYBb5vKdJKkwYacoWfMvg1n4FV1sqp+APhN4HfH3lFyLMliksWVlZUbm1SSdF1Dgr4M7F2zvQd46TrrTwM/P+5AVZ2qqoWqWpibmxs+pSRpoiFBPwfsT7IvyS7gKHBm7YIk+9ds3g/84/RGlCQNMfEaelVdTXIceArYAXy0qs4neQRYrKozwPEk9wJfB74CvPNWDi1J2mjIi6JU1Vng7Lp9D6+5/dCU55Ik3SA/KSpJTRh0SWrCoEtSEwZdkpow6JLUhEGXpCYMuiQ1YdAlqQmDLklNGHRJasKgS1ITBl2SmjDoktSEQZekJgy6JDVh0CWpCYMuSU0YdElqwqBLUhMGXZKaMOiS1IRBl6QmDLokNWHQJakJgy5JTRh0SWrCoEtSEwZdkpow6JLUhEGXpCYMuiQ1YdAlqQmDLklNGHRJasKgS1ITBl2SmjDoktTEoKAnOZTkYpKlJCfGHH9vkheS/H2Sv0vyhumPKkm6nolBT7IDOAncBxwAHkxyYN2y54CFqvpR4AngsWkPKkm6viFn6AeBpaq6VFWvAKeBI2sXVNVnquq/R5ufB/ZMd0xJ0iRDgr4buLJme3m071reBXxq3IEkx5IsJllcWVkZPqUkaaIhQc+YfTV2YfJ2YAF4/7jjVXWqqhaqamFubm74lJKkiXYOWLMM7F2zvQd4af2iJPcCvwP8TFX973TGkyQNNeQM/RywP8m+JLuAo8CZtQuS3AV8CDhcVV+e/piSpEkmBr2qrgLHgaeAC8DjVXU+ySNJDo+WvR94HfBXSZ5PcuYadydJukWGXHKhqs4CZ9fte3jN7XunPJck6Qb5SVFJasKgS1ITBl2SmjDoktSEQZekJgy6JDUx6G2Lurb5E09u6uNdfvT+TX08SbcPz9AlqQmDLklNGHRJasKgS1ITBl2SmjDoktSEQZekJgy6JDVh0CWpCYMuSU0YdElqwqBLUhMGXZKaMOiS1IRBl6QmDLokNWHQJakJgy5JTfgTdE34U3iSPEOXpCYMuiQ1YdAlqQmDLklNGHRJasKgS1ITBl2SmjDoktSEHyzS1PkhJ2k2PEOXpCYGBT3JoSQXkywlOTHm+FuTPJvkapIHpj+mJGmSiUFPsgM4CdwHHAAeTHJg3bIXgV8EPj7tASVJwwy5hn4QWKqqSwBJTgNHgBdeXVBVl0fHvnELZpQkDTDkkstu4Mqa7eXRvhuW5FiSxSSLKysrN3MXkqRrGBL0jNlXN/NgVXWqqhaqamFubu5m7kKSdA1Dgr4M7F2zvQd46daMI0m6WUOCfg7Yn2Rfkl3AUeDMrR1LknSjJga9qq4Cx4GngAvA41V1PskjSQ4DJPnJJMvALwAfSnL+Vg4tSdpo0CdFq+oscHbdvofX3D7H6qUYSdKM+ElRSWrCoEtSEwZdkpow6JLUhEGXpCYMuiQ14Q9cqLXN/LENf2hDs+YZuiQ1YdAlqQmDLklNGHRJasKgS1ITBl2SmjDoktSEQZekJgy6JDVh0CWpCYMuSU0YdElqwqBLUhMGXZKaMOiS1IRBl6QmDLokNWHQJakJgy5JTRh0SWrCoEtSEztnPYC0HcyfeHJTH+/yo/dv6uNpa/AMXZKaMOiS1IRBl6QmDLokNeGLotI2s5kv0Pri7OYy6JJmwnf+TJ9Bl7TtdfnLZdA19CSHklxMspTkxJjj357kL0fHn04yP+1BJUnXNzHoSXYAJ4H7gAPAg0kOrFv2LuArVfWDwAeB35/2oJKk6xtyhn4QWKqqS1X1CnAaOLJuzRHgT0e3nwDuSZLpjSlJmiRVdf0FyQPAoar65dH2O4A3V9XxNWu+OFqzPNr+p9Gal9fd1zHg2GjzjcDFaf2H3IbuBF6euGp78TnZyOdko+3+nLyhqubGHRjyoui4M+31fwsMWUNVnQJODXjM9pIsVtXCrOfYSnxONvI52cjn5NqGXHJZBvau2d4DvHStNUl2At8N/Ps0BpQkDTMk6OeA/Un2JdkFHAXOrFtzBnjn6PYDwKdr0rUcSdJUTbzkUlVXkxwHngJ2AB+tqvNJHgEWq+oM8BHgz5IssXpmfvRWDt2El5428jnZyOdkI5+Ta5j4oqgk6fbgl3NJUhMGXZKaMOibKMneJJ9JciHJ+SQPzXqmrSLJjiTPJfnkrGfZKpJ8T5InkvzD6P+Zn5r1TLOW5NdHf3a+mOQvknzHrGfaSgz65roKvK+qfhi4G3j3mK9R2K4eAi7Meogt5o+Av6mqHwJ+jG3+/CTZDbwHWKiqN7H6Jg3fgLGGQd9EVfWlqnp2dPs/Wf0Dunu2U81ekj3A/cCHZz3LVpHku4C3svoOMqrqlar6j9lOtSXsBL5z9HmX17LxMzHbmkGfkdE3Ut4FPD3bSbaEPwR+A/jGrAfZQr4fWAH+ZHQp6sNJ7pj1ULNUVf8K/AHwIvAl4KtV9beznWprMegzkOR1wF8Dv1ZVX5v1PLOU5OeAL1fVM7OeZYvZCfwE8MdVdRfwX8CGr67eTpJ8L6tfBLgP+D7gjiRvn+1UW4tB32RJvo3VmH+sqj4x63m2gLcAh5NcZvWbPN+W5M9nO9KWsAwsV9Wr/4J7gtXAb2f3Av9cVStV9XXgE8BPz3imLcWgb6LRVwp/BLhQVR+Y9TxbQVX9VlXtqap5Vl/g+nRVbfuzrqr6N+BKkjeOdt0DvDDDkbaCF4G7k7x29GfpHrb5C8Xr+RN0m+stwDuALyR5frTvt6vq7Axn0tb1q8DHRt+hdAn4pRnPM1NV9XSSJ4BnWX3H2HP4NQD/jx/9l6QmvOQiSU0YdElqwqBLUhMGXZKaMOiS1IRBl6QmDLokNfF/EVKKuiFtoaEAAAAASUVORK5CYII="/>
          <p:cNvSpPr txBox="1">
            <a:spLocks noChangeAspect="1" noChangeArrowheads="1"/>
          </p:cNvSpPr>
          <p:nvPr/>
        </p:nvSpPr>
        <p:spPr bwMode="auto">
          <a:xfrm>
            <a:off x="6365542" y="1359872"/>
            <a:ext cx="5480716" cy="450866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normAutofit/>
          </a:bodyPr>
          <a:lstStyle>
            <a:lvl1pPr marL="228600" indent="-228600" algn="l" defTabSz="914400" rtl="0" eaLnBrk="1" latinLnBrk="0" hangingPunct="1">
              <a:lnSpc>
                <a:spcPct val="120000"/>
              </a:lnSpc>
              <a:spcBef>
                <a:spcPts val="300"/>
              </a:spcBef>
              <a:spcAft>
                <a:spcPts val="300"/>
              </a:spcAft>
              <a:buFont typeface="Arial" panose="020B0604020202020204" pitchFamily="34" charset="0"/>
              <a:buChar char="•"/>
              <a:defRPr sz="2400" kern="1200">
                <a:solidFill>
                  <a:schemeClr val="tx1"/>
                </a:solidFill>
                <a:latin typeface="Bookman Old Style" panose="02050604050505020204" pitchFamily="18" charset="0"/>
                <a:ea typeface="+mn-ea"/>
                <a:cs typeface="+mn-cs"/>
              </a:defRPr>
            </a:lvl1pPr>
            <a:lvl2pPr marL="685800" indent="-228600" algn="l" defTabSz="914400" rtl="0" eaLnBrk="1" latinLnBrk="0" hangingPunct="1">
              <a:lnSpc>
                <a:spcPct val="120000"/>
              </a:lnSpc>
              <a:spcBef>
                <a:spcPts val="300"/>
              </a:spcBef>
              <a:spcAft>
                <a:spcPts val="30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2pPr>
            <a:lvl3pPr marL="1143000" indent="-228600" algn="l" defTabSz="914400" rtl="0" eaLnBrk="1" latinLnBrk="0" hangingPunct="1">
              <a:lnSpc>
                <a:spcPct val="120000"/>
              </a:lnSpc>
              <a:spcBef>
                <a:spcPts val="300"/>
              </a:spcBef>
              <a:spcAft>
                <a:spcPts val="300"/>
              </a:spcAft>
              <a:buFont typeface="Arial" panose="020B0604020202020204" pitchFamily="34" charset="0"/>
              <a:buChar char="•"/>
              <a:defRPr sz="1800" kern="1200">
                <a:solidFill>
                  <a:schemeClr val="tx1"/>
                </a:solidFill>
                <a:latin typeface="Bookman Old Style" panose="02050604050505020204" pitchFamily="18" charset="0"/>
                <a:ea typeface="+mn-ea"/>
                <a:cs typeface="+mn-cs"/>
              </a:defRPr>
            </a:lvl3pPr>
            <a:lvl4pPr marL="1600200" indent="-228600" algn="l" defTabSz="914400" rtl="0" eaLnBrk="1" latinLnBrk="0" hangingPunct="1">
              <a:lnSpc>
                <a:spcPct val="120000"/>
              </a:lnSpc>
              <a:spcBef>
                <a:spcPts val="300"/>
              </a:spcBef>
              <a:spcAft>
                <a:spcPts val="300"/>
              </a:spcAft>
              <a:buFont typeface="Arial" panose="020B0604020202020204" pitchFamily="34" charset="0"/>
              <a:buChar char="•"/>
              <a:defRPr sz="1600" kern="1200">
                <a:solidFill>
                  <a:schemeClr val="tx1"/>
                </a:solidFill>
                <a:latin typeface="Bookman Old Style" panose="02050604050505020204" pitchFamily="18" charset="0"/>
                <a:ea typeface="+mn-ea"/>
                <a:cs typeface="+mn-cs"/>
              </a:defRPr>
            </a:lvl4pPr>
            <a:lvl5pPr marL="2057400" indent="-228600" algn="l" defTabSz="914400" rtl="0" eaLnBrk="1" latinLnBrk="0" hangingPunct="1">
              <a:lnSpc>
                <a:spcPct val="120000"/>
              </a:lnSpc>
              <a:spcBef>
                <a:spcPts val="300"/>
              </a:spcBef>
              <a:spcAft>
                <a:spcPts val="300"/>
              </a:spcAft>
              <a:buFont typeface="Arial" panose="020B0604020202020204" pitchFamily="34" charset="0"/>
              <a:buChar char="•"/>
              <a:defRPr sz="1600" kern="1200">
                <a:solidFill>
                  <a:schemeClr val="tx1"/>
                </a:solidFill>
                <a:latin typeface="Bookman Old Style" panose="020506040505050202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smtClean="0"/>
              <a:t>There is no multi collinearity.</a:t>
            </a:r>
          </a:p>
          <a:p>
            <a:pPr marL="0" indent="0">
              <a:buFont typeface="Arial" panose="020B0604020202020204" pitchFamily="34" charset="0"/>
              <a:buNone/>
            </a:pPr>
            <a:r>
              <a:rPr lang="en-IN" dirty="0" smtClean="0"/>
              <a:t>The principal components are not correlated with each other.</a:t>
            </a:r>
          </a:p>
          <a:p>
            <a:pPr marL="0" indent="0">
              <a:buNone/>
            </a:pPr>
            <a:r>
              <a:rPr lang="en-IN" dirty="0" smtClean="0"/>
              <a:t>The principal components are linear combination of the original variables. Thus, we also preserve most of the information, as we have not dropped any columns.</a:t>
            </a:r>
            <a:endParaRPr lang="en-IN" dirty="0"/>
          </a:p>
        </p:txBody>
      </p:sp>
    </p:spTree>
    <p:extLst>
      <p:ext uri="{BB962C8B-B14F-4D97-AF65-F5344CB8AC3E}">
        <p14:creationId xmlns:p14="http://schemas.microsoft.com/office/powerpoint/2010/main" val="1182872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Scatter Plot - PC1 vs. PC2</a:t>
            </a:r>
            <a:endParaRPr lang="en-IN" dirty="0"/>
          </a:p>
        </p:txBody>
      </p:sp>
      <p:sp>
        <p:nvSpPr>
          <p:cNvPr id="3" name="Content Placeholder 2"/>
          <p:cNvSpPr>
            <a:spLocks noGrp="1"/>
          </p:cNvSpPr>
          <p:nvPr>
            <p:ph idx="1"/>
          </p:nvPr>
        </p:nvSpPr>
        <p:spPr/>
        <p:txBody>
          <a:bodyPr/>
          <a:lstStyle/>
          <a:p>
            <a:pPr marL="0" indent="0">
              <a:buNone/>
            </a:pPr>
            <a:r>
              <a:rPr lang="en-IN" dirty="0" smtClean="0"/>
              <a:t>The first two components that explain most of the variance are plotted.</a:t>
            </a:r>
          </a:p>
          <a:p>
            <a:pPr marL="0" indent="0">
              <a:buNone/>
            </a:pPr>
            <a:endParaRPr lang="en-IN" dirty="0"/>
          </a:p>
        </p:txBody>
      </p:sp>
      <p:pic>
        <p:nvPicPr>
          <p:cNvPr id="5" name="Picture 4" descr="C:\Users\jnvd\AppData\Local\Microsoft\Windows\INetCache\Content.MSO\8C01BB95.tmp"/>
          <p:cNvPicPr/>
          <p:nvPr/>
        </p:nvPicPr>
        <p:blipFill>
          <a:blip r:embed="rId2">
            <a:extLst>
              <a:ext uri="{28A0092B-C50C-407E-A947-70E740481C1C}">
                <a14:useLocalDpi xmlns:a14="http://schemas.microsoft.com/office/drawing/2010/main" val="0"/>
              </a:ext>
            </a:extLst>
          </a:blip>
          <a:srcRect/>
          <a:stretch>
            <a:fillRect/>
          </a:stretch>
        </p:blipFill>
        <p:spPr bwMode="auto">
          <a:xfrm>
            <a:off x="204716" y="2176320"/>
            <a:ext cx="5854890" cy="4306367"/>
          </a:xfrm>
          <a:prstGeom prst="rect">
            <a:avLst/>
          </a:prstGeom>
          <a:noFill/>
          <a:ln>
            <a:noFill/>
          </a:ln>
        </p:spPr>
      </p:pic>
      <p:sp>
        <p:nvSpPr>
          <p:cNvPr id="6" name="Content Placeholder 2"/>
          <p:cNvSpPr txBox="1">
            <a:spLocks/>
          </p:cNvSpPr>
          <p:nvPr/>
        </p:nvSpPr>
        <p:spPr>
          <a:xfrm>
            <a:off x="6283655" y="2176320"/>
            <a:ext cx="5344238" cy="14812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300"/>
              </a:spcBef>
              <a:spcAft>
                <a:spcPts val="300"/>
              </a:spcAft>
              <a:buFont typeface="Arial" panose="020B0604020202020204" pitchFamily="34" charset="0"/>
              <a:buChar char="•"/>
              <a:defRPr sz="2400" kern="1200">
                <a:solidFill>
                  <a:schemeClr val="tx1"/>
                </a:solidFill>
                <a:latin typeface="Bookman Old Style" panose="02050604050505020204" pitchFamily="18" charset="0"/>
                <a:ea typeface="+mn-ea"/>
                <a:cs typeface="+mn-cs"/>
              </a:defRPr>
            </a:lvl1pPr>
            <a:lvl2pPr marL="685800" indent="-228600" algn="l" defTabSz="914400" rtl="0" eaLnBrk="1" latinLnBrk="0" hangingPunct="1">
              <a:lnSpc>
                <a:spcPct val="120000"/>
              </a:lnSpc>
              <a:spcBef>
                <a:spcPts val="300"/>
              </a:spcBef>
              <a:spcAft>
                <a:spcPts val="30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2pPr>
            <a:lvl3pPr marL="1143000" indent="-228600" algn="l" defTabSz="914400" rtl="0" eaLnBrk="1" latinLnBrk="0" hangingPunct="1">
              <a:lnSpc>
                <a:spcPct val="120000"/>
              </a:lnSpc>
              <a:spcBef>
                <a:spcPts val="300"/>
              </a:spcBef>
              <a:spcAft>
                <a:spcPts val="300"/>
              </a:spcAft>
              <a:buFont typeface="Arial" panose="020B0604020202020204" pitchFamily="34" charset="0"/>
              <a:buChar char="•"/>
              <a:defRPr sz="1800" kern="1200">
                <a:solidFill>
                  <a:schemeClr val="tx1"/>
                </a:solidFill>
                <a:latin typeface="Bookman Old Style" panose="02050604050505020204" pitchFamily="18" charset="0"/>
                <a:ea typeface="+mn-ea"/>
                <a:cs typeface="+mn-cs"/>
              </a:defRPr>
            </a:lvl3pPr>
            <a:lvl4pPr marL="1600200" indent="-228600" algn="l" defTabSz="914400" rtl="0" eaLnBrk="1" latinLnBrk="0" hangingPunct="1">
              <a:lnSpc>
                <a:spcPct val="120000"/>
              </a:lnSpc>
              <a:spcBef>
                <a:spcPts val="300"/>
              </a:spcBef>
              <a:spcAft>
                <a:spcPts val="300"/>
              </a:spcAft>
              <a:buFont typeface="Arial" panose="020B0604020202020204" pitchFamily="34" charset="0"/>
              <a:buChar char="•"/>
              <a:defRPr sz="1600" kern="1200">
                <a:solidFill>
                  <a:schemeClr val="tx1"/>
                </a:solidFill>
                <a:latin typeface="Bookman Old Style" panose="02050604050505020204" pitchFamily="18" charset="0"/>
                <a:ea typeface="+mn-ea"/>
                <a:cs typeface="+mn-cs"/>
              </a:defRPr>
            </a:lvl4pPr>
            <a:lvl5pPr marL="2057400" indent="-228600" algn="l" defTabSz="914400" rtl="0" eaLnBrk="1" latinLnBrk="0" hangingPunct="1">
              <a:lnSpc>
                <a:spcPct val="120000"/>
              </a:lnSpc>
              <a:spcBef>
                <a:spcPts val="300"/>
              </a:spcBef>
              <a:spcAft>
                <a:spcPts val="300"/>
              </a:spcAft>
              <a:buFont typeface="Arial" panose="020B0604020202020204" pitchFamily="34" charset="0"/>
              <a:buChar char="•"/>
              <a:defRPr sz="1600" kern="1200">
                <a:solidFill>
                  <a:schemeClr val="tx1"/>
                </a:solidFill>
                <a:latin typeface="Bookman Old Style" panose="020506040505050202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smtClean="0"/>
              <a:t>Hopkins statistics for this data is greater than 0.7. The data has good tendency to form clusters.</a:t>
            </a:r>
          </a:p>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1014073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chorCtr="0">
            <a:normAutofit/>
          </a:bodyPr>
          <a:lstStyle/>
          <a:p>
            <a:r>
              <a:rPr lang="en-IN" sz="4800" b="1" dirty="0" smtClean="0">
                <a:latin typeface="Bookman Old Style" panose="02050604050505020204" pitchFamily="18" charset="0"/>
              </a:rPr>
              <a:t>Introduction</a:t>
            </a:r>
            <a:endParaRPr lang="en-IN" sz="4800" b="1" dirty="0">
              <a:latin typeface="Bookman Old Style" panose="02050604050505020204" pitchFamily="18" charset="0"/>
            </a:endParaRPr>
          </a:p>
        </p:txBody>
      </p:sp>
      <p:sp>
        <p:nvSpPr>
          <p:cNvPr id="3" name="Subtitle 2"/>
          <p:cNvSpPr>
            <a:spLocks noGrp="1"/>
          </p:cNvSpPr>
          <p:nvPr>
            <p:ph type="subTitle" idx="1"/>
          </p:nvPr>
        </p:nvSpPr>
        <p:spPr>
          <a:xfrm>
            <a:off x="1524000" y="3602038"/>
            <a:ext cx="9144000" cy="2020840"/>
          </a:xfrm>
        </p:spPr>
        <p:txBody>
          <a:bodyPr>
            <a:noAutofit/>
          </a:bodyPr>
          <a:lstStyle/>
          <a:p>
            <a:pPr>
              <a:lnSpc>
                <a:spcPct val="150000"/>
              </a:lnSpc>
              <a:spcBef>
                <a:spcPts val="600"/>
              </a:spcBef>
              <a:spcAft>
                <a:spcPts val="600"/>
              </a:spcAft>
            </a:pPr>
            <a:r>
              <a:rPr lang="en-IN" sz="2000" dirty="0" smtClean="0">
                <a:latin typeface="Bookman Old Style" panose="02050604050505020204" pitchFamily="18" charset="0"/>
              </a:rPr>
              <a:t>In this section, we provide a synopsis of the problem statement and the solution approach we take to address the problem.</a:t>
            </a:r>
            <a:endParaRPr lang="en-IN" sz="2000" dirty="0">
              <a:latin typeface="Bookman Old Style" panose="02050604050505020204" pitchFamily="18" charset="0"/>
            </a:endParaRPr>
          </a:p>
        </p:txBody>
      </p:sp>
    </p:spTree>
    <p:extLst>
      <p:ext uri="{BB962C8B-B14F-4D97-AF65-F5344CB8AC3E}">
        <p14:creationId xmlns:p14="http://schemas.microsoft.com/office/powerpoint/2010/main" val="2914350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chorCtr="0">
            <a:normAutofit/>
          </a:bodyPr>
          <a:lstStyle/>
          <a:p>
            <a:pPr>
              <a:lnSpc>
                <a:spcPct val="120000"/>
              </a:lnSpc>
            </a:pPr>
            <a:r>
              <a:rPr lang="en-IN" sz="4800" b="1" dirty="0" smtClean="0">
                <a:latin typeface="Bookman Old Style" panose="02050604050505020204" pitchFamily="18" charset="0"/>
              </a:rPr>
              <a:t>Clustering</a:t>
            </a:r>
            <a:endParaRPr lang="en-IN" sz="4800" b="1" dirty="0">
              <a:latin typeface="Bookman Old Style" panose="02050604050505020204" pitchFamily="18" charset="0"/>
            </a:endParaRPr>
          </a:p>
        </p:txBody>
      </p:sp>
      <p:sp>
        <p:nvSpPr>
          <p:cNvPr id="3" name="Subtitle 2"/>
          <p:cNvSpPr>
            <a:spLocks noGrp="1"/>
          </p:cNvSpPr>
          <p:nvPr>
            <p:ph type="subTitle" idx="1"/>
          </p:nvPr>
        </p:nvSpPr>
        <p:spPr>
          <a:xfrm>
            <a:off x="1524000" y="3602038"/>
            <a:ext cx="9144000" cy="2020840"/>
          </a:xfrm>
        </p:spPr>
        <p:txBody>
          <a:bodyPr>
            <a:noAutofit/>
          </a:bodyPr>
          <a:lstStyle/>
          <a:p>
            <a:pPr>
              <a:lnSpc>
                <a:spcPct val="150000"/>
              </a:lnSpc>
              <a:spcBef>
                <a:spcPts val="600"/>
              </a:spcBef>
              <a:spcAft>
                <a:spcPts val="600"/>
              </a:spcAft>
            </a:pPr>
            <a:r>
              <a:rPr lang="en-IN" sz="2000" dirty="0" smtClean="0">
                <a:latin typeface="Bookman Old Style" panose="02050604050505020204" pitchFamily="18" charset="0"/>
              </a:rPr>
              <a:t>In this section, we apply the clustering algorithms: </a:t>
            </a:r>
          </a:p>
          <a:p>
            <a:pPr>
              <a:lnSpc>
                <a:spcPct val="150000"/>
              </a:lnSpc>
              <a:spcBef>
                <a:spcPts val="600"/>
              </a:spcBef>
              <a:spcAft>
                <a:spcPts val="600"/>
              </a:spcAft>
            </a:pPr>
            <a:r>
              <a:rPr lang="en-IN" sz="2000" dirty="0" smtClean="0">
                <a:latin typeface="Bookman Old Style" panose="02050604050505020204" pitchFamily="18" charset="0"/>
              </a:rPr>
              <a:t>K-means clustering and Hierarchical clustering.</a:t>
            </a:r>
            <a:endParaRPr lang="en-IN" sz="2000" dirty="0">
              <a:latin typeface="Bookman Old Style" panose="02050604050505020204" pitchFamily="18" charset="0"/>
            </a:endParaRPr>
          </a:p>
        </p:txBody>
      </p:sp>
    </p:spTree>
    <p:extLst>
      <p:ext uri="{BB962C8B-B14F-4D97-AF65-F5344CB8AC3E}">
        <p14:creationId xmlns:p14="http://schemas.microsoft.com/office/powerpoint/2010/main" val="3841659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K-means Clustering</a:t>
            </a:r>
            <a:endParaRPr lang="en-IN" dirty="0"/>
          </a:p>
        </p:txBody>
      </p:sp>
      <p:sp>
        <p:nvSpPr>
          <p:cNvPr id="3" name="Content Placeholder 2"/>
          <p:cNvSpPr>
            <a:spLocks noGrp="1"/>
          </p:cNvSpPr>
          <p:nvPr>
            <p:ph idx="1"/>
          </p:nvPr>
        </p:nvSpPr>
        <p:spPr>
          <a:xfrm>
            <a:off x="428765" y="1441758"/>
            <a:ext cx="11321955" cy="5027281"/>
          </a:xfrm>
        </p:spPr>
        <p:txBody>
          <a:bodyPr>
            <a:normAutofit/>
          </a:bodyPr>
          <a:lstStyle/>
          <a:p>
            <a:pPr marL="0" indent="0">
              <a:spcBef>
                <a:spcPts val="600"/>
              </a:spcBef>
              <a:spcAft>
                <a:spcPts val="600"/>
              </a:spcAft>
              <a:buNone/>
            </a:pPr>
            <a:r>
              <a:rPr lang="en-IN" dirty="0" smtClean="0"/>
              <a:t>Clustering is an unsupervised machine learning technique, where we try to find patterns based on similarities in the data. </a:t>
            </a:r>
          </a:p>
          <a:p>
            <a:pPr marL="0" indent="0">
              <a:spcBef>
                <a:spcPts val="600"/>
              </a:spcBef>
              <a:spcAft>
                <a:spcPts val="600"/>
              </a:spcAft>
              <a:buNone/>
            </a:pPr>
            <a:r>
              <a:rPr lang="en-IN" dirty="0" smtClean="0"/>
              <a:t>The dataset is divided into groups called clusters such that the data points in each cluster are as similar (or close) as possible to one another (intra-cluster homogeneity) and the data points in different groups are as dissimilar as possible from each other (inter-cluster heterogeneity).</a:t>
            </a:r>
          </a:p>
          <a:p>
            <a:pPr marL="0" indent="0">
              <a:spcBef>
                <a:spcPts val="600"/>
              </a:spcBef>
              <a:spcAft>
                <a:spcPts val="600"/>
              </a:spcAft>
              <a:buNone/>
            </a:pPr>
            <a:r>
              <a:rPr lang="en-IN" dirty="0"/>
              <a:t>K-means algorithm is an iterative algorithm that tries to partition the dataset into K distinct non-overlapping groups (clusters) where each data point belongs to only one cluster</a:t>
            </a:r>
            <a:r>
              <a:rPr lang="en-IN" dirty="0" smtClean="0"/>
              <a:t>. </a:t>
            </a:r>
            <a:endParaRPr lang="en-IN" dirty="0"/>
          </a:p>
        </p:txBody>
      </p:sp>
    </p:spTree>
    <p:extLst>
      <p:ext uri="{BB962C8B-B14F-4D97-AF65-F5344CB8AC3E}">
        <p14:creationId xmlns:p14="http://schemas.microsoft.com/office/powerpoint/2010/main" val="3459672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 K-means Clustering</a:t>
            </a:r>
            <a:endParaRPr lang="en-IN" dirty="0"/>
          </a:p>
        </p:txBody>
      </p:sp>
      <p:sp>
        <p:nvSpPr>
          <p:cNvPr id="3" name="Content Placeholder 2"/>
          <p:cNvSpPr>
            <a:spLocks noGrp="1"/>
          </p:cNvSpPr>
          <p:nvPr>
            <p:ph idx="1"/>
          </p:nvPr>
        </p:nvSpPr>
        <p:spPr/>
        <p:txBody>
          <a:bodyPr/>
          <a:lstStyle/>
          <a:p>
            <a:r>
              <a:rPr lang="en-IN" b="1" dirty="0" smtClean="0"/>
              <a:t>Initialization</a:t>
            </a:r>
            <a:r>
              <a:rPr lang="en-IN" dirty="0" smtClean="0"/>
              <a:t> (randomly choose k points as centroids)</a:t>
            </a:r>
          </a:p>
          <a:p>
            <a:r>
              <a:rPr lang="en-IN" b="1" dirty="0" smtClean="0"/>
              <a:t>Assignment</a:t>
            </a:r>
            <a:r>
              <a:rPr lang="en-IN" dirty="0" smtClean="0"/>
              <a:t> (assign the different points to the nearest centroid) and </a:t>
            </a:r>
          </a:p>
          <a:p>
            <a:r>
              <a:rPr lang="en-IN" b="1" dirty="0" smtClean="0"/>
              <a:t>Optimization</a:t>
            </a:r>
            <a:r>
              <a:rPr lang="en-IN" dirty="0" smtClean="0"/>
              <a:t> (compute the centroid as an average of the points in the cluster). The assignment and optimization steps are repeated till the solution converges (i.e. the centroid do not change further)</a:t>
            </a:r>
          </a:p>
          <a:p>
            <a:endParaRPr lang="en-IN" dirty="0"/>
          </a:p>
          <a:p>
            <a:pPr marL="0" indent="0">
              <a:buNone/>
            </a:pPr>
            <a:r>
              <a:rPr lang="en-IN" b="1" dirty="0" smtClean="0"/>
              <a:t>However, the first challenge is to decide how many clusters to be formed i.e. what is the value of k?</a:t>
            </a:r>
            <a:r>
              <a:rPr lang="en-IN" dirty="0" smtClean="0"/>
              <a:t> </a:t>
            </a:r>
            <a:endParaRPr lang="en-IN" dirty="0"/>
          </a:p>
        </p:txBody>
      </p:sp>
    </p:spTree>
    <p:extLst>
      <p:ext uri="{BB962C8B-B14F-4D97-AF65-F5344CB8AC3E}">
        <p14:creationId xmlns:p14="http://schemas.microsoft.com/office/powerpoint/2010/main" val="356270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Finding the optimal value for K</a:t>
            </a:r>
            <a:endParaRPr lang="en-IN" dirty="0"/>
          </a:p>
        </p:txBody>
      </p:sp>
      <p:sp>
        <p:nvSpPr>
          <p:cNvPr id="3" name="Content Placeholder 2"/>
          <p:cNvSpPr>
            <a:spLocks noGrp="1"/>
          </p:cNvSpPr>
          <p:nvPr>
            <p:ph idx="1"/>
          </p:nvPr>
        </p:nvSpPr>
        <p:spPr/>
        <p:txBody>
          <a:bodyPr>
            <a:noAutofit/>
          </a:bodyPr>
          <a:lstStyle/>
          <a:p>
            <a:pPr>
              <a:spcBef>
                <a:spcPts val="600"/>
              </a:spcBef>
              <a:spcAft>
                <a:spcPts val="600"/>
              </a:spcAft>
            </a:pPr>
            <a:r>
              <a:rPr lang="en-IN" sz="1800" b="1" dirty="0" smtClean="0"/>
              <a:t>Elbow Curve: </a:t>
            </a:r>
            <a:r>
              <a:rPr lang="en-IN" sz="1800" dirty="0" smtClean="0"/>
              <a:t>For </a:t>
            </a:r>
            <a:r>
              <a:rPr lang="en-IN" sz="1800" dirty="0"/>
              <a:t>different values of k (2, 3, 4 .... 10 and so on) we apply the algorithm and then compute the sum of the squared distances (SSD) of the points to their closest cluster center. We plot these SSD against the number of clusters, which gives us the elbow curve. We select the point at which the marginal decrease (or the rate of drop) in the SSD value starts to diminish, which means that adding a new cluster is not adding any value the model</a:t>
            </a:r>
            <a:r>
              <a:rPr lang="en-IN" sz="1800" dirty="0" smtClean="0"/>
              <a:t>.</a:t>
            </a:r>
          </a:p>
          <a:p>
            <a:pPr>
              <a:spcBef>
                <a:spcPts val="600"/>
              </a:spcBef>
              <a:spcAft>
                <a:spcPts val="600"/>
              </a:spcAft>
            </a:pPr>
            <a:r>
              <a:rPr lang="en-IN" sz="1800" b="1" dirty="0"/>
              <a:t>Silhouette score:</a:t>
            </a:r>
            <a:r>
              <a:rPr lang="en-IN" sz="1800" dirty="0"/>
              <a:t> The silhouette of a data point is a measure of how similar it is to data points within its cluster and how dissimilar it is matched to the data points in other clusters. Let q be the mean of the intra-cluster distance of a data point to all the points in its own cluster and p be the mean of the inter-cluster distance of the data point to the points in the nearest cluster that the data point is not part of.  The silhouette score is computed as </a:t>
            </a:r>
            <a:r>
              <a:rPr lang="en-IN" sz="1800" b="1" dirty="0"/>
              <a:t>(p - q) / max(p, q)</a:t>
            </a:r>
            <a:r>
              <a:rPr lang="en-IN" sz="1800" dirty="0"/>
              <a:t>. The value of this score lies between 1 and -1. A score closer to 1 indicates that the point is very similar to other data points in its own cluster, whereas a score closer to -1 indicates intra-cluster dissimilarity.</a:t>
            </a:r>
          </a:p>
          <a:p>
            <a:pPr>
              <a:spcBef>
                <a:spcPts val="600"/>
              </a:spcBef>
              <a:spcAft>
                <a:spcPts val="600"/>
              </a:spcAft>
            </a:pPr>
            <a:endParaRPr lang="en-IN" sz="1800" dirty="0"/>
          </a:p>
          <a:p>
            <a:pPr>
              <a:spcBef>
                <a:spcPts val="600"/>
              </a:spcBef>
              <a:spcAft>
                <a:spcPts val="600"/>
              </a:spcAft>
            </a:pPr>
            <a:endParaRPr lang="en-IN" sz="1800" dirty="0"/>
          </a:p>
        </p:txBody>
      </p:sp>
    </p:spTree>
    <p:extLst>
      <p:ext uri="{BB962C8B-B14F-4D97-AF65-F5344CB8AC3E}">
        <p14:creationId xmlns:p14="http://schemas.microsoft.com/office/powerpoint/2010/main" val="3878154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Finding the optimal value for K</a:t>
            </a:r>
            <a:endParaRPr lang="en-IN" dirty="0"/>
          </a:p>
        </p:txBody>
      </p:sp>
      <p:sp>
        <p:nvSpPr>
          <p:cNvPr id="3" name="Content Placeholder 2"/>
          <p:cNvSpPr>
            <a:spLocks noGrp="1"/>
          </p:cNvSpPr>
          <p:nvPr>
            <p:ph idx="1"/>
          </p:nvPr>
        </p:nvSpPr>
        <p:spPr>
          <a:xfrm>
            <a:off x="6018663" y="1255594"/>
            <a:ext cx="5732056" cy="5104261"/>
          </a:xfrm>
        </p:spPr>
        <p:txBody>
          <a:bodyPr/>
          <a:lstStyle/>
          <a:p>
            <a:pPr marL="0" indent="0">
              <a:buNone/>
            </a:pPr>
            <a:r>
              <a:rPr lang="en-IN" b="1" dirty="0" smtClean="0"/>
              <a:t>Silhouette Analysis</a:t>
            </a:r>
            <a:endParaRPr lang="en-IN" b="1" dirty="0"/>
          </a:p>
        </p:txBody>
      </p:sp>
      <p:sp>
        <p:nvSpPr>
          <p:cNvPr id="4" name="Content Placeholder 2"/>
          <p:cNvSpPr txBox="1">
            <a:spLocks/>
          </p:cNvSpPr>
          <p:nvPr/>
        </p:nvSpPr>
        <p:spPr>
          <a:xfrm>
            <a:off x="428765" y="1255595"/>
            <a:ext cx="5494361" cy="51042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300"/>
              </a:spcBef>
              <a:spcAft>
                <a:spcPts val="300"/>
              </a:spcAft>
              <a:buFont typeface="Arial" panose="020B0604020202020204" pitchFamily="34" charset="0"/>
              <a:buChar char="•"/>
              <a:defRPr sz="2400" kern="1200">
                <a:solidFill>
                  <a:schemeClr val="tx1"/>
                </a:solidFill>
                <a:latin typeface="Bookman Old Style" panose="02050604050505020204" pitchFamily="18" charset="0"/>
                <a:ea typeface="+mn-ea"/>
                <a:cs typeface="+mn-cs"/>
              </a:defRPr>
            </a:lvl1pPr>
            <a:lvl2pPr marL="685800" indent="-228600" algn="l" defTabSz="914400" rtl="0" eaLnBrk="1" latinLnBrk="0" hangingPunct="1">
              <a:lnSpc>
                <a:spcPct val="120000"/>
              </a:lnSpc>
              <a:spcBef>
                <a:spcPts val="300"/>
              </a:spcBef>
              <a:spcAft>
                <a:spcPts val="30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2pPr>
            <a:lvl3pPr marL="1143000" indent="-228600" algn="l" defTabSz="914400" rtl="0" eaLnBrk="1" latinLnBrk="0" hangingPunct="1">
              <a:lnSpc>
                <a:spcPct val="120000"/>
              </a:lnSpc>
              <a:spcBef>
                <a:spcPts val="300"/>
              </a:spcBef>
              <a:spcAft>
                <a:spcPts val="300"/>
              </a:spcAft>
              <a:buFont typeface="Arial" panose="020B0604020202020204" pitchFamily="34" charset="0"/>
              <a:buChar char="•"/>
              <a:defRPr sz="1800" kern="1200">
                <a:solidFill>
                  <a:schemeClr val="tx1"/>
                </a:solidFill>
                <a:latin typeface="Bookman Old Style" panose="02050604050505020204" pitchFamily="18" charset="0"/>
                <a:ea typeface="+mn-ea"/>
                <a:cs typeface="+mn-cs"/>
              </a:defRPr>
            </a:lvl3pPr>
            <a:lvl4pPr marL="1600200" indent="-228600" algn="l" defTabSz="914400" rtl="0" eaLnBrk="1" latinLnBrk="0" hangingPunct="1">
              <a:lnSpc>
                <a:spcPct val="120000"/>
              </a:lnSpc>
              <a:spcBef>
                <a:spcPts val="300"/>
              </a:spcBef>
              <a:spcAft>
                <a:spcPts val="300"/>
              </a:spcAft>
              <a:buFont typeface="Arial" panose="020B0604020202020204" pitchFamily="34" charset="0"/>
              <a:buChar char="•"/>
              <a:defRPr sz="1600" kern="1200">
                <a:solidFill>
                  <a:schemeClr val="tx1"/>
                </a:solidFill>
                <a:latin typeface="Bookman Old Style" panose="02050604050505020204" pitchFamily="18" charset="0"/>
                <a:ea typeface="+mn-ea"/>
                <a:cs typeface="+mn-cs"/>
              </a:defRPr>
            </a:lvl4pPr>
            <a:lvl5pPr marL="2057400" indent="-228600" algn="l" defTabSz="914400" rtl="0" eaLnBrk="1" latinLnBrk="0" hangingPunct="1">
              <a:lnSpc>
                <a:spcPct val="120000"/>
              </a:lnSpc>
              <a:spcBef>
                <a:spcPts val="300"/>
              </a:spcBef>
              <a:spcAft>
                <a:spcPts val="300"/>
              </a:spcAft>
              <a:buFont typeface="Arial" panose="020B0604020202020204" pitchFamily="34" charset="0"/>
              <a:buChar char="•"/>
              <a:defRPr sz="1600" kern="1200">
                <a:solidFill>
                  <a:schemeClr val="tx1"/>
                </a:solidFill>
                <a:latin typeface="Bookman Old Style" panose="020506040505050202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smtClean="0"/>
              <a:t>Elbow Curve</a:t>
            </a:r>
            <a:endParaRPr lang="en-IN" b="1" dirty="0"/>
          </a:p>
        </p:txBody>
      </p:sp>
      <p:pic>
        <p:nvPicPr>
          <p:cNvPr id="5" name="Picture 4" descr="C:\Users\jnvd\AppData\Local\Microsoft\Windows\INetCache\Content.MSO\783FC76B.tmp"/>
          <p:cNvPicPr/>
          <p:nvPr/>
        </p:nvPicPr>
        <p:blipFill>
          <a:blip r:embed="rId2">
            <a:extLst>
              <a:ext uri="{28A0092B-C50C-407E-A947-70E740481C1C}">
                <a14:useLocalDpi xmlns:a14="http://schemas.microsoft.com/office/drawing/2010/main" val="0"/>
              </a:ext>
            </a:extLst>
          </a:blip>
          <a:srcRect/>
          <a:stretch>
            <a:fillRect/>
          </a:stretch>
        </p:blipFill>
        <p:spPr bwMode="auto">
          <a:xfrm>
            <a:off x="428765" y="2047805"/>
            <a:ext cx="4702796" cy="3522862"/>
          </a:xfrm>
          <a:prstGeom prst="rect">
            <a:avLst/>
          </a:prstGeom>
          <a:noFill/>
          <a:ln>
            <a:noFill/>
          </a:ln>
        </p:spPr>
      </p:pic>
      <p:pic>
        <p:nvPicPr>
          <p:cNvPr id="6" name="Picture 5" descr="C:\Users\jnvd\AppData\Local\Microsoft\Windows\INetCache\Content.MSO\8A467FB1.tmp"/>
          <p:cNvPicPr/>
          <p:nvPr/>
        </p:nvPicPr>
        <p:blipFill>
          <a:blip r:embed="rId3">
            <a:extLst>
              <a:ext uri="{28A0092B-C50C-407E-A947-70E740481C1C}">
                <a14:useLocalDpi xmlns:a14="http://schemas.microsoft.com/office/drawing/2010/main" val="0"/>
              </a:ext>
            </a:extLst>
          </a:blip>
          <a:srcRect/>
          <a:stretch>
            <a:fillRect/>
          </a:stretch>
        </p:blipFill>
        <p:spPr bwMode="auto">
          <a:xfrm>
            <a:off x="5923126" y="2047805"/>
            <a:ext cx="4599297" cy="3478726"/>
          </a:xfrm>
          <a:prstGeom prst="rect">
            <a:avLst/>
          </a:prstGeom>
          <a:noFill/>
          <a:ln>
            <a:noFill/>
          </a:ln>
        </p:spPr>
      </p:pic>
      <p:sp>
        <p:nvSpPr>
          <p:cNvPr id="7" name="Rectangle 6"/>
          <p:cNvSpPr/>
          <p:nvPr/>
        </p:nvSpPr>
        <p:spPr>
          <a:xfrm>
            <a:off x="428766" y="5713525"/>
            <a:ext cx="11321954" cy="789190"/>
          </a:xfrm>
          <a:prstGeom prst="rect">
            <a:avLst/>
          </a:prstGeom>
        </p:spPr>
        <p:txBody>
          <a:bodyPr wrap="square">
            <a:spAutoFit/>
          </a:bodyPr>
          <a:lstStyle/>
          <a:p>
            <a:pPr>
              <a:lnSpc>
                <a:spcPct val="150000"/>
              </a:lnSpc>
              <a:spcBef>
                <a:spcPts val="600"/>
              </a:spcBef>
              <a:spcAft>
                <a:spcPts val="600"/>
              </a:spcAft>
            </a:pPr>
            <a:r>
              <a:rPr lang="en-IN" sz="1600" dirty="0" smtClean="0">
                <a:latin typeface="Bookman Old Style" panose="02050604050505020204" pitchFamily="18" charset="0"/>
              </a:rPr>
              <a:t>Based on the above analysis we can consider the optimum number of clusters to be 4 or 5. But when we do with 5 clusters, there is only one country getting into a fifth cluster. So we will choose to create only 4 clusters.</a:t>
            </a:r>
            <a:endParaRPr lang="en-IN" sz="1600" dirty="0">
              <a:latin typeface="Bookman Old Style" panose="02050604050505020204" pitchFamily="18" charset="0"/>
            </a:endParaRPr>
          </a:p>
        </p:txBody>
      </p:sp>
    </p:spTree>
    <p:extLst>
      <p:ext uri="{BB962C8B-B14F-4D97-AF65-F5344CB8AC3E}">
        <p14:creationId xmlns:p14="http://schemas.microsoft.com/office/powerpoint/2010/main" val="571896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the Clusters</a:t>
            </a:r>
            <a:endParaRPr lang="en-IN" dirty="0"/>
          </a:p>
        </p:txBody>
      </p:sp>
      <p:pic>
        <p:nvPicPr>
          <p:cNvPr id="5" name="Content Placeholder 4" descr="C:\Users\jnvd\AppData\Local\Microsoft\Windows\INetCache\Content.MSO\743F4DE7.tmp"/>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8670" y="1255595"/>
            <a:ext cx="11322050" cy="3600000"/>
          </a:xfrm>
          <a:prstGeom prst="rect">
            <a:avLst/>
          </a:prstGeom>
          <a:noFill/>
          <a:ln>
            <a:noFill/>
          </a:ln>
        </p:spPr>
      </p:pic>
      <p:sp>
        <p:nvSpPr>
          <p:cNvPr id="6" name="Content Placeholder 2"/>
          <p:cNvSpPr txBox="1">
            <a:spLocks/>
          </p:cNvSpPr>
          <p:nvPr/>
        </p:nvSpPr>
        <p:spPr>
          <a:xfrm>
            <a:off x="428765" y="4883555"/>
            <a:ext cx="11321955" cy="155019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300"/>
              </a:spcBef>
              <a:spcAft>
                <a:spcPts val="300"/>
              </a:spcAft>
              <a:buFont typeface="Arial" panose="020B0604020202020204" pitchFamily="34" charset="0"/>
              <a:buChar char="•"/>
              <a:defRPr sz="2400" kern="1200">
                <a:solidFill>
                  <a:schemeClr val="tx1"/>
                </a:solidFill>
                <a:latin typeface="Bookman Old Style" panose="02050604050505020204" pitchFamily="18" charset="0"/>
                <a:ea typeface="+mn-ea"/>
                <a:cs typeface="+mn-cs"/>
              </a:defRPr>
            </a:lvl1pPr>
            <a:lvl2pPr marL="685800" indent="-228600" algn="l" defTabSz="914400" rtl="0" eaLnBrk="1" latinLnBrk="0" hangingPunct="1">
              <a:lnSpc>
                <a:spcPct val="120000"/>
              </a:lnSpc>
              <a:spcBef>
                <a:spcPts val="300"/>
              </a:spcBef>
              <a:spcAft>
                <a:spcPts val="30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2pPr>
            <a:lvl3pPr marL="1143000" indent="-228600" algn="l" defTabSz="914400" rtl="0" eaLnBrk="1" latinLnBrk="0" hangingPunct="1">
              <a:lnSpc>
                <a:spcPct val="120000"/>
              </a:lnSpc>
              <a:spcBef>
                <a:spcPts val="300"/>
              </a:spcBef>
              <a:spcAft>
                <a:spcPts val="300"/>
              </a:spcAft>
              <a:buFont typeface="Arial" panose="020B0604020202020204" pitchFamily="34" charset="0"/>
              <a:buChar char="•"/>
              <a:defRPr sz="1800" kern="1200">
                <a:solidFill>
                  <a:schemeClr val="tx1"/>
                </a:solidFill>
                <a:latin typeface="Bookman Old Style" panose="02050604050505020204" pitchFamily="18" charset="0"/>
                <a:ea typeface="+mn-ea"/>
                <a:cs typeface="+mn-cs"/>
              </a:defRPr>
            </a:lvl3pPr>
            <a:lvl4pPr marL="1600200" indent="-228600" algn="l" defTabSz="914400" rtl="0" eaLnBrk="1" latinLnBrk="0" hangingPunct="1">
              <a:lnSpc>
                <a:spcPct val="120000"/>
              </a:lnSpc>
              <a:spcBef>
                <a:spcPts val="300"/>
              </a:spcBef>
              <a:spcAft>
                <a:spcPts val="300"/>
              </a:spcAft>
              <a:buFont typeface="Arial" panose="020B0604020202020204" pitchFamily="34" charset="0"/>
              <a:buChar char="•"/>
              <a:defRPr sz="1600" kern="1200">
                <a:solidFill>
                  <a:schemeClr val="tx1"/>
                </a:solidFill>
                <a:latin typeface="Bookman Old Style" panose="02050604050505020204" pitchFamily="18" charset="0"/>
                <a:ea typeface="+mn-ea"/>
                <a:cs typeface="+mn-cs"/>
              </a:defRPr>
            </a:lvl4pPr>
            <a:lvl5pPr marL="2057400" indent="-228600" algn="l" defTabSz="914400" rtl="0" eaLnBrk="1" latinLnBrk="0" hangingPunct="1">
              <a:lnSpc>
                <a:spcPct val="120000"/>
              </a:lnSpc>
              <a:spcBef>
                <a:spcPts val="300"/>
              </a:spcBef>
              <a:spcAft>
                <a:spcPts val="300"/>
              </a:spcAft>
              <a:buFont typeface="Arial" panose="020B0604020202020204" pitchFamily="34" charset="0"/>
              <a:buChar char="•"/>
              <a:defRPr sz="1600" kern="1200">
                <a:solidFill>
                  <a:schemeClr val="tx1"/>
                </a:solidFill>
                <a:latin typeface="Bookman Old Style" panose="020506040505050202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b="1" dirty="0"/>
              <a:t>Cluster 0:</a:t>
            </a:r>
            <a:r>
              <a:rPr lang="en-IN" sz="1600" dirty="0"/>
              <a:t> Blue Dots - Under Developed Countries</a:t>
            </a:r>
          </a:p>
          <a:p>
            <a:r>
              <a:rPr lang="en-IN" sz="1600" b="1" dirty="0"/>
              <a:t>Cluster 1:</a:t>
            </a:r>
            <a:r>
              <a:rPr lang="en-IN" sz="1600" dirty="0"/>
              <a:t> Orange Dots - Developing Countries (China, Russia, Malaysia, India and so on)</a:t>
            </a:r>
          </a:p>
          <a:p>
            <a:r>
              <a:rPr lang="en-IN" sz="1600" b="1" dirty="0"/>
              <a:t>Cluster 2:</a:t>
            </a:r>
            <a:r>
              <a:rPr lang="en-IN" sz="1600" dirty="0"/>
              <a:t> Green Dots - Some of the outliers (Luxembourg, Malta, Singapore)</a:t>
            </a:r>
          </a:p>
          <a:p>
            <a:r>
              <a:rPr lang="en-IN" sz="1600" b="1" dirty="0"/>
              <a:t>Cluster 3:</a:t>
            </a:r>
            <a:r>
              <a:rPr lang="en-IN" sz="1600" dirty="0"/>
              <a:t> Red Dots - Developed Countries (Norway, Switzerland, USA, Germany, Ireland, Australia </a:t>
            </a:r>
            <a:r>
              <a:rPr lang="en-IN" sz="1600" dirty="0" smtClean="0"/>
              <a:t>etc.)</a:t>
            </a:r>
            <a:endParaRPr lang="en-IN" sz="1600" dirty="0"/>
          </a:p>
          <a:p>
            <a:pPr>
              <a:spcBef>
                <a:spcPts val="600"/>
              </a:spcBef>
              <a:spcAft>
                <a:spcPts val="600"/>
              </a:spcAft>
            </a:pPr>
            <a:endParaRPr lang="en-IN" sz="1200" dirty="0" smtClean="0"/>
          </a:p>
          <a:p>
            <a:pPr>
              <a:spcBef>
                <a:spcPts val="600"/>
              </a:spcBef>
              <a:spcAft>
                <a:spcPts val="600"/>
              </a:spcAft>
            </a:pPr>
            <a:endParaRPr lang="en-IN" sz="1200" dirty="0"/>
          </a:p>
        </p:txBody>
      </p:sp>
    </p:spTree>
    <p:extLst>
      <p:ext uri="{BB962C8B-B14F-4D97-AF65-F5344CB8AC3E}">
        <p14:creationId xmlns:p14="http://schemas.microsoft.com/office/powerpoint/2010/main" val="3290195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Hierarchical Clustering</a:t>
            </a:r>
            <a:endParaRPr lang="en-IN" dirty="0"/>
          </a:p>
        </p:txBody>
      </p:sp>
      <p:sp>
        <p:nvSpPr>
          <p:cNvPr id="3" name="Content Placeholder 2"/>
          <p:cNvSpPr>
            <a:spLocks noGrp="1"/>
          </p:cNvSpPr>
          <p:nvPr>
            <p:ph idx="1"/>
          </p:nvPr>
        </p:nvSpPr>
        <p:spPr>
          <a:xfrm>
            <a:off x="428765" y="1255596"/>
            <a:ext cx="11321955" cy="4694828"/>
          </a:xfrm>
        </p:spPr>
        <p:txBody>
          <a:bodyPr>
            <a:normAutofit/>
          </a:bodyPr>
          <a:lstStyle/>
          <a:p>
            <a:pPr>
              <a:spcBef>
                <a:spcPts val="600"/>
              </a:spcBef>
              <a:spcAft>
                <a:spcPts val="600"/>
              </a:spcAft>
            </a:pPr>
            <a:r>
              <a:rPr lang="en-IN" sz="1800" dirty="0"/>
              <a:t>In Hierarchical Clustering, we use the agglomerative approach to start with as many clusters as there are data points and then start merging the clusters that are closest to each other. There are three methods to compute the distance between two clusters. </a:t>
            </a:r>
          </a:p>
          <a:p>
            <a:pPr>
              <a:spcBef>
                <a:spcPts val="600"/>
              </a:spcBef>
              <a:spcAft>
                <a:spcPts val="600"/>
              </a:spcAft>
            </a:pPr>
            <a:r>
              <a:rPr lang="en-IN" sz="1800" b="1" dirty="0"/>
              <a:t>Single Linkage:</a:t>
            </a:r>
            <a:r>
              <a:rPr lang="en-IN" sz="1800" dirty="0"/>
              <a:t> The distance is computed as the shortest distance between points in the two clusters. If we represent the points in cluster r as </a:t>
            </a:r>
            <a:r>
              <a:rPr lang="en-IN" sz="1800" dirty="0" err="1"/>
              <a:t>x</a:t>
            </a:r>
            <a:r>
              <a:rPr lang="en-IN" sz="1800" baseline="-25000" dirty="0" err="1"/>
              <a:t>r</a:t>
            </a:r>
            <a:r>
              <a:rPr lang="en-IN" sz="1800" dirty="0"/>
              <a:t> and the points in cluster s as </a:t>
            </a:r>
            <a:r>
              <a:rPr lang="en-IN" sz="1800" dirty="0" err="1"/>
              <a:t>x</a:t>
            </a:r>
            <a:r>
              <a:rPr lang="en-IN" sz="1800" baseline="-25000" dirty="0" err="1"/>
              <a:t>s</a:t>
            </a:r>
            <a:r>
              <a:rPr lang="en-IN" sz="1800" dirty="0"/>
              <a:t>, then in single linkage we compute the distance between the clusters as min(D(</a:t>
            </a:r>
            <a:r>
              <a:rPr lang="en-IN" sz="1800" dirty="0" err="1"/>
              <a:t>x</a:t>
            </a:r>
            <a:r>
              <a:rPr lang="en-IN" sz="1800" baseline="-25000" dirty="0" err="1"/>
              <a:t>ri</a:t>
            </a:r>
            <a:r>
              <a:rPr lang="en-IN" sz="1800" dirty="0"/>
              <a:t>, </a:t>
            </a:r>
            <a:r>
              <a:rPr lang="en-IN" sz="1800" dirty="0" err="1"/>
              <a:t>x</a:t>
            </a:r>
            <a:r>
              <a:rPr lang="en-IN" sz="1800" baseline="-25000" dirty="0" err="1"/>
              <a:t>sj</a:t>
            </a:r>
            <a:r>
              <a:rPr lang="en-IN" sz="1800" dirty="0"/>
              <a:t>)). </a:t>
            </a:r>
            <a:endParaRPr lang="en-IN" sz="1800" dirty="0" smtClean="0"/>
          </a:p>
          <a:p>
            <a:pPr>
              <a:spcBef>
                <a:spcPts val="600"/>
              </a:spcBef>
              <a:spcAft>
                <a:spcPts val="600"/>
              </a:spcAft>
            </a:pPr>
            <a:r>
              <a:rPr lang="en-IN" sz="1800" b="1" dirty="0" smtClean="0"/>
              <a:t>Complete </a:t>
            </a:r>
            <a:r>
              <a:rPr lang="en-IN" sz="1800" b="1" dirty="0"/>
              <a:t>Linkage: </a:t>
            </a:r>
            <a:r>
              <a:rPr lang="en-IN" sz="1800" dirty="0"/>
              <a:t>The distance is computed as the longest distance between points in the two </a:t>
            </a:r>
            <a:r>
              <a:rPr lang="en-IN" sz="1800" dirty="0" smtClean="0"/>
              <a:t>clusters. If we represent the points in cluster r as </a:t>
            </a:r>
            <a:r>
              <a:rPr lang="en-IN" sz="1800" dirty="0" err="1" smtClean="0"/>
              <a:t>x</a:t>
            </a:r>
            <a:r>
              <a:rPr lang="en-IN" sz="1800" baseline="-25000" dirty="0" err="1" smtClean="0"/>
              <a:t>r</a:t>
            </a:r>
            <a:r>
              <a:rPr lang="en-IN" sz="1800" dirty="0" smtClean="0"/>
              <a:t> and the points in cluster s as </a:t>
            </a:r>
            <a:r>
              <a:rPr lang="en-IN" sz="1800" dirty="0" err="1" smtClean="0"/>
              <a:t>x</a:t>
            </a:r>
            <a:r>
              <a:rPr lang="en-IN" sz="1800" baseline="-25000" dirty="0" err="1" smtClean="0"/>
              <a:t>s</a:t>
            </a:r>
            <a:r>
              <a:rPr lang="en-IN" sz="1800" dirty="0" smtClean="0"/>
              <a:t>, then in single linkage we compute the distance between the clusters as max(D(</a:t>
            </a:r>
            <a:r>
              <a:rPr lang="en-IN" sz="1800" dirty="0" err="1" smtClean="0"/>
              <a:t>x</a:t>
            </a:r>
            <a:r>
              <a:rPr lang="en-IN" sz="1800" baseline="-25000" dirty="0" err="1" smtClean="0"/>
              <a:t>ri</a:t>
            </a:r>
            <a:r>
              <a:rPr lang="en-IN" sz="1800" dirty="0"/>
              <a:t>, </a:t>
            </a:r>
            <a:r>
              <a:rPr lang="en-IN" sz="1800" dirty="0" err="1"/>
              <a:t>x</a:t>
            </a:r>
            <a:r>
              <a:rPr lang="en-IN" sz="1800" baseline="-25000" dirty="0" err="1"/>
              <a:t>sj</a:t>
            </a:r>
            <a:r>
              <a:rPr lang="en-IN" sz="1800" dirty="0" smtClean="0"/>
              <a:t>))</a:t>
            </a:r>
          </a:p>
          <a:p>
            <a:pPr>
              <a:spcBef>
                <a:spcPts val="600"/>
              </a:spcBef>
              <a:spcAft>
                <a:spcPts val="600"/>
              </a:spcAft>
            </a:pPr>
            <a:r>
              <a:rPr lang="en-IN" sz="1800" dirty="0" smtClean="0"/>
              <a:t>Dendrograms produced using single linkage may not be structured properly. So to get a proper tree-like structure we use complete linkage or average linkage. </a:t>
            </a:r>
            <a:endParaRPr lang="en-IN" sz="1800" dirty="0"/>
          </a:p>
          <a:p>
            <a:pPr>
              <a:spcBef>
                <a:spcPts val="600"/>
              </a:spcBef>
              <a:spcAft>
                <a:spcPts val="600"/>
              </a:spcAft>
            </a:pPr>
            <a:endParaRPr lang="en-IN" sz="1800" dirty="0"/>
          </a:p>
        </p:txBody>
      </p:sp>
    </p:spTree>
    <p:extLst>
      <p:ext uri="{BB962C8B-B14F-4D97-AF65-F5344CB8AC3E}">
        <p14:creationId xmlns:p14="http://schemas.microsoft.com/office/powerpoint/2010/main" val="118921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Dendrograms</a:t>
            </a:r>
            <a:endParaRPr lang="en-IN" dirty="0"/>
          </a:p>
        </p:txBody>
      </p:sp>
      <p:pic>
        <p:nvPicPr>
          <p:cNvPr id="5" name="Picture 4" descr="C:\Users\jnvd\AppData\Local\Microsoft\Windows\INetCache\Content.MSO\5914202A.tmp"/>
          <p:cNvPicPr/>
          <p:nvPr/>
        </p:nvPicPr>
        <p:blipFill>
          <a:blip r:embed="rId2">
            <a:extLst>
              <a:ext uri="{28A0092B-C50C-407E-A947-70E740481C1C}">
                <a14:useLocalDpi xmlns:a14="http://schemas.microsoft.com/office/drawing/2010/main" val="0"/>
              </a:ext>
            </a:extLst>
          </a:blip>
          <a:srcRect/>
          <a:stretch>
            <a:fillRect/>
          </a:stretch>
        </p:blipFill>
        <p:spPr bwMode="auto">
          <a:xfrm>
            <a:off x="428765" y="1255595"/>
            <a:ext cx="11321955" cy="5090614"/>
          </a:xfrm>
          <a:prstGeom prst="rect">
            <a:avLst/>
          </a:prstGeom>
          <a:noFill/>
          <a:ln>
            <a:noFill/>
          </a:ln>
        </p:spPr>
      </p:pic>
      <p:sp>
        <p:nvSpPr>
          <p:cNvPr id="6" name="TextBox 5"/>
          <p:cNvSpPr txBox="1"/>
          <p:nvPr/>
        </p:nvSpPr>
        <p:spPr>
          <a:xfrm>
            <a:off x="709684" y="1460311"/>
            <a:ext cx="4858604" cy="369332"/>
          </a:xfrm>
          <a:prstGeom prst="rect">
            <a:avLst/>
          </a:prstGeom>
          <a:noFill/>
        </p:spPr>
        <p:txBody>
          <a:bodyPr wrap="square" rtlCol="0">
            <a:spAutoFit/>
          </a:bodyPr>
          <a:lstStyle/>
          <a:p>
            <a:pPr algn="r"/>
            <a:r>
              <a:rPr lang="en-IN" b="1" smtClean="0">
                <a:latin typeface="Bookman Old Style" panose="02050604050505020204" pitchFamily="18" charset="0"/>
              </a:rPr>
              <a:t>Single Linkage</a:t>
            </a:r>
            <a:endParaRPr lang="en-IN" b="1">
              <a:latin typeface="Bookman Old Style" panose="02050604050505020204" pitchFamily="18" charset="0"/>
            </a:endParaRPr>
          </a:p>
        </p:txBody>
      </p:sp>
      <p:sp>
        <p:nvSpPr>
          <p:cNvPr id="7" name="TextBox 6"/>
          <p:cNvSpPr txBox="1"/>
          <p:nvPr/>
        </p:nvSpPr>
        <p:spPr>
          <a:xfrm>
            <a:off x="6580496" y="1460311"/>
            <a:ext cx="4858604" cy="369332"/>
          </a:xfrm>
          <a:prstGeom prst="rect">
            <a:avLst/>
          </a:prstGeom>
          <a:noFill/>
        </p:spPr>
        <p:txBody>
          <a:bodyPr wrap="square" rtlCol="0">
            <a:spAutoFit/>
          </a:bodyPr>
          <a:lstStyle/>
          <a:p>
            <a:pPr algn="r"/>
            <a:r>
              <a:rPr lang="en-IN" b="1" dirty="0" smtClean="0">
                <a:latin typeface="Bookman Old Style" panose="02050604050505020204" pitchFamily="18" charset="0"/>
              </a:rPr>
              <a:t>Complete Linkage</a:t>
            </a:r>
            <a:endParaRPr lang="en-IN" b="1" dirty="0">
              <a:latin typeface="Bookman Old Style" panose="02050604050505020204" pitchFamily="18" charset="0"/>
            </a:endParaRPr>
          </a:p>
        </p:txBody>
      </p:sp>
    </p:spTree>
    <p:extLst>
      <p:ext uri="{BB962C8B-B14F-4D97-AF65-F5344CB8AC3E}">
        <p14:creationId xmlns:p14="http://schemas.microsoft.com/office/powerpoint/2010/main" val="1255869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the Clusters</a:t>
            </a:r>
            <a:endParaRPr lang="en-IN" dirty="0"/>
          </a:p>
        </p:txBody>
      </p:sp>
      <p:pic>
        <p:nvPicPr>
          <p:cNvPr id="4" name="Picture 3" descr="C:\Users\jnvd\AppData\Local\Microsoft\Windows\INetCache\Content.MSO\D921B9C8.tmp"/>
          <p:cNvPicPr/>
          <p:nvPr/>
        </p:nvPicPr>
        <p:blipFill>
          <a:blip r:embed="rId2">
            <a:extLst>
              <a:ext uri="{28A0092B-C50C-407E-A947-70E740481C1C}">
                <a14:useLocalDpi xmlns:a14="http://schemas.microsoft.com/office/drawing/2010/main" val="0"/>
              </a:ext>
            </a:extLst>
          </a:blip>
          <a:srcRect/>
          <a:stretch>
            <a:fillRect/>
          </a:stretch>
        </p:blipFill>
        <p:spPr bwMode="auto">
          <a:xfrm>
            <a:off x="428765" y="1495727"/>
            <a:ext cx="11321955" cy="3600000"/>
          </a:xfrm>
          <a:prstGeom prst="rect">
            <a:avLst/>
          </a:prstGeom>
          <a:noFill/>
          <a:ln>
            <a:noFill/>
          </a:ln>
        </p:spPr>
      </p:pic>
      <p:sp>
        <p:nvSpPr>
          <p:cNvPr id="5" name="Content Placeholder 2"/>
          <p:cNvSpPr txBox="1">
            <a:spLocks/>
          </p:cNvSpPr>
          <p:nvPr/>
        </p:nvSpPr>
        <p:spPr>
          <a:xfrm>
            <a:off x="428765" y="5095727"/>
            <a:ext cx="11321955" cy="133802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300"/>
              </a:spcBef>
              <a:spcAft>
                <a:spcPts val="300"/>
              </a:spcAft>
              <a:buFont typeface="Arial" panose="020B0604020202020204" pitchFamily="34" charset="0"/>
              <a:buChar char="•"/>
              <a:defRPr sz="2400" kern="1200">
                <a:solidFill>
                  <a:schemeClr val="tx1"/>
                </a:solidFill>
                <a:latin typeface="Bookman Old Style" panose="02050604050505020204" pitchFamily="18" charset="0"/>
                <a:ea typeface="+mn-ea"/>
                <a:cs typeface="+mn-cs"/>
              </a:defRPr>
            </a:lvl1pPr>
            <a:lvl2pPr marL="685800" indent="-228600" algn="l" defTabSz="914400" rtl="0" eaLnBrk="1" latinLnBrk="0" hangingPunct="1">
              <a:lnSpc>
                <a:spcPct val="120000"/>
              </a:lnSpc>
              <a:spcBef>
                <a:spcPts val="300"/>
              </a:spcBef>
              <a:spcAft>
                <a:spcPts val="30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2pPr>
            <a:lvl3pPr marL="1143000" indent="-228600" algn="l" defTabSz="914400" rtl="0" eaLnBrk="1" latinLnBrk="0" hangingPunct="1">
              <a:lnSpc>
                <a:spcPct val="120000"/>
              </a:lnSpc>
              <a:spcBef>
                <a:spcPts val="300"/>
              </a:spcBef>
              <a:spcAft>
                <a:spcPts val="300"/>
              </a:spcAft>
              <a:buFont typeface="Arial" panose="020B0604020202020204" pitchFamily="34" charset="0"/>
              <a:buChar char="•"/>
              <a:defRPr sz="1800" kern="1200">
                <a:solidFill>
                  <a:schemeClr val="tx1"/>
                </a:solidFill>
                <a:latin typeface="Bookman Old Style" panose="02050604050505020204" pitchFamily="18" charset="0"/>
                <a:ea typeface="+mn-ea"/>
                <a:cs typeface="+mn-cs"/>
              </a:defRPr>
            </a:lvl3pPr>
            <a:lvl4pPr marL="1600200" indent="-228600" algn="l" defTabSz="914400" rtl="0" eaLnBrk="1" latinLnBrk="0" hangingPunct="1">
              <a:lnSpc>
                <a:spcPct val="120000"/>
              </a:lnSpc>
              <a:spcBef>
                <a:spcPts val="300"/>
              </a:spcBef>
              <a:spcAft>
                <a:spcPts val="300"/>
              </a:spcAft>
              <a:buFont typeface="Arial" panose="020B0604020202020204" pitchFamily="34" charset="0"/>
              <a:buChar char="•"/>
              <a:defRPr sz="1600" kern="1200">
                <a:solidFill>
                  <a:schemeClr val="tx1"/>
                </a:solidFill>
                <a:latin typeface="Bookman Old Style" panose="02050604050505020204" pitchFamily="18" charset="0"/>
                <a:ea typeface="+mn-ea"/>
                <a:cs typeface="+mn-cs"/>
              </a:defRPr>
            </a:lvl4pPr>
            <a:lvl5pPr marL="2057400" indent="-228600" algn="l" defTabSz="914400" rtl="0" eaLnBrk="1" latinLnBrk="0" hangingPunct="1">
              <a:lnSpc>
                <a:spcPct val="120000"/>
              </a:lnSpc>
              <a:spcBef>
                <a:spcPts val="300"/>
              </a:spcBef>
              <a:spcAft>
                <a:spcPts val="300"/>
              </a:spcAft>
              <a:buFont typeface="Arial" panose="020B0604020202020204" pitchFamily="34" charset="0"/>
              <a:buChar char="•"/>
              <a:defRPr sz="1600" kern="1200">
                <a:solidFill>
                  <a:schemeClr val="tx1"/>
                </a:solidFill>
                <a:latin typeface="Bookman Old Style" panose="020506040505050202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b="1" dirty="0" smtClean="0"/>
              <a:t>We got 4 clusters using hierarchical clustering which varies from the clustering given by K-means algorithm. But it produces better and more intuitive results compared to the k-means algorithm. However, for further analysis we will go with the clustering given by K-means. </a:t>
            </a:r>
            <a:endParaRPr lang="en-IN" sz="1800" dirty="0"/>
          </a:p>
          <a:p>
            <a:pPr>
              <a:spcBef>
                <a:spcPts val="600"/>
              </a:spcBef>
              <a:spcAft>
                <a:spcPts val="600"/>
              </a:spcAft>
            </a:pPr>
            <a:endParaRPr lang="en-IN" sz="1800" dirty="0" smtClean="0"/>
          </a:p>
          <a:p>
            <a:pPr>
              <a:spcBef>
                <a:spcPts val="600"/>
              </a:spcBef>
              <a:spcAft>
                <a:spcPts val="600"/>
              </a:spcAft>
            </a:pPr>
            <a:endParaRPr lang="en-IN" sz="1800" dirty="0"/>
          </a:p>
        </p:txBody>
      </p:sp>
    </p:spTree>
    <p:extLst>
      <p:ext uri="{BB962C8B-B14F-4D97-AF65-F5344CB8AC3E}">
        <p14:creationId xmlns:p14="http://schemas.microsoft.com/office/powerpoint/2010/main" val="1306527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chorCtr="0">
            <a:normAutofit/>
          </a:bodyPr>
          <a:lstStyle/>
          <a:p>
            <a:pPr>
              <a:lnSpc>
                <a:spcPct val="120000"/>
              </a:lnSpc>
            </a:pPr>
            <a:r>
              <a:rPr lang="en-IN" sz="4800" b="1" dirty="0" smtClean="0">
                <a:latin typeface="Bookman Old Style" panose="02050604050505020204" pitchFamily="18" charset="0"/>
              </a:rPr>
              <a:t>Cluster Analysis and Recommendations</a:t>
            </a:r>
            <a:endParaRPr lang="en-IN" sz="4800" b="1" dirty="0">
              <a:latin typeface="Bookman Old Style" panose="02050604050505020204" pitchFamily="18" charset="0"/>
            </a:endParaRPr>
          </a:p>
        </p:txBody>
      </p:sp>
      <p:sp>
        <p:nvSpPr>
          <p:cNvPr id="3" name="Subtitle 2"/>
          <p:cNvSpPr>
            <a:spLocks noGrp="1"/>
          </p:cNvSpPr>
          <p:nvPr>
            <p:ph type="subTitle" idx="1"/>
          </p:nvPr>
        </p:nvSpPr>
        <p:spPr>
          <a:xfrm>
            <a:off x="1524000" y="3602038"/>
            <a:ext cx="9144000" cy="2020840"/>
          </a:xfrm>
        </p:spPr>
        <p:txBody>
          <a:bodyPr>
            <a:noAutofit/>
          </a:bodyPr>
          <a:lstStyle/>
          <a:p>
            <a:pPr>
              <a:lnSpc>
                <a:spcPct val="150000"/>
              </a:lnSpc>
              <a:spcBef>
                <a:spcPts val="600"/>
              </a:spcBef>
              <a:spcAft>
                <a:spcPts val="600"/>
              </a:spcAft>
            </a:pPr>
            <a:r>
              <a:rPr lang="en-IN" sz="2000" dirty="0" smtClean="0">
                <a:latin typeface="Bookman Old Style" panose="02050604050505020204" pitchFamily="18" charset="0"/>
              </a:rPr>
              <a:t>In this final and concluding section, we present a summary of our analysis and our recommendations on which are the countries that are in dire need for funding.</a:t>
            </a:r>
            <a:endParaRPr lang="en-IN" sz="2000" dirty="0">
              <a:latin typeface="Bookman Old Style" panose="02050604050505020204" pitchFamily="18" charset="0"/>
            </a:endParaRPr>
          </a:p>
        </p:txBody>
      </p:sp>
    </p:spTree>
    <p:extLst>
      <p:ext uri="{BB962C8B-B14F-4D97-AF65-F5344CB8AC3E}">
        <p14:creationId xmlns:p14="http://schemas.microsoft.com/office/powerpoint/2010/main" val="3037131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a:xfrm>
            <a:off x="428765" y="1255595"/>
            <a:ext cx="11321955" cy="5172501"/>
          </a:xfrm>
        </p:spPr>
        <p:txBody>
          <a:bodyPr>
            <a:normAutofit/>
          </a:bodyPr>
          <a:lstStyle/>
          <a:p>
            <a:pPr marL="0" indent="0">
              <a:spcBef>
                <a:spcPts val="600"/>
              </a:spcBef>
              <a:spcAft>
                <a:spcPts val="600"/>
              </a:spcAft>
              <a:buNone/>
            </a:pPr>
            <a:r>
              <a:rPr lang="en-IN" b="1" dirty="0" smtClean="0"/>
              <a:t>Client: </a:t>
            </a:r>
            <a:r>
              <a:rPr lang="en-IN" dirty="0"/>
              <a:t>HELP International (an international humanitarian NGO committed to fighting poverty and providing the people of backward countries with basic amenities and relief during the time of disasters and natural calamities</a:t>
            </a:r>
            <a:r>
              <a:rPr lang="en-IN" dirty="0" smtClean="0"/>
              <a:t>)</a:t>
            </a:r>
          </a:p>
          <a:p>
            <a:pPr marL="0" indent="0">
              <a:spcBef>
                <a:spcPts val="600"/>
              </a:spcBef>
              <a:spcAft>
                <a:spcPts val="600"/>
              </a:spcAft>
              <a:buNone/>
            </a:pPr>
            <a:r>
              <a:rPr lang="en-IN" b="1" dirty="0" smtClean="0"/>
              <a:t>Business Question: </a:t>
            </a:r>
            <a:r>
              <a:rPr lang="en-IN" dirty="0"/>
              <a:t>How to use the $ 10 million funds raised effectively by choosing countries that are in the direst need of </a:t>
            </a:r>
            <a:r>
              <a:rPr lang="en-IN" dirty="0" smtClean="0"/>
              <a:t>aid?</a:t>
            </a:r>
          </a:p>
          <a:p>
            <a:pPr marL="0" indent="0">
              <a:spcBef>
                <a:spcPts val="600"/>
              </a:spcBef>
              <a:spcAft>
                <a:spcPts val="600"/>
              </a:spcAft>
              <a:buNone/>
            </a:pPr>
            <a:r>
              <a:rPr lang="en-IN" b="1" dirty="0" smtClean="0"/>
              <a:t>Dataset Available: </a:t>
            </a:r>
            <a:r>
              <a:rPr lang="en-IN" dirty="0" smtClean="0"/>
              <a:t>Country data with 9different parameters: child mortality rate, net income per person, GDP per capita, inflation rate, life expectancy, fertility rate, import, export, spend on health,  all of which are numeric variables (refer next slide for Data Dictionary) </a:t>
            </a:r>
            <a:endParaRPr lang="en-IN" dirty="0"/>
          </a:p>
          <a:p>
            <a:pPr marL="0" indent="0">
              <a:spcBef>
                <a:spcPts val="600"/>
              </a:spcBef>
              <a:spcAft>
                <a:spcPts val="600"/>
              </a:spcAft>
              <a:buNone/>
            </a:pPr>
            <a:endParaRPr lang="en-IN" dirty="0"/>
          </a:p>
        </p:txBody>
      </p:sp>
    </p:spTree>
    <p:extLst>
      <p:ext uri="{BB962C8B-B14F-4D97-AF65-F5344CB8AC3E}">
        <p14:creationId xmlns:p14="http://schemas.microsoft.com/office/powerpoint/2010/main" val="622585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Clusters</a:t>
            </a:r>
            <a:endParaRPr lang="en-IN" dirty="0"/>
          </a:p>
        </p:txBody>
      </p:sp>
      <p:pic>
        <p:nvPicPr>
          <p:cNvPr id="4" name="Picture 3" descr="C:\Users\jnvd\AppData\Local\Microsoft\Windows\INetCache\Content.MSO\11E0EB16.tmp"/>
          <p:cNvPicPr/>
          <p:nvPr/>
        </p:nvPicPr>
        <p:blipFill>
          <a:blip r:embed="rId2">
            <a:extLst>
              <a:ext uri="{28A0092B-C50C-407E-A947-70E740481C1C}">
                <a14:useLocalDpi xmlns:a14="http://schemas.microsoft.com/office/drawing/2010/main" val="0"/>
              </a:ext>
            </a:extLst>
          </a:blip>
          <a:srcRect/>
          <a:stretch>
            <a:fillRect/>
          </a:stretch>
        </p:blipFill>
        <p:spPr bwMode="auto">
          <a:xfrm>
            <a:off x="428765" y="1255595"/>
            <a:ext cx="11321955" cy="4211139"/>
          </a:xfrm>
          <a:prstGeom prst="rect">
            <a:avLst/>
          </a:prstGeom>
          <a:noFill/>
          <a:ln>
            <a:noFill/>
          </a:ln>
        </p:spPr>
      </p:pic>
      <p:sp>
        <p:nvSpPr>
          <p:cNvPr id="5" name="Subtitle 2"/>
          <p:cNvSpPr txBox="1">
            <a:spLocks/>
          </p:cNvSpPr>
          <p:nvPr/>
        </p:nvSpPr>
        <p:spPr>
          <a:xfrm>
            <a:off x="428765" y="5461582"/>
            <a:ext cx="11321955" cy="106984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300"/>
              </a:spcBef>
              <a:spcAft>
                <a:spcPts val="300"/>
              </a:spcAft>
              <a:buFont typeface="Arial" panose="020B0604020202020204" pitchFamily="34" charset="0"/>
              <a:buChar char="•"/>
              <a:defRPr sz="2400" kern="1200">
                <a:solidFill>
                  <a:schemeClr val="tx1"/>
                </a:solidFill>
                <a:latin typeface="Bookman Old Style" panose="02050604050505020204" pitchFamily="18" charset="0"/>
                <a:ea typeface="+mn-ea"/>
                <a:cs typeface="+mn-cs"/>
              </a:defRPr>
            </a:lvl1pPr>
            <a:lvl2pPr marL="685800" indent="-228600" algn="l" defTabSz="914400" rtl="0" eaLnBrk="1" latinLnBrk="0" hangingPunct="1">
              <a:lnSpc>
                <a:spcPct val="120000"/>
              </a:lnSpc>
              <a:spcBef>
                <a:spcPts val="300"/>
              </a:spcBef>
              <a:spcAft>
                <a:spcPts val="30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2pPr>
            <a:lvl3pPr marL="1143000" indent="-228600" algn="l" defTabSz="914400" rtl="0" eaLnBrk="1" latinLnBrk="0" hangingPunct="1">
              <a:lnSpc>
                <a:spcPct val="120000"/>
              </a:lnSpc>
              <a:spcBef>
                <a:spcPts val="300"/>
              </a:spcBef>
              <a:spcAft>
                <a:spcPts val="300"/>
              </a:spcAft>
              <a:buFont typeface="Arial" panose="020B0604020202020204" pitchFamily="34" charset="0"/>
              <a:buChar char="•"/>
              <a:defRPr sz="1800" kern="1200">
                <a:solidFill>
                  <a:schemeClr val="tx1"/>
                </a:solidFill>
                <a:latin typeface="Bookman Old Style" panose="02050604050505020204" pitchFamily="18" charset="0"/>
                <a:ea typeface="+mn-ea"/>
                <a:cs typeface="+mn-cs"/>
              </a:defRPr>
            </a:lvl3pPr>
            <a:lvl4pPr marL="1600200" indent="-228600" algn="l" defTabSz="914400" rtl="0" eaLnBrk="1" latinLnBrk="0" hangingPunct="1">
              <a:lnSpc>
                <a:spcPct val="120000"/>
              </a:lnSpc>
              <a:spcBef>
                <a:spcPts val="300"/>
              </a:spcBef>
              <a:spcAft>
                <a:spcPts val="300"/>
              </a:spcAft>
              <a:buFont typeface="Arial" panose="020B0604020202020204" pitchFamily="34" charset="0"/>
              <a:buChar char="•"/>
              <a:defRPr sz="1600" kern="1200">
                <a:solidFill>
                  <a:schemeClr val="tx1"/>
                </a:solidFill>
                <a:latin typeface="Bookman Old Style" panose="02050604050505020204" pitchFamily="18" charset="0"/>
                <a:ea typeface="+mn-ea"/>
                <a:cs typeface="+mn-cs"/>
              </a:defRPr>
            </a:lvl4pPr>
            <a:lvl5pPr marL="2057400" indent="-228600" algn="l" defTabSz="914400" rtl="0" eaLnBrk="1" latinLnBrk="0" hangingPunct="1">
              <a:lnSpc>
                <a:spcPct val="120000"/>
              </a:lnSpc>
              <a:spcBef>
                <a:spcPts val="300"/>
              </a:spcBef>
              <a:spcAft>
                <a:spcPts val="300"/>
              </a:spcAft>
              <a:buFont typeface="Arial" panose="020B0604020202020204" pitchFamily="34" charset="0"/>
              <a:buChar char="•"/>
              <a:defRPr sz="1600" kern="1200">
                <a:solidFill>
                  <a:schemeClr val="tx1"/>
                </a:solidFill>
                <a:latin typeface="Bookman Old Style" panose="020506040505050202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600"/>
              </a:spcBef>
              <a:spcAft>
                <a:spcPts val="600"/>
              </a:spcAft>
              <a:buNone/>
            </a:pPr>
            <a:r>
              <a:rPr lang="en-IN" sz="1800" dirty="0" smtClean="0"/>
              <a:t>We created the clusters using the principal components. Now it is time to analyze the clusters thus formed using the original variables to identify the countries which you finally want to select. </a:t>
            </a:r>
            <a:endParaRPr lang="en-IN" sz="1800" b="1" dirty="0"/>
          </a:p>
        </p:txBody>
      </p:sp>
    </p:spTree>
    <p:extLst>
      <p:ext uri="{BB962C8B-B14F-4D97-AF65-F5344CB8AC3E}">
        <p14:creationId xmlns:p14="http://schemas.microsoft.com/office/powerpoint/2010/main" val="1790928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Visualizing the Clusters</a:t>
            </a:r>
            <a:endParaRPr lang="en-IN" dirty="0"/>
          </a:p>
        </p:txBody>
      </p:sp>
      <p:pic>
        <p:nvPicPr>
          <p:cNvPr id="7" name="Picture 6"/>
          <p:cNvPicPr>
            <a:picLocks noChangeAspect="1"/>
          </p:cNvPicPr>
          <p:nvPr/>
        </p:nvPicPr>
        <p:blipFill>
          <a:blip r:embed="rId2"/>
          <a:stretch>
            <a:fillRect/>
          </a:stretch>
        </p:blipFill>
        <p:spPr>
          <a:xfrm>
            <a:off x="428894" y="1423134"/>
            <a:ext cx="11321827" cy="2632983"/>
          </a:xfrm>
          <a:prstGeom prst="rect">
            <a:avLst/>
          </a:prstGeom>
        </p:spPr>
      </p:pic>
      <p:pic>
        <p:nvPicPr>
          <p:cNvPr id="8" name="Picture 7"/>
          <p:cNvPicPr>
            <a:picLocks noChangeAspect="1"/>
          </p:cNvPicPr>
          <p:nvPr/>
        </p:nvPicPr>
        <p:blipFill>
          <a:blip r:embed="rId3"/>
          <a:stretch>
            <a:fillRect/>
          </a:stretch>
        </p:blipFill>
        <p:spPr>
          <a:xfrm>
            <a:off x="312651" y="3933371"/>
            <a:ext cx="11438070" cy="2510972"/>
          </a:xfrm>
          <a:prstGeom prst="rect">
            <a:avLst/>
          </a:prstGeom>
        </p:spPr>
      </p:pic>
    </p:spTree>
    <p:extLst>
      <p:ext uri="{BB962C8B-B14F-4D97-AF65-F5344CB8AC3E}">
        <p14:creationId xmlns:p14="http://schemas.microsoft.com/office/powerpoint/2010/main" val="3823435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Visualizing the Clusters</a:t>
            </a:r>
            <a:endParaRPr lang="en-IN" dirty="0"/>
          </a:p>
        </p:txBody>
      </p:sp>
      <p:pic>
        <p:nvPicPr>
          <p:cNvPr id="3" name="Picture 2"/>
          <p:cNvPicPr>
            <a:picLocks noChangeAspect="1"/>
          </p:cNvPicPr>
          <p:nvPr/>
        </p:nvPicPr>
        <p:blipFill rotWithShape="1">
          <a:blip r:embed="rId2"/>
          <a:srcRect r="2644"/>
          <a:stretch/>
        </p:blipFill>
        <p:spPr>
          <a:xfrm>
            <a:off x="466457" y="1422399"/>
            <a:ext cx="11284264" cy="2510972"/>
          </a:xfrm>
          <a:prstGeom prst="rect">
            <a:avLst/>
          </a:prstGeom>
        </p:spPr>
      </p:pic>
      <p:pic>
        <p:nvPicPr>
          <p:cNvPr id="4" name="Picture 3"/>
          <p:cNvPicPr>
            <a:picLocks noChangeAspect="1"/>
          </p:cNvPicPr>
          <p:nvPr/>
        </p:nvPicPr>
        <p:blipFill>
          <a:blip r:embed="rId3"/>
          <a:stretch>
            <a:fillRect/>
          </a:stretch>
        </p:blipFill>
        <p:spPr>
          <a:xfrm>
            <a:off x="632575" y="3933371"/>
            <a:ext cx="11254625" cy="2528123"/>
          </a:xfrm>
          <a:prstGeom prst="rect">
            <a:avLst/>
          </a:prstGeom>
        </p:spPr>
      </p:pic>
    </p:spTree>
    <p:extLst>
      <p:ext uri="{BB962C8B-B14F-4D97-AF65-F5344CB8AC3E}">
        <p14:creationId xmlns:p14="http://schemas.microsoft.com/office/powerpoint/2010/main" val="22659202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8327" y="586225"/>
            <a:ext cx="5725253" cy="5858118"/>
          </a:xfrm>
          <a:prstGeom prst="rect">
            <a:avLst/>
          </a:prstGeom>
        </p:spPr>
      </p:pic>
      <p:pic>
        <p:nvPicPr>
          <p:cNvPr id="6" name="Picture 5"/>
          <p:cNvPicPr>
            <a:picLocks noChangeAspect="1"/>
          </p:cNvPicPr>
          <p:nvPr/>
        </p:nvPicPr>
        <p:blipFill>
          <a:blip r:embed="rId3"/>
          <a:stretch>
            <a:fillRect/>
          </a:stretch>
        </p:blipFill>
        <p:spPr>
          <a:xfrm>
            <a:off x="6103580" y="586226"/>
            <a:ext cx="5609449" cy="5908460"/>
          </a:xfrm>
          <a:prstGeom prst="rect">
            <a:avLst/>
          </a:prstGeom>
        </p:spPr>
      </p:pic>
    </p:spTree>
    <p:extLst>
      <p:ext uri="{BB962C8B-B14F-4D97-AF65-F5344CB8AC3E}">
        <p14:creationId xmlns:p14="http://schemas.microsoft.com/office/powerpoint/2010/main" val="82151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8326" y="535882"/>
            <a:ext cx="5732333" cy="6068118"/>
          </a:xfrm>
          <a:prstGeom prst="rect">
            <a:avLst/>
          </a:prstGeom>
        </p:spPr>
      </p:pic>
      <p:sp>
        <p:nvSpPr>
          <p:cNvPr id="5" name="Content Placeholder 2"/>
          <p:cNvSpPr>
            <a:spLocks noGrp="1"/>
          </p:cNvSpPr>
          <p:nvPr>
            <p:ph idx="1"/>
          </p:nvPr>
        </p:nvSpPr>
        <p:spPr>
          <a:xfrm>
            <a:off x="6299200" y="653143"/>
            <a:ext cx="5451520" cy="5776687"/>
          </a:xfrm>
        </p:spPr>
        <p:txBody>
          <a:bodyPr>
            <a:normAutofit/>
          </a:bodyPr>
          <a:lstStyle/>
          <a:p>
            <a:pPr marL="0" indent="0">
              <a:buNone/>
            </a:pPr>
            <a:r>
              <a:rPr lang="en-IN" dirty="0" smtClean="0"/>
              <a:t>The box plots and distribution plots show how the data is distributed across the different clusters. The conclusions are presented in the next slide.</a:t>
            </a:r>
            <a:endParaRPr lang="en-IN" dirty="0"/>
          </a:p>
        </p:txBody>
      </p:sp>
    </p:spTree>
    <p:extLst>
      <p:ext uri="{BB962C8B-B14F-4D97-AF65-F5344CB8AC3E}">
        <p14:creationId xmlns:p14="http://schemas.microsoft.com/office/powerpoint/2010/main" val="7766279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Cluster 0 - Under Developed Countries</a:t>
            </a:r>
            <a:endParaRPr lang="en-IN" dirty="0"/>
          </a:p>
        </p:txBody>
      </p:sp>
      <p:sp>
        <p:nvSpPr>
          <p:cNvPr id="3" name="Content Placeholder 2"/>
          <p:cNvSpPr>
            <a:spLocks noGrp="1"/>
          </p:cNvSpPr>
          <p:nvPr>
            <p:ph idx="1"/>
          </p:nvPr>
        </p:nvSpPr>
        <p:spPr>
          <a:xfrm>
            <a:off x="428765" y="1255596"/>
            <a:ext cx="11321955" cy="5174234"/>
          </a:xfrm>
        </p:spPr>
        <p:txBody>
          <a:bodyPr>
            <a:normAutofit/>
          </a:bodyPr>
          <a:lstStyle/>
          <a:p>
            <a:pPr marL="0" indent="0">
              <a:lnSpc>
                <a:spcPct val="130000"/>
              </a:lnSpc>
              <a:spcBef>
                <a:spcPts val="600"/>
              </a:spcBef>
              <a:spcAft>
                <a:spcPts val="600"/>
              </a:spcAft>
              <a:buNone/>
            </a:pPr>
            <a:r>
              <a:rPr lang="en-IN" dirty="0" smtClean="0"/>
              <a:t>From the above visualizations, we can see that, compared to other countries, the countries in cluster 0 have high child mortality rate, low life expectancy, low income and low gdpp, and high inflation rate. This is definitely a sign that these countries deserve more support and are in dire need for aid. These  are under-developed countries.</a:t>
            </a:r>
          </a:p>
          <a:p>
            <a:pPr marL="0" indent="0">
              <a:lnSpc>
                <a:spcPct val="130000"/>
              </a:lnSpc>
              <a:spcBef>
                <a:spcPts val="600"/>
              </a:spcBef>
              <a:spcAft>
                <a:spcPts val="600"/>
              </a:spcAft>
              <a:buNone/>
            </a:pPr>
            <a:r>
              <a:rPr lang="en-IN" dirty="0" smtClean="0"/>
              <a:t>Since most of the parameters are expressed in terms of the gdpp of the country, we will consider gdpp to rank the countries in cluster 0 to come up with the list of most deserving country. As we have seen earlier, the income is also strongly correlated with gdpp.</a:t>
            </a:r>
            <a:endParaRPr lang="en-IN" dirty="0"/>
          </a:p>
        </p:txBody>
      </p:sp>
    </p:spTree>
    <p:extLst>
      <p:ext uri="{BB962C8B-B14F-4D97-AF65-F5344CB8AC3E}">
        <p14:creationId xmlns:p14="http://schemas.microsoft.com/office/powerpoint/2010/main" val="9515590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284095" y="2109764"/>
            <a:ext cx="7240250" cy="2999265"/>
          </a:xfrm>
          <a:prstGeom prst="rect">
            <a:avLst/>
          </a:prstGeom>
        </p:spPr>
      </p:pic>
      <p:sp>
        <p:nvSpPr>
          <p:cNvPr id="2" name="Title 1"/>
          <p:cNvSpPr>
            <a:spLocks noGrp="1"/>
          </p:cNvSpPr>
          <p:nvPr>
            <p:ph type="title"/>
          </p:nvPr>
        </p:nvSpPr>
        <p:spPr/>
        <p:txBody>
          <a:bodyPr/>
          <a:lstStyle/>
          <a:p>
            <a:r>
              <a:rPr lang="en-IN" dirty="0" smtClean="0"/>
              <a:t>Recommendation</a:t>
            </a:r>
            <a:endParaRPr lang="en-IN" dirty="0"/>
          </a:p>
        </p:txBody>
      </p:sp>
      <p:sp>
        <p:nvSpPr>
          <p:cNvPr id="3" name="Content Placeholder 2"/>
          <p:cNvSpPr>
            <a:spLocks noGrp="1"/>
          </p:cNvSpPr>
          <p:nvPr>
            <p:ph idx="1"/>
          </p:nvPr>
        </p:nvSpPr>
        <p:spPr>
          <a:xfrm>
            <a:off x="428765" y="1383700"/>
            <a:ext cx="11321955" cy="4508665"/>
          </a:xfrm>
        </p:spPr>
        <p:txBody>
          <a:bodyPr>
            <a:noAutofit/>
          </a:bodyPr>
          <a:lstStyle/>
          <a:p>
            <a:pPr marL="0" indent="0">
              <a:buNone/>
            </a:pPr>
            <a:r>
              <a:rPr lang="en-IN" dirty="0" smtClean="0"/>
              <a:t>The countries which are having the dire need for funding aid are: </a:t>
            </a:r>
          </a:p>
        </p:txBody>
      </p:sp>
      <p:sp>
        <p:nvSpPr>
          <p:cNvPr id="5" name="Rectangle 4"/>
          <p:cNvSpPr/>
          <p:nvPr/>
        </p:nvSpPr>
        <p:spPr>
          <a:xfrm>
            <a:off x="428765" y="2109764"/>
            <a:ext cx="4099692" cy="4428585"/>
          </a:xfrm>
          <a:prstGeom prst="rect">
            <a:avLst/>
          </a:prstGeom>
        </p:spPr>
        <p:txBody>
          <a:bodyPr wrap="square">
            <a:spAutoFit/>
          </a:bodyPr>
          <a:lstStyle/>
          <a:p>
            <a:pPr marL="457200" indent="-457200">
              <a:lnSpc>
                <a:spcPct val="150000"/>
              </a:lnSpc>
              <a:buFont typeface="Arial" panose="020B0604020202020204" pitchFamily="34" charset="0"/>
              <a:buChar char="•"/>
            </a:pPr>
            <a:r>
              <a:rPr lang="en-IN" sz="1900" dirty="0" smtClean="0">
                <a:latin typeface="Bookman Old Style" panose="02050604050505020204" pitchFamily="18" charset="0"/>
              </a:rPr>
              <a:t>Burundi</a:t>
            </a:r>
          </a:p>
          <a:p>
            <a:pPr marL="457200" indent="-457200">
              <a:lnSpc>
                <a:spcPct val="150000"/>
              </a:lnSpc>
              <a:buFont typeface="Arial" panose="020B0604020202020204" pitchFamily="34" charset="0"/>
              <a:buChar char="•"/>
            </a:pPr>
            <a:r>
              <a:rPr lang="en-IN" sz="1900" dirty="0" smtClean="0">
                <a:latin typeface="Bookman Old Style" panose="02050604050505020204" pitchFamily="18" charset="0"/>
              </a:rPr>
              <a:t>Liberia</a:t>
            </a:r>
          </a:p>
          <a:p>
            <a:pPr marL="457200" indent="-457200">
              <a:lnSpc>
                <a:spcPct val="150000"/>
              </a:lnSpc>
              <a:buFont typeface="Arial" panose="020B0604020202020204" pitchFamily="34" charset="0"/>
              <a:buChar char="•"/>
            </a:pPr>
            <a:r>
              <a:rPr lang="en-IN" sz="1900" dirty="0" smtClean="0">
                <a:latin typeface="Bookman Old Style" panose="02050604050505020204" pitchFamily="18" charset="0"/>
              </a:rPr>
              <a:t>Congo, Dem. Rep.</a:t>
            </a:r>
          </a:p>
          <a:p>
            <a:pPr marL="457200" indent="-457200">
              <a:lnSpc>
                <a:spcPct val="150000"/>
              </a:lnSpc>
              <a:buFont typeface="Arial" panose="020B0604020202020204" pitchFamily="34" charset="0"/>
              <a:buChar char="•"/>
            </a:pPr>
            <a:r>
              <a:rPr lang="en-IN" sz="1900" dirty="0" smtClean="0">
                <a:latin typeface="Bookman Old Style" panose="02050604050505020204" pitchFamily="18" charset="0"/>
              </a:rPr>
              <a:t>Niger</a:t>
            </a:r>
          </a:p>
          <a:p>
            <a:pPr marL="457200" indent="-457200">
              <a:lnSpc>
                <a:spcPct val="150000"/>
              </a:lnSpc>
              <a:buFont typeface="Arial" panose="020B0604020202020204" pitchFamily="34" charset="0"/>
              <a:buChar char="•"/>
            </a:pPr>
            <a:r>
              <a:rPr lang="en-IN" sz="1900" dirty="0" smtClean="0">
                <a:latin typeface="Bookman Old Style" panose="02050604050505020204" pitchFamily="18" charset="0"/>
              </a:rPr>
              <a:t>Sierra Leone</a:t>
            </a:r>
          </a:p>
          <a:p>
            <a:pPr marL="457200" indent="-457200">
              <a:lnSpc>
                <a:spcPct val="150000"/>
              </a:lnSpc>
              <a:buFont typeface="Arial" panose="020B0604020202020204" pitchFamily="34" charset="0"/>
              <a:buChar char="•"/>
            </a:pPr>
            <a:r>
              <a:rPr lang="en-IN" sz="1900" dirty="0" smtClean="0">
                <a:latin typeface="Bookman Old Style" panose="02050604050505020204" pitchFamily="18" charset="0"/>
              </a:rPr>
              <a:t>Madagascar</a:t>
            </a:r>
          </a:p>
          <a:p>
            <a:pPr marL="457200" indent="-457200">
              <a:lnSpc>
                <a:spcPct val="150000"/>
              </a:lnSpc>
              <a:buFont typeface="Arial" panose="020B0604020202020204" pitchFamily="34" charset="0"/>
              <a:buChar char="•"/>
            </a:pPr>
            <a:r>
              <a:rPr lang="en-IN" sz="1900" dirty="0" smtClean="0">
                <a:latin typeface="Bookman Old Style" panose="02050604050505020204" pitchFamily="18" charset="0"/>
              </a:rPr>
              <a:t>Mozambique</a:t>
            </a:r>
          </a:p>
          <a:p>
            <a:pPr marL="457200" indent="-457200">
              <a:lnSpc>
                <a:spcPct val="150000"/>
              </a:lnSpc>
              <a:buFont typeface="Arial" panose="020B0604020202020204" pitchFamily="34" charset="0"/>
              <a:buChar char="•"/>
            </a:pPr>
            <a:r>
              <a:rPr lang="en-IN" sz="1900" dirty="0" smtClean="0">
                <a:latin typeface="Bookman Old Style" panose="02050604050505020204" pitchFamily="18" charset="0"/>
              </a:rPr>
              <a:t>Central African Republic</a:t>
            </a:r>
          </a:p>
          <a:p>
            <a:pPr marL="457200" indent="-457200">
              <a:lnSpc>
                <a:spcPct val="150000"/>
              </a:lnSpc>
              <a:buFont typeface="Arial" panose="020B0604020202020204" pitchFamily="34" charset="0"/>
              <a:buChar char="•"/>
            </a:pPr>
            <a:r>
              <a:rPr lang="en-IN" sz="1900" dirty="0" smtClean="0">
                <a:latin typeface="Bookman Old Style" panose="02050604050505020204" pitchFamily="18" charset="0"/>
              </a:rPr>
              <a:t>Malawi</a:t>
            </a:r>
          </a:p>
          <a:p>
            <a:pPr marL="457200" indent="-457200">
              <a:lnSpc>
                <a:spcPct val="150000"/>
              </a:lnSpc>
              <a:buFont typeface="Arial" panose="020B0604020202020204" pitchFamily="34" charset="0"/>
              <a:buChar char="•"/>
            </a:pPr>
            <a:r>
              <a:rPr lang="en-IN" sz="1900" dirty="0" smtClean="0">
                <a:latin typeface="Bookman Old Style" panose="02050604050505020204" pitchFamily="18" charset="0"/>
              </a:rPr>
              <a:t>Eritrea</a:t>
            </a:r>
          </a:p>
        </p:txBody>
      </p:sp>
    </p:spTree>
    <p:extLst>
      <p:ext uri="{BB962C8B-B14F-4D97-AF65-F5344CB8AC3E}">
        <p14:creationId xmlns:p14="http://schemas.microsoft.com/office/powerpoint/2010/main" val="36436152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chorCtr="0">
            <a:normAutofit/>
          </a:bodyPr>
          <a:lstStyle/>
          <a:p>
            <a:pPr>
              <a:lnSpc>
                <a:spcPct val="120000"/>
              </a:lnSpc>
            </a:pPr>
            <a:r>
              <a:rPr lang="en-IN" sz="4800" b="1" dirty="0" smtClean="0">
                <a:latin typeface="Bookman Old Style" panose="02050604050505020204" pitchFamily="18" charset="0"/>
              </a:rPr>
              <a:t>Thank You</a:t>
            </a:r>
            <a:endParaRPr lang="en-IN" sz="4800" b="1" dirty="0">
              <a:latin typeface="Bookman Old Style" panose="02050604050505020204" pitchFamily="18" charset="0"/>
            </a:endParaRPr>
          </a:p>
        </p:txBody>
      </p:sp>
      <p:sp>
        <p:nvSpPr>
          <p:cNvPr id="3" name="Subtitle 2"/>
          <p:cNvSpPr>
            <a:spLocks noGrp="1"/>
          </p:cNvSpPr>
          <p:nvPr>
            <p:ph type="subTitle" idx="1"/>
          </p:nvPr>
        </p:nvSpPr>
        <p:spPr>
          <a:xfrm>
            <a:off x="1524000" y="3602038"/>
            <a:ext cx="9144000" cy="2020840"/>
          </a:xfrm>
        </p:spPr>
        <p:txBody>
          <a:bodyPr>
            <a:noAutofit/>
          </a:bodyPr>
          <a:lstStyle/>
          <a:p>
            <a:pPr>
              <a:lnSpc>
                <a:spcPct val="150000"/>
              </a:lnSpc>
              <a:spcBef>
                <a:spcPts val="600"/>
              </a:spcBef>
              <a:spcAft>
                <a:spcPts val="600"/>
              </a:spcAft>
            </a:pPr>
            <a:r>
              <a:rPr lang="en-IN" sz="2000" dirty="0" smtClean="0">
                <a:latin typeface="Bookman Old Style" panose="02050604050505020204" pitchFamily="18" charset="0"/>
              </a:rPr>
              <a:t>Submitted by</a:t>
            </a:r>
            <a:r>
              <a:rPr lang="en-IN" sz="2000" smtClean="0">
                <a:latin typeface="Bookman Old Style" panose="02050604050505020204" pitchFamily="18" charset="0"/>
              </a:rPr>
              <a:t>: Janarthanan B</a:t>
            </a:r>
            <a:endParaRPr lang="en-IN" sz="2000" dirty="0">
              <a:latin typeface="Bookman Old Style" panose="02050604050505020204" pitchFamily="18" charset="0"/>
            </a:endParaRPr>
          </a:p>
        </p:txBody>
      </p:sp>
    </p:spTree>
    <p:extLst>
      <p:ext uri="{BB962C8B-B14F-4D97-AF65-F5344CB8AC3E}">
        <p14:creationId xmlns:p14="http://schemas.microsoft.com/office/powerpoint/2010/main" val="3854984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Dictionary</a:t>
            </a:r>
            <a:endParaRPr lang="en-IN" dirty="0"/>
          </a:p>
        </p:txBody>
      </p:sp>
      <p:pic>
        <p:nvPicPr>
          <p:cNvPr id="6" name="Content Placeholder 5"/>
          <p:cNvPicPr>
            <a:picLocks noGrp="1" noChangeAspect="1"/>
          </p:cNvPicPr>
          <p:nvPr>
            <p:ph idx="1"/>
          </p:nvPr>
        </p:nvPicPr>
        <p:blipFill>
          <a:blip r:embed="rId2"/>
          <a:stretch>
            <a:fillRect/>
          </a:stretch>
        </p:blipFill>
        <p:spPr>
          <a:xfrm>
            <a:off x="524776" y="1255595"/>
            <a:ext cx="10988576" cy="4053384"/>
          </a:xfrm>
          <a:prstGeom prst="rect">
            <a:avLst/>
          </a:prstGeom>
        </p:spPr>
      </p:pic>
    </p:spTree>
    <p:extLst>
      <p:ext uri="{BB962C8B-B14F-4D97-AF65-F5344CB8AC3E}">
        <p14:creationId xmlns:p14="http://schemas.microsoft.com/office/powerpoint/2010/main" val="2186353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 Methodology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2038648"/>
              </p:ext>
            </p:extLst>
          </p:nvPr>
        </p:nvGraphicFramePr>
        <p:xfrm>
          <a:off x="428625" y="1441449"/>
          <a:ext cx="11322096" cy="4904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701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chorCtr="0">
            <a:normAutofit/>
          </a:bodyPr>
          <a:lstStyle/>
          <a:p>
            <a:r>
              <a:rPr lang="en-IN" sz="4800" b="1" dirty="0" smtClean="0">
                <a:latin typeface="Bookman Old Style" panose="02050604050505020204" pitchFamily="18" charset="0"/>
              </a:rPr>
              <a:t>Exploratory Data Analysis</a:t>
            </a:r>
            <a:endParaRPr lang="en-IN" sz="4800" b="1" dirty="0">
              <a:latin typeface="Bookman Old Style" panose="02050604050505020204" pitchFamily="18" charset="0"/>
            </a:endParaRPr>
          </a:p>
        </p:txBody>
      </p:sp>
      <p:sp>
        <p:nvSpPr>
          <p:cNvPr id="3" name="Subtitle 2"/>
          <p:cNvSpPr>
            <a:spLocks noGrp="1"/>
          </p:cNvSpPr>
          <p:nvPr>
            <p:ph type="subTitle" idx="1"/>
          </p:nvPr>
        </p:nvSpPr>
        <p:spPr>
          <a:xfrm>
            <a:off x="1524000" y="3602038"/>
            <a:ext cx="9144000" cy="2020840"/>
          </a:xfrm>
        </p:spPr>
        <p:txBody>
          <a:bodyPr>
            <a:noAutofit/>
          </a:bodyPr>
          <a:lstStyle/>
          <a:p>
            <a:pPr>
              <a:lnSpc>
                <a:spcPct val="150000"/>
              </a:lnSpc>
              <a:spcBef>
                <a:spcPts val="600"/>
              </a:spcBef>
              <a:spcAft>
                <a:spcPts val="600"/>
              </a:spcAft>
            </a:pPr>
            <a:r>
              <a:rPr lang="en-IN" sz="2000" dirty="0" smtClean="0">
                <a:latin typeface="Bookman Old Style" panose="02050604050505020204" pitchFamily="18" charset="0"/>
              </a:rPr>
              <a:t>In this section, we explore the data with an objective to understand the data, address data quality issues (if any), visualize the data to get more insights, identify outliers or scaling issues in the data and to see how the variables are correlated with each other. </a:t>
            </a:r>
            <a:endParaRPr lang="en-IN" sz="2000" dirty="0">
              <a:latin typeface="Bookman Old Style" panose="02050604050505020204" pitchFamily="18" charset="0"/>
            </a:endParaRPr>
          </a:p>
        </p:txBody>
      </p:sp>
    </p:spTree>
    <p:extLst>
      <p:ext uri="{BB962C8B-B14F-4D97-AF65-F5344CB8AC3E}">
        <p14:creationId xmlns:p14="http://schemas.microsoft.com/office/powerpoint/2010/main" val="399518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Reading and Understanding the Data</a:t>
            </a:r>
            <a:endParaRPr lang="en-IN" dirty="0"/>
          </a:p>
        </p:txBody>
      </p:sp>
      <p:sp>
        <p:nvSpPr>
          <p:cNvPr id="3" name="Content Placeholder 2"/>
          <p:cNvSpPr>
            <a:spLocks noGrp="1"/>
          </p:cNvSpPr>
          <p:nvPr>
            <p:ph idx="1"/>
          </p:nvPr>
        </p:nvSpPr>
        <p:spPr/>
        <p:txBody>
          <a:bodyPr/>
          <a:lstStyle/>
          <a:p>
            <a:r>
              <a:rPr lang="en-IN" dirty="0" smtClean="0"/>
              <a:t>Read the data from the csv file and load it into Python Data frame</a:t>
            </a:r>
          </a:p>
          <a:p>
            <a:r>
              <a:rPr lang="en-IN" dirty="0" smtClean="0"/>
              <a:t>Check for any data quality issues and address them.</a:t>
            </a:r>
          </a:p>
          <a:p>
            <a:r>
              <a:rPr lang="en-IN" dirty="0" smtClean="0"/>
              <a:t>Identify the outliers. Decide on how to treat the outliers.</a:t>
            </a:r>
          </a:p>
          <a:p>
            <a:r>
              <a:rPr lang="en-IN" dirty="0" smtClean="0"/>
              <a:t>Univariate Analysis to get insight into each variable &amp; its distribution.</a:t>
            </a:r>
          </a:p>
          <a:p>
            <a:r>
              <a:rPr lang="en-IN" dirty="0" smtClean="0"/>
              <a:t>Bivariate Analysis to study the correlations between variables.</a:t>
            </a:r>
            <a:endParaRPr lang="en-IN" dirty="0"/>
          </a:p>
        </p:txBody>
      </p:sp>
    </p:spTree>
    <p:extLst>
      <p:ext uri="{BB962C8B-B14F-4D97-AF65-F5344CB8AC3E}">
        <p14:creationId xmlns:p14="http://schemas.microsoft.com/office/powerpoint/2010/main" val="3441065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Quality Check</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67852806"/>
              </p:ext>
            </p:extLst>
          </p:nvPr>
        </p:nvGraphicFramePr>
        <p:xfrm>
          <a:off x="428625" y="1255599"/>
          <a:ext cx="11322052" cy="5122687"/>
        </p:xfrm>
        <a:graphic>
          <a:graphicData uri="http://schemas.openxmlformats.org/drawingml/2006/table">
            <a:tbl>
              <a:tblPr firstRow="1" bandRow="1">
                <a:tableStyleId>{073A0DAA-6AF3-43AB-8588-CEC1D06C72B9}</a:tableStyleId>
              </a:tblPr>
              <a:tblGrid>
                <a:gridCol w="786026">
                  <a:extLst>
                    <a:ext uri="{9D8B030D-6E8A-4147-A177-3AD203B41FA5}">
                      <a16:colId xmlns:a16="http://schemas.microsoft.com/office/drawing/2014/main" val="3490459559"/>
                    </a:ext>
                  </a:extLst>
                </a:gridCol>
                <a:gridCol w="8925636">
                  <a:extLst>
                    <a:ext uri="{9D8B030D-6E8A-4147-A177-3AD203B41FA5}">
                      <a16:colId xmlns:a16="http://schemas.microsoft.com/office/drawing/2014/main" val="2843419774"/>
                    </a:ext>
                  </a:extLst>
                </a:gridCol>
                <a:gridCol w="805195">
                  <a:extLst>
                    <a:ext uri="{9D8B030D-6E8A-4147-A177-3AD203B41FA5}">
                      <a16:colId xmlns:a16="http://schemas.microsoft.com/office/drawing/2014/main" val="1739526978"/>
                    </a:ext>
                  </a:extLst>
                </a:gridCol>
                <a:gridCol w="805195">
                  <a:extLst>
                    <a:ext uri="{9D8B030D-6E8A-4147-A177-3AD203B41FA5}">
                      <a16:colId xmlns:a16="http://schemas.microsoft.com/office/drawing/2014/main" val="3176849965"/>
                    </a:ext>
                  </a:extLst>
                </a:gridCol>
              </a:tblGrid>
              <a:tr h="535838">
                <a:tc>
                  <a:txBody>
                    <a:bodyPr/>
                    <a:lstStyle/>
                    <a:p>
                      <a:r>
                        <a:rPr lang="en-IN" sz="1600" dirty="0" smtClean="0">
                          <a:latin typeface="Bookman Old Style" panose="02050604050505020204" pitchFamily="18" charset="0"/>
                        </a:rPr>
                        <a:t>S.No.</a:t>
                      </a:r>
                      <a:endParaRPr lang="en-IN" sz="1600" dirty="0">
                        <a:latin typeface="Bookman Old Style" panose="02050604050505020204" pitchFamily="18" charset="0"/>
                      </a:endParaRPr>
                    </a:p>
                  </a:txBody>
                  <a:tcPr anchor="ctr"/>
                </a:tc>
                <a:tc>
                  <a:txBody>
                    <a:bodyPr/>
                    <a:lstStyle/>
                    <a:p>
                      <a:r>
                        <a:rPr lang="en-IN" sz="1600" dirty="0" smtClean="0">
                          <a:latin typeface="Bookman Old Style" panose="02050604050505020204" pitchFamily="18" charset="0"/>
                        </a:rPr>
                        <a:t>Description</a:t>
                      </a:r>
                      <a:endParaRPr lang="en-IN" sz="1600" dirty="0">
                        <a:latin typeface="Bookman Old Style" panose="02050604050505020204" pitchFamily="18" charset="0"/>
                      </a:endParaRPr>
                    </a:p>
                  </a:txBody>
                  <a:tcPr anchor="ctr"/>
                </a:tc>
                <a:tc>
                  <a:txBody>
                    <a:bodyPr/>
                    <a:lstStyle/>
                    <a:p>
                      <a:pPr algn="ctr"/>
                      <a:r>
                        <a:rPr lang="en-IN" sz="1600" dirty="0" smtClean="0">
                          <a:latin typeface="Bookman Old Style" panose="02050604050505020204" pitchFamily="18" charset="0"/>
                        </a:rPr>
                        <a:t>Yes</a:t>
                      </a:r>
                      <a:endParaRPr lang="en-IN" sz="1600" dirty="0">
                        <a:latin typeface="Bookman Old Style" panose="02050604050505020204" pitchFamily="18" charset="0"/>
                      </a:endParaRPr>
                    </a:p>
                  </a:txBody>
                  <a:tcPr anchor="ctr"/>
                </a:tc>
                <a:tc>
                  <a:txBody>
                    <a:bodyPr/>
                    <a:lstStyle/>
                    <a:p>
                      <a:pPr algn="ctr"/>
                      <a:r>
                        <a:rPr lang="en-IN" sz="1600" dirty="0" smtClean="0">
                          <a:latin typeface="Bookman Old Style" panose="02050604050505020204" pitchFamily="18" charset="0"/>
                        </a:rPr>
                        <a:t>No</a:t>
                      </a:r>
                      <a:endParaRPr lang="en-IN" sz="1600" dirty="0">
                        <a:latin typeface="Bookman Old Style" panose="02050604050505020204" pitchFamily="18" charset="0"/>
                      </a:endParaRPr>
                    </a:p>
                  </a:txBody>
                  <a:tcPr anchor="ctr"/>
                </a:tc>
                <a:extLst>
                  <a:ext uri="{0D108BD9-81ED-4DB2-BD59-A6C34878D82A}">
                    <a16:rowId xmlns:a16="http://schemas.microsoft.com/office/drawing/2014/main" val="2140483238"/>
                  </a:ext>
                </a:extLst>
              </a:tr>
              <a:tr h="535838">
                <a:tc>
                  <a:txBody>
                    <a:bodyPr/>
                    <a:lstStyle/>
                    <a:p>
                      <a:pPr algn="ctr">
                        <a:lnSpc>
                          <a:spcPct val="120000"/>
                        </a:lnSpc>
                      </a:pPr>
                      <a:r>
                        <a:rPr lang="en-IN" sz="1600" dirty="0" smtClean="0">
                          <a:latin typeface="Bookman Old Style" panose="02050604050505020204" pitchFamily="18" charset="0"/>
                        </a:rPr>
                        <a:t>1</a:t>
                      </a:r>
                      <a:endParaRPr lang="en-IN" sz="1600" dirty="0">
                        <a:latin typeface="Bookman Old Style" panose="02050604050505020204" pitchFamily="18" charset="0"/>
                      </a:endParaRPr>
                    </a:p>
                  </a:txBody>
                  <a:tcPr anchor="ctr"/>
                </a:tc>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IN" sz="1600" dirty="0" smtClean="0">
                          <a:latin typeface="Bookman Old Style" panose="02050604050505020204" pitchFamily="18" charset="0"/>
                        </a:rPr>
                        <a:t>Any unnecessary rows: blank rows, header, footer, summary, total, subtotal?</a:t>
                      </a:r>
                    </a:p>
                  </a:txBody>
                  <a:tcPr anchor="ctr"/>
                </a:tc>
                <a:tc>
                  <a:txBody>
                    <a:bodyPr/>
                    <a:lstStyle/>
                    <a:p>
                      <a:pPr algn="ctr">
                        <a:lnSpc>
                          <a:spcPct val="120000"/>
                        </a:lnSpc>
                      </a:pPr>
                      <a:endParaRPr lang="en-IN" sz="1600" dirty="0">
                        <a:latin typeface="Bookman Old Style" panose="02050604050505020204" pitchFamily="18" charset="0"/>
                      </a:endParaRPr>
                    </a:p>
                  </a:txBody>
                  <a:tcPr anchor="ctr"/>
                </a:tc>
                <a:tc>
                  <a:txBody>
                    <a:bodyPr/>
                    <a:lstStyle/>
                    <a:p>
                      <a:pPr algn="ctr">
                        <a:lnSpc>
                          <a:spcPct val="120000"/>
                        </a:lnSpc>
                      </a:pPr>
                      <a:r>
                        <a:rPr lang="en-IN" sz="1600" dirty="0" smtClean="0">
                          <a:latin typeface="Bookman Old Style" panose="02050604050505020204" pitchFamily="18" charset="0"/>
                          <a:sym typeface="Wingdings" panose="05000000000000000000" pitchFamily="2" charset="2"/>
                        </a:rPr>
                        <a:t></a:t>
                      </a:r>
                      <a:endParaRPr lang="en-IN" sz="1600" dirty="0">
                        <a:latin typeface="Bookman Old Style" panose="02050604050505020204" pitchFamily="18" charset="0"/>
                      </a:endParaRPr>
                    </a:p>
                  </a:txBody>
                  <a:tcPr anchor="ctr"/>
                </a:tc>
                <a:extLst>
                  <a:ext uri="{0D108BD9-81ED-4DB2-BD59-A6C34878D82A}">
                    <a16:rowId xmlns:a16="http://schemas.microsoft.com/office/drawing/2014/main" val="961681288"/>
                  </a:ext>
                </a:extLst>
              </a:tr>
              <a:tr h="535838">
                <a:tc>
                  <a:txBody>
                    <a:bodyPr/>
                    <a:lstStyle/>
                    <a:p>
                      <a:pPr algn="ctr">
                        <a:lnSpc>
                          <a:spcPct val="120000"/>
                        </a:lnSpc>
                      </a:pPr>
                      <a:r>
                        <a:rPr lang="en-IN" sz="1600" dirty="0" smtClean="0">
                          <a:latin typeface="Bookman Old Style" panose="02050604050505020204" pitchFamily="18" charset="0"/>
                        </a:rPr>
                        <a:t>2</a:t>
                      </a:r>
                      <a:endParaRPr lang="en-IN" sz="1600" dirty="0">
                        <a:latin typeface="Bookman Old Style" panose="02050604050505020204" pitchFamily="18" charset="0"/>
                      </a:endParaRPr>
                    </a:p>
                  </a:txBody>
                  <a:tcPr anchor="ctr"/>
                </a:tc>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IN" sz="1600" dirty="0" smtClean="0">
                          <a:latin typeface="Bookman Old Style" panose="02050604050505020204" pitchFamily="18" charset="0"/>
                        </a:rPr>
                        <a:t>Any issues with columns:</a:t>
                      </a:r>
                      <a:r>
                        <a:rPr lang="en-IN" sz="1600" baseline="0" dirty="0" smtClean="0">
                          <a:latin typeface="Bookman Old Style" panose="02050604050505020204" pitchFamily="18" charset="0"/>
                        </a:rPr>
                        <a:t> missing or inconsistent column name, unwanted column etc.</a:t>
                      </a:r>
                      <a:endParaRPr lang="en-IN" sz="1600" dirty="0" smtClean="0">
                        <a:latin typeface="Bookman Old Style" panose="02050604050505020204" pitchFamily="18" charset="0"/>
                      </a:endParaRPr>
                    </a:p>
                  </a:txBody>
                  <a:tcPr anchor="ctr"/>
                </a:tc>
                <a:tc>
                  <a:txBody>
                    <a:bodyPr/>
                    <a:lstStyle/>
                    <a:p>
                      <a:pPr algn="ctr">
                        <a:lnSpc>
                          <a:spcPct val="120000"/>
                        </a:lnSpc>
                      </a:pPr>
                      <a:endParaRPr lang="en-IN" sz="1600" dirty="0">
                        <a:latin typeface="Bookman Old Style" panose="02050604050505020204" pitchFamily="18" charset="0"/>
                      </a:endParaRPr>
                    </a:p>
                  </a:txBody>
                  <a:tcPr anchor="ctr"/>
                </a:tc>
                <a:tc>
                  <a:txBody>
                    <a:bodyPr/>
                    <a:lstStyle/>
                    <a:p>
                      <a:pPr algn="ctr">
                        <a:lnSpc>
                          <a:spcPct val="120000"/>
                        </a:lnSpc>
                      </a:pPr>
                      <a:r>
                        <a:rPr lang="en-IN" sz="1600" dirty="0" smtClean="0">
                          <a:latin typeface="Bookman Old Style" panose="02050604050505020204" pitchFamily="18" charset="0"/>
                          <a:sym typeface="Wingdings" panose="05000000000000000000" pitchFamily="2" charset="2"/>
                        </a:rPr>
                        <a:t></a:t>
                      </a:r>
                      <a:endParaRPr lang="en-IN" sz="1600" dirty="0">
                        <a:latin typeface="Bookman Old Style" panose="02050604050505020204" pitchFamily="18" charset="0"/>
                      </a:endParaRPr>
                    </a:p>
                  </a:txBody>
                  <a:tcPr anchor="ctr"/>
                </a:tc>
                <a:extLst>
                  <a:ext uri="{0D108BD9-81ED-4DB2-BD59-A6C34878D82A}">
                    <a16:rowId xmlns:a16="http://schemas.microsoft.com/office/drawing/2014/main" val="2998568579"/>
                  </a:ext>
                </a:extLst>
              </a:tr>
              <a:tr h="564612">
                <a:tc>
                  <a:txBody>
                    <a:bodyPr/>
                    <a:lstStyle/>
                    <a:p>
                      <a:pPr algn="ctr">
                        <a:lnSpc>
                          <a:spcPct val="120000"/>
                        </a:lnSpc>
                      </a:pPr>
                      <a:r>
                        <a:rPr lang="en-IN" sz="1600" dirty="0" smtClean="0">
                          <a:latin typeface="Bookman Old Style" panose="02050604050505020204" pitchFamily="18" charset="0"/>
                        </a:rPr>
                        <a:t>3</a:t>
                      </a:r>
                      <a:endParaRPr lang="en-IN" sz="1600" dirty="0">
                        <a:latin typeface="Bookman Old Style" panose="02050604050505020204" pitchFamily="18" charset="0"/>
                      </a:endParaRPr>
                    </a:p>
                  </a:txBody>
                  <a:tcPr anchor="ctr"/>
                </a:tc>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IN" sz="1600" dirty="0" smtClean="0">
                          <a:latin typeface="Bookman Old Style" panose="02050604050505020204" pitchFamily="18" charset="0"/>
                        </a:rPr>
                        <a:t>Are there any missing values or null values? </a:t>
                      </a:r>
                    </a:p>
                  </a:txBody>
                  <a:tcPr anchor="ctr"/>
                </a:tc>
                <a:tc>
                  <a:txBody>
                    <a:bodyPr/>
                    <a:lstStyle/>
                    <a:p>
                      <a:pPr algn="ctr">
                        <a:lnSpc>
                          <a:spcPct val="120000"/>
                        </a:lnSpc>
                      </a:pPr>
                      <a:endParaRPr lang="en-IN" sz="1600" dirty="0">
                        <a:latin typeface="Bookman Old Style" panose="02050604050505020204" pitchFamily="18" charset="0"/>
                      </a:endParaRPr>
                    </a:p>
                  </a:txBody>
                  <a:tcPr anchor="ctr"/>
                </a:tc>
                <a:tc>
                  <a:txBody>
                    <a:bodyPr/>
                    <a:lstStyle/>
                    <a:p>
                      <a:pPr algn="ctr">
                        <a:lnSpc>
                          <a:spcPct val="120000"/>
                        </a:lnSpc>
                      </a:pPr>
                      <a:r>
                        <a:rPr lang="en-IN" sz="1600" dirty="0" smtClean="0">
                          <a:latin typeface="Bookman Old Style" panose="02050604050505020204" pitchFamily="18" charset="0"/>
                          <a:sym typeface="Wingdings" panose="05000000000000000000" pitchFamily="2" charset="2"/>
                        </a:rPr>
                        <a:t></a:t>
                      </a:r>
                      <a:endParaRPr lang="en-IN" sz="1600" dirty="0">
                        <a:latin typeface="Bookman Old Style" panose="02050604050505020204" pitchFamily="18" charset="0"/>
                      </a:endParaRPr>
                    </a:p>
                  </a:txBody>
                  <a:tcPr anchor="ctr"/>
                </a:tc>
                <a:extLst>
                  <a:ext uri="{0D108BD9-81ED-4DB2-BD59-A6C34878D82A}">
                    <a16:rowId xmlns:a16="http://schemas.microsoft.com/office/drawing/2014/main" val="1108619235"/>
                  </a:ext>
                </a:extLst>
              </a:tr>
              <a:tr h="807209">
                <a:tc>
                  <a:txBody>
                    <a:bodyPr/>
                    <a:lstStyle/>
                    <a:p>
                      <a:pPr algn="ctr">
                        <a:lnSpc>
                          <a:spcPct val="120000"/>
                        </a:lnSpc>
                      </a:pPr>
                      <a:endParaRPr lang="en-IN" sz="1600" dirty="0">
                        <a:latin typeface="Bookman Old Style" panose="02050604050505020204" pitchFamily="18" charset="0"/>
                      </a:endParaRPr>
                    </a:p>
                  </a:txBody>
                  <a:tcPr anchor="ctr"/>
                </a:tc>
                <a:tc gridSpan="3">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IN" sz="1600" dirty="0" smtClean="0">
                          <a:latin typeface="Bookman Old Style" panose="02050604050505020204" pitchFamily="18" charset="0"/>
                        </a:rPr>
                        <a:t>Note: If there are missing values,</a:t>
                      </a:r>
                      <a:r>
                        <a:rPr lang="en-IN" sz="1600" baseline="0" dirty="0" smtClean="0">
                          <a:latin typeface="Bookman Old Style" panose="02050604050505020204" pitchFamily="18" charset="0"/>
                        </a:rPr>
                        <a:t> we have two options: drop the row or column or impute the missing values (try other data sources, or derive the values or use business judgment)</a:t>
                      </a:r>
                      <a:endParaRPr lang="en-IN" sz="1600" dirty="0" smtClean="0">
                        <a:latin typeface="Bookman Old Style" panose="02050604050505020204" pitchFamily="18" charset="0"/>
                      </a:endParaRPr>
                    </a:p>
                  </a:txBody>
                  <a:tcPr anchor="ctr"/>
                </a:tc>
                <a:tc hMerge="1">
                  <a:txBody>
                    <a:bodyPr/>
                    <a:lstStyle/>
                    <a:p>
                      <a:pPr algn="ctr">
                        <a:lnSpc>
                          <a:spcPct val="120000"/>
                        </a:lnSpc>
                      </a:pPr>
                      <a:endParaRPr lang="en-IN" sz="1600" dirty="0">
                        <a:latin typeface="Bookman Old Style" panose="02050604050505020204" pitchFamily="18" charset="0"/>
                      </a:endParaRPr>
                    </a:p>
                  </a:txBody>
                  <a:tcPr anchor="ctr"/>
                </a:tc>
                <a:tc hMerge="1">
                  <a:txBody>
                    <a:bodyPr/>
                    <a:lstStyle/>
                    <a:p>
                      <a:pPr algn="ctr">
                        <a:lnSpc>
                          <a:spcPct val="120000"/>
                        </a:lnSpc>
                      </a:pPr>
                      <a:endParaRPr lang="en-IN" sz="1600" dirty="0">
                        <a:latin typeface="Bookman Old Style" panose="02050604050505020204" pitchFamily="18" charset="0"/>
                      </a:endParaRPr>
                    </a:p>
                  </a:txBody>
                  <a:tcPr anchor="ctr"/>
                </a:tc>
                <a:extLst>
                  <a:ext uri="{0D108BD9-81ED-4DB2-BD59-A6C34878D82A}">
                    <a16:rowId xmlns:a16="http://schemas.microsoft.com/office/drawing/2014/main" val="2059599220"/>
                  </a:ext>
                </a:extLst>
              </a:tr>
              <a:tr h="535838">
                <a:tc>
                  <a:txBody>
                    <a:bodyPr/>
                    <a:lstStyle/>
                    <a:p>
                      <a:pPr algn="ctr">
                        <a:lnSpc>
                          <a:spcPct val="120000"/>
                        </a:lnSpc>
                      </a:pPr>
                      <a:r>
                        <a:rPr lang="en-IN" sz="1600" dirty="0" smtClean="0">
                          <a:latin typeface="Bookman Old Style" panose="02050604050505020204" pitchFamily="18" charset="0"/>
                        </a:rPr>
                        <a:t>4</a:t>
                      </a:r>
                      <a:endParaRPr lang="en-IN" sz="1600" dirty="0">
                        <a:latin typeface="Bookman Old Style" panose="02050604050505020204" pitchFamily="18" charset="0"/>
                      </a:endParaRPr>
                    </a:p>
                  </a:txBody>
                  <a:tcPr anchor="ctr"/>
                </a:tc>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IN" sz="1600" dirty="0" smtClean="0">
                          <a:latin typeface="Bookman Old Style" panose="02050604050505020204" pitchFamily="18" charset="0"/>
                        </a:rPr>
                        <a:t>Are there any issues with the data types of the columns?</a:t>
                      </a:r>
                    </a:p>
                  </a:txBody>
                  <a:tcPr anchor="ctr"/>
                </a:tc>
                <a:tc>
                  <a:txBody>
                    <a:bodyPr/>
                    <a:lstStyle/>
                    <a:p>
                      <a:pPr algn="ctr">
                        <a:lnSpc>
                          <a:spcPct val="120000"/>
                        </a:lnSpc>
                      </a:pPr>
                      <a:endParaRPr lang="en-IN" sz="1600" dirty="0">
                        <a:latin typeface="Bookman Old Style" panose="02050604050505020204" pitchFamily="18" charset="0"/>
                      </a:endParaRPr>
                    </a:p>
                  </a:txBody>
                  <a:tcPr anchor="ctr"/>
                </a:tc>
                <a:tc>
                  <a:txBody>
                    <a:bodyPr/>
                    <a:lstStyle/>
                    <a:p>
                      <a:pPr algn="ctr">
                        <a:lnSpc>
                          <a:spcPct val="120000"/>
                        </a:lnSpc>
                      </a:pPr>
                      <a:r>
                        <a:rPr lang="en-IN" sz="1600" dirty="0" smtClean="0">
                          <a:latin typeface="Bookman Old Style" panose="02050604050505020204" pitchFamily="18" charset="0"/>
                          <a:sym typeface="Wingdings" panose="05000000000000000000" pitchFamily="2" charset="2"/>
                        </a:rPr>
                        <a:t></a:t>
                      </a:r>
                      <a:endParaRPr lang="en-IN" sz="1600" dirty="0">
                        <a:latin typeface="Bookman Old Style" panose="02050604050505020204" pitchFamily="18" charset="0"/>
                      </a:endParaRPr>
                    </a:p>
                  </a:txBody>
                  <a:tcPr anchor="ctr"/>
                </a:tc>
                <a:extLst>
                  <a:ext uri="{0D108BD9-81ED-4DB2-BD59-A6C34878D82A}">
                    <a16:rowId xmlns:a16="http://schemas.microsoft.com/office/drawing/2014/main" val="3733655782"/>
                  </a:ext>
                </a:extLst>
              </a:tr>
              <a:tr h="535838">
                <a:tc>
                  <a:txBody>
                    <a:bodyPr/>
                    <a:lstStyle/>
                    <a:p>
                      <a:pPr algn="ctr">
                        <a:lnSpc>
                          <a:spcPct val="120000"/>
                        </a:lnSpc>
                      </a:pPr>
                      <a:r>
                        <a:rPr lang="en-IN" sz="1600" dirty="0" smtClean="0">
                          <a:latin typeface="Bookman Old Style" panose="02050604050505020204" pitchFamily="18" charset="0"/>
                        </a:rPr>
                        <a:t>5</a:t>
                      </a:r>
                      <a:endParaRPr lang="en-IN" sz="1600" dirty="0">
                        <a:latin typeface="Bookman Old Style" panose="02050604050505020204" pitchFamily="18" charset="0"/>
                      </a:endParaRPr>
                    </a:p>
                  </a:txBody>
                  <a:tcPr anchor="ctr"/>
                </a:tc>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IN" sz="1600" dirty="0" smtClean="0">
                          <a:latin typeface="Bookman Old Style" panose="02050604050505020204" pitchFamily="18" charset="0"/>
                        </a:rPr>
                        <a:t>Is there a need to standardize precision for better</a:t>
                      </a:r>
                      <a:r>
                        <a:rPr lang="en-IN" sz="1600" baseline="0" dirty="0" smtClean="0">
                          <a:latin typeface="Bookman Old Style" panose="02050604050505020204" pitchFamily="18" charset="0"/>
                        </a:rPr>
                        <a:t> presentation of data?</a:t>
                      </a:r>
                      <a:endParaRPr lang="en-IN" sz="1600" dirty="0" smtClean="0">
                        <a:latin typeface="Bookman Old Style" panose="02050604050505020204" pitchFamily="18" charset="0"/>
                      </a:endParaRPr>
                    </a:p>
                  </a:txBody>
                  <a:tcPr anchor="ctr"/>
                </a:tc>
                <a:tc>
                  <a:txBody>
                    <a:bodyPr/>
                    <a:lstStyle/>
                    <a:p>
                      <a:pPr algn="ctr">
                        <a:lnSpc>
                          <a:spcPct val="120000"/>
                        </a:lnSpc>
                      </a:pPr>
                      <a:endParaRPr lang="en-IN" sz="1600" dirty="0">
                        <a:latin typeface="Bookman Old Style" panose="02050604050505020204" pitchFamily="18" charset="0"/>
                      </a:endParaRPr>
                    </a:p>
                  </a:txBody>
                  <a:tcPr anchor="ct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en-IN" sz="1600" dirty="0" smtClean="0">
                          <a:latin typeface="Bookman Old Style" panose="02050604050505020204" pitchFamily="18" charset="0"/>
                          <a:sym typeface="Wingdings" panose="05000000000000000000" pitchFamily="2" charset="2"/>
                        </a:rPr>
                        <a:t></a:t>
                      </a:r>
                      <a:endParaRPr lang="en-IN" sz="1600" dirty="0" smtClean="0">
                        <a:latin typeface="Bookman Old Style" panose="02050604050505020204" pitchFamily="18" charset="0"/>
                      </a:endParaRPr>
                    </a:p>
                  </a:txBody>
                  <a:tcPr anchor="ctr"/>
                </a:tc>
                <a:extLst>
                  <a:ext uri="{0D108BD9-81ED-4DB2-BD59-A6C34878D82A}">
                    <a16:rowId xmlns:a16="http://schemas.microsoft.com/office/drawing/2014/main" val="1808544061"/>
                  </a:ext>
                </a:extLst>
              </a:tr>
              <a:tr h="535838">
                <a:tc>
                  <a:txBody>
                    <a:bodyPr/>
                    <a:lstStyle/>
                    <a:p>
                      <a:pPr algn="ctr">
                        <a:lnSpc>
                          <a:spcPct val="120000"/>
                        </a:lnSpc>
                      </a:pPr>
                      <a:r>
                        <a:rPr lang="en-IN" sz="1600" dirty="0" smtClean="0">
                          <a:latin typeface="Bookman Old Style" panose="02050604050505020204" pitchFamily="18" charset="0"/>
                        </a:rPr>
                        <a:t>6</a:t>
                      </a:r>
                      <a:endParaRPr lang="en-IN" sz="1600" dirty="0">
                        <a:latin typeface="Bookman Old Style" panose="02050604050505020204" pitchFamily="18" charset="0"/>
                      </a:endParaRPr>
                    </a:p>
                  </a:txBody>
                  <a:tcPr anchor="ctr"/>
                </a:tc>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IN" sz="1600" dirty="0" smtClean="0">
                          <a:latin typeface="Bookman Old Style" panose="02050604050505020204" pitchFamily="18" charset="0"/>
                        </a:rPr>
                        <a:t>Are there any outliers? Is there a</a:t>
                      </a:r>
                      <a:r>
                        <a:rPr lang="en-IN" sz="1600" baseline="0" dirty="0" smtClean="0">
                          <a:latin typeface="Bookman Old Style" panose="02050604050505020204" pitchFamily="18" charset="0"/>
                        </a:rPr>
                        <a:t> need to remain outliers? (Refer next slide)</a:t>
                      </a:r>
                      <a:endParaRPr lang="en-IN" sz="1600" dirty="0" smtClean="0">
                        <a:latin typeface="Bookman Old Style" panose="02050604050505020204" pitchFamily="18" charset="0"/>
                      </a:endParaRPr>
                    </a:p>
                  </a:txBody>
                  <a:tcPr anchor="ctr"/>
                </a:tc>
                <a:tc>
                  <a:txBody>
                    <a:bodyPr/>
                    <a:lstStyle/>
                    <a:p>
                      <a:pPr algn="ctr">
                        <a:lnSpc>
                          <a:spcPct val="120000"/>
                        </a:lnSpc>
                      </a:pPr>
                      <a:endParaRPr lang="en-IN" sz="1600" dirty="0">
                        <a:latin typeface="Bookman Old Style" panose="02050604050505020204" pitchFamily="18" charset="0"/>
                      </a:endParaRPr>
                    </a:p>
                  </a:txBody>
                  <a:tcPr anchor="ct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en-IN" sz="1600" dirty="0" smtClean="0">
                          <a:latin typeface="Bookman Old Style" panose="02050604050505020204" pitchFamily="18" charset="0"/>
                          <a:sym typeface="Wingdings" panose="05000000000000000000" pitchFamily="2" charset="2"/>
                        </a:rPr>
                        <a:t></a:t>
                      </a:r>
                      <a:endParaRPr lang="en-IN" sz="1600" dirty="0" smtClean="0">
                        <a:latin typeface="Bookman Old Style" panose="02050604050505020204" pitchFamily="18" charset="0"/>
                      </a:endParaRPr>
                    </a:p>
                  </a:txBody>
                  <a:tcPr anchor="ctr"/>
                </a:tc>
                <a:extLst>
                  <a:ext uri="{0D108BD9-81ED-4DB2-BD59-A6C34878D82A}">
                    <a16:rowId xmlns:a16="http://schemas.microsoft.com/office/drawing/2014/main" val="334583278"/>
                  </a:ext>
                </a:extLst>
              </a:tr>
              <a:tr h="535838">
                <a:tc>
                  <a:txBody>
                    <a:bodyPr/>
                    <a:lstStyle/>
                    <a:p>
                      <a:pPr algn="ctr">
                        <a:lnSpc>
                          <a:spcPct val="120000"/>
                        </a:lnSpc>
                      </a:pPr>
                      <a:r>
                        <a:rPr lang="en-IN" sz="1600" dirty="0" smtClean="0">
                          <a:latin typeface="Bookman Old Style" panose="02050604050505020204" pitchFamily="18" charset="0"/>
                        </a:rPr>
                        <a:t>7</a:t>
                      </a:r>
                      <a:endParaRPr lang="en-IN" sz="1600" dirty="0">
                        <a:latin typeface="Bookman Old Style" panose="02050604050505020204" pitchFamily="18" charset="0"/>
                      </a:endParaRPr>
                    </a:p>
                  </a:txBody>
                  <a:tcPr anchor="ctr"/>
                </a:tc>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IN" sz="1600" dirty="0" smtClean="0">
                          <a:latin typeface="Bookman Old Style" panose="02050604050505020204" pitchFamily="18" charset="0"/>
                        </a:rPr>
                        <a:t>Are the observations</a:t>
                      </a:r>
                      <a:r>
                        <a:rPr lang="en-IN" sz="1600" baseline="0" dirty="0" smtClean="0">
                          <a:latin typeface="Bookman Old Style" panose="02050604050505020204" pitchFamily="18" charset="0"/>
                        </a:rPr>
                        <a:t> under each variable have any variation in scale?</a:t>
                      </a:r>
                      <a:endParaRPr lang="en-IN" sz="1600" dirty="0" smtClean="0">
                        <a:latin typeface="Bookman Old Style" panose="02050604050505020204" pitchFamily="18" charset="0"/>
                      </a:endParaRPr>
                    </a:p>
                  </a:txBody>
                  <a:tcPr anchor="ctr"/>
                </a:tc>
                <a:tc>
                  <a:txBody>
                    <a:bodyPr/>
                    <a:lstStyle/>
                    <a:p>
                      <a:pPr algn="ctr">
                        <a:lnSpc>
                          <a:spcPct val="120000"/>
                        </a:lnSpc>
                      </a:pPr>
                      <a:endParaRPr lang="en-IN" sz="1600" dirty="0">
                        <a:latin typeface="Bookman Old Style" panose="02050604050505020204" pitchFamily="18" charset="0"/>
                      </a:endParaRPr>
                    </a:p>
                  </a:txBody>
                  <a:tcPr anchor="ct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en-IN" sz="1600" dirty="0" smtClean="0">
                          <a:latin typeface="Bookman Old Style" panose="02050604050505020204" pitchFamily="18" charset="0"/>
                          <a:sym typeface="Wingdings" panose="05000000000000000000" pitchFamily="2" charset="2"/>
                        </a:rPr>
                        <a:t></a:t>
                      </a:r>
                      <a:endParaRPr lang="en-IN" sz="1600" dirty="0" smtClean="0">
                        <a:latin typeface="Bookman Old Style" panose="02050604050505020204" pitchFamily="18" charset="0"/>
                      </a:endParaRPr>
                    </a:p>
                  </a:txBody>
                  <a:tcPr anchor="ctr"/>
                </a:tc>
                <a:extLst>
                  <a:ext uri="{0D108BD9-81ED-4DB2-BD59-A6C34878D82A}">
                    <a16:rowId xmlns:a16="http://schemas.microsoft.com/office/drawing/2014/main" val="332006440"/>
                  </a:ext>
                </a:extLst>
              </a:tr>
            </a:tbl>
          </a:graphicData>
        </a:graphic>
      </p:graphicFrame>
    </p:spTree>
    <p:extLst>
      <p:ext uri="{BB962C8B-B14F-4D97-AF65-F5344CB8AC3E}">
        <p14:creationId xmlns:p14="http://schemas.microsoft.com/office/powerpoint/2010/main" val="2986637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Univariate Analysis</a:t>
            </a:r>
            <a:endParaRPr lang="en-IN" dirty="0"/>
          </a:p>
        </p:txBody>
      </p:sp>
      <p:sp>
        <p:nvSpPr>
          <p:cNvPr id="5" name="AutoShape 4" descr="data:image/png;base64,iVBORw0KGgoAAAANSUhEUgAABG4AAANdCAYAAADFhDrnAAAABHNCSVQICAgIfAhkiAAAAAlwSFlzAAALEgAACxIB0t1+/AAAADh0RVh0U29mdHdhcmUAbWF0cGxvdGxpYiB2ZXJzaW9uMy4xLjEsIGh0dHA6Ly9tYXRwbG90bGliLm9yZy8QZhcZAAAgAElEQVR4nOzdfbRlZ10n+O8vqRQVUEhCEi2JVKUwGnGmBzHtwhZoICwQkGBDq+VIGujuYBPsMfagk0zNknSvyQIUndAzlkjQqEBTaIIOL+MYSIM27SRaAcJLqrTCLSoklCQhvNiQmCryzB9nF9yq3FtV9+Wc85xbn89aZ9U5+5y9n99+9t7nOed79z5VrbUAAAAA0J+Tpl0AAAAAAAsT3AAAAAB0SnADAAAA0CnBDQAAAECnBDcAAAAAnVq3lBefeeaZbfPmzWMqBWB23XLLLfe21s6adh3TZpwAWJhxYsQ4AbCwo40TSwpuNm/enJ07d65OVQBrSFXtm3YNPTBOACzMODFinABY2NHGCZdKAQAAAHRKcAMAAADQKcENAAAAQKcENwAAAACdEtwAAAAAdEpwAwAAANApwQ0AAABApwQ3AAAAAJ0S3AAAAAB0SnADAAAA0CnBDQAAAECnBDcAAAAAnRLcAAAAAHRKcAMAAADQKcENAAAAQKcENwAAAACdEtwAAAAAdEpwAwAAANApwQ0AAABApwQ3AAAAAJ0S3AAAAAB0at20C0iSa665JnNzc8uef//+/UmSjRs3rlZJM2PLli255JJLpl0GwJpx1VVXZffu3Staxr59+5IkmzZtWo2SFnT++edn27ZtY1s+AJO10u9Ex2uWvjv5rgMjXQQ3c3NzufXWz+SBBx63rPk3bPhakuSOOx5YzbK6t2HDXdMuAWDN2b17d2766E05+OiDy17Guq+OhtfPHfjcapW14PIBWDvm5ubymVtvzeMeGO93mq9t2JAkeeCOO8bazkrdNdQJdBLcJMkDDzwue/f+wrLmPffcNyXJsuefVYfWG4DVdfDRB/Plp3x52fOfdtNpSbKiZRzP8gFYWx73wAP5hb17x9rGm849N0nG3s5KHaoT8Bs3AAAAAN0S3AA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mkhwc8011+Saa66ZRFPQNccCLOyqq67KVVddNe0ymCL7AHA0PkPByjiGZtu6STQyNzc3iWage44FWNju3bunXQJTZh8AjsZnKFgZx9Bsc6kUAAAAQKcENwAAAACdEtwAAAAAdEpwAwAAANApwQ0AAABApwQ3AAAAAJ0S3AA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EtwAAAAAdEpwAwAAANApwQ0AAABApwQ3AAAAAJ0S3AAAAAB0SnADM+a+++7L5Zdfnr179+byyy/Pl770pWXNv9T51jr9ArPj7rvvzktf+tLcc889Y53nRNVDX/VQw5F6rAlgWnx2frhx9ongBmbMjh07ctttt+WNb3xjbrvttuzYsWNZ8y91vrVOv8Ds2L59e3bu3Jnt27ePdZ4TVQ991UMNR+qxJoBp8dn54cbZJ4IbmCH33XdfbrzxxrTWcscdd6S1lg9+8IPHnerOn38p8611+gVmx9133513v/vdaa3l+uuvP66zH5Yzz4mqh77qoYZZqAlgWnx2frhx98m6VV3aIvbv35/7778/V1xxxYLPz83NZf36UyZRypqyfv09mZs7sGi/0p+5ubmceuqpy55/x44deeihhw6b9tBDD2XHjh151atetaT5lzLfWqdfpm/fvn35+te/nosvvnjapWTXrl05+cGTp13GUZ38tZOza9euLvprtezatSuPfOQjj/m67du3H3a8bt++Pa997WtXfZ4TVQ991UMNs1DTieZY3yfWgrm5uZyyfv20y+jGPevX58Dc3Jre5pO00u8h8/ns/HDj7pNjnnFTVa+sqp1VtdNfF2C6PvzhD+fgwYOHTTt48GA+9KEPLXn+pcy31umXlTFOMEnvfe97c+DAgSTJgQMH8p73vGcs85yoeuirHmo4Uo81zRLjBKwtPjs/3Lj75Jhn3LTW3pLkLUlywQUXtOU0snHjxiTJ6173ugWfv+KKK3LzzQ8sZ9EntAcfPCtbtmxYtF/pz0r/YvCMZzwjH/jABw4Lb9atW5dnPvOZS55/KfOtdfplZVZjnNi0aVOS5G1ve9vqFbZMF198cT5y+0emXcZRfeNR38j3f8/3d9Ffq+V4zx564QtfmOuuuy4HDhzIKaeckosuumgs85yoeuirHmqYhZpmySS+T6wFV1xxRR64+eZpl9GNsx58MBu2bFnT23ySVvPMJZ+dH27cfeI3bmCGbN26NSeddPhhe9JJJ2Xr1q1Lnn8p8611+gVmx6WXXnrY8XrppZeOZZ4TVQ991UMNR+qxJoBp8dn54cbdJ4IbmCFnnHFGLrzwwlRVHv/4x6eq8uxnPzunn376kudfynxrnX6B2XH22WfnxS9+caoqL3nJS3LWWWeNZZ4TVQ991UMNs1ATwLT47Pxw4+6Tifw4MbB6tm7dmjvuuCM/93M/l9/+7d9ecpp7aH7J+OH0C8yOSy+9NLfffvuSznpYzjwnqh76qocajtRjTQDT4rPzw42zTwQ3MGPOOOOMvP71r0+Sb/673Pn5Fv0Cs+Pss8/O29/+9rHPc6Lqoa96qOFIPdYEMC0+Oz/cOPvEpVIAAAAAnRLcAAAAAHRKcAMAAADQKcENAAAAQKcENwAAAACdEtwAAAAAdEpwAwAAANApwQ0AAABApwQ3AAAAAJ0S3AA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EtwAAAAAdGrdJBrZsmXLJJqB7jkWYGHnn3/+tEtgyuwDwNH4DAUr4xiabRMJbi655JJJNAPdcyzAwrZt2zbtEpgy+wBwND5Dwco4hmabS6UAAAAAOiW4AQAAAOiU4AYAAACgU4IbAAAAgE4JbgAAAAA6JbgBAAAA6JTgBgAAAKBTghsAAACATgluAAAAADoluAEAAADolOAGAAAAoFOCGwAAAIBOCW4AAAAAOiW4AQAAAOiU4AYAAACgU4IbAAAAgE4JbgAAAAA6JbgBAAAA6JTgBgAAAKBTghsAAACATgluAAAAADoluAEAAADolOAGAAAAoFOCGwAAAIBOCW4AAAAAOiW4AQAAAOiU4AYAAACgU4IbAAAAgE4JbgAAAAA6JbgBAAAA6JTgBgAAAKBTghsAAACATgluAAAAADoluAEAAADolOAGAAAAoFOCGwAAAIBOCW4AAAAAOiW4AQAAAOiU4AYAAACgU4IbAAAAgE4JbgAAAAA6JbgBAAAA6JTgBgAAAKBTghsAAACATgluAAAAADq1btoFHLJhw10599w3LXPeO5Nk2fPPqg0b7kryhGmXAbDmrPvqupx202krmj/JipZxPMsHYG25a8OGvOncc8faxp0bNiTJ2NtZqbs2bPBNBwZdfPLbsmXLiubfv/9RSZKNGzesRjkz5Akr7jsADnf++eeveBn79u1LkmzatGnFy1rMatQJQD8m9bn+Ufv3J0k2bNw4kfaW6wmZXJ9A77oIbi655JJplwAASZJt27ZNuwQATkC+EwGL8Rs3AAAAAJ0S3AAAAAB0SnADAAAA0CnBDQAAAECnBDcAAAAAnRLcAAAAAHRKcAMAAADQKcENAAAAQKcENwAAAACdEtwAAAAAdEpwAwAAANApwQ0AAABApwQ3AAAAAJ0S3AAAAAB0SnADAAAA0CnBDQAAAECnBDcAAAAAnRLcAAAAAHRKcAMAAADQKcENAAAAQKcENwAAAACdEtwAAAAAdKpaa8f/4qp7kuw7zpefmeTe5RR1AtFHR6d/jk0fHduk+mhTa+2sCbTTtSWOE0fqcX9W0/Hpsaakz7rUdPx6rGslNRknsuJxYr61tn+Mi5qOT481JX3Wpabjs5yaFh0nlhTcLEVV7WytXTCWha8R+ujo9M+x6aNj00ezo8dtpabj02NNSZ91qen49VhXjzWdqHrcFmo6Pmo6fj3Wpabjs9o1uVQKAAAAoFOCGwAAAIBOjTO4ecsYl71W6KOj0z/Hpo+OTR/Njh63lZqOT481JX3Wpabj12NdPdZ0oupxW6jp+Kjp+PVYl5qOz6rWNLbfuAEAAABgZVwqBQAAANApwQ0AAABAp8YS3FTVj1XV31TV7VV1+TjamDVV9dmq+mRVfbyqdg7TzqiqD1TVnuHf06dd5yRV1e9W1d1V9al50xbskxr5j8M+9YmqevL0Kp+cRfroyqq6a9iXPl5Vz5/33BVDH/1NVT13OlVPTlV9d1V9qKp2VdWnq+oXhun2oxnSw5hxlH1p0eNtgrV1NX5U1ffN64+PV9VXq+qySfdVr2PIInX9WlXtHtr+46o6bZi+uarun9dnb55gTVMdSxap6V3z6vlsVX18mD6pfjKmzIDFtlMPqurkqvpYVb1v2rUkSVWdVlXXDe8/u6rqRzqo6ReH7fapqnpnVW2YQg3HPX5MuaYFx45p1jTvuddUVauqM3uoqar+7TBmfbqqfnWSNS1WV1U9qapuGsatnVX1wytqpLW2qrckJyf5TJItSdYnuTXJE1e7nVm7JflskjOPmParSS4f7l+e5A3TrnPCffL0JE9O8qlj9UmS5yf50ySV5ClJbp52/VPsoyuTvGaB1z5xON4ekeTc4Tg8edrrMOb+2ZjkycP9b0/yt0M/2I9m5NbLmHGUfWnB423CtXU7fgzb7++SbJp0X/U6hixS13OSrBvuv2FeXZvnv27CNU11LFmopiOe//UkvzLhfjKmzMBtse007bqGev5dkv+U5H3TrmWo5/eT/Ovh/vokp025nscl2Zvk1OHxHyZ5+RTqOO7xY8o1LTh2TLOmYfp3J/mzJPtyxOeTKfXTM5N8MMkjhsdnd7JP3ZDkecP95yf58EraGMcZNz+c5PbW2lxr7cEkO5K8aAztrAUvyugNNcO/PzHFWiautfYXSe47YvJiffKiJH/QRm5KclpVbZxMpdOzSB8t5kVJdrTW/qG1tjfJ7Rkdj2tWa21/a+2jw/2/T7Irow8F9qPZ0cWYcZR9qVe9jB8XJvlMa23fpBvudQxZqK7W2g2ttYPDw5uSnDOOtpdS01FMZCw5Wk1VVUl+Ksk7V7vdY9RkTJkBvb5fV9U5SV6Q5K3TriVJqurRGX2Z/J0kaa092Fr78nSrSpKsS3JqVa1L8sgkn590AUscP6ZWU8djx/+R5JeTTPx/OVqkplcleX1r7R+G19zdSV0tyaOH+4/JCvf1cQQ3j0vyuXmP70wHb6YdaEluqKpbquqVw7TvaK3tT0aDUJKzp1ZdPxbrE/vV4X5+OG3yd+edynlC91FVbU7yg0lujv1olnS3TY7Yl5KFj7dJ6nn82JrDv1xPu69m4dj/lxmdpXHIucOlFX9eVU+bcC29jiVPS/KF1tqeedMm2k/GlNmwwPv1NF2d0ZfZh6ZdyGBLknuSXDscO2+tqkdNs6DW2l1J3pjkjiT7k3yltXbDNGuap5dxdTFHjh1TUVUXJbmrtXbrtGuZ53uTPK2qbh7GiH887YIGlyX5tar6XEb7/RUrWdg4gptaYJr/czz50dbak5M8L8mrq+rp0y5oxtivvuW3kjwhyZMyGvR+fZh+wvZRVX1bkuuTXNZa++rRXrrAtBOijzrW1TZZYF9a7HibpC7Hj6pan+SiJH80TOqhrxbTxX5WVduSHEzyjmHS/iSPb639YIZLLIa/kk9Cz2PJz+TwQHCi/WRMmQ1L2E6TqOXHk9zdWrtlmnUcYV1Gl2781nDsfC2jS4CmZgiIX5TRZZjfleRRVfXSadY0CxYYO6ZVxyOTbEvyK9OsYwHrkpye0SWrv5TkD4czN6ftVUl+sbX23Ul+McPZb8s1juDmzoyuezvknEzhFLjetNY+P/x7d5I/zui04y8cOqV2+Hfip3V1aLE+sV8NWmtfaK19o7X2UJJr8q1T2E/IPqqqUzL64PaO1tq7h8n2o9nRzTZZaF86yvE2MR2PH89L8tHW2heG+qbeV+n42K+qlyX58SQ/24YL3ofLkb443L8lo9+T+d5J1NPrWDJcPvHiJO+aV+vE+smYMhsW2U7T9KNJLqqqz2Z0ye+zqurt0y0pdya5s7V26Gyk6zIKcqbp2Un2ttbuaa0dSPLuJP9kyjUd0sO4+jALjR1T9ISMQrdbh339nCQfrarvnGpVo3393cNlq3+V0VlvE/3R5EW8LKN9PBn9kWtFn4vGEdz8dZLzqurc4a9xW5O8ZwztzIyqelRVffuh+xn90NSnMuqXlw0ve1mS/3s6FXZlsT55T5J/USNPyejUyv3TKHDajrh+/p9ltC8loz7aWlWPqKpzk5yX5K8mXd8kDWn67yTZ1Vr7jXlP2Y9mRxdjxmL70lGOt0nV1fP4cdhZEdPuq0GXx35V/ViS/yXJRa21r8+bflZVnTzc35LR+/bchGrqdSx5dpLdrbU7D02YVD8ZU2bDUbbT1LTWrmitndNa25zROPafW2tTPZOktfZ3ST5XVd83TLowyW1TLCkZXSL1lKp65LAdL8zoN4p60MO4epjFxo5paa19srV2dmtt87Cv35nRD4X/3ZRL+5Mkz0qSqvrejH6I+96pVjTy+ST/dLj/rCR7jvLaY2vj+VXl52f0C++fSbJtHG3M0i2ja0xvHW6fPtQnSR6b5MZhI96Y5Ixp1zrhfnlnRqc/H8jowP9Xi/VJRqcj/+awT30yyQXTrn+KffS2oQ8+kdEgs3He67cNffQ3GX7FfC3fkjw1o9PSP5Hk48Pt+faj2br1MGYcZV9a9HibUF1djh8Z/aDkF5M8Zt60ifZVr2PIInXdntFvoRzat948vPYlw3a9NclHk7xwgjVNdSxZqKZh+u8l+TdHvHZS/WRMmYHbYttp2nXNq+8Z6ed/lXpSkp1DX/1JktM7qOnfJ9mdUVj8tgz/E9CEazju8WPKNS04dkyzpiOe/2wm/79KLdRP65O8fdinPprkWZ3sU09Ncsswdt2c5IdW0kYNDQEAAADQmXFcKgUAAADAKhDcAAAAAHRKcAMAAADQKcENAAAAQKcENwAAAACdEtwAACe0qnp5VX3XtOsAYOmqanNVfWoVlvPyqvq/hvs/UVVPnPfch6vqgpW2AcsluGEiqur3quqfLzD9u6rquuH+M6rqfYvM/9mqOnPcdQ5tPamqnj+JtgCYrqo6OcnLkwhuADjkJ5I88ZivggkR3DBVrbXPt9YeFuhMS1WtS/KkJIIbgCmqqpdW1V9V1cer6reralNV7amqM6vqpKr6L1X1nOEvrbur6ver6hNVdV1VPXJYxoVV9bGq+mRV/W5VPWKY/tmq+pWq+kiSn0lyQZJ3DG2dWlWvr6rbhuW9cYrdAMDxObmqrqmqT1fVDcN7+ROq6v+tqluGMeP8JKmqF1bVzcP48MGq+o75C6qqf5LkoiS/NowLTxie+slhXPrbqnrahNePE5zghrGoqn8xfOC9tareNkx+elX9ZVXNHTr7ZrFTG6vqscOb7seq6reT1FHaOvSh/a1V9amqekdVPbuq/uvwIf+Hh9edUVV/MtR1U1X9o2H6lVX1lqq6IckfJPkPSX56eKP+6VXuGgCOoaq+P8lPJ/nR1tqTknwjyT9N8oYkb07yPye5rbV2wzDL9yV5S2vtHyX5apJLq2pDkt9L8tOttf8+ybokr5rXzAOttae21t6eZGeSnx3aOjXJP0vyA8Py/vfxri0Aq+C8JL/ZWvuBJF9O8pIkb0nyb1trP5TkNUm2D6/9SJKntNZ+MMmOJL88f0Gttb9M8p4kv9Rae1Jr7TPDU+taaz+c5LIkrx33CsF866ZdAGtPVf1Akm0ZfeC+t6rOSPIbSTYmeWqS8zN6M7zuKIt5bZKPtNb+Q1W9IMkrj9Hs9yT5yeF1f53kfxzauijJ/5rR6Y7/PsnHWms/UVXPyiikedIw/w8leWpr7f6qenmSC1prP7+0NQdglVyY0fvyX1dVMgpT7m6tXVlVP5nk3+Rb799J8rnW2n8d7r89yf+U5ANJ9rbW/naY/vtJXp3k6uHxuxZp+6tJHkjy1qp6f5IFL+EFoCt7W2sfH+7fkmRzkn+S5I+GcSRJHjH8e06Sd1XVxiTrk+w9zjbefcTyYWIEN4zDs5Jc11q7N0laa/cNb5h/0lp7KMltR56SuICnJ3nxMP/7q+pLx3j93tbaJ5Okqj6d5MbWWquqT+Zbb6xPzSh9T2vtPw9n9TxmeO49rbX7l7SWAIxLJfn91toVh00cXQJ1zvDw25L8/XC/HTF/y1HO1Bx8baGJrbWDw5maFybZmuTnMxrXAOjXP8y7/40k35Hky8OZlEf6P5P8RmvtPVX1jCRXLrGNb8T3aCbMpVKMQ+XhH6KTw99Qj/WBOossYzHzl/3QvMcP5VtvrAu1eaiNBT/AAzAVNyb551V1dvLNS103ZXSp1DuS/EqSa+a9/vFV9SPD/Z/J6DT43Uk2V9X3DNMvTvLni7T390m+fWjr25I8prX2/2R0OvxCH/oB6NtXk+wdztJMjfwPw3OPSXLXcP9li8z/zXEBeiC4YRxuTPJTVfXYZPSBexnL+IskPzvM/7wkp69CXfOX+Ywk97bWvrrA67xRA0xRa+22JP9bkhuq6hMZXfa0Ock/TvKG1to7kjxYVa8YZtmV5GXDa89I8luttQeSvCKj0+Q/mVGQ/+ZFmvy9JG+uqo9n9P7/vmFZf57kF8ewigCM388m+VdVdWuSTyd50TD9yozGhv+S5N5F5t2R5JeG39t8wiKvgYmp1pZyUgMcn6p6WZJfyuhUwo8Nk9/XWjv0X3//t9bat1XV5mH6fzeEKa9prf34EPq8M8mZGX1wfnGSHzp0+dURbX1zGcPj3zvU1hHLPyPJtUnOTfL1JK9srX2iqq5M8t9aa28c5j8jyZ8lOSXJ61pri/0OAgBTduQYAACw1ghuAICZJbgBANY6wQ0AAABAp/waNjNjuHzqxgWeurC19sVJ1wMAAADj5owbAAAAgE75X6UAAAAAOiW4AQAAAOiU4AYAAACgU4IbAAAAgE4JbgAAAAA6JbgBAAAA6JTgBgAAAKBTghsAAACATgluAAAAADoluAEAAADolOAGAAAAoFOCGwAAAIBOCW4AAAAAOrVuKS8+88wz2+bNm8dUCsDsuuWWW+5trZ017TqmzTgBsDDjxIhxAmBhRxsnlhTcbN68OTt37lydqgDWkKraN+0aemCcAFiYcWLEOAGwsKONEy6VAgAAAOiU4AYAAACgU4IbAAAAgE4JbgAAAAA6JbgBAAAA6JTgBgAAAKBTghsAAACATgluAAAAADoluAEAAADolOAGAAAAoFOCGwAAAIBOCW4AAAAAOiW4AQAAAOiU4AYAAACgU4IbAAAAgE4JbgAAAAA6JbgBAAAA6JTgBgAAAKBTghsAAACATgluAAAAADoluAEAAADo1LppFzCLrrrqquzevXvVl7tv374kyaZNm1Z92Uc6//zzs23btrG3A7AS11xzTebm5pY9//79+5MkGzduXK2SlmTLli255JJLptI2AN9y9dVXZ8+ePcd83Z133pkkOeecc5bVznnnnZfLLrtsWfMCLEZwswy7d+/OTR+9KQcffXBVl7vuq6PN8bkDn1vV5S7WDkDv5ubm8plbb83jHnhgWfN/bcOGJMkDd9yxmmUdl7uGtgGYvj179mTnpz+dB88666ivW/+VryRJ7li/fsltrL/nnmXVBnAsvsEv08FHH8yXn/LlVV3maTedliSrvtzF2gGYBY974IH8wt69y5r3TeeemyTLnn8lDrUNQB8ePOus/N1LXnLU13zn9dcnyTFfd7R5AVab37gBAAAA6JTgBgAAAKBTghsAAACATgluAAAAADoluAEAAADolOAGAAAAoFOCGwAAAIBOCW4AAAAAOiW4AQAAAOiU4AYAAACgU4IbAAAAgE4JbgAAAAA6JbgBAAAA6JTgBgAAAKBTghsAAACATgluAAAAADoluAEAAADolOAGAAAAoFOCGwAAAIBOCW4AAAAAOiW4AQAAAOiU4AYAAACgU4IbAAAAgE4JbgAAAAA6JbgBAAAA6JTgBgAAAKBTghsAAACATgluAAAAADoluAEAAADolOAGAAAAoFOCGwAAAIBOCW4AAAAAOoJU300AACAASURBVCW4AQAAAOiU4AYAAACgU4IbAAAAgE4JbgAAAAA6JbgBAAAA6JTgBgAAAKBTghsAAACATgluAAAAADoluAEAAADolOAGAAAAoFOCGwAAAIBOCW4AAAAAOiW4AQAAAOjURIKbq666KlddddUkmoJVYZ+FybrmmmtyzTXXTLsMVpFtCqymq6++OldfffW0y5gZ+gvWlnWTaGT37t2TaAZWjX0WJmtubm7aJbDKbFNgNe3Zs2faJcwU/QVri0ulAAAAADoluAEAAADolOAGAAAAoFOCGwAAAIBOCW4AAAAAOiW4AQAAAOiU4AYAAACgU4IbAAAAgE4JbgAAAAA6JbgBAAAA6JTgBgAAAKBTghsAAACATgluAAAAADoluAEAAADolOAGAAAAoFOCGwAAAIBOCW4AAAAAOiW4AQAAAOiU4AYAAACgU4IbAAAAgE4JbgAAAAA6JbgBAAAA6JTgBgAAAKBTghsAAACATgluAAAAADoluAEAAADolOAGAAAAoFOCGwAAAIBOCW4AAAAAOiW4AQAAAOiU4AYAAACgU4IbAAAAgE4JbgAAAAA6JbgBAAAA6JTgBgAAAKBTghsAAACATgluAAAAADoluAEAAADolOAGAAAAoFOCGwAAAIBOCW4AAAAAOiW4AQAAAOiU4AYAAACgU4IbWAV33313XvrSl+aee+6ZdiljNY717KXveqkDTnT33XdfLr/88nzpS1866rSlLmOc9a207XHWO4121ir9xyy79957c+mll+aLX/zigo+naTVr6Wm9OPGMc/8T3MAq2L59e3bu3Jnt27dPu5SxGsd69tJ3vdQBJ7odO3bktttuy44dO446banLGGd9K217nPVOo521Sv8xy6699trceuutufbaaxd8PE2rWUtP68WJZ5z7n+AGVujuu+/Ou9/97rTWcv3116/ZMzbGsZ699F0vdcCJ7r777suNN96Y1lo++MEP5ktf+tKC05a6jHHWt9K2x1nvNNpZq/Qfs+zee+/N+9///rTW8v73vz979uw57PE0z045sraV1LKay4KlGvf+t25Vl7aIffv25etf/3ouvvjiSTQ3drt27crJD5487TKW7eSvnZxdu3atme0xDrt27cojH/nI43rt9u3b89BDDyVJHnrooWzfvj2vfe1rx1neVIxjPXvpu17qOJHt378/999/f6644orDps/NzeWU9eunVNXK3LN+fQ7MzT1snU4Uc3NzOfXUU5c0z44dOw47Fnfs2JHW2sOmvepVr1rSMo72+pXWN3/Zy2l7nPVOo521Sv9N35133pn7778/r371q5c1/549e3JKa6tc1eFO+fKXs+crX1l2jatpz54933wPvvbaa9OGdX/ooYdy5ZVXHvb42muvzWte85qp1HlkbSupZTWXBUs17v3vmGfcVNUrq2pnVe30V2h4uPe+9705cOBAkuTAgQN5z3veM+WKxmMc69lL3/VSx6wyTrBaPvzhD+fgwYNJkoMHD+ZDH/rQgtOWuoxx1rfStsdZ7zTaWav038oYJ6brhhtuOOxzzt69ew97/Gd/9mfd1LaSWlZzWbBU497/jnnGTWvtLUnekiQXXHDBsmLqTZs2JUne9ra3LWf27lx88cX5yO0fmXYZy/aNR30j3/89379mtsc4LOVspBe+8IW57rrrcuDAgZxyyim56KKLxljZ9IxjPXvpu17qmFWrMU5s3LgxSfK6173usOlXXHFFHrj55hVWOB1nPfhgNmzZ8rB1OlEs50yjZzzjGfnABz6QgwcPZt26dXnmM5+Z1trDpi11GavlWMteTtvjrHca7axV+m9lVmOcOOecc5Ikv/mbv7msGl796lfnL+++e1nzHq8Dp52W884+e9k1rqb5Z/085znPyfve975vfs4555xzcuedd37z8XOf+9yp1XlkbSupZTWXBUs17v3Pb9zACl166aU56aTRoXTSSSfl0ksvnXJF4zGO9eyl73qpA050W7duPexY3Lp164LTlrqMcda30rbHWe802lmr9B+z7BWveEWqKslo/73yyisPe/yKV7yim9pWUstqLguWatz7n+AGVujss8/Oi1/84lRVXvKSl+Sss86adkljMY717KXveqkDTnRnnHFGLrzwwlRVnv3sZ+f0009fcNpSlzHO+lba9jjrnUY7a5X+Y5adeeaZecELXpCqygte8IKcd955hz1+7GMf201tK6llNZcFSzXu/W8iP04Ma92ll16a22+/fc2fqTGO9eyl73qpA050W7duzR133HHYGQ0LTVvqMsZZ30rbHme902hnrdJ/zLJXvOIV2bt37zfPAjjy8TStZi09rRcnnnHuf4IbWAVnn3123v72t0+7jLEbx3r20ne91AEnujPOOCOvf/3rjzltqctYLcda9nLaHme902hnrdJ/zLIzzzwz27dvX/TxNK1mLT2tFyeece5/LpUCAAAA6JTgBgAAAKBTghsAAACATgluAAAAADoluAEAAADolOAGAAAAoFOCGwAAAIBOCW4AAAAAOiW4AQAAAOiU4AYAAACgU4IbAAAAgE4JbgAAAAA6JbgBAAAA6JTgBgAAAKBTghsAAACATgluAAAAADoluAEAAADolOAGAAAAoFOCGwAAAIBOCW4AAAAAOiW4AQAAAOiU4AYAAACgU4IbAAAAgE4JbgAAAAA6JbgBAAAA6JTgBgAAAKBTghsAAACATgluAAAAADoluAEAAADolOAGAAAAoFOCGwAAAIBOCW4AAAAAOiW4AQAAAOiU4AYAAACgU4IbAAAAgE4JbgAAAAA6JbgBAAAA6JTgBgAAAKBTghsAAACATgluAAAAADoluAEAAADolOAGAAAAoFPrJtHI+eefP4lmYNXYZ2GytmzZMu0SWGW2KbCazjvvvGmXMFP0F6wtEwlutm3bNolmYNXYZ2GyLrnkkmmXwCqzTYHVdNlll027hJmiv2BtcakUAAAAQKcENwAAAACdEtwAAAAAdEpwAwAAANApwQ0AAABApwQ3AAAAAJ0S3AA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EtwAAAAAdEpwAwAAANApwQ0AAABApwQ3AAAAAJ0S3AAAAAB0SnADAAAA0CnBDQAAAECn1k27gFm17qvrctpNp636MpOs+nIXawdgFty1YUPedO65y5r3zg0bkmTZ86/EXRs25AkTbxWAxay/55585/XXH/M1SY75ukXnPfvsZdUGcDS+wS/D+eefP5bl7tu3L0myadOmsSx/vnGtA8Bq2rJly4rmf9T+/UmSDRs3rkY5S/KErLx+AFbHeeedd1yvu/PBB5Mk5ywngDn77ONuB2ApBDfLsG3btmmXAHBCuOSSS6ZdAgBrwGWXXTbtEgCWzW/cAAAAAHRKcAMAAADQKcENAAAAQKcENwAAAACdEtwAAAAAdEpwAwAAANApwQ0AAABApwQ3AAAAAJ0S3AAAAAB0SnADAAAA0CnBDQAAAECnBDcAAAAAnRLcAAAAAHRKcAMAAADQKcENAAAAQKcENwAAAACdEtwAAAAAdEpwAwAAANApwQ0AAABApwQ3AAAAAJ0S3AAAAAB0SnADAAAA0KlqrR3/i6vuSbJvmW2dmeTeZc47abNS66zUmah1XNQ6HsupdVNr7axxFDNLljlOzNK+sRD1T5f6p0v9x884kRV/n1iKWd83j8a6za61vH7WbeUWHSeWFNysRFXtbK1dMJHGVmhWap2VOhO1jotax2OWal0LZr2/1T9d6p8u9dOrtbxtrdvsWsvrZ93Gy6VSAAAAAJ0S3AAAAAB0apLBzVsm2NZKzUqts1JnotZxUet4zFKta8Gs97f6p0v906V+erWWt611m11ref2s2xhN7DduAAAAAFgal0oBAAAAdEpwAwAAANCpsQc3VfVjVfU3VXV7VV0+7vaWoqq+u6o+VFW7qurTVfULw/Qrq+quqvr4cHv+tGtNkqr6bFV9cqhp5zDtjKr6QFXtGf49vYM6v29e3328qr5aVZf10q9V9btVdXdVfWretAX7sUb+47D/fqKqntxBrb9WVbuHev64qk4bpm+uqvvn9e+bO6h10W1eVVcM/fo3VfXcKdf5rnk1fraqPj5Mn2qfngh6GSOOMh4s+b2hql42vH5PVb1s3vQfGt7Dbx/mrTGsx8lV9bGqet/w+Nyqunmo5V1VtX6Y/ojh8e3D85vnLWPBY3Pc26qqTquq64b3t11V9SOz1P9V9YvDvvOpqnpnVW3ouf8XeS8ce38v1sYq1b/g+Dg8t6R+Xc62ox/jfr+apFri+DSL6jjHrllTSxjXZs1SxrxZsFpj4li11sZ2S3Jyks8k2ZJkfZJbkzxxnG0usb6NSZ483P/2JH+b5IlJrkzymmnXt0C9n01y5hHTfjXJ5cP9y5O8Ydp1LrAP/F2STb30a5KnJ3lykk8dqx+TPD/JnyapJE9JcnMHtT4nybrh/hvm1bp5/us66dcFt/lwnN2a5BFJzh3eJ06eVp1HPP/rSX6lhz5d67eexoijjAdLem9IckaSueHf04f7pw/P/VWSHxnm+dMkzxvDevy7JP8pyfuGx3+YZOtw/81JXjXcvzTJm4f7W5O8a7i/4LE5iW2V5PeT/Ovh/vokp81K/yd5XJK9SU6d1+8v77n/swpj4XL6e7E2Vqn+xcbHJffrUredWz+3cRwvU16fJY1Ps3jLcY5ds3bLEsa1WbpliWPeLNxWY0wc923cZ9z8cJLbW2tzrbUHk+xI8qIxt3ncWmv7W2sfHe7/fZJdGe2Is+RFGb0pZPj3J6ZYy0IuTPKZ1tq+aRdySGvtL5Lcd8TkxfrxRUn+oI3clOS0qto4mUoXrrW1dkNr7eDw8KYk50yqnqNZpF8X86IkO1pr/9Ba25vk9ozeL8buaHUOfxH+qSTvnEQt9DNGHGU8WOp7w3OTfKC1dl9r7UtJPpDkx4bnHt1a+//aaNT/g6zy+3VVnZPkBUneOjyuJM9Kct0i9R9ar+uSXDi8frFjc6zbqqoendGHpt9Jktbag621L2eG+j/JuiSnVtW6JI9Msj8d9/8qjYXL6e9V+dyyxPFxSf26zGOHfnQztqyGZYxPM2WJY9fMWMa4NmuWMuZ1bxa+H447uHlcks/Ne3xnOg1GhlNdfzDJzcOknx9Offrdjk5ha0luqKpbquqVw7TvaK3tT0Zv7EnOnlp1C9uaw78E99ivyeL92Ps+/C8zSnwPOXc41fTPq+pp0yrqCAtt81779WlJvtBa2zNvWo99ulZ0uR8cMR4s9b3haNPvXGD6aro6yS8neWh4/NgkX573RXZ+m9+sc3j+K8Prl7peq2VLknuSXDscb2+tqkdlRvq/tXZXkjcmuSOjD69fSXJLZqf/D5lEf0/qc8v88XGp9S/n2KEfXY4tq+E4x6dZs5Sxa5YsdVybGcsY82ZVV98Pxx3cLPQXiO7+//Gq+rYk1ye5rLX21SS/leQJSZ6U0c7461Msb74fba09Ocnzkry6qp4+7YKOZriu8aIkfzRM6rVfj6bbfbiqtiU5mOQdw6T9SR7fWvvBDKecDmn/NC22zXvt15/J4UFjj326lnS3HywwHiz60gWmtWVMXxVV9eNJ7m6t3TJ/8lHa7Kr+jP5y9+QkvzUcb1/L6LTkxXRV/xBKvyijy3C+K8mjMhqrF2uzq/qPw0zVu8D4uJr1T3tbcGxrchstYXyaGcsYu2bJUse1mbGMMW+tmco+Ou7g5s4k3z3v8TlJPj/mNpekqk7J6E3wHa21dydJa+0LrbVvtNYeSnJNJnQJx7G01j4//Ht3kj/OqK4vHDo1a/j37ulV+DDPS/LR1toXkn77dbBYP3a5D9foByB/PMnPDqehZzgF/IvD/Vsyur77e6dX5VG3eXf9Opzq+eIk7zo0rcc+XWO62g8WGg+y9PeGo00/Z4Hpq+VHk1xUVZ/N6LKAZ2X0V8zThn37yDa/Wefw/GMyOkV4qev1/7d372GWlfWd6L8/7G5RQkRukYSJTWubRDNeciBRYzJ4Ay/kdtQTJs6onYQ5KpkE5/hk9MiJMI/n0ZzJyRATL0dM2iSjEhWPUTwJEIMak4yCIgheaGwS7YgCEpGoSGO/54+9qq0uqqprF1V7v7v4fJ5nP1W1al1+71p7r3ftb7171VrZk2RPa21u1Ou7MrrgnZX9/5QkN7TWbm6t7U3y7iSPz+zs/zmT2N/ret2yWP+4ivpvyfjHjn501beshTH7p1kybt81S8bt12bJuH3erOrq/eF6BzeXJ9leoztMb8noYzPvXedtrtjwGco/TPKZ1trvzps+/zNqv5DkmoXLTlpVHVZVh899n9EN+K7JaH/O/ReH5yf58+lUuKgDRi/0uF/nWWo/vjfJ84a7hz82yW1zQ+ampaqeluQ/J/nZ1to3500/pqruM3y/Lcn2jG4UOTXLHPP3Jjm9Rv+d44SMav3YpOtb4ClJPtta2z+8v8d9usF000cs1R9k/HPDxUlOqaoHDn+ROiXJxcPvbq+qxw7bel7W8HzdWnt5a+341trWjPbjX7fWnpvksiTPXqL+uXY9e5i/ZenX5roeq9bal5N8sap+aJj05CSfzozs/4yGiz+2qu4/rH+u/pnY//NMYn+v23XLUv1jxtyvw7EY99jRj276lrWwiv5pZqyi75oZq+jXZsm4fd6s6uv9YVv/OzQ/I6O7n38+ySvWe3tj1vaEjIY1XZ3kk8PjGUn+NMmnhunvTXJcB7Vuy+iu+FcluXZuX2b0OdAPJNk1fD1y2rUOdd0/yVeTPGDetC72a0Zh0o1J9maUmP7KUvsxo6Fwrxuev59KcmIHtV6f0ecq556zc//d4lnDc+OqJJ9I8jMd1LrkMU/yimG/fi7r8N91xqlzmP6WJC9cMO9U9+m94dFLH7FMfzD2uSGje2tcPzx2zJt+Ykbh5eeT/EGSWqe2nJzv/meObRm9Qb0+o4+t3neYfujw8/XD77fNW37R1+Z6H6uMPlJ5xXAM3pPRfymamf2f5Nwknx228acZ/Qejbvd/1qgvHHd/L7WNNap/0f5xNft1NcfOo5/Hep+vJtyWsfqnWX1kBX3XrD0yRr82a4+M0efNwmOt+sT1fMx1ogAAAAB0Zr0/KgUAAADAKgluAAAAADoluAEAAADolOAGAAAAoFOCGwAAAIBOCW6YuKr6uwlvb2tV/dIktwnAPTPpvgKA/q2kb6iqn6qqa6vqk1X1I1V1zUHmP+C9QlWdWFWvXYt6Ya0Ibpi41trjJ7WtqtqUZGsSwQ3ADJlkXwHAbFhh3/DcJL/TWnt0km+tYP6tmfdeobV2RWvt11dXIawPwQ0TV1X/Mnw9uao+VFXvqKrrquo1VfXcqvpYVX2qqh4yzPeWqnpjVf3NMN9pw/RDq2rnMO+VVfXEYfoLquqdVfW+JJckeU2SnxpS95dU1SOGbXyyqq6uqu1T2hUALGFBX/HBqnpXVX22qt5aVTX87qSq+ruqumo4rx9+kL7hPVX1vqq6oap+rar+0zDP/6iqI4f5HlJVf1lVHx/6nR+e3l4AYL6D9Q1V9atJ/pckv1VVb12w7NbhvP6J4TEXAi18r3ByVV00LHPk0HdcPfQVjxymn1NVfzTUsLuqBD2sq03TLoB7vUcl+ZEktybZneTNrbUfr6rfSPIfk5w1zLc1yb9J8pAkl1XVQ5OcmSSttX89XFhfUlUPG+Z/XJJHttZuraqTk7y0tTYX+Px+kt9rrb21qrYkuc8E2gnA6j0mySOSfCnJ3yb5yar6WJI/S/KLrbXLq+p7M/rL6m8kS/YNPzqs69Ak1yf5z621x1TVf0vyvCTnJXlTkhe21nZV1U8keX2SJ02qoQCs2N36htbam6vqCUkuaq29q6q2zpv/piRPba3dMfzh9u1JTkzyshz4XuHkecucm+TK1trPV9WTkvxJkkcPv/vhJE9McniSz1XVG1pre9enqdzbCW6YtstbazcmSVV9PqMRMknyqYxOhHPe0Vrbl2RXVe3O6ET5hCS/nySttc9W1T8mmbs4v7S1dusS2/z7JK+oquOTvLu1tmtNWwTAWvtYa21PklTVJzMK829LcmNr7fIkaa19ffj9cn3DZa2125PcXlW3JXnfMP1TSR5ZVd+T5PFJ3jkM6kmS+65z2wBYncX6ho8sM//mJH9QVY9O8p18t29YzhOSPCtJWmt/XVVHVdUDht+9v7X27STfrqqbknxfkj2ragkchOCGafv2vO/3zft5Xw58frYFy7UklaV9Y6lftNbeVlUfTfLMJBdX1a+21v565SUDMGHz+4rvZNQ/VO7eNyTL9w0H63MOSfK14b4IAPRtsb5hOS9J8pWMRvwfkuSOFWxjsT5lru8Zd/uwau5xw6x4TlUdMtz3ZluSzyX5cEY3H8swDP4Hh+kL3Z7REMYM825Lsru19tok703yyHWuHYC199kk319VJyXJcH+bTVl533A3w6idG6rqOcPyVVWPWo/iAZi4B2Q0UnNfkn+f794u4YD3CgvM71NOTnLL3AhPmCSpILPic0k+lNEQxBcOn019fZI3VtWnktyV5AWttW/PG94+5+okd1XVVUnektG9Df5dVe1N8uUk/2VCbQBgjbTW7qyqX0zy+1V1v4zub/OUjO5Js5K+YSnPTfKGqjo7o2H1FyS5as0bAMCkvT7JhUM4f1m+O0J/4XuFK+ctc06SnVV1dZJvJnn+xKqFeaq1xUYZQz+q6i0ZbjA27VoAAABgknxUCgAAAKBTRtwAAAAAdMqIGwAAAIBOCW4AAAAAOiW4AQAAAOiU4AYAAACgU4IbAAAAgE4JbgAAAAA6JbgBAAAA6JTgBgAAAKBTghsAAACATgluAAAAADoluAEAAADolOAGAAAAoFOCGwAAAIBOCW4AAAAAOiW4AQAAAOjUpnFmPvroo9vWrVvXqRSA2fXxj3/8ltbaMdOuY9r0EwCL00+M6CcAFrdcPzFWcLN169ZcccUVa1MVwAZSVf847Rp6oJ8AWJx+YkQ/AbC45foJH5UCAAAA6JTgBgAAAKBTghsAAACATgluAAAAADoluAEAAADolOAGAAAAoFOCGwAAAIBOCW4AAAAAOiW4AQAAAOiU4AYAAACgU4IbAAAAgE4JbgAAAAA6JbgBAAAA6JTgBgAAAKBTghsAAACATgluAAAAADoluAEAAADolOAGAAAAoFOCGwAAAIBOCW4AAAAAOiW4AQAAAOjUpmkXAPcm559/fnbv3j3tMsZ24403JkmOO+64NV/3tm3bcsYZZ6z5emElzjvvvOzatWui29yzZ0+S5Pjjj5/odnu3ffv2nHXWWdMuA5gBKzl3T/pc6xwGrCfBDUzQ7t278/mrrsoP3HHHtEsZyzcOPTRJcscXvrCm6/2nYb0wLbt27coV116bO485ZmLb3HLbbUmSL2zZMrFt9m7LzTdPuwRghuzatSvXXnFtjrlz6XP3bVtG59otX1j/c+3NW5zDgPUluIEJ+4E77shv3HDDtMsYy++dcEKSrHndc+uFabrzmGPy5Wc9a2Lbe9CFFybJRLfZu7l9ArBSx9x5TJ715aXPoxc+aHReWW6etTK3LYD14h43AAAAAJ0S3AA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EtywKueff37OP//8aZcBa8ZzerrOO++8nHfeedMuA5gCr39WwvNk/di30L9N0y6A2bR79+5plwBrynN6unbt2jXtEoAp8fpnJTxP1o99C/0z4gYAAACgU4IbAAAAgE4JbgAAAAA6JbgBAAAA6JTgBgAAAKBTghsAAACATgluAAAAADoluAEAAADolOAGAAAAoFOCGwAAAIBOCW4AAAAAOiW4AQAAAOiU4AYAAACgU4IbAAAAgE4JbgAAAAA6JbgBAAAA6JTgBgAAAKBTghsAAACATgluAAAAADoluAEAAADolOAGAAAAoFOCGwAAAIBOCW4AAAAAOiW4AQAAAOiU4AYAAACgU4IbAAAAgE4JbgAAAAA6JbgBAAAA6JTgBgAAAKBTghsAAACATgluAAAAADoluAEAAADolOAGAAAAoFOCGwAAAIBOCW4AAAAAOiW4AQAAAOiU4AYAAACgU4IbAAAAgE4JbgAAAAA6JbgBAAAA6JTgBgAAAKBTghsAAACATgluAAAAADo1keDm1ltvzcte9rL88z//8yQ2d6+w2D61nwEA1sctt9ySF7/4xfnqV7867VJgohY+96+77ro89alPzeWXX77sa+KWW27JGWeckTPOOOOAeeavb25d119//YqWn1v28ssvv1sNy80/VgOqcgAAGJpJREFUf/vLbXO1+2Saxq2lp9rn67WucaxnGyYS3FxwwQX59Kc/nQsuuGASm7tXWGyf2s8AAOtj586dueqqq7Jz585plwITtfC5f+655+Yb3/hGzj777GVfEzt37sy1116ba6+99oB55q9vbl2vfOUrV7T83LJnn3323WpYbv75219um6vdJ9M0bi091T5fr3WNYz3bsO7Bza233poPfOADaa3lr/7qr4wGWQOL7VP7GQBgfdxyyy15//vfn9Za3v/+98/0X4RhHAuf+5dffnluuOGGJMntt9++5GvilltuyUUXXbT/54suumj/qJi59b3vfe/bv64bbrjhgBEwiy2/a9eu/cvefvvtB9Rw0UUXLTv/XI3XXXfdkttc7T6Z5vlg3Fp6qn2+Xusax3q3YdOarm0RF1xwQfbt25ck2bdvXy644IK86EUvWu/NbmiL7dPW2kT384033phvfetbefnLX75u29iIdu/enc1btky7jG7cvGVL9u7e3cXzaPfu3bnf/e437TLutfbs2ZNvfetbOfPMMye63V27dmVzaxPdJne3+Wtfy67bbpv48acPu3bt6v78u3PnzrThXLFv377s3LkzL33pS6dc1b3L/H5i165daZv7OXd/bfPXctuu2T2HLfcaXPjcP/vss+82z2KviZ07d+auu+7a//Ndd921f11z69u7d+8B63nlK1+Zt771rUsuf8455+xfdqG9e/ce8Lu9e/ceMP9cjVdeeeWS21ypns4H49bSU+3z9VrXONa7DQcdcVNV/6GqrqiqK26++eaxN/DBD35w/4vurrvuymWXXTZ+lRxgsX1qPwPTck/7CYDeXXLJJfvfZO7duzcXX3zxlCuaLfqJ2bXwuT830mW+xV4Tl1xyyQFByr59+3LxxRcfsL6F5kbCLLX8DTfcsOSyCwOd1toB88/VOH8bC7e5Uj2dD8atpafa5+u1rnGsdxsOOuKmtfamJG9KkhNPPHHsaPvkk0/OpZdemrvuuiubNm3KE5/4xFWUyXyL7dPW2kT383HHHZckefWrX72u29loXv7yl+eOj3502mV045g778yh27Z18TzqYdTPrLqn/USSHH/88UmS173udWtX2AqceeaZ+bubbproNrm7vUccke3HHjvx408fZmGUwimnnJKLLrooe/fuzebNm3PqqadOu6SZstb9xJlnnpmb/q6fc/cRe4/Isdtn9xy23Gtw4XP/0EMPvVt4s9hr4pRTTsl73vOe/YHKIYccklNPPXX/x5oWC2BOOOGEZZd/8IMfnD179iy6bFUdEN5UVbZu3bp//rkar7zyygPCmvnbXKmezgfj1tJT7fP1Wtc41rsN636Pm9NPPz2HHDLazCGHHJLTTz99vTe54S22T+1nAID1sWPHjlRVktF11o4dO6ZcEUzGwuf+q171qrvNs9hrYseOHdm06btjBDZt2pQdO3YcsL7NmzcfsMy555677PLnnHPO/mUX2rx58wHr27x58wHzz9W48IbE87e5Uj2dD8atpafa5+u1rnGsdxvWPbg58sgj8+QnPzlVlac85Sl54AMfuN6b3PAW26f2MwDA+jj66KPzzGc+M1WVZz7zmTnqqKOmXRJMxMLn/kknnbR/lMrhhx++5Gvi6KOPzmmnnbb/59NOOy1HHXXUAev7mZ/5mf3rOuGEE/LQhz502eW3b9++f9nDDz/8gBpOO+20Zeefq/FhD3vYkttc7T6Z5vlg3Fp6qn2+Xusax3q3YSL/Dvz000/Pwx/+cKNA1tBi+9R+BgBYHzt27MijHvWomfxLMNwTC5/7r3zlK3PYYYflVa961bKviR07duQRj3hEHvGIRxwwz/z1za1rsZEviy0/t+yrXvWqu9Ww3Pzzt7/cNle7T6Zp3Fp6qn2+Xusax3q2Yd3/q1QyGiHymte8ZhKbutdYbJ/azwAA6+Poo4/O61//+mmXARO38Ln/sIc9LJdeemmS5KSTTlp2ufPPP3/Z9R111FH717WS5ecvu1gNy82/WP2r1dP5YNxaeqp9vl7rGsd6tmEiI24AAAAAGJ/gBgAAAKBTghsAAACATgluAAAAADoluAEAAADolOAGAAAAoFOCGwAAAIBOCW4AAAAAOiW4AQAAAOiU4AYAAACgU4IbAAAAgE4JbgAAAAA6JbgBAAAA6JTgBgAAAKBTghsAAACATgluAAAAADoluAEAAADolOAGAAAAoFOCGwAAAIBOCW4AAAAAOiW4AQAAAOiU4AYAAACgU4IbAAAAgE4JbgAAAAA6JbgBAAAA6JTgBgAAAKBTghsAAACATgluAAAAADoluAEAAADolOAGAAAAoFOCGwAAAIBOCW4AAAAAOiW4AQAAAOiU4AYAAACgU4IbAAAAgE4JbgAAAAA6JbgBAAAA6JTgBgAAAKBTghsAAACATgluAAAAADoluAEAAADolOAGAAAAoFObpl0As2nbtm3TLgHWlOf0dG3fvn3aJQBT4vXPSnierB/7FvonuGFVzjjjjGmXAGvKc3q6zjrrrGmXAEyJ1z8r4Xmyfuxb6J+PSgE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EtwAAAAAdEpwAwAAANApwQ0AAABApwQ3AAAAAJ0S3AAAAAB0SnADAAAA0CnBDQAAAECnBDcAAAAAnRLcAAAAAHRKcAMAAADQKcENAAAAQKcENwAAAACdEtwAAAAAdGrTtAuAe5t/OvTQ/N4JJ0y7jLHsOfTQJFnzuv/p0EPzkDVdI4xvy80350EXXjjR7SWZ6DZ7t+Xmm5Njj512GcAMuXnLzbnwQUufR2/eMjrXLjfPWtZybJzDgPUjuIEJ2rZt27RLWJXDbrwxSXLoccet6XofktndJ2wM27dvn/g299x5Z5LkeEHFdx177FSOBTCbVnK+uHPP6Fx77PHrf649Ns5hwPoS3MAEnXHGGdMuAZjnrLPOmnYJAIzJuRu4t3GPGwAAAIBOCW4AAAAAOiW4AQAAAOiU4AYAAACgU4IbAAAAgE4JbgAAAAA6JbgBAAAA6JTgBgAAAKBTghsAAACATgluAAAAADoluAEAAADolOAGAAAAoFOCGwAAAIBOCW4AAAAAOiW4AQAAAOiU4AYAAACgU4IbAAAAgE4JbgAAAAA6JbgBAAAA6JTgBgAAAKBTghsAAACATgluAAAAADpVrbWVz1x1c5J/THJ0klvWq6jOaOvGpK0b0zTb+uDW2jFT2nY35vUTS5nl56Pap0Pt06H2taefyIr6iaX0elzXkjZuDNq4MUyjjUv2E2MFN/sXqrqitXbiPS5rBmjrxqStG9O9qa2zapaPkdqnQ+3ToXZ6c284rtq4MWjjxtBbG31UCgAAAKBTghsAAACATq02uHnTmlbRN23dmLR1Y7o3tXVWzfIxUvt0qH061E5v7g3HVRs3Bm3cGLpq46rucQMAAADA+vNRKQAAAIBOCW4AAAAAOnXQ4KaqDq2qj1XVVVV1bVWdO0w/oao+WlW7qurPqmrL+pe7/qrqPlV1ZVVdNPy8IduZJFX1D1X1qar6ZFVdMUw7sqouHdp7aVU9cNp13lNVdURVvauqPltVn6mqx23Qdv7QcCznHl+vqrM2YluTpKpeMpyTrqmqtw/nqg37ep11VfVHVXVTVV0z7VrGUVX/qqouG84d11bVb0y7ppVaqv+eJQv75FmyWB87KxbrN6dd00os1Q9Ouy7umap6WlV9rqqur6qXTbueg1mq31jqeqxGXju07+qq+rF563r+MP+uqnr+vOn/03B+uX5Ytibf0pW/b6qq+w4/Xz/8fuu8dbx8mP65qjp13vSpH/dx3kPM6nEc53p6Vo5jLXLNOYnjttQ21kxrbdlHkkryPcP3m5N8NMljk7wjyenD9DcmedHB1jULjyT/Kcnbklw0/Lwh2zm05x+SHL1g2v+V5GXD9y9L8tvTrnMN2vnHSX51+H5LkiM2YjsXtPk+Sb6c5MEbsa1JfiDJDUnuN/z8jiQv2Miv11l/JPnpJD+W5Jpp1zJm3ccl+bHh+8OTXJfk4dOua4W1L9p/T7uuMdtwQJ88S4/F+thZeSzWb067plW0YX8/OO1aPO7xcfx8km3Dc/Gq3s/BS/UbS12PJXlGkr8YztmPTfLRYfqRSXYPXx84fP/A4XcfS/K4YZm/SPL0KbV1Re+bkrw4yRuH709P8mfD9w8fjul9k5wwHOv79HLcFzsXbqTjmDGvp2flOGaRa85JHLeltrFWj4OOuGkj/zL8uHl4tCRPSvKuYfofJ/n5g62rd1V1fJJnJnnz8HNlA7bzIH4uo3YmG6C9VfW9Gb14/zBJWmt3tta+lg3WzkU8OcnnW2v/mI3b1k1J7ldVm5LcP8mNufe9XmdGa+3DSW6ddh3jaq3d2Fr7xPD97Uk+k9GFTveW6b9nwsI+mclYpt+cNfP7QWbXjye5vrW2u7V2Z5ILMrqu6dYy/cZS12M/l+RPhnP2/0hyRFUdl+TUJJe21m5trf1zkkuTPG343fe21v6+jd4h/kmmcL0z5vum+W1/V5InD/P/XJILWmvfbq3dkOT6jI751I/7Kt5DzORxzHjX0zNxHJe45pzEcVvX91wrusfNMAzuk0luGor+fJKvtdbuGmbZkxm5kD2I85L8ZpJ9w89HZWO2c05LcklVfbyq/sMw7ftaazcmo44nybFTq25tbEtyc5KdNRrK+eaqOiwbr50LnZ7k7cP3G66trbV/SvI7Sb6QUQdzW5KPZ2O/XpmyYUjwYzIauTITFvbfrbWZqT1375NnzWJ97CxYqt+cNfP7QWbXDyT54ryfZ6pvX9BvLHU9tlQbl5u+Z5HpkzbO+6b9bRl+f9sw/7htn6Rx30PM3HFcxfX0LB7HOZM4buv6nmtFwU1r7TuttUcnOT6j5OxHFpttLQubtKo6LclNrbWPz5+8yKwz3c4FfrK19mNJnp7kzKr66WkXtA42ZTRU7g2ttcck+UZGQ9c2rOFzqD+b5J3TrmW9DJ8Z/bmMhmN+f5LDMnoeL7SRXq9MUVV9T5ILk5zVWvv6tOtZqYX9d1X96LRrWokl+uRZM6t97Mz3m/eGfvBeZGavxcfoN5Zq47jTJ2YV75tmro0Z/1w4c21cxfX0zLVxBWamTWP9V6lheNgHM/r81xHDkKpkdEH4pbUtbeJ+MsnPVtU/ZDSM60kZJckbrZ37tda+NHy9Kcn/m1Eo95VhCFiGrzdNr8I1sSfJnnl/ZX5XRifhjdbO+Z6e5BOtta8MP2/Etj4lyQ2ttZtba3uTvDvJ47OBX69MT1Vtzuji+62ttXdPu57VmNd/P23KpazU3frkqvrv0y1pPEv0sbNgqX5zlizsB5lde5L8q3k/z0TfvkS/sdT12FJtXG768YtMn6Rx3zftb8vw+wdk9FGWcds+SeO+h5jF4zju9fQsHsc5kzhu6/qeayX/VeqYqjpi+P5+GR3gzyS5LMmzh9men+TP17KwSWutvby1dnxrbWtGw2v/urX23Gywds6pqsOq6vC575OckuSaJO/NqJ3JBmhva+3LSb5YVT80THpykk9ng7VzgX+bA4eHb8S2fiHJY6vq/sNna+eO64Z8vTI9w/PrD5N8prX2u9OuZxxL9N+fnW5VK7NEn/zvplzWii3Tx3ZvmX5zlizsB5ldlyfZXqP/crMlo/PBe6dc07KW6TeWuh57b5LnDf/d5rFJbhs+ZnFxklOq6oHDyIhTklw8/O72qnrssK3nZcLXO6t43zS/7c8e5m/D9NNr9N+KTkiyPaMbv079uK/iPcTMHceMfz09c8dxnkkct/V9z9UOflfmRya5MsnVGV10/NYwfVtGB+T6jIai3vdg65qVR5KT8927o2/Idg7tump4XJvkFcP0o5J8IMmu4euR0651Ddr66CRXDM/h92R0Z/AN186hrfdP8tUkD5g3baO29dyM3oRek+RPM7qT/YZ8vW6ER0Zvom5Msjejv1b8yrRrWmHdT8hoCOzVST45PJ4x7bpWWPui/fesPeb3ybPyWKqPnZXHYv3mtGsao/a79YMes/3I6L++XJfRPTa7fy0t1W8sdT2W0UcvXje071NJTpy3rl8ermmuT7Jj3vQTh/P655P8QZKaYnsP+r4pyaHDz9cPv982b/lXDO34XOb9V6Uejvti58KNdhwzxvX0rBzHLHLNOYnjttQ21uoxtxEAAAAAOjPWPW4AAAAAmBzBDQAAAECnBDcAAAAAnRLcAAAAAHRKcAMAAADQKcENAAAA9wpVtbWqrpl2HTAOwQ3rpqr+Zfj6/VX1rnnT315VV1fVS6ZXHQA9qaojqurFB5lna1X90grWddCLcn0RADArNk27ADa+1tqXkjw7SarqQUke31p78HSrAqAzRyR5cZLXLzPP1iS/lORt92RDq+mLqmpTa+2ue7JdANZfVf0fSZ6b5ItJbkny8SSXJfmjJN9M8pF5874gyS8kuW+SE5K8rbV2blVtTfKXST6a5DFJrkvyvNbaNyfVDpjPiBvW3YK/fF6S5Niq+mRV/VRVPaSq/rKqPl5Vf1NVP7zMeo6pqgur6vLh8ZPD9NdW1W8N359aVR+uqkOq6i1V9cZhvddV1WnDPPepqv86rOPqqvpf523jN6vqU1V1VVW9Zv32CgALvCbJQ4b+4b8Oj2uGc/Ivzpvnp4Z5XjL0L39TVZ8YHo9f4bZW1BcN/cjvVtVlSX577ZsMwFqqqhOTPCujsOV/TnLi8KudSX69tfa4RRb78YyCnkcnec6wjiT5oSRvaq09MsnXM/rjAkyFETdM2s8muai19ugkqaoPJHlha21XVf1ERn9pfdISy/5ekv/WWvtIVf1gkouT/EiSlyW5vKr+JslrkzyjtbavqpLRX2f/TZKHJLmsqh6a5HlJbmutnVRV903yt1V1SZIfTvLzSX6itfbNqjpyPXYAAIt6WZIfba09uqqeleSFSR6V5OiMzvEfHuZ5aWttLoi/f5KnttbuqKrtSd6e716kL2ecvuhhSZ7SWvvOmrUUgPXyhCR/3lr7VpJU1fuSHJbkiNbah4Z5/jTJ0+ctc2lr7avD/O8e1vGeJF9srf3tMM9/T/LrSX5n/ZsAdye4YWqq6nuSPD7JO4eQJRkNU1zKU5I8fN6831tVh7fWbq+qM5J8OMlLWmufn7fMO1pr+5LsqqrdGYUzpyR5ZFU9e5jnAUm2D+vfOTcEsrV26z1uJACr8YQkbx/Ckq9U1YeSnJTRXzzn25zkD6rq0Um+k1HIMpYV9EXvFNoAzIxaZNo3krRllln4u3aQ6TBxghum6ZAkX5v7i+cK53/cXIK+wL9O8tUk379g+mIn3EryH1trF8//RVU9bZH5AZi8xS68F/OSJF/JaGTOIUnuWMW2DtYXfWMV6wRgOj6S5P+pqldn9F73mUnOT3JbVT2htfaRjD4WNd9Th5H238po9P0vD9N/sKoe11r7+yT/NvPujQOT5h43TE1r7etJbqiq5yRJjTxqmUUuSfJrcz8Mf2FNVT04yf+W0WdZnz4Mc5/znOF+Nw9Jsi3J5zL6iNWLqmrzsPzDquqwYf2/PAy9j49KAUzU7UkOH77/cJJfHO5JdkySn07ysQXzJKMRkzcOIyv/fZL7jLvRVfRFAHSqtXZ5kvcmuSrJu5NckeS2JDuSvK6q/j6jgGa+j2T08alPJrmwtXbFMP0zSZ5fVVcnOTLJG9a/BbA4I26YtucmeUNVnZ3RkPcLMjrRLubXMzrhXp3Rc/fDVfWiJH+Y0T0PvlRVv5LkLVV10rDM55J8KMn3ZXT/gjuq6s0Z3fvmEzUaF39zkp9vrf3lEAZdUVV3Jvn/kvzv69BmABZorX21qv52uJn9XyS5OqP+oCX5zdbal6vqq0nuqqqrkrwlo3vRXDiELpdl9aNjxumLAOjb77TWzhn+GPvhJP93a+0TGY3OnHPOvO9vaq39Wu5uX2vthetYJ6xYteaTIWxMVfWWjG4++a5p1wIAAKy/qnpbkocnOTTJH7fWXr3MvC9IcuLC4KZG/w78otbaj65fpbByghs2LMENAAAAs05wQ3eq6hVJnrNg8jtba//nNOoBYDZV1alJfnvB5Btaa78wjXoAAFZDcAMAAADQKf9VCgAAAKBTghsAAACATgluAAAAADoluAEAAADo1P8PP8+2EWx8F+kAAAAASUVORK5CYII="/>
          <p:cNvSpPr>
            <a:spLocks noGrp="1" noChangeAspect="1" noChangeArrowheads="1"/>
          </p:cNvSpPr>
          <p:nvPr>
            <p:ph idx="1"/>
          </p:nvPr>
        </p:nvSpPr>
        <p:spPr bwMode="auto">
          <a:xfrm>
            <a:off x="428766" y="1255595"/>
            <a:ext cx="4498076" cy="51997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lnSpc>
                <a:spcPct val="150000"/>
              </a:lnSpc>
              <a:buNone/>
            </a:pPr>
            <a:r>
              <a:rPr lang="en-IN" sz="1800" dirty="0" smtClean="0"/>
              <a:t>Box and Whiskers plots are ideal for studying the data distribution and checking for any outliers. The dots beyond the whiskers indicate the outliers. There are a quite a lot of outliers in the variables income and gdpp. The line in the middle of the box is an indicator of any skewness in the data. </a:t>
            </a:r>
            <a:endParaRPr lang="en-IN" sz="1800" dirty="0"/>
          </a:p>
        </p:txBody>
      </p:sp>
      <p:pic>
        <p:nvPicPr>
          <p:cNvPr id="7" name="Picture 6" descr="C:\Users\jnvd\AppData\Local\Microsoft\Windows\INetCache\Content.MSO\B8DF9EFB.tmp"/>
          <p:cNvPicPr/>
          <p:nvPr/>
        </p:nvPicPr>
        <p:blipFill>
          <a:blip r:embed="rId2">
            <a:extLst>
              <a:ext uri="{28A0092B-C50C-407E-A947-70E740481C1C}">
                <a14:useLocalDpi xmlns:a14="http://schemas.microsoft.com/office/drawing/2010/main" val="0"/>
              </a:ext>
            </a:extLst>
          </a:blip>
          <a:srcRect/>
          <a:stretch>
            <a:fillRect/>
          </a:stretch>
        </p:blipFill>
        <p:spPr bwMode="auto">
          <a:xfrm>
            <a:off x="5063319" y="1255596"/>
            <a:ext cx="6687402" cy="5199796"/>
          </a:xfrm>
          <a:prstGeom prst="rect">
            <a:avLst/>
          </a:prstGeom>
          <a:noFill/>
          <a:ln>
            <a:noFill/>
          </a:ln>
        </p:spPr>
      </p:pic>
    </p:spTree>
    <p:extLst>
      <p:ext uri="{BB962C8B-B14F-4D97-AF65-F5344CB8AC3E}">
        <p14:creationId xmlns:p14="http://schemas.microsoft.com/office/powerpoint/2010/main" val="1007610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2175</Words>
  <Application>Microsoft Office PowerPoint</Application>
  <PresentationFormat>Widescreen</PresentationFormat>
  <Paragraphs>151</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Bookman Old Style</vt:lpstr>
      <vt:lpstr>Calibri</vt:lpstr>
      <vt:lpstr>Calibri Light</vt:lpstr>
      <vt:lpstr>Wingdings</vt:lpstr>
      <vt:lpstr>Office Theme</vt:lpstr>
      <vt:lpstr>Clustering and PCA</vt:lpstr>
      <vt:lpstr>Introduction</vt:lpstr>
      <vt:lpstr>Problem Statement</vt:lpstr>
      <vt:lpstr>Data Dictionary</vt:lpstr>
      <vt:lpstr>Solution Methodology</vt:lpstr>
      <vt:lpstr>Exploratory Data Analysis</vt:lpstr>
      <vt:lpstr>Reading and Understanding the Data</vt:lpstr>
      <vt:lpstr>Data Quality Check</vt:lpstr>
      <vt:lpstr>Univariate Analysis</vt:lpstr>
      <vt:lpstr>Univariate Analysis - contd.</vt:lpstr>
      <vt:lpstr>Identifying Outliers</vt:lpstr>
      <vt:lpstr>Bivariate Analysis</vt:lpstr>
      <vt:lpstr>Bivariate Analysis</vt:lpstr>
      <vt:lpstr>Principal Component Analysis</vt:lpstr>
      <vt:lpstr>Standardization of the Variables</vt:lpstr>
      <vt:lpstr>PCA explained variance ratio</vt:lpstr>
      <vt:lpstr>Scree Plot</vt:lpstr>
      <vt:lpstr>Non correlated components</vt:lpstr>
      <vt:lpstr>Scatter Plot - PC1 vs. PC2</vt:lpstr>
      <vt:lpstr>Clustering</vt:lpstr>
      <vt:lpstr>K-means Clustering</vt:lpstr>
      <vt:lpstr>Steps in K-means Clustering</vt:lpstr>
      <vt:lpstr>Finding the optimal value for K</vt:lpstr>
      <vt:lpstr>Finding the optimal value for K</vt:lpstr>
      <vt:lpstr>Creating the Clusters</vt:lpstr>
      <vt:lpstr>Hierarchical Clustering</vt:lpstr>
      <vt:lpstr>Dendrograms</vt:lpstr>
      <vt:lpstr>Creating the Clusters</vt:lpstr>
      <vt:lpstr>Cluster Analysis and Recommendations</vt:lpstr>
      <vt:lpstr>Clusters</vt:lpstr>
      <vt:lpstr>Visualizing the Clusters</vt:lpstr>
      <vt:lpstr>Visualizing the Clusters</vt:lpstr>
      <vt:lpstr>PowerPoint Presentation</vt:lpstr>
      <vt:lpstr>PowerPoint Presentation</vt:lpstr>
      <vt:lpstr>Cluster 0 - Under Developed Countries</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and PCA</dc:title>
  <dc:creator>Janaki Vallabha Dasa</dc:creator>
  <cp:lastModifiedBy>Janaki Vallabha Dasa</cp:lastModifiedBy>
  <cp:revision>19</cp:revision>
  <dcterms:created xsi:type="dcterms:W3CDTF">2020-04-06T15:42:12Z</dcterms:created>
  <dcterms:modified xsi:type="dcterms:W3CDTF">2020-04-11T13:33:35Z</dcterms:modified>
</cp:coreProperties>
</file>