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60" r:id="rId5"/>
    <p:sldId id="268" r:id="rId6"/>
    <p:sldId id="272" r:id="rId7"/>
    <p:sldId id="261" r:id="rId8"/>
    <p:sldId id="262" r:id="rId9"/>
    <p:sldId id="263" r:id="rId10"/>
    <p:sldId id="27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F52-5BFF-4F4F-9E74-CF428E60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D4F96-8B46-4DDA-BDF7-4FEE863D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C090-04FF-4542-8CB8-A793ABA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A33F-759A-4AE1-B42B-B1C5913A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5C37-7C83-445C-9C1C-64274497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173-724A-4172-AA77-E5ED1EEE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108EC-F6DD-456A-82D0-6C8DB196F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DE5-692C-4BFA-A3D1-5A5C5BFC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68EC-567F-4199-82CC-7149565E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84A5-4152-409F-B106-567342B0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1D410-79AD-4727-BFEE-A474B548F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7EE9-312E-4F57-9843-3CCA088EA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9A61-F437-474E-B54F-7B04E47F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F66D-D4C8-46E8-9B2F-3B6E15BB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D3AB-AFDD-4E1C-8FB3-CCFC9F5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7E-5FAB-4131-8B7B-C67DB6E4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528B-37D6-4287-9974-7366914E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3B39-634B-4999-95E6-7FDE6A7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23A5-0476-44A7-B47D-0E70DB2E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73AA-C23B-44F4-A5A6-F2E2992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A14-F693-4CEE-A93D-6EF3BD8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B921-74D1-4C7D-BCF7-B9EB3037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E4C7-1A57-4223-AD0E-19622F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D005-B62B-4EFE-9FAD-F3510A0F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8B20-ECE5-4E1E-9B60-F45D9CAA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95A2-9FFE-480A-8A15-650D8785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8079-550B-4BAB-B067-ED5FDFD9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58FF-A81F-4793-B6A6-33C6D02E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C53EA-4CD1-4943-B363-EFFB4024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3AEE7-E346-4107-AA1E-E6EBCD76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42FFF-A8EC-4B52-BBF2-1B27496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A14-C431-44A6-A9D2-459F59F7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E787-C049-42FC-95CC-38BBE7B8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D9A7-89FE-4175-9BFA-CD31B578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E6E5F-F1A8-4D89-A796-7F8F1871A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0E34C-3F80-4E05-851A-3CF469C54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E03C-CF30-43A4-B269-AACDB51A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7349A-C63A-476A-8398-F4E6231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32610-740C-4920-B819-80D63E26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3539-E31D-4DD3-B232-A8FE54E4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44DEF-7E08-495E-91C4-253D4429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9ED45-AC2A-462E-AAA6-1B992A9B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A326F-B839-4AAD-983E-689D8B74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2E9D1-88FD-43DE-BCE6-9FA5CC0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A2978-970B-4922-B056-AE9B1B70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A7BC-1B6F-4CAA-8DB0-1079C74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8F40-21D4-439B-9A58-F77258F4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D0E2-A694-4A39-BF7A-8049E39C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52D4-0D41-4954-9627-49C9B315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803DD-6CF2-4E6E-BFD9-F856F4B1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EAAF1-07D4-4264-9CBD-C49FA0A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9B1A-B8AA-4E2C-9458-87C8E420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9F3E-B783-4619-8E97-5D2F4F0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086BA-33CC-4E07-9B09-4C55E942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78817-09CF-4795-906F-114584C7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AE5B-5697-4B17-AE4D-7C5AFF49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A22F4-CE86-4E6B-8772-2194AAA4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6392-62F7-4EBB-B48E-1BEB5498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21057-B9D7-488A-BCB4-CB9D8988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2F37-C55A-47B9-B627-C42BFFA2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AE7E-778E-4C40-AB29-025B78F09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13EB-1463-492E-A9A0-DA67C006D2F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2CD0-D215-4354-8B9F-FEBC39A56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5BA1-105B-4453-A726-1212B262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9AC-A2AE-4D19-B5FD-96EB3787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613A2-6FF0-4891-9B6E-0285B03F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198C-ACA6-4B8F-9BF1-E57A35E35E8F}"/>
              </a:ext>
            </a:extLst>
          </p:cNvPr>
          <p:cNvSpPr txBox="1"/>
          <p:nvPr/>
        </p:nvSpPr>
        <p:spPr>
          <a:xfrm>
            <a:off x="5220237" y="734101"/>
            <a:ext cx="175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EF64D-3102-4771-B569-AEF8EEBB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24286"/>
              </p:ext>
            </p:extLst>
          </p:nvPr>
        </p:nvGraphicFramePr>
        <p:xfrm>
          <a:off x="2032000" y="290907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2818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146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Stockage/Computing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3 x t3.x2large + S3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0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Coût/jour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Dollars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3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Coût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 Dollars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3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4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F129C-EF1E-4124-AC5B-ED1FEC02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595437"/>
            <a:ext cx="2095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F56A2-8179-405A-AEDE-66C98B6AF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68"/>
          <a:stretch/>
        </p:blipFill>
        <p:spPr>
          <a:xfrm>
            <a:off x="0" y="1673"/>
            <a:ext cx="8989454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20A2D9-B1BF-40CF-B0C9-034759220023}"/>
              </a:ext>
            </a:extLst>
          </p:cNvPr>
          <p:cNvSpPr/>
          <p:nvPr/>
        </p:nvSpPr>
        <p:spPr>
          <a:xfrm>
            <a:off x="7199290" y="2292439"/>
            <a:ext cx="1107583" cy="10174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2BD7E-B7C4-471A-8D2D-4DB2DFB2FF7D}"/>
              </a:ext>
            </a:extLst>
          </p:cNvPr>
          <p:cNvSpPr txBox="1"/>
          <p:nvPr/>
        </p:nvSpPr>
        <p:spPr>
          <a:xfrm>
            <a:off x="7096255" y="2421228"/>
            <a:ext cx="19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Démonstration.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DF049-9CC8-41BC-8215-C9FE703191D3}"/>
              </a:ext>
            </a:extLst>
          </p:cNvPr>
          <p:cNvSpPr/>
          <p:nvPr/>
        </p:nvSpPr>
        <p:spPr>
          <a:xfrm>
            <a:off x="4597758" y="4417454"/>
            <a:ext cx="2601532" cy="20219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7DC6A-FD74-4DD8-ACBF-4DE6185625C2}"/>
              </a:ext>
            </a:extLst>
          </p:cNvPr>
          <p:cNvSpPr txBox="1"/>
          <p:nvPr/>
        </p:nvSpPr>
        <p:spPr>
          <a:xfrm>
            <a:off x="4559119" y="4546242"/>
            <a:ext cx="297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Modèle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Insertion des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Requêtage des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9FD3A-208B-4714-8EE4-7398A745DE20}"/>
              </a:ext>
            </a:extLst>
          </p:cNvPr>
          <p:cNvSpPr/>
          <p:nvPr/>
        </p:nvSpPr>
        <p:spPr>
          <a:xfrm>
            <a:off x="2021983" y="2421228"/>
            <a:ext cx="875763" cy="669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E45A2-BD85-4262-AED6-451BB23C518C}"/>
              </a:ext>
            </a:extLst>
          </p:cNvPr>
          <p:cNvSpPr txBox="1"/>
          <p:nvPr/>
        </p:nvSpPr>
        <p:spPr>
          <a:xfrm>
            <a:off x="1929684" y="2367565"/>
            <a:ext cx="297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26161E-8CB5-4C54-B549-1D8B6BC17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37" y="3485708"/>
            <a:ext cx="816634" cy="773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7AF82-003D-4032-B77C-D6DCCC007951}"/>
              </a:ext>
            </a:extLst>
          </p:cNvPr>
          <p:cNvSpPr txBox="1"/>
          <p:nvPr/>
        </p:nvSpPr>
        <p:spPr>
          <a:xfrm>
            <a:off x="8718996" y="4314420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Coûts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07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C537A-1CF9-4B66-8030-802111D90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66"/>
          <a:stretch/>
        </p:blipFill>
        <p:spPr>
          <a:xfrm>
            <a:off x="0" y="1673"/>
            <a:ext cx="7392473" cy="6854653"/>
          </a:xfrm>
          <a:prstGeom prst="rect">
            <a:avLst/>
          </a:prstGeom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5D41BA6F-DFAA-4ACD-A638-5DCC35814E42}"/>
              </a:ext>
            </a:extLst>
          </p:cNvPr>
          <p:cNvSpPr txBox="1"/>
          <p:nvPr/>
        </p:nvSpPr>
        <p:spPr>
          <a:xfrm>
            <a:off x="7256543" y="2010508"/>
            <a:ext cx="45562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u="sng" dirty="0"/>
              <a:t>Objectif 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concevoir un système pour analyser l’évolution des relations entre les pays,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En s’appuyant sur le ton des mentions dans les médias de chaque pays,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A partir des données de la base GDELT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algn="just"/>
            <a:r>
              <a:rPr lang="fr-FR" b="1" u="sng" dirty="0"/>
              <a:t>Use case 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Proposer un système de stockage distribué, résilient et performant sur AWS pour les données de GDELT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Capable de traiter un an de données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Tolérant aux pannes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Pour un budget max. de 300€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55613-9239-48A5-AB84-EDAF8AFB591E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39375-C124-4D5A-BC70-695900288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8B7709-1140-431F-9766-8DB2FA046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72" y="2579386"/>
            <a:ext cx="950578" cy="1101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A585F-DF27-45A1-9648-E70F6C0F5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70" y="2831578"/>
            <a:ext cx="1087562" cy="597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CCA4D-6329-4169-BC3F-7E490A4B6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3846472"/>
            <a:ext cx="822279" cy="749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879F2-FBB3-4F08-8A0C-5B9376935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60" y="3808279"/>
            <a:ext cx="990246" cy="70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6279DF-9D70-4D75-8CBE-BF26CD2F7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6" y="2168567"/>
            <a:ext cx="2016480" cy="2016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F32010-6BA9-4000-B52C-FF167CF79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70" y="2033218"/>
            <a:ext cx="2035862" cy="2215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B5C43-6CE4-4BCA-A4A9-9213BF4226BB}"/>
              </a:ext>
            </a:extLst>
          </p:cNvPr>
          <p:cNvSpPr txBox="1"/>
          <p:nvPr/>
        </p:nvSpPr>
        <p:spPr>
          <a:xfrm>
            <a:off x="837126" y="1661371"/>
            <a:ext cx="1275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chemeClr val="accent4"/>
                </a:solidFill>
              </a:rPr>
              <a:t>Gdelt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900D4-0229-41B4-8E23-D9E9A36B0FC1}"/>
              </a:ext>
            </a:extLst>
          </p:cNvPr>
          <p:cNvCxnSpPr>
            <a:cxnSpLocks/>
          </p:cNvCxnSpPr>
          <p:nvPr/>
        </p:nvCxnSpPr>
        <p:spPr>
          <a:xfrm>
            <a:off x="1823354" y="3904170"/>
            <a:ext cx="2503948" cy="9598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6C976E2-A69C-452D-AE6E-6DFC5885B2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39" y="2034807"/>
            <a:ext cx="2064580" cy="221521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62C862-55E7-437D-B535-54E1749900AA}"/>
              </a:ext>
            </a:extLst>
          </p:cNvPr>
          <p:cNvSpPr/>
          <p:nvPr/>
        </p:nvSpPr>
        <p:spPr>
          <a:xfrm>
            <a:off x="5267456" y="1352281"/>
            <a:ext cx="1764406" cy="27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20CB8-EB76-4C85-9287-20FA500424F6}"/>
              </a:ext>
            </a:extLst>
          </p:cNvPr>
          <p:cNvSpPr txBox="1"/>
          <p:nvPr/>
        </p:nvSpPr>
        <p:spPr>
          <a:xfrm>
            <a:off x="6535863" y="5368667"/>
            <a:ext cx="531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Besoin de rapidité dans le traitement des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Besoin de scalabilité de stockage.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Cohérence.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Disponibilité tolérance au panne .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E88E4-ECDE-415B-9930-ABA13C079095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0FE5493-94FF-4A09-B61C-608AACCACC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9359" y="4487995"/>
            <a:ext cx="837713" cy="231818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996641-D274-41D9-9F04-5E99E5F894EE}"/>
              </a:ext>
            </a:extLst>
          </p:cNvPr>
          <p:cNvSpPr txBox="1"/>
          <p:nvPr/>
        </p:nvSpPr>
        <p:spPr>
          <a:xfrm>
            <a:off x="2073502" y="4713665"/>
            <a:ext cx="10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Zeppelin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7AC74-E4CE-4B5B-B51A-C13BACBD7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4162294"/>
            <a:ext cx="1054361" cy="63729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F99A6D02-F543-412A-ABAD-445F0B58CE6B}"/>
              </a:ext>
            </a:extLst>
          </p:cNvPr>
          <p:cNvSpPr/>
          <p:nvPr/>
        </p:nvSpPr>
        <p:spPr>
          <a:xfrm>
            <a:off x="8899302" y="2189408"/>
            <a:ext cx="2955390" cy="283335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4644BC-DE8F-4B80-8F91-FE94A8085B60}"/>
              </a:ext>
            </a:extLst>
          </p:cNvPr>
          <p:cNvCxnSpPr/>
          <p:nvPr/>
        </p:nvCxnSpPr>
        <p:spPr>
          <a:xfrm flipH="1">
            <a:off x="8594437" y="3565845"/>
            <a:ext cx="304864" cy="0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3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08FFC9-02D4-46FF-BF4E-41E6B6C2D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35486" r="65562" b="26373"/>
          <a:stretch/>
        </p:blipFill>
        <p:spPr>
          <a:xfrm>
            <a:off x="618186" y="2434107"/>
            <a:ext cx="3580327" cy="2614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C44388-6F90-41DC-A794-A28B97518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4" y="1066673"/>
            <a:ext cx="532526" cy="532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67A9D-0849-40A4-AB81-4C4517391566}"/>
              </a:ext>
            </a:extLst>
          </p:cNvPr>
          <p:cNvSpPr txBox="1"/>
          <p:nvPr/>
        </p:nvSpPr>
        <p:spPr>
          <a:xfrm>
            <a:off x="618185" y="1094706"/>
            <a:ext cx="28462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Exploration des données: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tables + </a:t>
            </a:r>
            <a:r>
              <a:rPr lang="fr-FR" dirty="0" err="1"/>
              <a:t>Métadata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150 GB sur Mongo.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40 GB sur S3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010B8-D26B-4EC7-8084-5AC80252CE2C}"/>
              </a:ext>
            </a:extLst>
          </p:cNvPr>
          <p:cNvSpPr txBox="1"/>
          <p:nvPr/>
        </p:nvSpPr>
        <p:spPr>
          <a:xfrm>
            <a:off x="5220237" y="734101"/>
            <a:ext cx="175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6A9A50E-5346-4049-BC54-75CC79BDD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31" y="2190481"/>
            <a:ext cx="6471715" cy="33603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39EC65-2D33-4A4D-86DB-714F42189CBE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1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D3AA7-A7B5-4D9B-BDDF-D0C46B8E1CA3}"/>
              </a:ext>
            </a:extLst>
          </p:cNvPr>
          <p:cNvSpPr txBox="1"/>
          <p:nvPr/>
        </p:nvSpPr>
        <p:spPr>
          <a:xfrm>
            <a:off x="618185" y="1094706"/>
            <a:ext cx="3850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Choix du système du stockage: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MongoDB: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Fonctionnalité et accès aux données.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Scalabilité et performance.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Souplesse d'évolution de l'architecture.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Tolérance aux pannes.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 err="1"/>
              <a:t>Sharding</a:t>
            </a:r>
            <a:r>
              <a:rPr lang="fr-FR" dirty="0"/>
              <a:t> - Multi-</a:t>
            </a:r>
            <a:r>
              <a:rPr lang="fr-FR" dirty="0" err="1"/>
              <a:t>indexing</a:t>
            </a:r>
            <a:r>
              <a:rPr lang="fr-FR" dirty="0"/>
              <a:t>.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FBD48-C784-46ED-B928-DC09E612C21D}"/>
              </a:ext>
            </a:extLst>
          </p:cNvPr>
          <p:cNvSpPr txBox="1"/>
          <p:nvPr/>
        </p:nvSpPr>
        <p:spPr>
          <a:xfrm>
            <a:off x="616036" y="4119096"/>
            <a:ext cx="5965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Cassandra: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Moins de fonctionnalités par rapport à </a:t>
            </a:r>
            <a:r>
              <a:rPr lang="fr-FR" dirty="0" err="1"/>
              <a:t>MongoDb</a:t>
            </a:r>
            <a:r>
              <a:rPr lang="fr-FR" dirty="0"/>
              <a:t>.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Plusieurs fonctionnalité standard type SQL ne sont pas disponible.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/>
              <a:t>Indexation moins riche que </a:t>
            </a:r>
            <a:r>
              <a:rPr lang="fr-FR" dirty="0" err="1"/>
              <a:t>MongoDb</a:t>
            </a:r>
            <a:r>
              <a:rPr lang="fr-FR" dirty="0"/>
              <a:t>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A1179-0FF9-4227-A594-5FE02AC9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35" y="1540814"/>
            <a:ext cx="1610108" cy="1888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C7377-C7F3-4D73-BDD6-8E1689B3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4449248"/>
            <a:ext cx="2088771" cy="1050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1A242-86EC-440F-BE74-8C19808D894B}"/>
              </a:ext>
            </a:extLst>
          </p:cNvPr>
          <p:cNvSpPr txBox="1"/>
          <p:nvPr/>
        </p:nvSpPr>
        <p:spPr>
          <a:xfrm>
            <a:off x="4237149" y="734101"/>
            <a:ext cx="41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Modèle de données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12DA0-3A71-47EE-8FB1-A57883B63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85" y="1358721"/>
            <a:ext cx="422320" cy="508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9FE96D-4888-4263-B5B0-4EB8662B637A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06521-3D94-4B32-9AA5-0764B906C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BBFD6-A858-4133-AE6C-54DE99DBF472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4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357AF-70A2-4EBA-8BA1-6CA84E053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F6622A-06DE-4333-9CA2-981A88524E94}"/>
              </a:ext>
            </a:extLst>
          </p:cNvPr>
          <p:cNvSpPr/>
          <p:nvPr/>
        </p:nvSpPr>
        <p:spPr>
          <a:xfrm>
            <a:off x="6756039" y="3024867"/>
            <a:ext cx="997043" cy="325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Shard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BE0DFC-133A-4897-A265-F60E5EEE8EE3}"/>
              </a:ext>
            </a:extLst>
          </p:cNvPr>
          <p:cNvSpPr/>
          <p:nvPr/>
        </p:nvSpPr>
        <p:spPr>
          <a:xfrm>
            <a:off x="6753891" y="3628032"/>
            <a:ext cx="997043" cy="325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Shard</a:t>
            </a:r>
            <a:r>
              <a:rPr lang="fr-FR" dirty="0"/>
              <a:t> 2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F68F12-3BB7-4890-A462-650AAEDD6926}"/>
              </a:ext>
            </a:extLst>
          </p:cNvPr>
          <p:cNvSpPr/>
          <p:nvPr/>
        </p:nvSpPr>
        <p:spPr>
          <a:xfrm>
            <a:off x="6741012" y="4259094"/>
            <a:ext cx="997043" cy="325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Shard</a:t>
            </a:r>
            <a:r>
              <a:rPr lang="fr-FR" dirty="0"/>
              <a:t> 3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A07927-402D-4100-9846-E176D836ABFC}"/>
              </a:ext>
            </a:extLst>
          </p:cNvPr>
          <p:cNvSpPr/>
          <p:nvPr/>
        </p:nvSpPr>
        <p:spPr>
          <a:xfrm>
            <a:off x="6751743" y="4836501"/>
            <a:ext cx="997043" cy="325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Shard</a:t>
            </a:r>
            <a:r>
              <a:rPr lang="fr-FR" dirty="0"/>
              <a:t> 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E9926-4F92-47A2-BF9D-8932A4E91586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8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78F4E-E9A6-490F-9E15-A2D175F0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A7E113-ABD8-4982-A905-EC1AB63368B1}"/>
              </a:ext>
            </a:extLst>
          </p:cNvPr>
          <p:cNvSpPr/>
          <p:nvPr/>
        </p:nvSpPr>
        <p:spPr>
          <a:xfrm>
            <a:off x="3940935" y="1197735"/>
            <a:ext cx="4237150" cy="450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E5B5C-D1D1-4557-AA32-253353A86D31}"/>
              </a:ext>
            </a:extLst>
          </p:cNvPr>
          <p:cNvSpPr/>
          <p:nvPr/>
        </p:nvSpPr>
        <p:spPr>
          <a:xfrm>
            <a:off x="6323527" y="4610637"/>
            <a:ext cx="4018208" cy="450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3DA-3F77-4819-99F9-B5DD999C0B61}"/>
              </a:ext>
            </a:extLst>
          </p:cNvPr>
          <p:cNvSpPr txBox="1"/>
          <p:nvPr/>
        </p:nvSpPr>
        <p:spPr>
          <a:xfrm>
            <a:off x="6555345" y="4610637"/>
            <a:ext cx="379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Acteurs/pays/organisation qui divisent le plus.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51A44-511C-43FE-82BF-6651A5D9E33A}"/>
              </a:ext>
            </a:extLst>
          </p:cNvPr>
          <p:cNvSpPr txBox="1"/>
          <p:nvPr/>
        </p:nvSpPr>
        <p:spPr>
          <a:xfrm>
            <a:off x="11101589" y="6168980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3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ABOUELAOUALIM, ABDELFATTAH</dc:creator>
  <cp:lastModifiedBy>ABOUELAOUALIM, ABDELFATTAH</cp:lastModifiedBy>
  <cp:revision>27</cp:revision>
  <dcterms:created xsi:type="dcterms:W3CDTF">2019-01-23T23:52:01Z</dcterms:created>
  <dcterms:modified xsi:type="dcterms:W3CDTF">2019-01-24T12:22:12Z</dcterms:modified>
</cp:coreProperties>
</file>