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132da5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132da5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bd09c97f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bd09c97f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ea4b292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ea4b292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ea4b292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ea4b292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ea4b292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ea4b292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ea4b2923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ea4b2923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ea4b2923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ea4b2923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ea4b292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ea4b292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7fd8b75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7fd8b75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132da5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c132da5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eea4b292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eea4b292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c132da5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c132da5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7fd8b75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7fd8b75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7fd8b75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7fd8b75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189ea16c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189ea16c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7fd8b75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7fd8b75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ea4b292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ea4b292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189ea16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189ea16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189ea16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189ea16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189ea16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189ea16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7fd8b750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7fd8b750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189ea16c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189ea16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7fd8b75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7fd8b75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C458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C458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citeseerx.ist.psu.edu/document?repid=rep1&amp;type=pdf&amp;doi=bddeb8c213b6078880621977cdca95cd7f18b940" TargetMode="External"/><Relationship Id="rId4" Type="http://schemas.openxmlformats.org/officeDocument/2006/relationships/hyperlink" Target="https://www.researchgate.net/publication/311456876_Design_Development_and_Evaluation_of_a_Chess_Game_in_a_Ubiquitous_Environment/link/5848014908ae2d2175739830/download" TargetMode="External"/><Relationship Id="rId5" Type="http://schemas.openxmlformats.org/officeDocument/2006/relationships/hyperlink" Target="https://campar.in.tum.de/pub/bikos2015CW/bikos2015CW.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ieeexplore.ieee.org/document/5328146" TargetMode="External"/><Relationship Id="rId4" Type="http://schemas.openxmlformats.org/officeDocument/2006/relationships/hyperlink" Target="https://www.geeksforgeeks.org/draw-a-chess-board-using-graphics-programming-in-c/" TargetMode="External"/><Relationship Id="rId5" Type="http://schemas.openxmlformats.org/officeDocument/2006/relationships/hyperlink" Target="https://citeseerx.ist.psu.edu/document?repid=rep1&amp;type=pdf&amp;doi=bddeb8c213b6078880621977cdca95cd7f18b9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3" name="Shape 53"/>
        <p:cNvGrpSpPr/>
        <p:nvPr/>
      </p:nvGrpSpPr>
      <p:grpSpPr>
        <a:xfrm>
          <a:off x="0" y="0"/>
          <a:ext cx="0" cy="0"/>
          <a:chOff x="0" y="0"/>
          <a:chExt cx="0" cy="0"/>
        </a:xfrm>
      </p:grpSpPr>
      <p:sp>
        <p:nvSpPr>
          <p:cNvPr id="54" name="Google Shape;54;p13"/>
          <p:cNvSpPr txBox="1"/>
          <p:nvPr/>
        </p:nvSpPr>
        <p:spPr>
          <a:xfrm>
            <a:off x="91900" y="2213800"/>
            <a:ext cx="9052200" cy="83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Verdana"/>
                <a:ea typeface="Verdana"/>
                <a:cs typeface="Verdana"/>
                <a:sym typeface="Verdana"/>
              </a:rPr>
              <a:t>3D CHESS GAME Using openGL</a:t>
            </a:r>
            <a:endParaRPr b="1" sz="4000">
              <a:solidFill>
                <a:srgbClr val="FFFFFF"/>
              </a:solidFill>
              <a:latin typeface="Verdana"/>
              <a:ea typeface="Verdana"/>
              <a:cs typeface="Verdana"/>
              <a:sym typeface="Verdana"/>
            </a:endParaRPr>
          </a:p>
        </p:txBody>
      </p:sp>
      <p:sp>
        <p:nvSpPr>
          <p:cNvPr id="55" name="Google Shape;55;p13"/>
          <p:cNvSpPr txBox="1"/>
          <p:nvPr/>
        </p:nvSpPr>
        <p:spPr>
          <a:xfrm>
            <a:off x="1778925" y="235913"/>
            <a:ext cx="7244700" cy="1608900"/>
          </a:xfrm>
          <a:prstGeom prst="rect">
            <a:avLst/>
          </a:prstGeom>
          <a:noFill/>
          <a:ln>
            <a:noFill/>
          </a:ln>
        </p:spPr>
        <p:txBody>
          <a:bodyPr anchorCtr="0" anchor="ctr" bIns="0" lIns="0" spcFirstLastPara="1" rIns="0" wrap="square" tIns="13325">
            <a:noAutofit/>
          </a:bodyPr>
          <a:lstStyle/>
          <a:p>
            <a:pPr indent="0" lvl="0" marL="12700" rtl="0" algn="ctr">
              <a:lnSpc>
                <a:spcPct val="118642"/>
              </a:lnSpc>
              <a:spcBef>
                <a:spcPts val="0"/>
              </a:spcBef>
              <a:spcAft>
                <a:spcPts val="0"/>
              </a:spcAft>
              <a:buNone/>
            </a:pPr>
            <a:r>
              <a:rPr b="1" lang="en" sz="3000">
                <a:solidFill>
                  <a:srgbClr val="00D9FD"/>
                </a:solidFill>
                <a:latin typeface="Verdana"/>
                <a:ea typeface="Verdana"/>
                <a:cs typeface="Verdana"/>
                <a:sym typeface="Verdana"/>
              </a:rPr>
              <a:t>Indian Institute of Information Technology Allahabad</a:t>
            </a:r>
            <a:endParaRPr b="1" sz="3000">
              <a:solidFill>
                <a:srgbClr val="00D9FD"/>
              </a:solidFill>
              <a:latin typeface="Verdana"/>
              <a:ea typeface="Verdana"/>
              <a:cs typeface="Verdana"/>
              <a:sym typeface="Verdana"/>
            </a:endParaRPr>
          </a:p>
          <a:p>
            <a:pPr indent="0" lvl="0" marL="12700" rtl="0" algn="ctr">
              <a:lnSpc>
                <a:spcPct val="118642"/>
              </a:lnSpc>
              <a:spcBef>
                <a:spcPts val="0"/>
              </a:spcBef>
              <a:spcAft>
                <a:spcPts val="0"/>
              </a:spcAft>
              <a:buNone/>
            </a:pPr>
            <a:r>
              <a:rPr i="1" lang="en" sz="1800">
                <a:solidFill>
                  <a:srgbClr val="00D9FD"/>
                </a:solidFill>
                <a:latin typeface="Verdana"/>
                <a:ea typeface="Verdana"/>
                <a:cs typeface="Verdana"/>
                <a:sym typeface="Verdana"/>
              </a:rPr>
              <a:t>Prayagraj (UP) India</a:t>
            </a:r>
            <a:endParaRPr i="1" sz="1800">
              <a:solidFill>
                <a:srgbClr val="00D9FD"/>
              </a:solidFill>
              <a:latin typeface="Verdana"/>
              <a:ea typeface="Verdana"/>
              <a:cs typeface="Verdana"/>
              <a:sym typeface="Verdana"/>
            </a:endParaRPr>
          </a:p>
        </p:txBody>
      </p:sp>
      <p:pic>
        <p:nvPicPr>
          <p:cNvPr id="56" name="Google Shape;56;p13"/>
          <p:cNvPicPr preferRelativeResize="0"/>
          <p:nvPr/>
        </p:nvPicPr>
        <p:blipFill>
          <a:blip r:embed="rId3">
            <a:alphaModFix/>
          </a:blip>
          <a:stretch>
            <a:fillRect/>
          </a:stretch>
        </p:blipFill>
        <p:spPr>
          <a:xfrm>
            <a:off x="420450" y="309326"/>
            <a:ext cx="1358475" cy="1462075"/>
          </a:xfrm>
          <a:prstGeom prst="rect">
            <a:avLst/>
          </a:prstGeom>
          <a:noFill/>
          <a:ln cap="flat" cmpd="sng" w="19050">
            <a:solidFill>
              <a:srgbClr val="00FF00"/>
            </a:solidFill>
            <a:prstDash val="solid"/>
            <a:round/>
            <a:headEnd len="sm" w="sm" type="none"/>
            <a:tailEnd len="sm" w="sm" type="none"/>
          </a:ln>
        </p:spPr>
      </p:pic>
      <p:sp>
        <p:nvSpPr>
          <p:cNvPr id="57" name="Google Shape;57;p13"/>
          <p:cNvSpPr txBox="1"/>
          <p:nvPr/>
        </p:nvSpPr>
        <p:spPr>
          <a:xfrm>
            <a:off x="212625" y="3854099"/>
            <a:ext cx="3996300" cy="102300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400"/>
              </a:spcBef>
              <a:spcAft>
                <a:spcPts val="0"/>
              </a:spcAft>
              <a:buNone/>
            </a:pPr>
            <a:r>
              <a:rPr b="1" i="1" lang="en" sz="1500">
                <a:solidFill>
                  <a:srgbClr val="00D9FD"/>
                </a:solidFill>
                <a:latin typeface="Trebuchet MS"/>
                <a:ea typeface="Trebuchet MS"/>
                <a:cs typeface="Trebuchet MS"/>
                <a:sym typeface="Trebuchet MS"/>
              </a:rPr>
              <a:t> Group Members:</a:t>
            </a:r>
            <a:endParaRPr b="1" i="1" sz="1500">
              <a:solidFill>
                <a:srgbClr val="00D9FD"/>
              </a:solidFill>
              <a:latin typeface="Trebuchet MS"/>
              <a:ea typeface="Trebuchet MS"/>
              <a:cs typeface="Trebuchet MS"/>
              <a:sym typeface="Trebuchet MS"/>
            </a:endParaRPr>
          </a:p>
          <a:p>
            <a:pPr indent="0" lvl="0" marL="0" marR="0" rtl="0" algn="l">
              <a:lnSpc>
                <a:spcPct val="100000"/>
              </a:lnSpc>
              <a:spcBef>
                <a:spcPts val="400"/>
              </a:spcBef>
              <a:spcAft>
                <a:spcPts val="0"/>
              </a:spcAft>
              <a:buNone/>
            </a:pPr>
            <a:r>
              <a:t/>
            </a:r>
            <a:endParaRPr b="1" i="1" sz="1500">
              <a:solidFill>
                <a:srgbClr val="00D9FD"/>
              </a:solidFill>
              <a:latin typeface="Trebuchet MS"/>
              <a:ea typeface="Trebuchet MS"/>
              <a:cs typeface="Trebuchet MS"/>
              <a:sym typeface="Trebuchet MS"/>
            </a:endParaRPr>
          </a:p>
          <a:p>
            <a:pPr indent="0" lvl="0" marL="0" marR="1057275" rtl="0" algn="l">
              <a:lnSpc>
                <a:spcPct val="114999"/>
              </a:lnSpc>
              <a:spcBef>
                <a:spcPts val="0"/>
              </a:spcBef>
              <a:spcAft>
                <a:spcPts val="0"/>
              </a:spcAft>
              <a:buNone/>
            </a:pPr>
            <a:r>
              <a:rPr b="1" i="1" lang="en" sz="1500">
                <a:solidFill>
                  <a:srgbClr val="FFFFFF"/>
                </a:solidFill>
                <a:latin typeface="Trebuchet MS"/>
                <a:ea typeface="Trebuchet MS"/>
                <a:cs typeface="Trebuchet MS"/>
                <a:sym typeface="Trebuchet MS"/>
              </a:rPr>
              <a:t>Shubham Kumar  (IIT2020007)  Rahul Mahto       (IIT2020022)</a:t>
            </a:r>
            <a:endParaRPr b="1" i="1" sz="1500">
              <a:solidFill>
                <a:srgbClr val="FFFFFF"/>
              </a:solidFill>
              <a:latin typeface="Trebuchet MS"/>
              <a:ea typeface="Trebuchet MS"/>
              <a:cs typeface="Trebuchet MS"/>
              <a:sym typeface="Trebuchet MS"/>
            </a:endParaRPr>
          </a:p>
        </p:txBody>
      </p:sp>
      <p:sp>
        <p:nvSpPr>
          <p:cNvPr id="58" name="Google Shape;58;p13"/>
          <p:cNvSpPr txBox="1"/>
          <p:nvPr/>
        </p:nvSpPr>
        <p:spPr>
          <a:xfrm>
            <a:off x="5907375" y="3768900"/>
            <a:ext cx="2914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00D9FD"/>
                </a:solidFill>
              </a:rPr>
              <a:t>Supervised By :  </a:t>
            </a:r>
            <a:endParaRPr b="1" i="1" sz="1500">
              <a:solidFill>
                <a:srgbClr val="00D9FD"/>
              </a:solidFill>
            </a:endParaRPr>
          </a:p>
          <a:p>
            <a:pPr indent="0" lvl="0" marL="0" rtl="0" algn="l">
              <a:spcBef>
                <a:spcPts val="0"/>
              </a:spcBef>
              <a:spcAft>
                <a:spcPts val="0"/>
              </a:spcAft>
              <a:buNone/>
            </a:pPr>
            <a:r>
              <a:t/>
            </a:r>
            <a:endParaRPr b="1" i="1" sz="1500">
              <a:solidFill>
                <a:srgbClr val="00D9FD"/>
              </a:solidFill>
            </a:endParaRPr>
          </a:p>
          <a:p>
            <a:pPr indent="0" lvl="0" marL="0" rtl="0" algn="l">
              <a:spcBef>
                <a:spcPts val="0"/>
              </a:spcBef>
              <a:spcAft>
                <a:spcPts val="0"/>
              </a:spcAft>
              <a:buNone/>
            </a:pPr>
            <a:r>
              <a:rPr b="1" i="1" lang="en" sz="1500">
                <a:solidFill>
                  <a:srgbClr val="FFFFFF"/>
                </a:solidFill>
              </a:rPr>
              <a:t>Prof. Anupam Aggarwal</a:t>
            </a:r>
            <a:endParaRPr b="1" i="1" sz="1500">
              <a:solidFill>
                <a:srgbClr val="FFFFFF"/>
              </a:solidFill>
            </a:endParaRPr>
          </a:p>
          <a:p>
            <a:pPr indent="0" lvl="0" marL="0" rtl="0" algn="l">
              <a:spcBef>
                <a:spcPts val="0"/>
              </a:spcBef>
              <a:spcAft>
                <a:spcPts val="0"/>
              </a:spcAft>
              <a:buNone/>
            </a:pPr>
            <a:r>
              <a:t/>
            </a:r>
            <a:endParaRPr b="1" i="1"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0" name="Shape 110"/>
        <p:cNvGrpSpPr/>
        <p:nvPr/>
      </p:nvGrpSpPr>
      <p:grpSpPr>
        <a:xfrm>
          <a:off x="0" y="0"/>
          <a:ext cx="0" cy="0"/>
          <a:chOff x="0" y="0"/>
          <a:chExt cx="0" cy="0"/>
        </a:xfrm>
      </p:grpSpPr>
      <p:sp>
        <p:nvSpPr>
          <p:cNvPr id="111" name="Google Shape;111;p22"/>
          <p:cNvSpPr txBox="1"/>
          <p:nvPr>
            <p:ph type="ctrTitle"/>
          </p:nvPr>
        </p:nvSpPr>
        <p:spPr>
          <a:xfrm>
            <a:off x="120325" y="293600"/>
            <a:ext cx="8520600" cy="59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400">
                <a:solidFill>
                  <a:srgbClr val="00D9FD"/>
                </a:solidFill>
              </a:rPr>
              <a:t>LITERATURE REVIEW</a:t>
            </a:r>
            <a:endParaRPr sz="2400">
              <a:solidFill>
                <a:srgbClr val="00D9FD"/>
              </a:solidFill>
            </a:endParaRPr>
          </a:p>
        </p:txBody>
      </p:sp>
      <p:sp>
        <p:nvSpPr>
          <p:cNvPr id="112" name="Google Shape;112;p22"/>
          <p:cNvSpPr txBox="1"/>
          <p:nvPr>
            <p:ph idx="1" type="subTitle"/>
          </p:nvPr>
        </p:nvSpPr>
        <p:spPr>
          <a:xfrm>
            <a:off x="311700" y="1047175"/>
            <a:ext cx="8520600" cy="370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45833"/>
              <a:buFont typeface="Arial"/>
              <a:buNone/>
            </a:pPr>
            <a:r>
              <a:t/>
            </a:r>
            <a:endParaRPr sz="2400">
              <a:solidFill>
                <a:schemeClr val="lt1"/>
              </a:solidFill>
              <a:latin typeface="Verdana"/>
              <a:ea typeface="Verdana"/>
              <a:cs typeface="Verdana"/>
              <a:sym typeface="Verdana"/>
            </a:endParaRPr>
          </a:p>
          <a:p>
            <a:pPr indent="0" lvl="0" marL="0" rtl="0" algn="l">
              <a:spcBef>
                <a:spcPts val="0"/>
              </a:spcBef>
              <a:spcAft>
                <a:spcPts val="0"/>
              </a:spcAft>
              <a:buNone/>
            </a:pPr>
            <a:r>
              <a:rPr lang="en" sz="2400">
                <a:solidFill>
                  <a:schemeClr val="lt1"/>
                </a:solidFill>
                <a:latin typeface="Verdana"/>
                <a:ea typeface="Verdana"/>
                <a:cs typeface="Verdana"/>
                <a:sym typeface="Verdana"/>
              </a:rPr>
              <a:t>1.  Chess Gaming and Graphics using Open-Source Tools,Tong Lai Yu, California State University, Department of Computer Science and Engineering, San Bernardino, CA 92407  </a:t>
            </a:r>
            <a:r>
              <a:rPr lang="en" sz="2400" u="sng">
                <a:solidFill>
                  <a:schemeClr val="hlink"/>
                </a:solidFill>
                <a:latin typeface="Verdana"/>
                <a:ea typeface="Verdana"/>
                <a:cs typeface="Verdana"/>
                <a:sym typeface="Verdana"/>
                <a:hlinkClick r:id="rId3"/>
              </a:rPr>
              <a:t>Paper Link</a:t>
            </a:r>
            <a:endParaRPr sz="2400">
              <a:solidFill>
                <a:schemeClr val="lt1"/>
              </a:solidFill>
              <a:latin typeface="Verdana"/>
              <a:ea typeface="Verdana"/>
              <a:cs typeface="Verdana"/>
              <a:sym typeface="Verdana"/>
            </a:endParaRPr>
          </a:p>
          <a:p>
            <a:pPr indent="0" lvl="0" marL="0" rtl="0" algn="l">
              <a:spcBef>
                <a:spcPts val="0"/>
              </a:spcBef>
              <a:spcAft>
                <a:spcPts val="0"/>
              </a:spcAft>
              <a:buClr>
                <a:schemeClr val="dk1"/>
              </a:buClr>
              <a:buSzPct val="45833"/>
              <a:buFont typeface="Arial"/>
              <a:buNone/>
            </a:pPr>
            <a:r>
              <a:t/>
            </a:r>
            <a:endParaRPr sz="2400">
              <a:solidFill>
                <a:schemeClr val="lt1"/>
              </a:solidFill>
              <a:latin typeface="Verdana"/>
              <a:ea typeface="Verdana"/>
              <a:cs typeface="Verdana"/>
              <a:sym typeface="Verdana"/>
            </a:endParaRPr>
          </a:p>
          <a:p>
            <a:pPr indent="0" lvl="0" marL="0" rtl="0" algn="l">
              <a:spcBef>
                <a:spcPts val="0"/>
              </a:spcBef>
              <a:spcAft>
                <a:spcPts val="0"/>
              </a:spcAft>
              <a:buNone/>
            </a:pPr>
            <a:r>
              <a:rPr lang="en" sz="2400">
                <a:solidFill>
                  <a:schemeClr val="lt1"/>
                </a:solidFill>
                <a:latin typeface="Verdana"/>
                <a:ea typeface="Verdana"/>
                <a:cs typeface="Verdana"/>
                <a:sym typeface="Verdana"/>
              </a:rPr>
              <a:t> 2. Design, Development and Evaluation of a Chess Game in a Ubiquitous Environment, Vasileios Georgitzikis, University of Patras </a:t>
            </a:r>
            <a:r>
              <a:rPr lang="en" sz="2400" u="sng">
                <a:solidFill>
                  <a:schemeClr val="hlink"/>
                </a:solidFill>
                <a:latin typeface="Verdana"/>
                <a:ea typeface="Verdana"/>
                <a:cs typeface="Verdana"/>
                <a:sym typeface="Verdana"/>
                <a:hlinkClick r:id="rId4"/>
              </a:rPr>
              <a:t>Paper Link </a:t>
            </a:r>
            <a:endParaRPr sz="2400">
              <a:solidFill>
                <a:schemeClr val="lt1"/>
              </a:solidFill>
              <a:latin typeface="Verdana"/>
              <a:ea typeface="Verdana"/>
              <a:cs typeface="Verdana"/>
              <a:sym typeface="Verdana"/>
            </a:endParaRPr>
          </a:p>
          <a:p>
            <a:pPr indent="0" lvl="0" marL="0" rtl="0" algn="l">
              <a:spcBef>
                <a:spcPts val="0"/>
              </a:spcBef>
              <a:spcAft>
                <a:spcPts val="0"/>
              </a:spcAft>
              <a:buClr>
                <a:schemeClr val="dk1"/>
              </a:buClr>
              <a:buSzPct val="45833"/>
              <a:buFont typeface="Arial"/>
              <a:buNone/>
            </a:pPr>
            <a:r>
              <a:rPr lang="en" sz="2400">
                <a:solidFill>
                  <a:schemeClr val="lt1"/>
                </a:solidFill>
                <a:latin typeface="Verdana"/>
                <a:ea typeface="Verdana"/>
                <a:cs typeface="Verdana"/>
                <a:sym typeface="Verdana"/>
              </a:rPr>
              <a:t> </a:t>
            </a:r>
            <a:endParaRPr sz="2400">
              <a:solidFill>
                <a:schemeClr val="lt1"/>
              </a:solidFill>
              <a:latin typeface="Verdana"/>
              <a:ea typeface="Verdana"/>
              <a:cs typeface="Verdana"/>
              <a:sym typeface="Verdana"/>
            </a:endParaRPr>
          </a:p>
          <a:p>
            <a:pPr indent="0" lvl="0" marL="0" rtl="0" algn="l">
              <a:spcBef>
                <a:spcPts val="0"/>
              </a:spcBef>
              <a:spcAft>
                <a:spcPts val="0"/>
              </a:spcAft>
              <a:buNone/>
            </a:pPr>
            <a:r>
              <a:rPr lang="en" sz="2400">
                <a:solidFill>
                  <a:schemeClr val="lt1"/>
                </a:solidFill>
                <a:latin typeface="Verdana"/>
                <a:ea typeface="Verdana"/>
                <a:cs typeface="Verdana"/>
                <a:sym typeface="Verdana"/>
              </a:rPr>
              <a:t> 3.  An Interactive Augmented Reality Chess Game using Bare-Hand Pinch Gestures, Marios Bikos, Yuta Itoh and Gudrun Klinker, Konstantinos Moustakas </a:t>
            </a:r>
            <a:r>
              <a:rPr lang="en" sz="2400" u="sng">
                <a:solidFill>
                  <a:schemeClr val="hlink"/>
                </a:solidFill>
                <a:latin typeface="Verdana"/>
                <a:ea typeface="Verdana"/>
                <a:cs typeface="Verdana"/>
                <a:sym typeface="Verdana"/>
                <a:hlinkClick r:id="rId5"/>
              </a:rPr>
              <a:t>Paper Link</a:t>
            </a:r>
            <a:endParaRPr sz="2400">
              <a:solidFill>
                <a:schemeClr val="lt1"/>
              </a:solidFill>
              <a:latin typeface="Verdana"/>
              <a:ea typeface="Verdana"/>
              <a:cs typeface="Verdana"/>
              <a:sym typeface="Verdana"/>
            </a:endParaRPr>
          </a:p>
          <a:p>
            <a:pPr indent="0" lvl="0" marL="0" rtl="0" algn="l">
              <a:spcBef>
                <a:spcPts val="0"/>
              </a:spcBef>
              <a:spcAft>
                <a:spcPts val="0"/>
              </a:spcAft>
              <a:buClr>
                <a:schemeClr val="dk1"/>
              </a:buClr>
              <a:buSzPct val="45833"/>
              <a:buFont typeface="Arial"/>
              <a:buNone/>
            </a:pPr>
            <a:r>
              <a:t/>
            </a:r>
            <a:endParaRPr sz="2400">
              <a:solidFill>
                <a:schemeClr val="lt1"/>
              </a:solidFill>
              <a:latin typeface="Verdana"/>
              <a:ea typeface="Verdana"/>
              <a:cs typeface="Verdana"/>
              <a:sym typeface="Verdana"/>
            </a:endParaRPr>
          </a:p>
          <a:p>
            <a:pPr indent="0" lvl="0" marL="0" rtl="0" algn="l">
              <a:spcBef>
                <a:spcPts val="0"/>
              </a:spcBef>
              <a:spcAft>
                <a:spcPts val="0"/>
              </a:spcAft>
              <a:buClr>
                <a:schemeClr val="dk1"/>
              </a:buClr>
              <a:buSzPct val="45833"/>
              <a:buFont typeface="Arial"/>
              <a:buNone/>
            </a:pPr>
            <a:r>
              <a:t/>
            </a:r>
            <a:endParaRPr sz="2400">
              <a:solidFill>
                <a:schemeClr val="lt1"/>
              </a:solidFill>
              <a:latin typeface="Verdana"/>
              <a:ea typeface="Verdana"/>
              <a:cs typeface="Verdana"/>
              <a:sym typeface="Verdana"/>
            </a:endParaRPr>
          </a:p>
          <a:p>
            <a:pPr indent="0" lvl="0" marL="0" rtl="0" algn="l">
              <a:spcBef>
                <a:spcPts val="0"/>
              </a:spcBef>
              <a:spcAft>
                <a:spcPts val="0"/>
              </a:spcAft>
              <a:buNone/>
            </a:pPr>
            <a:r>
              <a:t/>
            </a:r>
            <a:endParaRPr sz="2400">
              <a:solidFill>
                <a:schemeClr val="lt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2100" u="sng">
              <a:solidFill>
                <a:schemeClr val="lt1"/>
              </a:solidFill>
              <a:latin typeface="Roboto Mono"/>
              <a:ea typeface="Roboto Mono"/>
              <a:cs typeface="Roboto Mono"/>
              <a:sym typeface="Roboto Mono"/>
            </a:endParaRPr>
          </a:p>
          <a:p>
            <a:pPr indent="0" lvl="0" marL="0" rtl="0" algn="l">
              <a:spcBef>
                <a:spcPts val="1200"/>
              </a:spcBef>
              <a:spcAft>
                <a:spcPts val="1200"/>
              </a:spcAft>
              <a:buNone/>
            </a:pPr>
            <a:r>
              <a:rPr lang="en" sz="2100">
                <a:solidFill>
                  <a:schemeClr val="lt1"/>
                </a:solidFill>
                <a:latin typeface="Roboto Mono"/>
                <a:ea typeface="Roboto Mono"/>
                <a:cs typeface="Roboto Mono"/>
                <a:sym typeface="Roboto Mono"/>
              </a:rPr>
              <a:t>A move shall be deemed illegal if it does not follow the above rules or would cause the moving player's king to become in check</a:t>
            </a:r>
            <a:endParaRPr sz="2100">
              <a:solidFill>
                <a:schemeClr val="lt1"/>
              </a:solidFill>
              <a:latin typeface="Roboto Mono"/>
              <a:ea typeface="Roboto Mono"/>
              <a:cs typeface="Roboto Mono"/>
              <a:sym typeface="Roboto Mono"/>
            </a:endParaRPr>
          </a:p>
        </p:txBody>
      </p:sp>
      <p:sp>
        <p:nvSpPr>
          <p:cNvPr id="118" name="Google Shape;118;p23"/>
          <p:cNvSpPr txBox="1"/>
          <p:nvPr/>
        </p:nvSpPr>
        <p:spPr>
          <a:xfrm>
            <a:off x="298000" y="200025"/>
            <a:ext cx="34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00D9FD"/>
                </a:solidFill>
                <a:latin typeface="Roboto Mono"/>
                <a:ea typeface="Roboto Mono"/>
                <a:cs typeface="Roboto Mono"/>
                <a:sym typeface="Roboto Mono"/>
              </a:rPr>
              <a:t>Movement Legality</a:t>
            </a:r>
            <a:endParaRPr b="1" sz="2000">
              <a:solidFill>
                <a:srgbClr val="00D9FD"/>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199450" y="14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a:solidFill>
                  <a:srgbClr val="00D9FD"/>
                </a:solidFill>
              </a:rPr>
              <a:t>Movements</a:t>
            </a:r>
            <a:endParaRPr b="1">
              <a:solidFill>
                <a:srgbClr val="00D9FD"/>
              </a:solidFill>
            </a:endParaRPr>
          </a:p>
        </p:txBody>
      </p:sp>
      <p:sp>
        <p:nvSpPr>
          <p:cNvPr id="124" name="Google Shape;124;p24"/>
          <p:cNvSpPr txBox="1"/>
          <p:nvPr>
            <p:ph idx="1" type="body"/>
          </p:nvPr>
        </p:nvSpPr>
        <p:spPr>
          <a:xfrm>
            <a:off x="199450" y="721775"/>
            <a:ext cx="8520600" cy="4198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100">
                <a:solidFill>
                  <a:srgbClr val="00D9FD"/>
                </a:solidFill>
                <a:latin typeface="Roboto Mono"/>
                <a:ea typeface="Roboto Mono"/>
                <a:cs typeface="Roboto Mono"/>
                <a:sym typeface="Roboto Mono"/>
              </a:rPr>
              <a:t>The King</a:t>
            </a:r>
            <a:endParaRPr b="1" sz="2100">
              <a:solidFill>
                <a:srgbClr val="00D9FD"/>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600">
                <a:solidFill>
                  <a:schemeClr val="lt1"/>
                </a:solidFill>
                <a:latin typeface="Roboto Mono"/>
                <a:ea typeface="Roboto Mono"/>
                <a:cs typeface="Roboto Mono"/>
                <a:sym typeface="Roboto Mono"/>
              </a:rPr>
              <a:t>The King is the most important piece. When it is trapped so it cannot move without being captured, then the game is lost. This trap is called checkmate.</a:t>
            </a:r>
            <a:endParaRPr sz="16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600">
                <a:solidFill>
                  <a:schemeClr val="lt1"/>
                </a:solidFill>
                <a:latin typeface="Roboto Mono"/>
                <a:ea typeface="Roboto Mono"/>
                <a:cs typeface="Roboto Mono"/>
                <a:sym typeface="Roboto Mono"/>
              </a:rPr>
              <a:t>The King can move one square in any direction. A King can</a:t>
            </a:r>
            <a:endParaRPr sz="16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600">
                <a:solidFill>
                  <a:schemeClr val="lt1"/>
                </a:solidFill>
                <a:latin typeface="Roboto Mono"/>
                <a:ea typeface="Roboto Mono"/>
                <a:cs typeface="Roboto Mono"/>
                <a:sym typeface="Roboto Mono"/>
              </a:rPr>
              <a:t>never move into check, or onto a square where it can be captured by an opponent's piece. If a King is not in check, and no other legal move is possible, then the position is said to be in stalemate. A stalemated game is a draw, or a tie.</a:t>
            </a:r>
            <a:endParaRPr sz="16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6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Roboto Mono"/>
              <a:ea typeface="Roboto Mono"/>
              <a:cs typeface="Roboto Mono"/>
              <a:sym typeface="Roboto Mono"/>
            </a:endParaRPr>
          </a:p>
          <a:p>
            <a:pPr indent="0" lvl="0" marL="0" rtl="0" algn="l">
              <a:spcBef>
                <a:spcPts val="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5457350" y="2923200"/>
            <a:ext cx="2247703" cy="2159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00D9FD"/>
                </a:solidFill>
                <a:latin typeface="Roboto Mono"/>
                <a:ea typeface="Roboto Mono"/>
                <a:cs typeface="Roboto Mono"/>
                <a:sym typeface="Roboto Mono"/>
              </a:rPr>
              <a:t>The QUEEN</a:t>
            </a:r>
            <a:endParaRPr sz="3600">
              <a:solidFill>
                <a:srgbClr val="00D9FD"/>
              </a:solidFill>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Roboto Mono"/>
                <a:ea typeface="Roboto Mono"/>
                <a:cs typeface="Roboto Mono"/>
                <a:sym typeface="Roboto Mono"/>
              </a:rPr>
              <a:t>The Queen is the most powerful piece.</a:t>
            </a:r>
            <a:endParaRPr sz="17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Roboto Mono"/>
                <a:ea typeface="Roboto Mono"/>
                <a:cs typeface="Roboto Mono"/>
                <a:sym typeface="Roboto Mono"/>
              </a:rPr>
              <a:t>The Queen can move to any square in any direction as long as</a:t>
            </a:r>
            <a:endParaRPr sz="17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Roboto Mono"/>
                <a:ea typeface="Roboto Mono"/>
                <a:cs typeface="Roboto Mono"/>
                <a:sym typeface="Roboto Mono"/>
              </a:rPr>
              <a:t>her path is not blocked. Her range and the ability to attack many pieces at once are the source of her power.</a:t>
            </a:r>
            <a:endParaRPr sz="2300">
              <a:solidFill>
                <a:schemeClr val="lt1"/>
              </a:solidFill>
            </a:endParaRPr>
          </a:p>
        </p:txBody>
      </p:sp>
      <p:pic>
        <p:nvPicPr>
          <p:cNvPr id="132" name="Google Shape;132;p25"/>
          <p:cNvPicPr preferRelativeResize="0"/>
          <p:nvPr/>
        </p:nvPicPr>
        <p:blipFill>
          <a:blip r:embed="rId3">
            <a:alphaModFix/>
          </a:blip>
          <a:stretch>
            <a:fillRect/>
          </a:stretch>
        </p:blipFill>
        <p:spPr>
          <a:xfrm>
            <a:off x="3054175" y="2295513"/>
            <a:ext cx="2895600" cy="284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4742" r="4742" t="0"/>
          <a:stretch/>
        </p:blipFill>
        <p:spPr>
          <a:xfrm>
            <a:off x="4572000" y="0"/>
            <a:ext cx="4572000" cy="5143500"/>
          </a:xfrm>
          <a:prstGeom prst="rect">
            <a:avLst/>
          </a:prstGeom>
          <a:noFill/>
          <a:ln>
            <a:noFill/>
          </a:ln>
        </p:spPr>
      </p:pic>
      <p:sp>
        <p:nvSpPr>
          <p:cNvPr id="138" name="Google Shape;138;p26"/>
          <p:cNvSpPr txBox="1"/>
          <p:nvPr>
            <p:ph type="ctrTitle"/>
          </p:nvPr>
        </p:nvSpPr>
        <p:spPr>
          <a:xfrm>
            <a:off x="35375" y="199050"/>
            <a:ext cx="3202500" cy="65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180">
                <a:solidFill>
                  <a:srgbClr val="00D9FD"/>
                </a:solidFill>
              </a:rPr>
              <a:t>The ROOK</a:t>
            </a:r>
            <a:endParaRPr sz="4180">
              <a:solidFill>
                <a:srgbClr val="00D9FD"/>
              </a:solidFill>
            </a:endParaRPr>
          </a:p>
        </p:txBody>
      </p:sp>
      <p:sp>
        <p:nvSpPr>
          <p:cNvPr id="139" name="Google Shape;139;p26"/>
          <p:cNvSpPr txBox="1"/>
          <p:nvPr>
            <p:ph idx="1" type="subTitle"/>
          </p:nvPr>
        </p:nvSpPr>
        <p:spPr>
          <a:xfrm>
            <a:off x="311700" y="1757000"/>
            <a:ext cx="4017000" cy="18696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n">
                <a:solidFill>
                  <a:schemeClr val="lt1"/>
                </a:solidFill>
              </a:rPr>
              <a:t>The Rook is the next very powerful piece after Queen.The Rook moves vertically or horizontally, making it a very powerful piece that can control large sections of the board. Its range is the source of its power</a:t>
            </a:r>
            <a:endParaRPr>
              <a:solidFill>
                <a:schemeClr val="lt1"/>
              </a:solidFill>
            </a:endParaRPr>
          </a:p>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b="0" l="6392" r="6392" t="0"/>
          <a:stretch/>
        </p:blipFill>
        <p:spPr>
          <a:xfrm>
            <a:off x="5585237" y="1036200"/>
            <a:ext cx="2745452" cy="3156674"/>
          </a:xfrm>
          <a:prstGeom prst="rect">
            <a:avLst/>
          </a:prstGeom>
          <a:noFill/>
          <a:ln>
            <a:noFill/>
          </a:ln>
        </p:spPr>
      </p:pic>
      <p:sp>
        <p:nvSpPr>
          <p:cNvPr id="145" name="Google Shape;145;p27"/>
          <p:cNvSpPr txBox="1"/>
          <p:nvPr>
            <p:ph type="ctrTitle"/>
          </p:nvPr>
        </p:nvSpPr>
        <p:spPr>
          <a:xfrm>
            <a:off x="-1" y="319500"/>
            <a:ext cx="3684000" cy="48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80">
                <a:solidFill>
                  <a:srgbClr val="00D9FD"/>
                </a:solidFill>
              </a:rPr>
              <a:t>The BISHOP</a:t>
            </a:r>
            <a:endParaRPr sz="3680">
              <a:solidFill>
                <a:srgbClr val="00D9FD"/>
              </a:solidFill>
            </a:endParaRPr>
          </a:p>
        </p:txBody>
      </p:sp>
      <p:sp>
        <p:nvSpPr>
          <p:cNvPr id="146" name="Google Shape;146;p27"/>
          <p:cNvSpPr txBox="1"/>
          <p:nvPr>
            <p:ph idx="1" type="subTitle"/>
          </p:nvPr>
        </p:nvSpPr>
        <p:spPr>
          <a:xfrm>
            <a:off x="311700" y="1643650"/>
            <a:ext cx="5108100" cy="2621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300">
                <a:solidFill>
                  <a:schemeClr val="lt1"/>
                </a:solidFill>
              </a:rPr>
              <a:t>The Bishop comes next to Rook in terms of power. The Bishop can move to any square along its diagonals as long as its path is not blocked. Its range is the source of its power</a:t>
            </a:r>
            <a:endParaRPr sz="23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50" name="Shape 150"/>
        <p:cNvGrpSpPr/>
        <p:nvPr/>
      </p:nvGrpSpPr>
      <p:grpSpPr>
        <a:xfrm>
          <a:off x="0" y="0"/>
          <a:ext cx="0" cy="0"/>
          <a:chOff x="0" y="0"/>
          <a:chExt cx="0" cy="0"/>
        </a:xfrm>
      </p:grpSpPr>
      <p:pic>
        <p:nvPicPr>
          <p:cNvPr id="151" name="Google Shape;151;p28"/>
          <p:cNvPicPr preferRelativeResize="0"/>
          <p:nvPr/>
        </p:nvPicPr>
        <p:blipFill rotWithShape="1">
          <a:blip r:embed="rId3">
            <a:alphaModFix/>
          </a:blip>
          <a:srcRect b="0" l="6437" r="6446" t="0"/>
          <a:stretch/>
        </p:blipFill>
        <p:spPr>
          <a:xfrm>
            <a:off x="5585238" y="1036200"/>
            <a:ext cx="2745452" cy="3156672"/>
          </a:xfrm>
          <a:prstGeom prst="rect">
            <a:avLst/>
          </a:prstGeom>
          <a:noFill/>
          <a:ln>
            <a:noFill/>
          </a:ln>
        </p:spPr>
      </p:pic>
      <p:sp>
        <p:nvSpPr>
          <p:cNvPr id="152" name="Google Shape;152;p28"/>
          <p:cNvSpPr txBox="1"/>
          <p:nvPr>
            <p:ph type="ctrTitle"/>
          </p:nvPr>
        </p:nvSpPr>
        <p:spPr>
          <a:xfrm>
            <a:off x="-155871" y="92800"/>
            <a:ext cx="4052400" cy="62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480">
                <a:solidFill>
                  <a:srgbClr val="00D9FD"/>
                </a:solidFill>
              </a:rPr>
              <a:t>The KNIGHT</a:t>
            </a:r>
            <a:endParaRPr sz="3480">
              <a:solidFill>
                <a:srgbClr val="00D9FD"/>
              </a:solidFill>
            </a:endParaRPr>
          </a:p>
        </p:txBody>
      </p:sp>
      <p:sp>
        <p:nvSpPr>
          <p:cNvPr id="153" name="Google Shape;153;p28"/>
          <p:cNvSpPr txBox="1"/>
          <p:nvPr>
            <p:ph idx="1" type="subTitle"/>
          </p:nvPr>
        </p:nvSpPr>
        <p:spPr>
          <a:xfrm>
            <a:off x="311700" y="1827850"/>
            <a:ext cx="5094000" cy="17988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solidFill>
                  <a:schemeClr val="lt1"/>
                </a:solidFill>
              </a:rPr>
              <a:t>The Knight is nearly as powerful as the Bishop. The Knight is the only piece that can hop over other pieces in an L-shaped path. This ability makes it particularly powerful in the early stage of a game when the board is crowded with pieces</a:t>
            </a:r>
            <a:endParaRPr>
              <a:solidFill>
                <a:schemeClr val="lt1"/>
              </a:solidFill>
            </a:endParaRPr>
          </a:p>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9"/>
          <p:cNvPicPr preferRelativeResize="0"/>
          <p:nvPr/>
        </p:nvPicPr>
        <p:blipFill rotWithShape="1">
          <a:blip r:embed="rId3">
            <a:alphaModFix/>
          </a:blip>
          <a:srcRect b="0" l="5555" r="5555" t="0"/>
          <a:stretch/>
        </p:blipFill>
        <p:spPr>
          <a:xfrm>
            <a:off x="4572000" y="0"/>
            <a:ext cx="4572000" cy="5143500"/>
          </a:xfrm>
          <a:prstGeom prst="rect">
            <a:avLst/>
          </a:prstGeom>
          <a:noFill/>
          <a:ln>
            <a:noFill/>
          </a:ln>
        </p:spPr>
      </p:pic>
      <p:sp>
        <p:nvSpPr>
          <p:cNvPr id="159" name="Google Shape;159;p29"/>
          <p:cNvSpPr txBox="1"/>
          <p:nvPr>
            <p:ph type="ctrTitle"/>
          </p:nvPr>
        </p:nvSpPr>
        <p:spPr>
          <a:xfrm>
            <a:off x="219605" y="227400"/>
            <a:ext cx="3287400" cy="5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980">
                <a:solidFill>
                  <a:srgbClr val="00D9FD"/>
                </a:solidFill>
              </a:rPr>
              <a:t>The PAWN</a:t>
            </a:r>
            <a:endParaRPr sz="3980">
              <a:solidFill>
                <a:srgbClr val="00D9FD"/>
              </a:solidFill>
            </a:endParaRPr>
          </a:p>
        </p:txBody>
      </p:sp>
      <p:sp>
        <p:nvSpPr>
          <p:cNvPr id="160" name="Google Shape;160;p29"/>
          <p:cNvSpPr txBox="1"/>
          <p:nvPr>
            <p:ph idx="1" type="subTitle"/>
          </p:nvPr>
        </p:nvSpPr>
        <p:spPr>
          <a:xfrm>
            <a:off x="311700" y="1693250"/>
            <a:ext cx="4045500" cy="19335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lang="en">
                <a:solidFill>
                  <a:schemeClr val="lt1"/>
                </a:solidFill>
              </a:rPr>
              <a:t>The Pawn is the least powerful piece because of its poor mobility. The Pawn may move only one square forward if its path is not blocked. However, it may move as an option one or two squares forward on its first move only. It may capture only one square diagonally</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ctrTitle"/>
          </p:nvPr>
        </p:nvSpPr>
        <p:spPr>
          <a:xfrm>
            <a:off x="311700" y="319475"/>
            <a:ext cx="7304400" cy="7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a:solidFill>
                  <a:srgbClr val="00D9FD"/>
                </a:solidFill>
              </a:rPr>
              <a:t>Non-functional requirements</a:t>
            </a:r>
            <a:endParaRPr sz="4180">
              <a:solidFill>
                <a:srgbClr val="00D9FD"/>
              </a:solidFill>
            </a:endParaRPr>
          </a:p>
        </p:txBody>
      </p:sp>
      <p:sp>
        <p:nvSpPr>
          <p:cNvPr id="166" name="Google Shape;166;p30"/>
          <p:cNvSpPr txBox="1"/>
          <p:nvPr>
            <p:ph idx="4294967295" type="body"/>
          </p:nvPr>
        </p:nvSpPr>
        <p:spPr>
          <a:xfrm>
            <a:off x="4878875" y="1772900"/>
            <a:ext cx="2917200" cy="1259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b="1" lang="en" sz="1700">
                <a:solidFill>
                  <a:schemeClr val="lt1"/>
                </a:solidFill>
              </a:rPr>
              <a:t>Usability</a:t>
            </a:r>
            <a:r>
              <a:rPr lang="en" sz="1700">
                <a:solidFill>
                  <a:schemeClr val="lt1"/>
                </a:solidFill>
              </a:rPr>
              <a:t>: The game should be easy to learn and play, with clear and intuitive controls.</a:t>
            </a:r>
            <a:endParaRPr sz="1700">
              <a:solidFill>
                <a:schemeClr val="lt1"/>
              </a:solidFill>
            </a:endParaRPr>
          </a:p>
        </p:txBody>
      </p:sp>
      <p:sp>
        <p:nvSpPr>
          <p:cNvPr id="167" name="Google Shape;167;p30"/>
          <p:cNvSpPr txBox="1"/>
          <p:nvPr>
            <p:ph idx="4294967295" type="body"/>
          </p:nvPr>
        </p:nvSpPr>
        <p:spPr>
          <a:xfrm>
            <a:off x="1347900" y="3299650"/>
            <a:ext cx="2917200" cy="1259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b="1" lang="en">
                <a:solidFill>
                  <a:schemeClr val="lt1"/>
                </a:solidFill>
              </a:rPr>
              <a:t>Compatibility</a:t>
            </a:r>
            <a:r>
              <a:rPr lang="en">
                <a:solidFill>
                  <a:schemeClr val="lt1"/>
                </a:solidFill>
              </a:rPr>
              <a:t>: The game should be compatible with different operating systems and devices, including desktop computers, laptops, and mobile devices.</a:t>
            </a:r>
            <a:endParaRPr>
              <a:solidFill>
                <a:schemeClr val="lt1"/>
              </a:solidFill>
            </a:endParaRPr>
          </a:p>
        </p:txBody>
      </p:sp>
      <p:sp>
        <p:nvSpPr>
          <p:cNvPr id="168" name="Google Shape;168;p30"/>
          <p:cNvSpPr txBox="1"/>
          <p:nvPr>
            <p:ph idx="4294967295" type="body"/>
          </p:nvPr>
        </p:nvSpPr>
        <p:spPr>
          <a:xfrm>
            <a:off x="4878875" y="3299650"/>
            <a:ext cx="2917200" cy="1259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b="1" lang="en">
                <a:solidFill>
                  <a:schemeClr val="lt1"/>
                </a:solidFill>
              </a:rPr>
              <a:t>Sound</a:t>
            </a:r>
            <a:r>
              <a:rPr lang="en">
                <a:solidFill>
                  <a:schemeClr val="lt1"/>
                </a:solidFill>
              </a:rPr>
              <a:t>: The game should have high-quality sound effects and music, that enhance the player's experience.</a:t>
            </a:r>
            <a:endParaRPr>
              <a:solidFill>
                <a:schemeClr val="lt1"/>
              </a:solidFill>
            </a:endParaRPr>
          </a:p>
        </p:txBody>
      </p:sp>
      <p:sp>
        <p:nvSpPr>
          <p:cNvPr id="169" name="Google Shape;169;p30"/>
          <p:cNvSpPr txBox="1"/>
          <p:nvPr>
            <p:ph idx="4294967295" type="body"/>
          </p:nvPr>
        </p:nvSpPr>
        <p:spPr>
          <a:xfrm>
            <a:off x="1239075" y="1942050"/>
            <a:ext cx="2917200" cy="1259400"/>
          </a:xfrm>
          <a:prstGeom prst="rect">
            <a:avLst/>
          </a:prstGeom>
        </p:spPr>
        <p:txBody>
          <a:bodyPr anchorCtr="0" anchor="t" bIns="91425" lIns="91425" spcFirstLastPara="1" rIns="91425" wrap="square" tIns="91425">
            <a:noAutofit/>
          </a:bodyPr>
          <a:lstStyle/>
          <a:p>
            <a:pPr indent="0" lvl="0" marL="0" rtl="0" algn="ctr">
              <a:lnSpc>
                <a:spcPct val="110000"/>
              </a:lnSpc>
              <a:spcBef>
                <a:spcPts val="0"/>
              </a:spcBef>
              <a:spcAft>
                <a:spcPts val="0"/>
              </a:spcAft>
              <a:buClr>
                <a:schemeClr val="dk1"/>
              </a:buClr>
              <a:buSzPts val="440"/>
              <a:buFont typeface="Arial"/>
              <a:buNone/>
            </a:pPr>
            <a:r>
              <a:rPr b="1" lang="en" sz="1420">
                <a:solidFill>
                  <a:schemeClr val="lt1"/>
                </a:solidFill>
              </a:rPr>
              <a:t>Performance</a:t>
            </a:r>
            <a:r>
              <a:rPr lang="en" sz="1420">
                <a:solidFill>
                  <a:schemeClr val="lt1"/>
                </a:solidFill>
              </a:rPr>
              <a:t>: The game should run smoothly on a wide range of hardware configurations, without significant lag or crashes.</a:t>
            </a:r>
            <a:endParaRPr sz="1420">
              <a:solidFill>
                <a:schemeClr val="lt1"/>
              </a:solidFill>
            </a:endParaRPr>
          </a:p>
          <a:p>
            <a:pPr indent="0" lvl="0" marL="0" rtl="0" algn="l">
              <a:lnSpc>
                <a:spcPct val="105000"/>
              </a:lnSpc>
              <a:spcBef>
                <a:spcPts val="0"/>
              </a:spcBef>
              <a:spcAft>
                <a:spcPts val="0"/>
              </a:spcAft>
              <a:buClr>
                <a:schemeClr val="dk1"/>
              </a:buClr>
              <a:buSzPts val="440"/>
              <a:buFont typeface="Arial"/>
              <a:buNone/>
            </a:pPr>
            <a:r>
              <a:t/>
            </a:r>
            <a:endParaRPr sz="1420">
              <a:solidFill>
                <a:schemeClr val="lt1"/>
              </a:solidFill>
            </a:endParaRPr>
          </a:p>
          <a:p>
            <a:pPr indent="0" lvl="0" marL="0" rtl="0" algn="l">
              <a:lnSpc>
                <a:spcPct val="105000"/>
              </a:lnSpc>
              <a:spcBef>
                <a:spcPts val="0"/>
              </a:spcBef>
              <a:spcAft>
                <a:spcPts val="1200"/>
              </a:spcAft>
              <a:buSzPts val="440"/>
              <a:buNone/>
            </a:pPr>
            <a:r>
              <a:t/>
            </a:r>
            <a:endParaRPr b="1" sz="102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2380"/>
              <a:buFont typeface="Arial"/>
              <a:buNone/>
            </a:pPr>
            <a:r>
              <a:rPr b="1" lang="en" sz="2100">
                <a:solidFill>
                  <a:srgbClr val="00D9FD"/>
                </a:solidFill>
                <a:latin typeface="Roboto Mono"/>
                <a:ea typeface="Roboto Mono"/>
                <a:cs typeface="Roboto Mono"/>
                <a:sym typeface="Roboto Mono"/>
              </a:rPr>
              <a:t>Screenshot</a:t>
            </a:r>
            <a:endParaRPr sz="3500">
              <a:solidFill>
                <a:srgbClr val="00D9FD"/>
              </a:solidFill>
            </a:endParaRPr>
          </a:p>
        </p:txBody>
      </p:sp>
      <p:pic>
        <p:nvPicPr>
          <p:cNvPr id="175" name="Google Shape;175;p31"/>
          <p:cNvPicPr preferRelativeResize="0"/>
          <p:nvPr/>
        </p:nvPicPr>
        <p:blipFill>
          <a:blip r:embed="rId3">
            <a:alphaModFix/>
          </a:blip>
          <a:stretch>
            <a:fillRect/>
          </a:stretch>
        </p:blipFill>
        <p:spPr>
          <a:xfrm>
            <a:off x="546400" y="1075825"/>
            <a:ext cx="4161574" cy="3261674"/>
          </a:xfrm>
          <a:prstGeom prst="rect">
            <a:avLst/>
          </a:prstGeom>
          <a:noFill/>
          <a:ln>
            <a:noFill/>
          </a:ln>
        </p:spPr>
      </p:pic>
      <p:pic>
        <p:nvPicPr>
          <p:cNvPr id="176" name="Google Shape;176;p31"/>
          <p:cNvPicPr preferRelativeResize="0"/>
          <p:nvPr/>
        </p:nvPicPr>
        <p:blipFill>
          <a:blip r:embed="rId4">
            <a:alphaModFix/>
          </a:blip>
          <a:stretch>
            <a:fillRect/>
          </a:stretch>
        </p:blipFill>
        <p:spPr>
          <a:xfrm>
            <a:off x="4830007" y="1075825"/>
            <a:ext cx="4161594" cy="3261674"/>
          </a:xfrm>
          <a:prstGeom prst="rect">
            <a:avLst/>
          </a:prstGeom>
          <a:noFill/>
          <a:ln>
            <a:noFill/>
          </a:ln>
        </p:spPr>
      </p:pic>
      <p:sp>
        <p:nvSpPr>
          <p:cNvPr id="177" name="Google Shape;177;p31"/>
          <p:cNvSpPr txBox="1"/>
          <p:nvPr/>
        </p:nvSpPr>
        <p:spPr>
          <a:xfrm>
            <a:off x="664525" y="4399225"/>
            <a:ext cx="39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When we have start the game </a:t>
            </a:r>
            <a:endParaRPr>
              <a:solidFill>
                <a:schemeClr val="lt1"/>
              </a:solidFill>
            </a:endParaRPr>
          </a:p>
        </p:txBody>
      </p:sp>
      <p:sp>
        <p:nvSpPr>
          <p:cNvPr id="178" name="Google Shape;178;p31"/>
          <p:cNvSpPr txBox="1"/>
          <p:nvPr/>
        </p:nvSpPr>
        <p:spPr>
          <a:xfrm>
            <a:off x="4944150" y="4439100"/>
            <a:ext cx="40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When</a:t>
            </a:r>
            <a:r>
              <a:rPr lang="en">
                <a:solidFill>
                  <a:schemeClr val="lt1"/>
                </a:solidFill>
              </a:rPr>
              <a:t> we have playing the game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59800"/>
            <a:ext cx="8520600" cy="72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solidFill>
                  <a:srgbClr val="00FFFF"/>
                </a:solidFill>
                <a:latin typeface="Verdana"/>
                <a:ea typeface="Verdana"/>
                <a:cs typeface="Verdana"/>
                <a:sym typeface="Verdana"/>
              </a:rPr>
              <a:t>Introduction</a:t>
            </a:r>
            <a:endParaRPr b="1" sz="3000">
              <a:solidFill>
                <a:srgbClr val="00FFFF"/>
              </a:solidFill>
              <a:latin typeface="Verdana"/>
              <a:ea typeface="Verdana"/>
              <a:cs typeface="Verdana"/>
              <a:sym typeface="Verdana"/>
            </a:endParaRPr>
          </a:p>
        </p:txBody>
      </p:sp>
      <p:sp>
        <p:nvSpPr>
          <p:cNvPr id="64" name="Google Shape;64;p14"/>
          <p:cNvSpPr txBox="1"/>
          <p:nvPr>
            <p:ph idx="1" type="subTitle"/>
          </p:nvPr>
        </p:nvSpPr>
        <p:spPr>
          <a:xfrm>
            <a:off x="311700" y="917400"/>
            <a:ext cx="8520600" cy="4125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400">
                <a:solidFill>
                  <a:schemeClr val="lt1"/>
                </a:solidFill>
                <a:latin typeface="Verdana"/>
                <a:ea typeface="Verdana"/>
                <a:cs typeface="Verdana"/>
                <a:sym typeface="Verdana"/>
              </a:rPr>
              <a:t>The current level of development in computer chess programming is fairly complicated, yet interesting as well. </a:t>
            </a:r>
            <a:endParaRPr sz="2400">
              <a:solidFill>
                <a:schemeClr val="lt1"/>
              </a:solidFill>
              <a:latin typeface="Verdana"/>
              <a:ea typeface="Verdana"/>
              <a:cs typeface="Verdana"/>
              <a:sym typeface="Verdana"/>
            </a:endParaRPr>
          </a:p>
          <a:p>
            <a:pPr indent="0" lvl="0" marL="0" rtl="0" algn="l">
              <a:lnSpc>
                <a:spcPct val="80000"/>
              </a:lnSpc>
              <a:spcBef>
                <a:spcPts val="0"/>
              </a:spcBef>
              <a:spcAft>
                <a:spcPts val="0"/>
              </a:spcAft>
              <a:buNone/>
            </a:pPr>
            <a:r>
              <a:t/>
            </a:r>
            <a:endParaRPr sz="2400">
              <a:solidFill>
                <a:schemeClr val="lt1"/>
              </a:solidFill>
              <a:latin typeface="Verdana"/>
              <a:ea typeface="Verdana"/>
              <a:cs typeface="Verdana"/>
              <a:sym typeface="Verdana"/>
            </a:endParaRPr>
          </a:p>
          <a:p>
            <a:pPr indent="0" lvl="0" marL="0" rtl="0" algn="l">
              <a:lnSpc>
                <a:spcPct val="80000"/>
              </a:lnSpc>
              <a:spcBef>
                <a:spcPts val="0"/>
              </a:spcBef>
              <a:spcAft>
                <a:spcPts val="0"/>
              </a:spcAft>
              <a:buNone/>
            </a:pPr>
            <a:r>
              <a:rPr lang="en" sz="2400">
                <a:solidFill>
                  <a:schemeClr val="lt1"/>
                </a:solidFill>
                <a:latin typeface="Verdana"/>
                <a:ea typeface="Verdana"/>
                <a:cs typeface="Verdana"/>
                <a:sym typeface="Verdana"/>
              </a:rPr>
              <a:t>In this project, we were supposed to develop a chess-playing program. </a:t>
            </a:r>
            <a:endParaRPr sz="2400">
              <a:solidFill>
                <a:schemeClr val="lt1"/>
              </a:solidFill>
              <a:latin typeface="Verdana"/>
              <a:ea typeface="Verdana"/>
              <a:cs typeface="Verdana"/>
              <a:sym typeface="Verdana"/>
            </a:endParaRPr>
          </a:p>
          <a:p>
            <a:pPr indent="0" lvl="0" marL="0" rtl="0" algn="l">
              <a:lnSpc>
                <a:spcPct val="80000"/>
              </a:lnSpc>
              <a:spcBef>
                <a:spcPts val="0"/>
              </a:spcBef>
              <a:spcAft>
                <a:spcPts val="0"/>
              </a:spcAft>
              <a:buNone/>
            </a:pPr>
            <a:r>
              <a:t/>
            </a:r>
            <a:endParaRPr sz="2400">
              <a:solidFill>
                <a:schemeClr val="lt1"/>
              </a:solidFill>
              <a:latin typeface="Verdana"/>
              <a:ea typeface="Verdana"/>
              <a:cs typeface="Verdana"/>
              <a:sym typeface="Verdana"/>
            </a:endParaRPr>
          </a:p>
          <a:p>
            <a:pPr indent="0" lvl="0" marL="0" rtl="0" algn="l">
              <a:lnSpc>
                <a:spcPct val="80000"/>
              </a:lnSpc>
              <a:spcBef>
                <a:spcPts val="0"/>
              </a:spcBef>
              <a:spcAft>
                <a:spcPts val="0"/>
              </a:spcAft>
              <a:buNone/>
            </a:pPr>
            <a:r>
              <a:rPr lang="en" sz="2400">
                <a:solidFill>
                  <a:schemeClr val="lt1"/>
                </a:solidFill>
                <a:latin typeface="Verdana"/>
                <a:ea typeface="Verdana"/>
                <a:cs typeface="Verdana"/>
                <a:sym typeface="Verdana"/>
              </a:rPr>
              <a:t>The program was supposed to play chess at a good level and have an adaptive property. </a:t>
            </a:r>
            <a:endParaRPr sz="2400">
              <a:solidFill>
                <a:schemeClr val="lt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100">
                <a:solidFill>
                  <a:srgbClr val="00D9FD"/>
                </a:solidFill>
                <a:latin typeface="Roboto Mono"/>
                <a:ea typeface="Roboto Mono"/>
                <a:cs typeface="Roboto Mono"/>
                <a:sym typeface="Roboto Mono"/>
              </a:rPr>
              <a:t>Screenshot</a:t>
            </a:r>
            <a:endParaRPr sz="3500">
              <a:solidFill>
                <a:srgbClr val="00D9FD"/>
              </a:solidFill>
            </a:endParaRPr>
          </a:p>
        </p:txBody>
      </p:sp>
      <p:pic>
        <p:nvPicPr>
          <p:cNvPr id="184" name="Google Shape;184;p32"/>
          <p:cNvPicPr preferRelativeResize="0"/>
          <p:nvPr/>
        </p:nvPicPr>
        <p:blipFill rotWithShape="1">
          <a:blip r:embed="rId3">
            <a:alphaModFix/>
          </a:blip>
          <a:srcRect b="0" l="0" r="0" t="0"/>
          <a:stretch/>
        </p:blipFill>
        <p:spPr>
          <a:xfrm>
            <a:off x="546400" y="1075825"/>
            <a:ext cx="4161574" cy="3261674"/>
          </a:xfrm>
          <a:prstGeom prst="rect">
            <a:avLst/>
          </a:prstGeom>
          <a:noFill/>
          <a:ln>
            <a:noFill/>
          </a:ln>
        </p:spPr>
      </p:pic>
      <p:pic>
        <p:nvPicPr>
          <p:cNvPr id="185" name="Google Shape;185;p32"/>
          <p:cNvPicPr preferRelativeResize="0"/>
          <p:nvPr/>
        </p:nvPicPr>
        <p:blipFill rotWithShape="1">
          <a:blip r:embed="rId4">
            <a:alphaModFix/>
          </a:blip>
          <a:srcRect b="0" l="0" r="0" t="0"/>
          <a:stretch/>
        </p:blipFill>
        <p:spPr>
          <a:xfrm>
            <a:off x="4830007" y="1075825"/>
            <a:ext cx="4161594" cy="3261674"/>
          </a:xfrm>
          <a:prstGeom prst="rect">
            <a:avLst/>
          </a:prstGeom>
          <a:noFill/>
          <a:ln>
            <a:noFill/>
          </a:ln>
        </p:spPr>
      </p:pic>
      <p:sp>
        <p:nvSpPr>
          <p:cNvPr id="186" name="Google Shape;186;p32"/>
          <p:cNvSpPr txBox="1"/>
          <p:nvPr/>
        </p:nvSpPr>
        <p:spPr>
          <a:xfrm>
            <a:off x="664525" y="4399225"/>
            <a:ext cx="39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When we have taken wrong step </a:t>
            </a:r>
            <a:endParaRPr>
              <a:solidFill>
                <a:schemeClr val="lt1"/>
              </a:solidFill>
            </a:endParaRPr>
          </a:p>
        </p:txBody>
      </p:sp>
      <p:sp>
        <p:nvSpPr>
          <p:cNvPr id="187" name="Google Shape;187;p32"/>
          <p:cNvSpPr txBox="1"/>
          <p:nvPr/>
        </p:nvSpPr>
        <p:spPr>
          <a:xfrm>
            <a:off x="4944150" y="4439100"/>
            <a:ext cx="40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When we have win the match </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91" name="Shape 191"/>
        <p:cNvGrpSpPr/>
        <p:nvPr/>
      </p:nvGrpSpPr>
      <p:grpSpPr>
        <a:xfrm>
          <a:off x="0" y="0"/>
          <a:ext cx="0" cy="0"/>
          <a:chOff x="0" y="0"/>
          <a:chExt cx="0" cy="0"/>
        </a:xfrm>
      </p:grpSpPr>
      <p:sp>
        <p:nvSpPr>
          <p:cNvPr id="192" name="Google Shape;192;p33"/>
          <p:cNvSpPr txBox="1"/>
          <p:nvPr>
            <p:ph type="ctrTitle"/>
          </p:nvPr>
        </p:nvSpPr>
        <p:spPr>
          <a:xfrm>
            <a:off x="-205476" y="723300"/>
            <a:ext cx="5278200" cy="67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980">
                <a:solidFill>
                  <a:srgbClr val="00D9FD"/>
                </a:solidFill>
              </a:rPr>
              <a:t>Scope of Project:</a:t>
            </a:r>
            <a:endParaRPr b="1" sz="3980">
              <a:solidFill>
                <a:srgbClr val="00D9FD"/>
              </a:solidFill>
            </a:endParaRPr>
          </a:p>
          <a:p>
            <a:pPr indent="0" lvl="0" marL="0" rtl="0" algn="ctr">
              <a:spcBef>
                <a:spcPts val="0"/>
              </a:spcBef>
              <a:spcAft>
                <a:spcPts val="0"/>
              </a:spcAft>
              <a:buSzPts val="990"/>
              <a:buNone/>
            </a:pPr>
            <a:r>
              <a:t/>
            </a:r>
            <a:endParaRPr sz="3980">
              <a:solidFill>
                <a:srgbClr val="00D9FD"/>
              </a:solidFill>
            </a:endParaRPr>
          </a:p>
        </p:txBody>
      </p:sp>
      <p:sp>
        <p:nvSpPr>
          <p:cNvPr id="193" name="Google Shape;193;p33"/>
          <p:cNvSpPr txBox="1"/>
          <p:nvPr>
            <p:ph idx="1" type="subTitle"/>
          </p:nvPr>
        </p:nvSpPr>
        <p:spPr>
          <a:xfrm>
            <a:off x="311700" y="1856200"/>
            <a:ext cx="8520600" cy="2430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lt1"/>
                </a:solidFill>
              </a:rPr>
              <a:t>Chess is a two-player game which is played on a chessboard. Chess comprises on 64 squares arranged by eight rows and eight columns. It is very popular games played internationally by millions of people. This document explains all features, functions, and constraints of this program</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b="1" lang="en" sz="2100">
                <a:solidFill>
                  <a:srgbClr val="00D9FD"/>
                </a:solidFill>
                <a:latin typeface="Roboto Mono"/>
                <a:ea typeface="Roboto Mono"/>
                <a:cs typeface="Roboto Mono"/>
                <a:sym typeface="Roboto Mono"/>
              </a:rPr>
              <a:t>Conclusion</a:t>
            </a:r>
            <a:endParaRPr sz="3500">
              <a:solidFill>
                <a:srgbClr val="00D9FD"/>
              </a:solidFill>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l">
              <a:lnSpc>
                <a:spcPct val="100000"/>
              </a:lnSpc>
              <a:spcBef>
                <a:spcPts val="0"/>
              </a:spcBef>
              <a:spcAft>
                <a:spcPts val="0"/>
              </a:spcAft>
              <a:buClr>
                <a:schemeClr val="dk1"/>
              </a:buClr>
              <a:buSzPts val="1100"/>
              <a:buFont typeface="Arial"/>
              <a:buNone/>
            </a:pPr>
            <a:r>
              <a:t/>
            </a:r>
            <a:endParaRPr b="1" sz="1400">
              <a:solidFill>
                <a:schemeClr val="lt1"/>
              </a:solidFill>
              <a:latin typeface="Roboto Mono"/>
              <a:ea typeface="Roboto Mono"/>
              <a:cs typeface="Roboto Mono"/>
              <a:sym typeface="Roboto Mono"/>
            </a:endParaRPr>
          </a:p>
          <a:p>
            <a:pPr indent="0" lvl="0" marL="45720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chemeClr val="lt1"/>
                </a:solidFill>
                <a:latin typeface="Roboto Mono"/>
                <a:ea typeface="Roboto Mono"/>
                <a:cs typeface="Roboto Mono"/>
                <a:sym typeface="Roboto Mono"/>
              </a:rPr>
              <a:t>The conclusion of a 3D chess game, </a:t>
            </a:r>
            <a:r>
              <a:rPr lang="en" sz="1400">
                <a:solidFill>
                  <a:schemeClr val="lt1"/>
                </a:solidFill>
                <a:latin typeface="Roboto Mono"/>
                <a:ea typeface="Roboto Mono"/>
                <a:cs typeface="Roboto Mono"/>
                <a:sym typeface="Roboto Mono"/>
              </a:rPr>
              <a:t>like any chess game, is determined by the outcome of the play. The game ends when one player's king is checkmated, meaning that the king is in a position to be captured (in check) </a:t>
            </a:r>
            <a:endParaRPr sz="1400">
              <a:solidFill>
                <a:schemeClr val="lt1"/>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400">
              <a:solidFill>
                <a:schemeClr val="lt1"/>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400">
                <a:solidFill>
                  <a:schemeClr val="lt1"/>
                </a:solidFill>
                <a:latin typeface="Roboto Mono"/>
                <a:ea typeface="Roboto Mono"/>
                <a:cs typeface="Roboto Mono"/>
                <a:sym typeface="Roboto Mono"/>
              </a:rPr>
              <a:t>and there is no way to move the king out of capture (mate). A player may also resign, forfeit the game, or the game may end in a draw if neither player has a chance of winning. </a:t>
            </a:r>
            <a:endParaRPr sz="1400">
              <a:solidFill>
                <a:schemeClr val="lt1"/>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400">
              <a:solidFill>
                <a:schemeClr val="lt1"/>
              </a:solidFill>
              <a:latin typeface="Roboto Mono"/>
              <a:ea typeface="Roboto Mono"/>
              <a:cs typeface="Roboto Mono"/>
              <a:sym typeface="Roboto Mono"/>
            </a:endParaRPr>
          </a:p>
          <a:p>
            <a:pPr indent="0" lvl="0" marL="457200" rtl="0" algn="l">
              <a:lnSpc>
                <a:spcPct val="100000"/>
              </a:lnSpc>
              <a:spcBef>
                <a:spcPts val="0"/>
              </a:spcBef>
              <a:spcAft>
                <a:spcPts val="0"/>
              </a:spcAft>
              <a:buClr>
                <a:schemeClr val="dk1"/>
              </a:buClr>
              <a:buSzPts val="1100"/>
              <a:buFont typeface="Arial"/>
              <a:buNone/>
            </a:pPr>
            <a:r>
              <a:rPr lang="en" sz="1400">
                <a:solidFill>
                  <a:schemeClr val="lt1"/>
                </a:solidFill>
                <a:latin typeface="Roboto Mono"/>
                <a:ea typeface="Roboto Mono"/>
                <a:cs typeface="Roboto Mono"/>
                <a:sym typeface="Roboto Mono"/>
              </a:rPr>
              <a:t>In the case of a draw, this can occur when neither player has enough pieces to checkmate the other, when a stalemate occurs (where a player cannot make a legal move), or if the same position is repeated three times.</a:t>
            </a:r>
            <a:endParaRPr sz="1400">
              <a:solidFill>
                <a:schemeClr val="lt1"/>
              </a:solidFill>
              <a:latin typeface="Roboto Mono"/>
              <a:ea typeface="Roboto Mono"/>
              <a:cs typeface="Roboto Mono"/>
              <a:sym typeface="Roboto Mono"/>
            </a:endParaRPr>
          </a:p>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5"/>
          <p:cNvPicPr preferRelativeResize="0"/>
          <p:nvPr/>
        </p:nvPicPr>
        <p:blipFill>
          <a:blip r:embed="rId3">
            <a:alphaModFix/>
          </a:blip>
          <a:stretch>
            <a:fillRect/>
          </a:stretch>
        </p:blipFill>
        <p:spPr>
          <a:xfrm>
            <a:off x="2871402" y="836825"/>
            <a:ext cx="5768849" cy="3982025"/>
          </a:xfrm>
          <a:prstGeom prst="rect">
            <a:avLst/>
          </a:prstGeom>
          <a:noFill/>
          <a:ln>
            <a:noFill/>
          </a:ln>
        </p:spPr>
      </p:pic>
      <p:sp>
        <p:nvSpPr>
          <p:cNvPr id="205" name="Google Shape;205;p35"/>
          <p:cNvSpPr txBox="1"/>
          <p:nvPr/>
        </p:nvSpPr>
        <p:spPr>
          <a:xfrm>
            <a:off x="532700" y="230625"/>
            <a:ext cx="24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D9FD"/>
                </a:solidFill>
                <a:latin typeface="Roboto Mono"/>
                <a:ea typeface="Roboto Mono"/>
                <a:cs typeface="Roboto Mono"/>
                <a:sym typeface="Roboto Mono"/>
              </a:rPr>
              <a:t>Work Scheduler</a:t>
            </a:r>
            <a:endParaRPr b="1" sz="1800">
              <a:solidFill>
                <a:srgbClr val="00D9FD"/>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D9FD"/>
                </a:solidFill>
              </a:rPr>
              <a:t>References</a:t>
            </a:r>
            <a:endParaRPr>
              <a:solidFill>
                <a:srgbClr val="00D9FD"/>
              </a:solidFill>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300">
                <a:solidFill>
                  <a:schemeClr val="lt1"/>
                </a:solidFill>
                <a:latin typeface="Roboto Mono"/>
                <a:ea typeface="Roboto Mono"/>
                <a:cs typeface="Roboto Mono"/>
                <a:sym typeface="Roboto Mono"/>
              </a:rPr>
              <a:t>[1] </a:t>
            </a:r>
            <a:r>
              <a:rPr b="1" lang="en" sz="1400">
                <a:solidFill>
                  <a:schemeClr val="lt1"/>
                </a:solidFill>
                <a:latin typeface="Roboto Mono"/>
                <a:ea typeface="Roboto Mono"/>
                <a:cs typeface="Roboto Mono"/>
                <a:sym typeface="Roboto Mono"/>
              </a:rPr>
              <a:t>Chess Gaming and Graphics Using Open-Source Tools</a:t>
            </a:r>
            <a:endParaRPr b="1" sz="14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400" u="sng">
                <a:solidFill>
                  <a:srgbClr val="00D9FD"/>
                </a:solidFill>
                <a:latin typeface="Roboto Mono"/>
                <a:ea typeface="Roboto Mono"/>
                <a:cs typeface="Roboto Mono"/>
                <a:sym typeface="Roboto Mono"/>
                <a:hlinkClick r:id="rId3">
                  <a:extLst>
                    <a:ext uri="{A12FA001-AC4F-418D-AE19-62706E023703}">
                      <ahyp:hlinkClr val="tx"/>
                    </a:ext>
                  </a:extLst>
                </a:hlinkClick>
              </a:rPr>
              <a:t>https://ieeexplore.ieee.org/document/5328146</a:t>
            </a:r>
            <a:endParaRPr b="1" sz="1400">
              <a:solidFill>
                <a:srgbClr val="00D9FD"/>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400">
                <a:solidFill>
                  <a:schemeClr val="lt1"/>
                </a:solidFill>
                <a:latin typeface="Roboto Mono"/>
                <a:ea typeface="Roboto Mono"/>
                <a:cs typeface="Roboto Mono"/>
                <a:sym typeface="Roboto Mono"/>
              </a:rPr>
              <a:t>[2] geekforgeeks</a:t>
            </a:r>
            <a:r>
              <a:rPr b="1" lang="en" sz="1400">
                <a:solidFill>
                  <a:srgbClr val="00D9FD"/>
                </a:solidFill>
                <a:latin typeface="Roboto Mono"/>
                <a:ea typeface="Roboto Mono"/>
                <a:cs typeface="Roboto Mono"/>
                <a:sym typeface="Roboto Mono"/>
              </a:rPr>
              <a:t> </a:t>
            </a:r>
            <a:endParaRPr b="1" sz="1400">
              <a:solidFill>
                <a:srgbClr val="00D9FD"/>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400" u="sng">
                <a:solidFill>
                  <a:srgbClr val="00D9FD"/>
                </a:solidFill>
                <a:latin typeface="Roboto Mono"/>
                <a:ea typeface="Roboto Mono"/>
                <a:cs typeface="Roboto Mono"/>
                <a:sym typeface="Roboto Mono"/>
                <a:hlinkClick r:id="rId4">
                  <a:extLst>
                    <a:ext uri="{A12FA001-AC4F-418D-AE19-62706E023703}">
                      <ahyp:hlinkClr val="tx"/>
                    </a:ext>
                  </a:extLst>
                </a:hlinkClick>
              </a:rPr>
              <a:t>https://www.geeksforgeeks.org/draw-a-chess-board-using-graphics-programming-in-c/</a:t>
            </a:r>
            <a:endParaRPr b="1" sz="1400">
              <a:solidFill>
                <a:srgbClr val="00D9FD"/>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300">
                <a:solidFill>
                  <a:schemeClr val="lt1"/>
                </a:solidFill>
                <a:latin typeface="Roboto Mono"/>
                <a:ea typeface="Roboto Mono"/>
                <a:cs typeface="Roboto Mono"/>
                <a:sym typeface="Roboto Mono"/>
              </a:rPr>
              <a:t>[3] </a:t>
            </a:r>
            <a:r>
              <a:rPr b="1" lang="en" sz="1400">
                <a:solidFill>
                  <a:schemeClr val="lt1"/>
                </a:solidFill>
                <a:latin typeface="Roboto Mono"/>
                <a:ea typeface="Roboto Mono"/>
                <a:cs typeface="Roboto Mono"/>
                <a:sym typeface="Roboto Mono"/>
              </a:rPr>
              <a:t>Chess Gaming and Graphic</a:t>
            </a:r>
            <a:endParaRPr b="1" sz="14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400" u="sng">
                <a:solidFill>
                  <a:srgbClr val="00D9FD"/>
                </a:solidFill>
                <a:latin typeface="Roboto Mono"/>
                <a:ea typeface="Roboto Mono"/>
                <a:cs typeface="Roboto Mono"/>
                <a:sym typeface="Roboto Mono"/>
                <a:hlinkClick r:id="rId5">
                  <a:extLst>
                    <a:ext uri="{A12FA001-AC4F-418D-AE19-62706E023703}">
                      <ahyp:hlinkClr val="tx"/>
                    </a:ext>
                  </a:extLst>
                </a:hlinkClick>
              </a:rPr>
              <a:t>https://citeseerx.ist.psu.edu/document?repid=rep1&amp;type=pdf&amp;doi=bddeb8c213b6078880621977cdca95cd7f18b940</a:t>
            </a:r>
            <a:endParaRPr b="1" sz="1400">
              <a:solidFill>
                <a:srgbClr val="00D9FD"/>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300">
                <a:solidFill>
                  <a:schemeClr val="lt1"/>
                </a:solidFill>
                <a:latin typeface="Roboto Mono"/>
                <a:ea typeface="Roboto Mono"/>
                <a:cs typeface="Roboto Mono"/>
                <a:sym typeface="Roboto Mono"/>
              </a:rPr>
              <a:t>[4] Chess cum Chat Application</a:t>
            </a:r>
            <a:endParaRPr b="1" sz="1300">
              <a:solidFill>
                <a:schemeClr val="lt1"/>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1" lang="en" sz="1300">
                <a:solidFill>
                  <a:srgbClr val="00D9FD"/>
                </a:solidFill>
                <a:latin typeface="Roboto Mono"/>
                <a:ea typeface="Roboto Mono"/>
                <a:cs typeface="Roboto Mono"/>
                <a:sym typeface="Roboto Mono"/>
              </a:rPr>
              <a:t>file:///C:/Users/Rahul%20Mahto/Desktop/Chess_major_project.pdf.pdf</a:t>
            </a:r>
            <a:endParaRPr b="1" sz="1300">
              <a:solidFill>
                <a:srgbClr val="00D9FD"/>
              </a:solidFill>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8" name="Shape 68"/>
        <p:cNvGrpSpPr/>
        <p:nvPr/>
      </p:nvGrpSpPr>
      <p:grpSpPr>
        <a:xfrm>
          <a:off x="0" y="0"/>
          <a:ext cx="0" cy="0"/>
          <a:chOff x="0" y="0"/>
          <a:chExt cx="0" cy="0"/>
        </a:xfrm>
      </p:grpSpPr>
      <p:sp>
        <p:nvSpPr>
          <p:cNvPr id="69" name="Google Shape;69;p15"/>
          <p:cNvSpPr txBox="1"/>
          <p:nvPr>
            <p:ph type="ctrTitle"/>
          </p:nvPr>
        </p:nvSpPr>
        <p:spPr>
          <a:xfrm>
            <a:off x="148754" y="135275"/>
            <a:ext cx="4484700" cy="56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00D9FD"/>
                </a:solidFill>
                <a:latin typeface="Roboto Mono"/>
                <a:ea typeface="Roboto Mono"/>
                <a:cs typeface="Roboto Mono"/>
                <a:sym typeface="Roboto Mono"/>
              </a:rPr>
              <a:t>Purpose of the Project</a:t>
            </a:r>
            <a:endParaRPr b="1" sz="2400">
              <a:solidFill>
                <a:srgbClr val="00D9FD"/>
              </a:solidFill>
              <a:latin typeface="Roboto Mono"/>
              <a:ea typeface="Roboto Mono"/>
              <a:cs typeface="Roboto Mono"/>
              <a:sym typeface="Roboto Mono"/>
            </a:endParaRPr>
          </a:p>
        </p:txBody>
      </p:sp>
      <p:sp>
        <p:nvSpPr>
          <p:cNvPr id="70" name="Google Shape;70;p15"/>
          <p:cNvSpPr txBox="1"/>
          <p:nvPr>
            <p:ph idx="1" type="subTitle"/>
          </p:nvPr>
        </p:nvSpPr>
        <p:spPr>
          <a:xfrm>
            <a:off x="311700" y="951500"/>
            <a:ext cx="8520600" cy="41028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SzPts val="275"/>
              <a:buNone/>
            </a:pPr>
            <a:r>
              <a:rPr lang="en" sz="2400">
                <a:solidFill>
                  <a:schemeClr val="lt1"/>
                </a:solidFill>
                <a:latin typeface="Verdana"/>
                <a:ea typeface="Verdana"/>
                <a:cs typeface="Verdana"/>
                <a:sym typeface="Verdana"/>
              </a:rPr>
              <a:t>The purpose of this document is to provide a </a:t>
            </a:r>
            <a:endParaRPr sz="2400">
              <a:solidFill>
                <a:schemeClr val="lt1"/>
              </a:solidFill>
              <a:latin typeface="Verdana"/>
              <a:ea typeface="Verdana"/>
              <a:cs typeface="Verdana"/>
              <a:sym typeface="Verdana"/>
            </a:endParaRPr>
          </a:p>
          <a:p>
            <a:pPr indent="0" lvl="0" marL="457200" rtl="0" algn="l">
              <a:spcBef>
                <a:spcPts val="0"/>
              </a:spcBef>
              <a:spcAft>
                <a:spcPts val="0"/>
              </a:spcAft>
              <a:buSzPts val="275"/>
              <a:buNone/>
            </a:pPr>
            <a:r>
              <a:rPr lang="en" sz="2400">
                <a:solidFill>
                  <a:schemeClr val="lt1"/>
                </a:solidFill>
                <a:latin typeface="Verdana"/>
                <a:ea typeface="Verdana"/>
                <a:cs typeface="Verdana"/>
                <a:sym typeface="Verdana"/>
              </a:rPr>
              <a:t>detailed requirements overview for the Chess application. </a:t>
            </a:r>
            <a:endParaRPr sz="2400">
              <a:solidFill>
                <a:schemeClr val="lt1"/>
              </a:solidFill>
              <a:latin typeface="Verdana"/>
              <a:ea typeface="Verdana"/>
              <a:cs typeface="Verdana"/>
              <a:sym typeface="Verdana"/>
            </a:endParaRPr>
          </a:p>
          <a:p>
            <a:pPr indent="0" lvl="0" marL="457200" rtl="0" algn="l">
              <a:spcBef>
                <a:spcPts val="0"/>
              </a:spcBef>
              <a:spcAft>
                <a:spcPts val="0"/>
              </a:spcAft>
              <a:buSzPts val="275"/>
              <a:buNone/>
            </a:pPr>
            <a:r>
              <a:t/>
            </a:r>
            <a:endParaRPr sz="2400">
              <a:solidFill>
                <a:schemeClr val="lt1"/>
              </a:solidFill>
              <a:latin typeface="Verdana"/>
              <a:ea typeface="Verdana"/>
              <a:cs typeface="Verdana"/>
              <a:sym typeface="Verdana"/>
            </a:endParaRPr>
          </a:p>
          <a:p>
            <a:pPr indent="0" lvl="0" marL="457200" rtl="0" algn="l">
              <a:spcBef>
                <a:spcPts val="0"/>
              </a:spcBef>
              <a:spcAft>
                <a:spcPts val="0"/>
              </a:spcAft>
              <a:buSzPts val="275"/>
              <a:buNone/>
            </a:pPr>
            <a:r>
              <a:rPr lang="en" sz="2400">
                <a:solidFill>
                  <a:schemeClr val="lt1"/>
                </a:solidFill>
                <a:latin typeface="Verdana"/>
                <a:ea typeface="Verdana"/>
                <a:cs typeface="Verdana"/>
                <a:sym typeface="Verdana"/>
              </a:rPr>
              <a:t>It will also explain the purpose and features. Chess shall provide the user with a reliable, well designed chess game.</a:t>
            </a:r>
            <a:endParaRPr sz="2400">
              <a:solidFill>
                <a:schemeClr val="lt1"/>
              </a:solidFill>
              <a:latin typeface="Verdana"/>
              <a:ea typeface="Verdana"/>
              <a:cs typeface="Verdana"/>
              <a:sym typeface="Verdana"/>
            </a:endParaRPr>
          </a:p>
          <a:p>
            <a:pPr indent="0" lvl="0" marL="457200" rtl="0" algn="l">
              <a:spcBef>
                <a:spcPts val="0"/>
              </a:spcBef>
              <a:spcAft>
                <a:spcPts val="0"/>
              </a:spcAft>
              <a:buSzPts val="275"/>
              <a:buNone/>
            </a:pPr>
            <a:r>
              <a:t/>
            </a:r>
            <a:endParaRPr sz="2400">
              <a:solidFill>
                <a:schemeClr val="lt1"/>
              </a:solidFill>
              <a:latin typeface="Verdana"/>
              <a:ea typeface="Verdana"/>
              <a:cs typeface="Verdana"/>
              <a:sym typeface="Verdana"/>
            </a:endParaRPr>
          </a:p>
          <a:p>
            <a:pPr indent="0" lvl="0" marL="457200" rtl="0" algn="l">
              <a:spcBef>
                <a:spcPts val="0"/>
              </a:spcBef>
              <a:spcAft>
                <a:spcPts val="0"/>
              </a:spcAft>
              <a:buSzPts val="275"/>
              <a:buNone/>
            </a:pPr>
            <a:r>
              <a:rPr lang="en" sz="2400">
                <a:solidFill>
                  <a:schemeClr val="lt1"/>
                </a:solidFill>
                <a:latin typeface="Verdana"/>
                <a:ea typeface="Verdana"/>
                <a:cs typeface="Verdana"/>
                <a:sym typeface="Verdana"/>
              </a:rPr>
              <a:t>The version of this product is 1.0 and this SRS shall cover the full scope of Chess.</a:t>
            </a:r>
            <a:endParaRPr sz="24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546800" y="159275"/>
            <a:ext cx="7442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700">
                <a:solidFill>
                  <a:srgbClr val="00D9FD"/>
                </a:solidFill>
                <a:latin typeface="Roboto Mono"/>
                <a:ea typeface="Roboto Mono"/>
                <a:cs typeface="Roboto Mono"/>
                <a:sym typeface="Roboto Mono"/>
              </a:rPr>
              <a:t>Use Cases Diagram(Proposed)+ UML Design</a:t>
            </a:r>
            <a:endParaRPr sz="3100">
              <a:solidFill>
                <a:srgbClr val="00D9FD"/>
              </a:solidFill>
            </a:endParaRPr>
          </a:p>
        </p:txBody>
      </p:sp>
      <p:pic>
        <p:nvPicPr>
          <p:cNvPr id="76" name="Google Shape;76;p16"/>
          <p:cNvPicPr preferRelativeResize="0"/>
          <p:nvPr/>
        </p:nvPicPr>
        <p:blipFill>
          <a:blip r:embed="rId3">
            <a:alphaModFix/>
          </a:blip>
          <a:stretch>
            <a:fillRect/>
          </a:stretch>
        </p:blipFill>
        <p:spPr>
          <a:xfrm>
            <a:off x="1145050" y="659275"/>
            <a:ext cx="6670650" cy="4396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00D9FD"/>
                </a:solidFill>
                <a:latin typeface="Roboto Mono"/>
                <a:ea typeface="Roboto Mono"/>
                <a:cs typeface="Roboto Mono"/>
                <a:sym typeface="Roboto Mono"/>
              </a:rPr>
              <a:t>Class Diagram</a:t>
            </a:r>
            <a:endParaRPr sz="3400">
              <a:solidFill>
                <a:srgbClr val="00D9FD"/>
              </a:solidFill>
            </a:endParaRPr>
          </a:p>
        </p:txBody>
      </p:sp>
      <p:pic>
        <p:nvPicPr>
          <p:cNvPr id="82" name="Google Shape;82;p17"/>
          <p:cNvPicPr preferRelativeResize="0"/>
          <p:nvPr/>
        </p:nvPicPr>
        <p:blipFill>
          <a:blip r:embed="rId3">
            <a:alphaModFix/>
          </a:blip>
          <a:stretch>
            <a:fillRect/>
          </a:stretch>
        </p:blipFill>
        <p:spPr>
          <a:xfrm>
            <a:off x="3092425" y="397300"/>
            <a:ext cx="5420875" cy="46178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88" name="Google Shape;88;p18"/>
          <p:cNvPicPr preferRelativeResize="0"/>
          <p:nvPr/>
        </p:nvPicPr>
        <p:blipFill>
          <a:blip r:embed="rId3">
            <a:alphaModFix/>
          </a:blip>
          <a:stretch>
            <a:fillRect/>
          </a:stretch>
        </p:blipFill>
        <p:spPr>
          <a:xfrm>
            <a:off x="507825" y="1080375"/>
            <a:ext cx="8324475" cy="30691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20000"/>
              </a:lnSpc>
              <a:spcBef>
                <a:spcPts val="0"/>
              </a:spcBef>
              <a:spcAft>
                <a:spcPts val="0"/>
              </a:spcAft>
              <a:buClr>
                <a:schemeClr val="dk1"/>
              </a:buClr>
              <a:buSzPct val="39285"/>
              <a:buFont typeface="Arial"/>
              <a:buNone/>
            </a:pPr>
            <a:r>
              <a:rPr lang="en" sz="2800">
                <a:solidFill>
                  <a:schemeClr val="lt1"/>
                </a:solidFill>
                <a:latin typeface="Roboto Mono"/>
                <a:ea typeface="Roboto Mono"/>
                <a:cs typeface="Roboto Mono"/>
                <a:sym typeface="Roboto Mono"/>
              </a:rPr>
              <a:t>For defining the requirement in terms of system’s perspective I divide the players into three categories, which are given below:</a:t>
            </a:r>
            <a:endParaRPr sz="2800">
              <a:solidFill>
                <a:schemeClr val="lt1"/>
              </a:solidFill>
              <a:latin typeface="Roboto Mono"/>
              <a:ea typeface="Roboto Mono"/>
              <a:cs typeface="Roboto Mono"/>
              <a:sym typeface="Roboto Mono"/>
            </a:endParaRPr>
          </a:p>
          <a:p>
            <a:pPr indent="-379730" lvl="0" marL="457200" rtl="0" algn="l">
              <a:spcBef>
                <a:spcPts val="0"/>
              </a:spcBef>
              <a:spcAft>
                <a:spcPts val="0"/>
              </a:spcAft>
              <a:buClr>
                <a:schemeClr val="lt1"/>
              </a:buClr>
              <a:buSzPct val="100000"/>
              <a:buFont typeface="Roboto Mono"/>
              <a:buChar char="●"/>
            </a:pPr>
            <a:r>
              <a:rPr lang="en" sz="2800">
                <a:solidFill>
                  <a:schemeClr val="lt1"/>
                </a:solidFill>
                <a:latin typeface="Roboto Mono"/>
                <a:ea typeface="Roboto Mono"/>
                <a:cs typeface="Roboto Mono"/>
                <a:sym typeface="Roboto Mono"/>
              </a:rPr>
              <a:t>Player 1</a:t>
            </a:r>
            <a:endParaRPr sz="2800">
              <a:solidFill>
                <a:schemeClr val="lt1"/>
              </a:solidFill>
              <a:latin typeface="Roboto Mono"/>
              <a:ea typeface="Roboto Mono"/>
              <a:cs typeface="Roboto Mono"/>
              <a:sym typeface="Roboto Mono"/>
            </a:endParaRPr>
          </a:p>
          <a:p>
            <a:pPr indent="-379730" lvl="0" marL="457200" rtl="0" algn="l">
              <a:spcBef>
                <a:spcPts val="0"/>
              </a:spcBef>
              <a:spcAft>
                <a:spcPts val="0"/>
              </a:spcAft>
              <a:buClr>
                <a:schemeClr val="lt1"/>
              </a:buClr>
              <a:buSzPct val="100000"/>
              <a:buFont typeface="Roboto Mono"/>
              <a:buChar char="●"/>
            </a:pPr>
            <a:r>
              <a:rPr lang="en" sz="2800">
                <a:solidFill>
                  <a:schemeClr val="lt1"/>
                </a:solidFill>
                <a:latin typeface="Roboto Mono"/>
                <a:ea typeface="Roboto Mono"/>
                <a:cs typeface="Roboto Mono"/>
                <a:sym typeface="Roboto Mono"/>
              </a:rPr>
              <a:t>Player 2</a:t>
            </a:r>
            <a:endParaRPr sz="2800">
              <a:solidFill>
                <a:schemeClr val="lt1"/>
              </a:solidFill>
              <a:latin typeface="Roboto Mono"/>
              <a:ea typeface="Roboto Mono"/>
              <a:cs typeface="Roboto Mono"/>
              <a:sym typeface="Roboto Mono"/>
            </a:endParaRPr>
          </a:p>
          <a:p>
            <a:pPr indent="0" lvl="0" marL="0" rtl="0" algn="l">
              <a:lnSpc>
                <a:spcPct val="120000"/>
              </a:lnSpc>
              <a:spcBef>
                <a:spcPts val="0"/>
              </a:spcBef>
              <a:spcAft>
                <a:spcPts val="0"/>
              </a:spcAft>
              <a:buClr>
                <a:schemeClr val="dk1"/>
              </a:buClr>
              <a:buSzPct val="39285"/>
              <a:buFont typeface="Arial"/>
              <a:buNone/>
            </a:pPr>
            <a:r>
              <a:rPr lang="en" sz="2800">
                <a:solidFill>
                  <a:schemeClr val="lt1"/>
                </a:solidFill>
                <a:latin typeface="Roboto Mono"/>
                <a:ea typeface="Roboto Mono"/>
                <a:cs typeface="Roboto Mono"/>
                <a:sym typeface="Roboto Mono"/>
              </a:rPr>
              <a:t>That describe functional requirement of all user as given in next slides.</a:t>
            </a:r>
            <a:endParaRPr sz="2800">
              <a:solidFill>
                <a:schemeClr val="lt1"/>
              </a:solidFill>
              <a:latin typeface="Roboto Mono"/>
              <a:ea typeface="Roboto Mono"/>
              <a:cs typeface="Roboto Mono"/>
              <a:sym typeface="Roboto Mono"/>
            </a:endParaRPr>
          </a:p>
          <a:p>
            <a:pPr indent="0" lvl="0" marL="0" rtl="0" algn="l">
              <a:spcBef>
                <a:spcPts val="0"/>
              </a:spcBef>
              <a:spcAft>
                <a:spcPts val="0"/>
              </a:spcAft>
              <a:buClr>
                <a:schemeClr val="dk1"/>
              </a:buClr>
              <a:buSzPct val="100000"/>
              <a:buFont typeface="Arial"/>
              <a:buNone/>
            </a:pPr>
            <a:r>
              <a:t/>
            </a:r>
            <a:endParaRPr sz="1100">
              <a:solidFill>
                <a:schemeClr val="lt1"/>
              </a:solidFill>
            </a:endParaRPr>
          </a:p>
          <a:p>
            <a:pPr indent="0" lvl="0" marL="0" rtl="0" algn="l">
              <a:spcBef>
                <a:spcPts val="0"/>
              </a:spcBef>
              <a:spcAft>
                <a:spcPts val="1200"/>
              </a:spcAft>
              <a:buNone/>
            </a:pPr>
            <a:r>
              <a:t/>
            </a:r>
            <a:endParaRPr b="1" sz="2100" u="sng">
              <a:solidFill>
                <a:schemeClr val="lt1"/>
              </a:solidFill>
              <a:latin typeface="Roboto Mono"/>
              <a:ea typeface="Roboto Mono"/>
              <a:cs typeface="Roboto Mono"/>
              <a:sym typeface="Roboto Mono"/>
            </a:endParaRPr>
          </a:p>
        </p:txBody>
      </p:sp>
      <p:sp>
        <p:nvSpPr>
          <p:cNvPr id="94" name="Google Shape;94;p19"/>
          <p:cNvSpPr txBox="1"/>
          <p:nvPr/>
        </p:nvSpPr>
        <p:spPr>
          <a:xfrm>
            <a:off x="298000" y="200025"/>
            <a:ext cx="340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00D9FD"/>
                </a:solidFill>
                <a:latin typeface="Roboto Mono"/>
                <a:ea typeface="Roboto Mono"/>
                <a:cs typeface="Roboto Mono"/>
                <a:sym typeface="Roboto Mono"/>
              </a:rPr>
              <a:t>Function Requirements</a:t>
            </a:r>
            <a:endParaRPr b="1" sz="2000">
              <a:solidFill>
                <a:srgbClr val="00D9FD"/>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00D9FD"/>
                </a:solidFill>
                <a:latin typeface="Roboto Mono"/>
                <a:ea typeface="Roboto Mono"/>
                <a:cs typeface="Roboto Mono"/>
                <a:sym typeface="Roboto Mono"/>
              </a:rPr>
              <a:t>State Diagram</a:t>
            </a:r>
            <a:endParaRPr sz="3400">
              <a:solidFill>
                <a:srgbClr val="00D9FD"/>
              </a:solidFill>
            </a:endParaRPr>
          </a:p>
        </p:txBody>
      </p:sp>
      <p:pic>
        <p:nvPicPr>
          <p:cNvPr id="100" name="Google Shape;100;p20"/>
          <p:cNvPicPr preferRelativeResize="0"/>
          <p:nvPr/>
        </p:nvPicPr>
        <p:blipFill>
          <a:blip r:embed="rId3">
            <a:alphaModFix/>
          </a:blip>
          <a:stretch>
            <a:fillRect/>
          </a:stretch>
        </p:blipFill>
        <p:spPr>
          <a:xfrm>
            <a:off x="634325" y="1196888"/>
            <a:ext cx="7532900" cy="33275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4" name="Shape 104"/>
        <p:cNvGrpSpPr/>
        <p:nvPr/>
      </p:nvGrpSpPr>
      <p:grpSpPr>
        <a:xfrm>
          <a:off x="0" y="0"/>
          <a:ext cx="0" cy="0"/>
          <a:chOff x="0" y="0"/>
          <a:chExt cx="0" cy="0"/>
        </a:xfrm>
      </p:grpSpPr>
      <p:sp>
        <p:nvSpPr>
          <p:cNvPr id="105" name="Google Shape;105;p21"/>
          <p:cNvSpPr txBox="1"/>
          <p:nvPr>
            <p:ph type="ctrTitle"/>
          </p:nvPr>
        </p:nvSpPr>
        <p:spPr>
          <a:xfrm>
            <a:off x="120325" y="293600"/>
            <a:ext cx="8520600" cy="59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400">
                <a:solidFill>
                  <a:srgbClr val="00D9FD"/>
                </a:solidFill>
              </a:rPr>
              <a:t>Functional and non Functional Requirements</a:t>
            </a:r>
            <a:endParaRPr sz="2400">
              <a:solidFill>
                <a:srgbClr val="00D9FD"/>
              </a:solidFill>
            </a:endParaRPr>
          </a:p>
        </p:txBody>
      </p:sp>
      <p:sp>
        <p:nvSpPr>
          <p:cNvPr id="106" name="Google Shape;106;p21"/>
          <p:cNvSpPr txBox="1"/>
          <p:nvPr>
            <p:ph idx="1" type="subTitle"/>
          </p:nvPr>
        </p:nvSpPr>
        <p:spPr>
          <a:xfrm>
            <a:off x="311700" y="1047175"/>
            <a:ext cx="8520600" cy="37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lt1"/>
                </a:solidFill>
                <a:latin typeface="Verdana"/>
                <a:ea typeface="Verdana"/>
                <a:cs typeface="Verdana"/>
                <a:sym typeface="Verdana"/>
              </a:rPr>
              <a:t>Functional requirement define the software functionality of product from the system’s perspective that the developer must build to enable the users to accomplish their task stated in the user requirement.</a:t>
            </a:r>
            <a:endParaRPr sz="2400">
              <a:solidFill>
                <a:schemeClr val="lt1"/>
              </a:solidFill>
              <a:latin typeface="Verdana"/>
              <a:ea typeface="Verdana"/>
              <a:cs typeface="Verdana"/>
              <a:sym typeface="Verdana"/>
            </a:endParaRPr>
          </a:p>
          <a:p>
            <a:pPr indent="0" lvl="0" marL="0" rtl="0" algn="l">
              <a:spcBef>
                <a:spcPts val="0"/>
              </a:spcBef>
              <a:spcAft>
                <a:spcPts val="0"/>
              </a:spcAft>
              <a:buNone/>
            </a:pPr>
            <a:r>
              <a:t/>
            </a:r>
            <a:endParaRPr sz="2400">
              <a:solidFill>
                <a:schemeClr val="lt1"/>
              </a:solidFill>
              <a:latin typeface="Verdana"/>
              <a:ea typeface="Verdana"/>
              <a:cs typeface="Verdana"/>
              <a:sym typeface="Verdana"/>
            </a:endParaRPr>
          </a:p>
          <a:p>
            <a:pPr indent="0" lvl="0" marL="0" rtl="0" algn="l">
              <a:spcBef>
                <a:spcPts val="0"/>
              </a:spcBef>
              <a:spcAft>
                <a:spcPts val="0"/>
              </a:spcAft>
              <a:buNone/>
            </a:pPr>
            <a:r>
              <a:rPr lang="en" sz="2400">
                <a:solidFill>
                  <a:schemeClr val="lt1"/>
                </a:solidFill>
                <a:latin typeface="Verdana"/>
                <a:ea typeface="Verdana"/>
                <a:cs typeface="Verdana"/>
                <a:sym typeface="Verdana"/>
              </a:rPr>
              <a:t>Non-functional requirement describe services provide by system along with constraints under which the system operate.</a:t>
            </a:r>
            <a:endParaRPr sz="2400">
              <a:solidFill>
                <a:schemeClr val="lt1"/>
              </a:solidFill>
              <a:latin typeface="Verdana"/>
              <a:ea typeface="Verdana"/>
              <a:cs typeface="Verdana"/>
              <a:sym typeface="Verdana"/>
            </a:endParaRPr>
          </a:p>
          <a:p>
            <a:pPr indent="0" lvl="0" marL="0" rtl="0" algn="l">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3F3F3"/>
      </a:lt1>
      <a:dk2>
        <a:srgbClr val="595959"/>
      </a:dk2>
      <a:lt2>
        <a:srgbClr val="F1E2E2"/>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