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74" r:id="rId5"/>
    <p:sldId id="275" r:id="rId6"/>
    <p:sldId id="276" r:id="rId7"/>
    <p:sldId id="277" r:id="rId8"/>
    <p:sldId id="279" r:id="rId9"/>
    <p:sldId id="280" r:id="rId10"/>
    <p:sldId id="281" r:id="rId11"/>
    <p:sldId id="282" r:id="rId12"/>
    <p:sldId id="285" r:id="rId13"/>
    <p:sldId id="284"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C8E27-E294-4332-90F1-C4B6238ADE58}" v="54" dt="2023-04-14T09:08:47.406"/>
    <p1510:client id="{CC8C3450-7F1F-44DD-8B89-25EEEFC26DE5}" v="112" dt="2023-05-09T04:25:23.837"/>
    <p1510:client id="{EFE469C5-2749-4619-A73A-DA5BAAFFCA99}" v="5" dt="2023-04-12T22:29:45.601"/>
    <p1510:client id="{F4AB7708-86E2-4CB5-8983-6A84AFF465F5}" v="115" dt="2023-04-12T21:52:20.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0" d="100"/>
          <a:sy n="60" d="100"/>
        </p:scale>
        <p:origin x="96" y="1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09-May-23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12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09-May-23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16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09-May-23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414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09-May-23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473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09-May-23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433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09-May-23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307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09-May-23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821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09-May-23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102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09-May-23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408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09-May-23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426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09-May-23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92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09-May-23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4991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nvshubham7/NLP_Proje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130B93-F44D-E9D8-BAFE-513EEE0DDE6C}"/>
              </a:ext>
            </a:extLst>
          </p:cNvPr>
          <p:cNvPicPr>
            <a:picLocks noChangeAspect="1"/>
          </p:cNvPicPr>
          <p:nvPr/>
        </p:nvPicPr>
        <p:blipFill rotWithShape="1">
          <a:blip r:embed="rId2"/>
          <a:srcRect t="1083" r="8" b="8"/>
          <a:stretch/>
        </p:blipFill>
        <p:spPr>
          <a:xfrm>
            <a:off x="20" y="17527"/>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848600" y="1122363"/>
            <a:ext cx="4023360" cy="3204134"/>
          </a:xfrm>
        </p:spPr>
        <p:txBody>
          <a:bodyPr anchor="b">
            <a:normAutofit/>
          </a:bodyPr>
          <a:lstStyle/>
          <a:p>
            <a:r>
              <a:rPr lang="en-US" sz="4400"/>
              <a:t>Extracting Event Information from News Articles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8E65F98-23CD-0677-142B-893210F90EC2}"/>
              </a:ext>
            </a:extLst>
          </p:cNvPr>
          <p:cNvSpPr txBox="1"/>
          <p:nvPr/>
        </p:nvSpPr>
        <p:spPr>
          <a:xfrm>
            <a:off x="7593724" y="4992414"/>
            <a:ext cx="39238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Name – Shubham Kumar </a:t>
            </a:r>
            <a:r>
              <a:rPr lang="en-US" dirty="0" err="1"/>
              <a:t>Bhokta</a:t>
            </a:r>
          </a:p>
          <a:p>
            <a:r>
              <a:rPr lang="en-US" dirty="0"/>
              <a:t>Roll No - IIT2020007</a:t>
            </a:r>
          </a:p>
        </p:txBody>
      </p:sp>
    </p:spTree>
    <p:extLst>
      <p:ext uri="{BB962C8B-B14F-4D97-AF65-F5344CB8AC3E}">
        <p14:creationId xmlns:p14="http://schemas.microsoft.com/office/powerpoint/2010/main" val="217944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4A70-C861-AEDC-FA96-3C15DEF556FB}"/>
              </a:ext>
            </a:extLst>
          </p:cNvPr>
          <p:cNvSpPr>
            <a:spLocks noGrp="1"/>
          </p:cNvSpPr>
          <p:nvPr>
            <p:ph type="title"/>
          </p:nvPr>
        </p:nvSpPr>
        <p:spPr/>
        <p:txBody>
          <a:bodyPr/>
          <a:lstStyle/>
          <a:p>
            <a:r>
              <a:rPr lang="en-US" dirty="0">
                <a:ea typeface="+mj-lt"/>
                <a:cs typeface="+mj-lt"/>
              </a:rPr>
              <a:t>Conclusions</a:t>
            </a:r>
            <a:endParaRPr lang="en-US"/>
          </a:p>
        </p:txBody>
      </p:sp>
      <p:sp>
        <p:nvSpPr>
          <p:cNvPr id="3" name="Content Placeholder 2">
            <a:extLst>
              <a:ext uri="{FF2B5EF4-FFF2-40B4-BE49-F238E27FC236}">
                <a16:creationId xmlns:a16="http://schemas.microsoft.com/office/drawing/2014/main" id="{7BBBDC78-9859-657A-FEE0-372824B9E53F}"/>
              </a:ext>
            </a:extLst>
          </p:cNvPr>
          <p:cNvSpPr>
            <a:spLocks noGrp="1"/>
          </p:cNvSpPr>
          <p:nvPr>
            <p:ph idx="1"/>
          </p:nvPr>
        </p:nvSpPr>
        <p:spPr/>
        <p:txBody>
          <a:bodyPr vert="horz" lIns="91440" tIns="45720" rIns="91440" bIns="45720" rtlCol="0" anchor="t">
            <a:normAutofit/>
          </a:bodyPr>
          <a:lstStyle/>
          <a:p>
            <a:r>
              <a:rPr lang="en-US" dirty="0">
                <a:ea typeface="+mn-lt"/>
                <a:cs typeface="+mn-lt"/>
              </a:rPr>
              <a:t>Extracting event information from news articles can be a challenging task due to the complexity of natural language and the variety of ways in which events can be described. However, with the help of advanced computational techniques and natural language processing (NLP) tools, it is possible to automatically extract relevant information from news articles and identify key events.</a:t>
            </a:r>
            <a:endParaRPr lang="en-US" dirty="0"/>
          </a:p>
        </p:txBody>
      </p:sp>
    </p:spTree>
    <p:extLst>
      <p:ext uri="{BB962C8B-B14F-4D97-AF65-F5344CB8AC3E}">
        <p14:creationId xmlns:p14="http://schemas.microsoft.com/office/powerpoint/2010/main" val="269992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FFD1-D4DF-C47D-EFDD-211EBA63512F}"/>
              </a:ext>
            </a:extLst>
          </p:cNvPr>
          <p:cNvSpPr>
            <a:spLocks noGrp="1"/>
          </p:cNvSpPr>
          <p:nvPr>
            <p:ph type="title"/>
          </p:nvPr>
        </p:nvSpPr>
        <p:spPr/>
        <p:txBody>
          <a:bodyPr/>
          <a:lstStyle/>
          <a:p>
            <a:r>
              <a:rPr lang="en-US" dirty="0" err="1">
                <a:ea typeface="+mj-lt"/>
                <a:cs typeface="+mj-lt"/>
              </a:rPr>
              <a:t>Github</a:t>
            </a:r>
            <a:r>
              <a:rPr lang="en-US" dirty="0">
                <a:ea typeface="+mj-lt"/>
                <a:cs typeface="+mj-lt"/>
              </a:rPr>
              <a:t> Link</a:t>
            </a:r>
            <a:endParaRPr lang="en-US" dirty="0"/>
          </a:p>
        </p:txBody>
      </p:sp>
      <p:sp>
        <p:nvSpPr>
          <p:cNvPr id="3" name="Content Placeholder 2">
            <a:extLst>
              <a:ext uri="{FF2B5EF4-FFF2-40B4-BE49-F238E27FC236}">
                <a16:creationId xmlns:a16="http://schemas.microsoft.com/office/drawing/2014/main" id="{02491A19-1A91-69AC-B215-CE50637DE11F}"/>
              </a:ext>
            </a:extLst>
          </p:cNvPr>
          <p:cNvSpPr>
            <a:spLocks noGrp="1"/>
          </p:cNvSpPr>
          <p:nvPr>
            <p:ph idx="1"/>
          </p:nvPr>
        </p:nvSpPr>
        <p:spPr/>
        <p:txBody>
          <a:bodyPr vert="horz" lIns="91440" tIns="45720" rIns="91440" bIns="45720" rtlCol="0" anchor="t">
            <a:normAutofit/>
          </a:bodyPr>
          <a:lstStyle/>
          <a:p>
            <a:r>
              <a:rPr lang="en-US" b="1" dirty="0">
                <a:ea typeface="+mn-lt"/>
                <a:cs typeface="+mn-lt"/>
              </a:rPr>
              <a:t>Link </a:t>
            </a:r>
            <a:r>
              <a:rPr lang="en-US" dirty="0">
                <a:ea typeface="+mn-lt"/>
                <a:cs typeface="+mn-lt"/>
              </a:rPr>
              <a:t>- </a:t>
            </a:r>
            <a:r>
              <a:rPr lang="en-US" dirty="0">
                <a:ea typeface="+mn-lt"/>
                <a:cs typeface="+mn-lt"/>
                <a:hlinkClick r:id="rId2"/>
              </a:rPr>
              <a:t>https://github.com/jnvshubham7/NLP_Project</a:t>
            </a:r>
            <a:endParaRPr lang="en-US">
              <a:ea typeface="+mn-lt"/>
              <a:cs typeface="+mn-lt"/>
            </a:endParaRPr>
          </a:p>
          <a:p>
            <a:endParaRPr lang="en-US" dirty="0"/>
          </a:p>
        </p:txBody>
      </p:sp>
    </p:spTree>
    <p:extLst>
      <p:ext uri="{BB962C8B-B14F-4D97-AF65-F5344CB8AC3E}">
        <p14:creationId xmlns:p14="http://schemas.microsoft.com/office/powerpoint/2010/main" val="195107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37-9202-BB7B-2A36-FA7D94475290}"/>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BA55FB8A-7F4F-FA6C-F1F0-86D5E97CB22E}"/>
              </a:ext>
            </a:extLst>
          </p:cNvPr>
          <p:cNvPicPr>
            <a:picLocks noGrp="1" noChangeAspect="1"/>
          </p:cNvPicPr>
          <p:nvPr>
            <p:ph idx="1"/>
          </p:nvPr>
        </p:nvPicPr>
        <p:blipFill>
          <a:blip r:embed="rId2"/>
          <a:stretch>
            <a:fillRect/>
          </a:stretch>
        </p:blipFill>
        <p:spPr>
          <a:xfrm>
            <a:off x="737938" y="1871638"/>
            <a:ext cx="4919836" cy="2429549"/>
          </a:xfrm>
          <a:prstGeom prst="rect">
            <a:avLst/>
          </a:prstGeom>
        </p:spPr>
      </p:pic>
      <p:pic>
        <p:nvPicPr>
          <p:cNvPr id="5" name="Picture 4">
            <a:extLst>
              <a:ext uri="{FF2B5EF4-FFF2-40B4-BE49-F238E27FC236}">
                <a16:creationId xmlns:a16="http://schemas.microsoft.com/office/drawing/2014/main" id="{4A562881-EDCD-DFA4-1CEC-B6F79930941A}"/>
              </a:ext>
            </a:extLst>
          </p:cNvPr>
          <p:cNvPicPr>
            <a:picLocks noChangeAspect="1"/>
          </p:cNvPicPr>
          <p:nvPr/>
        </p:nvPicPr>
        <p:blipFill>
          <a:blip r:embed="rId3"/>
          <a:stretch>
            <a:fillRect/>
          </a:stretch>
        </p:blipFill>
        <p:spPr>
          <a:xfrm>
            <a:off x="737938" y="4814316"/>
            <a:ext cx="5796149" cy="1728215"/>
          </a:xfrm>
          <a:prstGeom prst="rect">
            <a:avLst/>
          </a:prstGeom>
        </p:spPr>
      </p:pic>
    </p:spTree>
    <p:extLst>
      <p:ext uri="{BB962C8B-B14F-4D97-AF65-F5344CB8AC3E}">
        <p14:creationId xmlns:p14="http://schemas.microsoft.com/office/powerpoint/2010/main" val="101494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7535-6634-6CBC-9C2B-AC7544F269F9}"/>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A3ECDFD2-904B-8873-489A-2DCE484D8029}"/>
              </a:ext>
            </a:extLst>
          </p:cNvPr>
          <p:cNvPicPr>
            <a:picLocks noGrp="1" noChangeAspect="1"/>
          </p:cNvPicPr>
          <p:nvPr>
            <p:ph idx="1"/>
          </p:nvPr>
        </p:nvPicPr>
        <p:blipFill>
          <a:blip r:embed="rId2"/>
          <a:stretch>
            <a:fillRect/>
          </a:stretch>
        </p:blipFill>
        <p:spPr>
          <a:xfrm>
            <a:off x="1115568" y="2330989"/>
            <a:ext cx="4639322" cy="2448267"/>
          </a:xfrm>
          <a:prstGeom prst="rect">
            <a:avLst/>
          </a:prstGeom>
        </p:spPr>
      </p:pic>
      <p:pic>
        <p:nvPicPr>
          <p:cNvPr id="5" name="Picture 4">
            <a:extLst>
              <a:ext uri="{FF2B5EF4-FFF2-40B4-BE49-F238E27FC236}">
                <a16:creationId xmlns:a16="http://schemas.microsoft.com/office/drawing/2014/main" id="{AB5DA783-07EE-63EF-ABE4-2814992944E1}"/>
              </a:ext>
            </a:extLst>
          </p:cNvPr>
          <p:cNvPicPr>
            <a:picLocks noChangeAspect="1"/>
          </p:cNvPicPr>
          <p:nvPr/>
        </p:nvPicPr>
        <p:blipFill>
          <a:blip r:embed="rId3"/>
          <a:stretch>
            <a:fillRect/>
          </a:stretch>
        </p:blipFill>
        <p:spPr>
          <a:xfrm>
            <a:off x="1115568" y="5129785"/>
            <a:ext cx="4829460" cy="1866900"/>
          </a:xfrm>
          <a:prstGeom prst="rect">
            <a:avLst/>
          </a:prstGeom>
        </p:spPr>
      </p:pic>
    </p:spTree>
    <p:extLst>
      <p:ext uri="{BB962C8B-B14F-4D97-AF65-F5344CB8AC3E}">
        <p14:creationId xmlns:p14="http://schemas.microsoft.com/office/powerpoint/2010/main" val="206105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627C-E659-5BF9-8B6B-16988DDF9B7B}"/>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467C9634-2C6F-94EB-AAD7-5CF283FFAF1D}"/>
              </a:ext>
            </a:extLst>
          </p:cNvPr>
          <p:cNvPicPr>
            <a:picLocks noGrp="1" noChangeAspect="1"/>
          </p:cNvPicPr>
          <p:nvPr>
            <p:ph idx="1"/>
          </p:nvPr>
        </p:nvPicPr>
        <p:blipFill>
          <a:blip r:embed="rId2"/>
          <a:stretch>
            <a:fillRect/>
          </a:stretch>
        </p:blipFill>
        <p:spPr>
          <a:xfrm>
            <a:off x="1115567" y="2478690"/>
            <a:ext cx="5258251" cy="1981015"/>
          </a:xfrm>
          <a:prstGeom prst="rect">
            <a:avLst/>
          </a:prstGeom>
        </p:spPr>
      </p:pic>
    </p:spTree>
    <p:extLst>
      <p:ext uri="{BB962C8B-B14F-4D97-AF65-F5344CB8AC3E}">
        <p14:creationId xmlns:p14="http://schemas.microsoft.com/office/powerpoint/2010/main" val="288999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a:t>Abstract</a:t>
            </a:r>
          </a:p>
        </p:txBody>
      </p:sp>
      <p:pic>
        <p:nvPicPr>
          <p:cNvPr id="6" name="Picture 5" descr="Illustration of people on a blockchain">
            <a:extLst>
              <a:ext uri="{FF2B5EF4-FFF2-40B4-BE49-F238E27FC236}">
                <a16:creationId xmlns:a16="http://schemas.microsoft.com/office/drawing/2014/main" id="{54257B2F-8F89-B276-73D7-C527E1E94327}"/>
              </a:ext>
            </a:extLst>
          </p:cNvPr>
          <p:cNvPicPr>
            <a:picLocks noChangeAspect="1"/>
          </p:cNvPicPr>
          <p:nvPr/>
        </p:nvPicPr>
        <p:blipFill rotWithShape="1">
          <a:blip r:embed="rId2"/>
          <a:srcRect l="29161" r="29167" b="-8"/>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80216" y="3351276"/>
            <a:ext cx="6272784" cy="2825686"/>
          </a:xfrm>
        </p:spPr>
        <p:txBody>
          <a:bodyPr>
            <a:normAutofit/>
          </a:bodyPr>
          <a:lstStyle/>
          <a:p>
            <a:pPr lvl="0">
              <a:lnSpc>
                <a:spcPct val="100000"/>
              </a:lnSpc>
            </a:pPr>
            <a:r>
              <a:rPr lang="en-US" sz="1800"/>
              <a:t>Extracting event information from news articles is an important task in natural language processing and information extraction</a:t>
            </a:r>
          </a:p>
          <a:p>
            <a:pPr lvl="0">
              <a:lnSpc>
                <a:spcPct val="100000"/>
              </a:lnSpc>
            </a:pPr>
            <a:r>
              <a:rPr lang="en-US" sz="1800"/>
              <a:t>The goal of this project is to identify and extract the key event information, such as the event type, event location, time, and participants, from news articles</a:t>
            </a:r>
          </a:p>
          <a:p>
            <a:pPr lvl="0">
              <a:lnSpc>
                <a:spcPct val="100000"/>
              </a:lnSpc>
            </a:pPr>
            <a:r>
              <a:rPr lang="en-US" sz="1800"/>
              <a:t>We propose a pipeline that consists of several stages, including text preprocessing, named entity recognition, relation extraction, and event extraction</a:t>
            </a:r>
          </a:p>
        </p:txBody>
      </p:sp>
    </p:spTree>
    <p:extLst>
      <p:ext uri="{BB962C8B-B14F-4D97-AF65-F5344CB8AC3E}">
        <p14:creationId xmlns:p14="http://schemas.microsoft.com/office/powerpoint/2010/main" val="81875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a:t>Introduction</a:t>
            </a:r>
          </a:p>
        </p:txBody>
      </p:sp>
      <p:pic>
        <p:nvPicPr>
          <p:cNvPr id="6" name="Picture 5" descr="Mobile device with apps">
            <a:extLst>
              <a:ext uri="{FF2B5EF4-FFF2-40B4-BE49-F238E27FC236}">
                <a16:creationId xmlns:a16="http://schemas.microsoft.com/office/drawing/2014/main" id="{C76CE6A4-4569-6FFF-2A45-0A76A9143A36}"/>
              </a:ext>
            </a:extLst>
          </p:cNvPr>
          <p:cNvPicPr>
            <a:picLocks noChangeAspect="1"/>
          </p:cNvPicPr>
          <p:nvPr/>
        </p:nvPicPr>
        <p:blipFill rotWithShape="1">
          <a:blip r:embed="rId2"/>
          <a:srcRect l="51326" r="11720" b="-2"/>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80216" y="3351276"/>
            <a:ext cx="6272784" cy="2825686"/>
          </a:xfrm>
        </p:spPr>
        <p:txBody>
          <a:bodyPr vert="horz" lIns="91440" tIns="45720" rIns="91440" bIns="45720" rtlCol="0" anchor="t">
            <a:normAutofit lnSpcReduction="10000"/>
          </a:bodyPr>
          <a:lstStyle/>
          <a:p>
            <a:pPr>
              <a:lnSpc>
                <a:spcPct val="100000"/>
              </a:lnSpc>
            </a:pPr>
            <a:r>
              <a:rPr lang="en-US" sz="1800" dirty="0"/>
              <a:t>Extracting</a:t>
            </a:r>
            <a:r>
              <a:rPr lang="en-US" sz="1800" dirty="0">
                <a:ea typeface="+mn-lt"/>
                <a:cs typeface="+mn-lt"/>
              </a:rPr>
              <a:t> event information from news articles involves identifying the key events and their associated attributes, such as the location, time, and participants involved.</a:t>
            </a:r>
            <a:endParaRPr lang="en-US" sz="1800" dirty="0"/>
          </a:p>
          <a:p>
            <a:pPr>
              <a:lnSpc>
                <a:spcPct val="100000"/>
              </a:lnSpc>
            </a:pPr>
            <a:r>
              <a:rPr lang="en-US" sz="1800" dirty="0">
                <a:ea typeface="+mn-lt"/>
                <a:cs typeface="+mn-lt"/>
              </a:rPr>
              <a:t>This can be a challenging task, as news articles can be written in different styles and may contain a variety of information that is not directly related to the event.</a:t>
            </a:r>
          </a:p>
          <a:p>
            <a:pPr lvl="0">
              <a:lnSpc>
                <a:spcPct val="100000"/>
              </a:lnSpc>
            </a:pPr>
            <a:r>
              <a:rPr lang="en-US" sz="1800" dirty="0">
                <a:ea typeface="+mn-lt"/>
                <a:cs typeface="+mn-lt"/>
              </a:rPr>
              <a:t>NLP techniques can be used to process large amounts of textual data and extract the relevant information in a structured format.</a:t>
            </a:r>
          </a:p>
        </p:txBody>
      </p:sp>
    </p:spTree>
    <p:extLst>
      <p:ext uri="{BB962C8B-B14F-4D97-AF65-F5344CB8AC3E}">
        <p14:creationId xmlns:p14="http://schemas.microsoft.com/office/powerpoint/2010/main" val="80559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900-E134-0DB0-AE7A-68C6E0ED13D5}"/>
              </a:ext>
            </a:extLst>
          </p:cNvPr>
          <p:cNvSpPr>
            <a:spLocks noGrp="1"/>
          </p:cNvSpPr>
          <p:nvPr>
            <p:ph type="title"/>
          </p:nvPr>
        </p:nvSpPr>
        <p:spPr/>
        <p:txBody>
          <a:bodyPr/>
          <a:lstStyle/>
          <a:p>
            <a:r>
              <a:rPr lang="en-US" b="0" dirty="0">
                <a:latin typeface="Neue Haas Grotesk Text Pro"/>
                <a:ea typeface="+mj-lt"/>
                <a:cs typeface="Times New Roman"/>
              </a:rPr>
              <a:t>Methodology</a:t>
            </a:r>
            <a:endParaRPr lang="en-US" dirty="0"/>
          </a:p>
        </p:txBody>
      </p:sp>
      <p:sp>
        <p:nvSpPr>
          <p:cNvPr id="3" name="Content Placeholder 2">
            <a:extLst>
              <a:ext uri="{FF2B5EF4-FFF2-40B4-BE49-F238E27FC236}">
                <a16:creationId xmlns:a16="http://schemas.microsoft.com/office/drawing/2014/main" id="{62AF1450-689C-2821-C94B-D314BD0E3091}"/>
              </a:ext>
            </a:extLst>
          </p:cNvPr>
          <p:cNvSpPr>
            <a:spLocks noGrp="1"/>
          </p:cNvSpPr>
          <p:nvPr>
            <p:ph idx="1"/>
          </p:nvPr>
        </p:nvSpPr>
        <p:spPr/>
        <p:txBody>
          <a:bodyPr vert="horz" lIns="91440" tIns="45720" rIns="91440" bIns="45720" rtlCol="0" anchor="t">
            <a:normAutofit/>
          </a:bodyPr>
          <a:lstStyle/>
          <a:p>
            <a:r>
              <a:rPr lang="en-US" b="1" dirty="0">
                <a:ea typeface="+mn-lt"/>
                <a:cs typeface="Times New Roman"/>
              </a:rPr>
              <a:t>Data Collection</a:t>
            </a:r>
          </a:p>
          <a:p>
            <a:pPr marL="0" indent="0">
              <a:buNone/>
            </a:pPr>
            <a:r>
              <a:rPr lang="en-US" dirty="0">
                <a:ea typeface="+mn-lt"/>
                <a:cs typeface="+mn-lt"/>
              </a:rPr>
              <a:t>Collect the news articles from various sources and store them in a suitable format. The news articles can be collected using a csv file.</a:t>
            </a:r>
          </a:p>
        </p:txBody>
      </p:sp>
    </p:spTree>
    <p:extLst>
      <p:ext uri="{BB962C8B-B14F-4D97-AF65-F5344CB8AC3E}">
        <p14:creationId xmlns:p14="http://schemas.microsoft.com/office/powerpoint/2010/main" val="259217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900-E134-0DB0-AE7A-68C6E0ED13D5}"/>
              </a:ext>
            </a:extLst>
          </p:cNvPr>
          <p:cNvSpPr>
            <a:spLocks noGrp="1"/>
          </p:cNvSpPr>
          <p:nvPr>
            <p:ph type="title"/>
          </p:nvPr>
        </p:nvSpPr>
        <p:spPr/>
        <p:txBody>
          <a:bodyPr/>
          <a:lstStyle/>
          <a:p>
            <a:r>
              <a:rPr lang="en-US" b="0" dirty="0">
                <a:ea typeface="+mj-lt"/>
                <a:cs typeface="+mj-lt"/>
              </a:rPr>
              <a:t>Methodology</a:t>
            </a:r>
            <a:endParaRPr lang="en-US" dirty="0"/>
          </a:p>
        </p:txBody>
      </p:sp>
      <p:sp>
        <p:nvSpPr>
          <p:cNvPr id="3" name="Content Placeholder 2">
            <a:extLst>
              <a:ext uri="{FF2B5EF4-FFF2-40B4-BE49-F238E27FC236}">
                <a16:creationId xmlns:a16="http://schemas.microsoft.com/office/drawing/2014/main" id="{62AF1450-689C-2821-C94B-D314BD0E3091}"/>
              </a:ext>
            </a:extLst>
          </p:cNvPr>
          <p:cNvSpPr>
            <a:spLocks noGrp="1"/>
          </p:cNvSpPr>
          <p:nvPr>
            <p:ph idx="1"/>
          </p:nvPr>
        </p:nvSpPr>
        <p:spPr/>
        <p:txBody>
          <a:bodyPr vert="horz" lIns="91440" tIns="45720" rIns="91440" bIns="45720" rtlCol="0" anchor="t">
            <a:normAutofit/>
          </a:bodyPr>
          <a:lstStyle/>
          <a:p>
            <a:r>
              <a:rPr lang="en-US" b="1" dirty="0">
                <a:ea typeface="+mn-lt"/>
                <a:cs typeface="+mn-lt"/>
              </a:rPr>
              <a:t>Pre-processing</a:t>
            </a:r>
          </a:p>
          <a:p>
            <a:pPr marL="0" indent="0">
              <a:buNone/>
            </a:pPr>
            <a:r>
              <a:rPr lang="en-US" dirty="0">
                <a:ea typeface="+mn-lt"/>
                <a:cs typeface="+mn-lt"/>
              </a:rPr>
              <a:t>The collected data needs to be pre-processed to remove any irrelevant information or noise. This can be done using techniques like stop-word removal, tokenization.</a:t>
            </a:r>
          </a:p>
        </p:txBody>
      </p:sp>
    </p:spTree>
    <p:extLst>
      <p:ext uri="{BB962C8B-B14F-4D97-AF65-F5344CB8AC3E}">
        <p14:creationId xmlns:p14="http://schemas.microsoft.com/office/powerpoint/2010/main" val="249353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900-E134-0DB0-AE7A-68C6E0ED13D5}"/>
              </a:ext>
            </a:extLst>
          </p:cNvPr>
          <p:cNvSpPr>
            <a:spLocks noGrp="1"/>
          </p:cNvSpPr>
          <p:nvPr>
            <p:ph type="title"/>
          </p:nvPr>
        </p:nvSpPr>
        <p:spPr/>
        <p:txBody>
          <a:bodyPr/>
          <a:lstStyle/>
          <a:p>
            <a:r>
              <a:rPr lang="en-US" b="0" dirty="0">
                <a:ea typeface="+mj-lt"/>
                <a:cs typeface="+mj-lt"/>
              </a:rPr>
              <a:t>Methodology</a:t>
            </a:r>
            <a:endParaRPr lang="en-US" dirty="0"/>
          </a:p>
        </p:txBody>
      </p:sp>
      <p:sp>
        <p:nvSpPr>
          <p:cNvPr id="3" name="Content Placeholder 2">
            <a:extLst>
              <a:ext uri="{FF2B5EF4-FFF2-40B4-BE49-F238E27FC236}">
                <a16:creationId xmlns:a16="http://schemas.microsoft.com/office/drawing/2014/main" id="{62AF1450-689C-2821-C94B-D314BD0E3091}"/>
              </a:ext>
            </a:extLst>
          </p:cNvPr>
          <p:cNvSpPr>
            <a:spLocks noGrp="1"/>
          </p:cNvSpPr>
          <p:nvPr>
            <p:ph idx="1"/>
          </p:nvPr>
        </p:nvSpPr>
        <p:spPr/>
        <p:txBody>
          <a:bodyPr vert="horz" lIns="91440" tIns="45720" rIns="91440" bIns="45720" rtlCol="0" anchor="t">
            <a:normAutofit/>
          </a:bodyPr>
          <a:lstStyle/>
          <a:p>
            <a:r>
              <a:rPr lang="en-US" b="1" dirty="0">
                <a:ea typeface="+mn-lt"/>
                <a:cs typeface="+mn-lt"/>
              </a:rPr>
              <a:t>Named Entity Recognition (NER)</a:t>
            </a:r>
          </a:p>
          <a:p>
            <a:pPr marL="0" indent="0">
              <a:buNone/>
            </a:pPr>
            <a:r>
              <a:rPr lang="en-US" dirty="0">
                <a:ea typeface="+mn-lt"/>
                <a:cs typeface="+mn-lt"/>
              </a:rPr>
              <a:t>Perform Named Entity Recognition on the pre-processed data to identify and extract relevant entities like people, organizations, and locations mentioned in the news articles. This can be done using NLP libraries like </a:t>
            </a:r>
            <a:r>
              <a:rPr lang="en-US" dirty="0" err="1">
                <a:ea typeface="+mn-lt"/>
                <a:cs typeface="+mn-lt"/>
              </a:rPr>
              <a:t>spaCy</a:t>
            </a:r>
            <a:r>
              <a:rPr lang="en-US" dirty="0">
                <a:ea typeface="+mn-lt"/>
                <a:cs typeface="+mn-lt"/>
              </a:rPr>
              <a:t> or NLTK.</a:t>
            </a:r>
          </a:p>
        </p:txBody>
      </p:sp>
    </p:spTree>
    <p:extLst>
      <p:ext uri="{BB962C8B-B14F-4D97-AF65-F5344CB8AC3E}">
        <p14:creationId xmlns:p14="http://schemas.microsoft.com/office/powerpoint/2010/main" val="13435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900-E134-0DB0-AE7A-68C6E0ED13D5}"/>
              </a:ext>
            </a:extLst>
          </p:cNvPr>
          <p:cNvSpPr>
            <a:spLocks noGrp="1"/>
          </p:cNvSpPr>
          <p:nvPr>
            <p:ph type="title"/>
          </p:nvPr>
        </p:nvSpPr>
        <p:spPr/>
        <p:txBody>
          <a:bodyPr/>
          <a:lstStyle/>
          <a:p>
            <a:r>
              <a:rPr lang="en-US" b="0" dirty="0">
                <a:ea typeface="+mj-lt"/>
                <a:cs typeface="+mj-lt"/>
              </a:rPr>
              <a:t>Methodology</a:t>
            </a:r>
            <a:endParaRPr lang="en-US" dirty="0">
              <a:ea typeface="+mj-lt"/>
              <a:cs typeface="+mj-lt"/>
            </a:endParaRPr>
          </a:p>
        </p:txBody>
      </p:sp>
      <p:sp>
        <p:nvSpPr>
          <p:cNvPr id="3" name="Content Placeholder 2">
            <a:extLst>
              <a:ext uri="{FF2B5EF4-FFF2-40B4-BE49-F238E27FC236}">
                <a16:creationId xmlns:a16="http://schemas.microsoft.com/office/drawing/2014/main" id="{62AF1450-689C-2821-C94B-D314BD0E3091}"/>
              </a:ext>
            </a:extLst>
          </p:cNvPr>
          <p:cNvSpPr>
            <a:spLocks noGrp="1"/>
          </p:cNvSpPr>
          <p:nvPr>
            <p:ph idx="1"/>
          </p:nvPr>
        </p:nvSpPr>
        <p:spPr/>
        <p:txBody>
          <a:bodyPr vert="horz" lIns="91440" tIns="45720" rIns="91440" bIns="45720" rtlCol="0" anchor="t">
            <a:normAutofit/>
          </a:bodyPr>
          <a:lstStyle/>
          <a:p>
            <a:r>
              <a:rPr lang="en-US" sz="2800" dirty="0">
                <a:latin typeface="Arial"/>
                <a:ea typeface="+mn-lt"/>
                <a:cs typeface="Arial"/>
              </a:rPr>
              <a:t> </a:t>
            </a:r>
            <a:r>
              <a:rPr lang="en-US" sz="2800" b="1" dirty="0">
                <a:ea typeface="+mn-lt"/>
                <a:cs typeface="+mn-lt"/>
              </a:rPr>
              <a:t>Event Extraction</a:t>
            </a:r>
            <a:endParaRPr lang="en-US" sz="2800" b="1" dirty="0"/>
          </a:p>
          <a:p>
            <a:pPr marL="0" indent="0">
              <a:buNone/>
            </a:pPr>
            <a:r>
              <a:rPr lang="en-US" sz="2800" dirty="0">
                <a:latin typeface="Arial"/>
                <a:ea typeface="+mn-lt"/>
                <a:cs typeface="Arial"/>
              </a:rPr>
              <a:t>   </a:t>
            </a:r>
            <a:r>
              <a:rPr lang="en-US" sz="2800" dirty="0">
                <a:ea typeface="+mn-lt"/>
                <a:cs typeface="+mn-lt"/>
              </a:rPr>
              <a:t>Use the information obtained from NER to identify the key events or actions mentioned in the news articles. This can be done using techniques like rule-based extraction.</a:t>
            </a:r>
          </a:p>
          <a:p>
            <a:pPr marL="0" indent="0">
              <a:buNone/>
            </a:pPr>
            <a:br>
              <a:rPr lang="en-US" dirty="0"/>
            </a:br>
            <a:endParaRPr lang="en-US" dirty="0"/>
          </a:p>
        </p:txBody>
      </p:sp>
    </p:spTree>
    <p:extLst>
      <p:ext uri="{BB962C8B-B14F-4D97-AF65-F5344CB8AC3E}">
        <p14:creationId xmlns:p14="http://schemas.microsoft.com/office/powerpoint/2010/main" val="98436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900-E134-0DB0-AE7A-68C6E0ED13D5}"/>
              </a:ext>
            </a:extLst>
          </p:cNvPr>
          <p:cNvSpPr>
            <a:spLocks noGrp="1"/>
          </p:cNvSpPr>
          <p:nvPr>
            <p:ph type="title"/>
          </p:nvPr>
        </p:nvSpPr>
        <p:spPr/>
        <p:txBody>
          <a:bodyPr/>
          <a:lstStyle/>
          <a:p>
            <a:r>
              <a:rPr lang="en-US" b="0" dirty="0">
                <a:ea typeface="+mj-lt"/>
                <a:cs typeface="+mj-lt"/>
              </a:rPr>
              <a:t>Methodology</a:t>
            </a:r>
            <a:endParaRPr lang="en-US" dirty="0">
              <a:ea typeface="+mj-lt"/>
              <a:cs typeface="+mj-lt"/>
            </a:endParaRPr>
          </a:p>
        </p:txBody>
      </p:sp>
      <p:sp>
        <p:nvSpPr>
          <p:cNvPr id="3" name="Content Placeholder 2">
            <a:extLst>
              <a:ext uri="{FF2B5EF4-FFF2-40B4-BE49-F238E27FC236}">
                <a16:creationId xmlns:a16="http://schemas.microsoft.com/office/drawing/2014/main" id="{62AF1450-689C-2821-C94B-D314BD0E3091}"/>
              </a:ext>
            </a:extLst>
          </p:cNvPr>
          <p:cNvSpPr>
            <a:spLocks noGrp="1"/>
          </p:cNvSpPr>
          <p:nvPr>
            <p:ph idx="1"/>
          </p:nvPr>
        </p:nvSpPr>
        <p:spPr/>
        <p:txBody>
          <a:bodyPr vert="horz" lIns="91440" tIns="45720" rIns="91440" bIns="45720" rtlCol="0" anchor="t">
            <a:normAutofit fontScale="77500" lnSpcReduction="20000"/>
          </a:bodyPr>
          <a:lstStyle/>
          <a:p>
            <a:r>
              <a:rPr lang="en-US" sz="4000" b="1" dirty="0">
                <a:latin typeface="Arial"/>
                <a:ea typeface="+mn-lt"/>
                <a:cs typeface="Arial"/>
              </a:rPr>
              <a:t> </a:t>
            </a:r>
            <a:r>
              <a:rPr lang="en-US" sz="4000" b="1" dirty="0">
                <a:ea typeface="+mn-lt"/>
                <a:cs typeface="+mn-lt"/>
              </a:rPr>
              <a:t>Event Clustering</a:t>
            </a:r>
            <a:endParaRPr lang="en-US" sz="3400" b="1">
              <a:ea typeface="+mn-lt"/>
              <a:cs typeface="+mn-lt"/>
            </a:endParaRPr>
          </a:p>
          <a:p>
            <a:pPr marL="0" indent="0">
              <a:buNone/>
            </a:pPr>
            <a:r>
              <a:rPr lang="en-US" sz="2800" dirty="0">
                <a:latin typeface="Arial"/>
                <a:ea typeface="+mn-lt"/>
                <a:cs typeface="Arial"/>
              </a:rPr>
              <a:t> </a:t>
            </a:r>
            <a:r>
              <a:rPr lang="en-US" sz="4100" dirty="0">
                <a:latin typeface="Arial"/>
                <a:ea typeface="+mn-lt"/>
                <a:cs typeface="Arial"/>
              </a:rPr>
              <a:t>  </a:t>
            </a:r>
            <a:r>
              <a:rPr lang="en-US" sz="3400" dirty="0">
                <a:latin typeface="Arial"/>
                <a:ea typeface="+mn-lt"/>
                <a:cs typeface="Arial"/>
              </a:rPr>
              <a:t> </a:t>
            </a:r>
            <a:r>
              <a:rPr lang="en-US" sz="3400" dirty="0">
                <a:ea typeface="+mn-lt"/>
                <a:cs typeface="+mn-lt"/>
              </a:rPr>
              <a:t>Group similar events based on their semantic similarity, time, and location. This step helps in summarizing the events and identifying the key events. Using </a:t>
            </a:r>
            <a:r>
              <a:rPr lang="en-US" sz="3400" dirty="0" err="1">
                <a:ea typeface="+mn-lt"/>
                <a:cs typeface="+mn-lt"/>
              </a:rPr>
              <a:t>dbscan</a:t>
            </a:r>
            <a:r>
              <a:rPr lang="en-US" sz="3400" dirty="0">
                <a:ea typeface="+mn-lt"/>
                <a:cs typeface="+mn-lt"/>
              </a:rPr>
              <a:t> we have done event clustering.</a:t>
            </a:r>
          </a:p>
          <a:p>
            <a:pPr marL="0" indent="0">
              <a:buNone/>
            </a:pPr>
            <a:br>
              <a:rPr lang="en-US" dirty="0"/>
            </a:br>
            <a:endParaRPr lang="en-US" dirty="0"/>
          </a:p>
          <a:p>
            <a:pPr marL="0" indent="0">
              <a:buNone/>
            </a:pPr>
            <a:br>
              <a:rPr lang="en-US" dirty="0"/>
            </a:br>
            <a:endParaRPr lang="en-US" dirty="0"/>
          </a:p>
        </p:txBody>
      </p:sp>
    </p:spTree>
    <p:extLst>
      <p:ext uri="{BB962C8B-B14F-4D97-AF65-F5344CB8AC3E}">
        <p14:creationId xmlns:p14="http://schemas.microsoft.com/office/powerpoint/2010/main" val="212542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900-E134-0DB0-AE7A-68C6E0ED13D5}"/>
              </a:ext>
            </a:extLst>
          </p:cNvPr>
          <p:cNvSpPr>
            <a:spLocks noGrp="1"/>
          </p:cNvSpPr>
          <p:nvPr>
            <p:ph type="title"/>
          </p:nvPr>
        </p:nvSpPr>
        <p:spPr/>
        <p:txBody>
          <a:bodyPr/>
          <a:lstStyle/>
          <a:p>
            <a:r>
              <a:rPr lang="en-US" b="0" dirty="0">
                <a:ea typeface="+mj-lt"/>
                <a:cs typeface="+mj-lt"/>
              </a:rPr>
              <a:t>Methodology</a:t>
            </a:r>
            <a:endParaRPr lang="en-US" dirty="0">
              <a:ea typeface="+mj-lt"/>
              <a:cs typeface="+mj-lt"/>
            </a:endParaRPr>
          </a:p>
        </p:txBody>
      </p:sp>
      <p:sp>
        <p:nvSpPr>
          <p:cNvPr id="3" name="Content Placeholder 2">
            <a:extLst>
              <a:ext uri="{FF2B5EF4-FFF2-40B4-BE49-F238E27FC236}">
                <a16:creationId xmlns:a16="http://schemas.microsoft.com/office/drawing/2014/main" id="{62AF1450-689C-2821-C94B-D314BD0E3091}"/>
              </a:ext>
            </a:extLst>
          </p:cNvPr>
          <p:cNvSpPr>
            <a:spLocks noGrp="1"/>
          </p:cNvSpPr>
          <p:nvPr>
            <p:ph idx="1"/>
          </p:nvPr>
        </p:nvSpPr>
        <p:spPr/>
        <p:txBody>
          <a:bodyPr vert="horz" lIns="91440" tIns="45720" rIns="91440" bIns="45720" rtlCol="0" anchor="t">
            <a:normAutofit fontScale="32500" lnSpcReduction="20000"/>
          </a:bodyPr>
          <a:lstStyle/>
          <a:p>
            <a:r>
              <a:rPr lang="en-US" sz="4200" b="1" dirty="0">
                <a:latin typeface="Arial"/>
                <a:ea typeface="+mn-lt"/>
                <a:cs typeface="Arial"/>
              </a:rPr>
              <a:t> </a:t>
            </a:r>
            <a:r>
              <a:rPr lang="en-US" sz="9600" b="1" dirty="0">
                <a:ea typeface="+mn-lt"/>
                <a:cs typeface="+mn-lt"/>
              </a:rPr>
              <a:t>Event Classification</a:t>
            </a:r>
          </a:p>
          <a:p>
            <a:pPr marL="0" indent="0">
              <a:buNone/>
            </a:pPr>
            <a:r>
              <a:rPr lang="en-US" sz="2800" dirty="0">
                <a:latin typeface="Arial"/>
                <a:ea typeface="+mn-lt"/>
                <a:cs typeface="Arial"/>
              </a:rPr>
              <a:t> </a:t>
            </a:r>
            <a:r>
              <a:rPr lang="en-US" sz="4100" dirty="0">
                <a:latin typeface="Arial"/>
                <a:ea typeface="+mn-lt"/>
                <a:cs typeface="Arial"/>
              </a:rPr>
              <a:t>  </a:t>
            </a:r>
            <a:r>
              <a:rPr lang="en-US" sz="9600" dirty="0">
                <a:latin typeface="Arial"/>
                <a:ea typeface="+mn-lt"/>
                <a:cs typeface="Arial"/>
              </a:rPr>
              <a:t> </a:t>
            </a:r>
            <a:r>
              <a:rPr lang="en-US" sz="9600" dirty="0">
                <a:ea typeface="+mn-lt"/>
                <a:cs typeface="+mn-lt"/>
              </a:rPr>
              <a:t>Classify the extracted events into different categories based on their type and relevance to the news article. This can be done using supervised or unsupervised machine learning algorithms.</a:t>
            </a:r>
            <a:endParaRPr lang="en-US" sz="6200" dirty="0">
              <a:ea typeface="+mn-lt"/>
              <a:cs typeface="+mn-lt"/>
            </a:endParaRPr>
          </a:p>
          <a:p>
            <a:pPr marL="0" indent="0">
              <a:buNone/>
            </a:pPr>
            <a:br>
              <a:rPr lang="en-US" dirty="0"/>
            </a:br>
            <a:endParaRPr lang="en-US" dirty="0"/>
          </a:p>
          <a:p>
            <a:pPr marL="0" indent="0">
              <a:buNone/>
            </a:pPr>
            <a:br>
              <a:rPr lang="en-US" dirty="0"/>
            </a:br>
            <a:endParaRPr lang="en-US" dirty="0"/>
          </a:p>
          <a:p>
            <a:pPr marL="0" indent="0">
              <a:buNone/>
            </a:pPr>
            <a:br>
              <a:rPr lang="en-US" dirty="0"/>
            </a:br>
            <a:endParaRPr lang="en-US" dirty="0"/>
          </a:p>
        </p:txBody>
      </p:sp>
    </p:spTree>
    <p:extLst>
      <p:ext uri="{BB962C8B-B14F-4D97-AF65-F5344CB8AC3E}">
        <p14:creationId xmlns:p14="http://schemas.microsoft.com/office/powerpoint/2010/main" val="564530820"/>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724"/>
      </a:dk2>
      <a:lt2>
        <a:srgbClr val="E2E8E6"/>
      </a:lt2>
      <a:accent1>
        <a:srgbClr val="E72965"/>
      </a:accent1>
      <a:accent2>
        <a:srgbClr val="D52A17"/>
      </a:accent2>
      <a:accent3>
        <a:srgbClr val="E78B29"/>
      </a:accent3>
      <a:accent4>
        <a:srgbClr val="B1A613"/>
      </a:accent4>
      <a:accent5>
        <a:srgbClr val="80B320"/>
      </a:accent5>
      <a:accent6>
        <a:srgbClr val="3BBA14"/>
      </a:accent6>
      <a:hlink>
        <a:srgbClr val="319474"/>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56</TotalTime>
  <Words>473</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Neue Haas Grotesk Text Pro</vt:lpstr>
      <vt:lpstr>AccentBoxVTI</vt:lpstr>
      <vt:lpstr>Extracting Event Information from News Articles</vt:lpstr>
      <vt:lpstr>Abstract</vt:lpstr>
      <vt:lpstr>Introduction</vt:lpstr>
      <vt:lpstr>Methodology</vt:lpstr>
      <vt:lpstr>Methodology</vt:lpstr>
      <vt:lpstr>Methodology</vt:lpstr>
      <vt:lpstr>Methodology</vt:lpstr>
      <vt:lpstr>Methodology</vt:lpstr>
      <vt:lpstr>Methodology</vt:lpstr>
      <vt:lpstr>Conclusions</vt:lpstr>
      <vt:lpstr>Github Link</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Shubham Kumar Bhokta</cp:lastModifiedBy>
  <cp:revision>143</cp:revision>
  <dcterms:created xsi:type="dcterms:W3CDTF">2023-04-12T21:08:33Z</dcterms:created>
  <dcterms:modified xsi:type="dcterms:W3CDTF">2023-05-09T06:42:26Z</dcterms:modified>
</cp:coreProperties>
</file>