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jw62twBuAzyP4OtW1L9IvINhTX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2dd681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622dd681e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eacb4cd58_6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9eacb4cd58_6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17beefc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717beefc1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2dd681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622dd681ea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2dd681e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622dd681ea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b91db45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db91db452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2dd681e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622dd681ea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acb4cd58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9eacb4cd58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1838b2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71838b21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17beefc1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717beefc1e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C4587"/>
        </a:solidFill>
      </p:bgPr>
    </p:bg>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C4587"/>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i.org/10.48550/arXiv.2303.14126" TargetMode="External"/><Relationship Id="rId4" Type="http://schemas.openxmlformats.org/officeDocument/2006/relationships/hyperlink" Target="https://www.researchgate.net/publication/356770322_Deepfake_attribution_On_the_source_identification_of_artificially_generated_images" TargetMode="External"/><Relationship Id="rId5" Type="http://schemas.openxmlformats.org/officeDocument/2006/relationships/hyperlink" Target="https://link.springer.com/chapter/10.1007/978-3-030-87664-7_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sciencedirect.com/science/article/pii/S0923596518303205" TargetMode="External"/><Relationship Id="rId4" Type="http://schemas.openxmlformats.org/officeDocument/2006/relationships/hyperlink" Target="https://onlinelibrary.wiley.com/doi/full/10.1002/cpe.4788" TargetMode="External"/><Relationship Id="rId5" Type="http://schemas.openxmlformats.org/officeDocument/2006/relationships/hyperlink" Target="https://arxiv.org/pdf/2303.1412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3" name="Shape 53"/>
        <p:cNvGrpSpPr/>
        <p:nvPr/>
      </p:nvGrpSpPr>
      <p:grpSpPr>
        <a:xfrm>
          <a:off x="0" y="0"/>
          <a:ext cx="0" cy="0"/>
          <a:chOff x="0" y="0"/>
          <a:chExt cx="0" cy="0"/>
        </a:xfrm>
      </p:grpSpPr>
      <p:sp>
        <p:nvSpPr>
          <p:cNvPr id="54" name="Google Shape;54;p1"/>
          <p:cNvSpPr txBox="1"/>
          <p:nvPr/>
        </p:nvSpPr>
        <p:spPr>
          <a:xfrm>
            <a:off x="91800" y="2156250"/>
            <a:ext cx="9052200" cy="83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2600" u="none" cap="none" strike="noStrike">
                <a:solidFill>
                  <a:srgbClr val="FFFFFF"/>
                </a:solidFill>
                <a:latin typeface="Verdana"/>
                <a:ea typeface="Verdana"/>
                <a:cs typeface="Verdana"/>
                <a:sym typeface="Verdana"/>
              </a:rPr>
              <a:t>Identification of Artificially Generated Images using CNN</a:t>
            </a:r>
            <a:endParaRPr b="1" i="0" sz="2600" u="none" cap="none" strike="noStrike">
              <a:solidFill>
                <a:srgbClr val="FFFFFF"/>
              </a:solidFill>
              <a:latin typeface="Verdana"/>
              <a:ea typeface="Verdana"/>
              <a:cs typeface="Verdana"/>
              <a:sym typeface="Verdana"/>
            </a:endParaRPr>
          </a:p>
        </p:txBody>
      </p:sp>
      <p:sp>
        <p:nvSpPr>
          <p:cNvPr id="55" name="Google Shape;55;p1"/>
          <p:cNvSpPr txBox="1"/>
          <p:nvPr/>
        </p:nvSpPr>
        <p:spPr>
          <a:xfrm>
            <a:off x="1778925" y="338974"/>
            <a:ext cx="7244700" cy="1506000"/>
          </a:xfrm>
          <a:prstGeom prst="rect">
            <a:avLst/>
          </a:prstGeom>
          <a:noFill/>
          <a:ln>
            <a:noFill/>
          </a:ln>
        </p:spPr>
        <p:txBody>
          <a:bodyPr anchorCtr="0" anchor="ctr" bIns="0" lIns="0" spcFirstLastPara="1" rIns="0" wrap="square" tIns="13325">
            <a:noAutofit/>
          </a:bodyPr>
          <a:lstStyle/>
          <a:p>
            <a:pPr indent="0" lvl="0" marL="12700" marR="0" rtl="0" algn="ctr">
              <a:lnSpc>
                <a:spcPct val="118642"/>
              </a:lnSpc>
              <a:spcBef>
                <a:spcPts val="0"/>
              </a:spcBef>
              <a:spcAft>
                <a:spcPts val="0"/>
              </a:spcAft>
              <a:buClr>
                <a:srgbClr val="000000"/>
              </a:buClr>
              <a:buSzPts val="3000"/>
              <a:buFont typeface="Arial"/>
              <a:buNone/>
            </a:pPr>
            <a:r>
              <a:rPr b="1" i="0" lang="en" sz="3000" u="none" cap="none" strike="noStrike">
                <a:solidFill>
                  <a:srgbClr val="00D9FD"/>
                </a:solidFill>
                <a:latin typeface="Verdana"/>
                <a:ea typeface="Verdana"/>
                <a:cs typeface="Verdana"/>
                <a:sym typeface="Verdana"/>
              </a:rPr>
              <a:t>Indian Institute of Information Technology Allahabad</a:t>
            </a:r>
            <a:endParaRPr b="1" i="0" sz="3000" u="none" cap="none" strike="noStrike">
              <a:solidFill>
                <a:srgbClr val="00D9FD"/>
              </a:solidFill>
              <a:latin typeface="Verdana"/>
              <a:ea typeface="Verdana"/>
              <a:cs typeface="Verdana"/>
              <a:sym typeface="Verdana"/>
            </a:endParaRPr>
          </a:p>
          <a:p>
            <a:pPr indent="0" lvl="0" marL="12700" marR="0" rtl="0" algn="ctr">
              <a:lnSpc>
                <a:spcPct val="118642"/>
              </a:lnSpc>
              <a:spcBef>
                <a:spcPts val="0"/>
              </a:spcBef>
              <a:spcAft>
                <a:spcPts val="0"/>
              </a:spcAft>
              <a:buClr>
                <a:srgbClr val="000000"/>
              </a:buClr>
              <a:buSzPts val="1800"/>
              <a:buFont typeface="Arial"/>
              <a:buNone/>
            </a:pPr>
            <a:r>
              <a:rPr b="0" i="1" lang="en" sz="1800" u="none" cap="none" strike="noStrike">
                <a:solidFill>
                  <a:srgbClr val="00D9FD"/>
                </a:solidFill>
                <a:latin typeface="Verdana"/>
                <a:ea typeface="Verdana"/>
                <a:cs typeface="Verdana"/>
                <a:sym typeface="Verdana"/>
              </a:rPr>
              <a:t>Prayagraj (UP) India</a:t>
            </a:r>
            <a:endParaRPr b="0" i="1" sz="1800" u="none" cap="none" strike="noStrike">
              <a:solidFill>
                <a:srgbClr val="00D9FD"/>
              </a:solidFill>
              <a:latin typeface="Verdana"/>
              <a:ea typeface="Verdana"/>
              <a:cs typeface="Verdana"/>
              <a:sym typeface="Verdana"/>
            </a:endParaRPr>
          </a:p>
        </p:txBody>
      </p:sp>
      <p:pic>
        <p:nvPicPr>
          <p:cNvPr id="56" name="Google Shape;56;p1"/>
          <p:cNvPicPr preferRelativeResize="0"/>
          <p:nvPr/>
        </p:nvPicPr>
        <p:blipFill rotWithShape="1">
          <a:blip r:embed="rId3">
            <a:alphaModFix/>
          </a:blip>
          <a:srcRect b="0" l="0" r="0" t="0"/>
          <a:stretch/>
        </p:blipFill>
        <p:spPr>
          <a:xfrm>
            <a:off x="420450" y="309326"/>
            <a:ext cx="1358475" cy="1462075"/>
          </a:xfrm>
          <a:prstGeom prst="rect">
            <a:avLst/>
          </a:prstGeom>
          <a:noFill/>
          <a:ln cap="flat" cmpd="sng" w="9525">
            <a:solidFill>
              <a:srgbClr val="00FF00"/>
            </a:solidFill>
            <a:prstDash val="solid"/>
            <a:round/>
            <a:headEnd len="sm" w="sm" type="none"/>
            <a:tailEnd len="sm" w="sm" type="none"/>
          </a:ln>
        </p:spPr>
      </p:pic>
      <p:sp>
        <p:nvSpPr>
          <p:cNvPr id="57" name="Google Shape;57;p1"/>
          <p:cNvSpPr txBox="1"/>
          <p:nvPr/>
        </p:nvSpPr>
        <p:spPr>
          <a:xfrm>
            <a:off x="197900" y="3168800"/>
            <a:ext cx="4523100" cy="1587300"/>
          </a:xfrm>
          <a:prstGeom prst="rect">
            <a:avLst/>
          </a:prstGeom>
          <a:noFill/>
          <a:ln>
            <a:noFill/>
          </a:ln>
        </p:spPr>
        <p:txBody>
          <a:bodyPr anchorCtr="0" anchor="ctr" bIns="0" lIns="0" spcFirstLastPara="1" rIns="0" wrap="square" tIns="13325">
            <a:noAutofit/>
          </a:bodyPr>
          <a:lstStyle/>
          <a:p>
            <a:pPr indent="0" lvl="0" marL="0" marR="0" rtl="0" algn="l">
              <a:lnSpc>
                <a:spcPct val="100000"/>
              </a:lnSpc>
              <a:spcBef>
                <a:spcPts val="400"/>
              </a:spcBef>
              <a:spcAft>
                <a:spcPts val="0"/>
              </a:spcAft>
              <a:buClr>
                <a:srgbClr val="000000"/>
              </a:buClr>
              <a:buSzPts val="1500"/>
              <a:buFont typeface="Arial"/>
              <a:buNone/>
            </a:pPr>
            <a:r>
              <a:rPr b="1" i="1" lang="en" sz="1500" u="none" cap="none" strike="noStrike">
                <a:solidFill>
                  <a:srgbClr val="00D9FD"/>
                </a:solidFill>
                <a:latin typeface="Trebuchet MS"/>
                <a:ea typeface="Trebuchet MS"/>
                <a:cs typeface="Trebuchet MS"/>
                <a:sym typeface="Trebuchet MS"/>
              </a:rPr>
              <a:t>Submitted by:</a:t>
            </a:r>
            <a:endParaRPr b="1" i="1" sz="1500" u="none" cap="none" strike="noStrike">
              <a:solidFill>
                <a:srgbClr val="00D9FD"/>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1500"/>
              <a:buFont typeface="Arial"/>
              <a:buNone/>
            </a:pPr>
            <a:r>
              <a:rPr b="1" i="1" lang="en" sz="1500" u="none" cap="none" strike="noStrike">
                <a:solidFill>
                  <a:schemeClr val="lt1"/>
                </a:solidFill>
                <a:latin typeface="Trebuchet MS"/>
                <a:ea typeface="Trebuchet MS"/>
                <a:cs typeface="Trebuchet MS"/>
                <a:sym typeface="Trebuchet MS"/>
              </a:rPr>
              <a:t>S</a:t>
            </a:r>
            <a:r>
              <a:rPr b="1" i="1" lang="en" sz="1500">
                <a:solidFill>
                  <a:schemeClr val="lt1"/>
                </a:solidFill>
                <a:latin typeface="Trebuchet MS"/>
                <a:ea typeface="Trebuchet MS"/>
                <a:cs typeface="Trebuchet MS"/>
                <a:sym typeface="Trebuchet MS"/>
              </a:rPr>
              <a:t>hubham Kumar Bhokta</a:t>
            </a:r>
            <a:endParaRPr b="1" i="1" sz="15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1500"/>
              <a:buFont typeface="Arial"/>
              <a:buNone/>
            </a:pPr>
            <a:r>
              <a:rPr b="1" i="1" lang="en" sz="1500">
                <a:solidFill>
                  <a:schemeClr val="lt1"/>
                </a:solidFill>
                <a:latin typeface="Trebuchet MS"/>
                <a:ea typeface="Trebuchet MS"/>
                <a:cs typeface="Trebuchet MS"/>
                <a:sym typeface="Trebuchet MS"/>
              </a:rPr>
              <a:t>IIT2020007</a:t>
            </a:r>
            <a:endParaRPr b="1" i="1" sz="1500" u="none" cap="none" strike="noStrike">
              <a:solidFill>
                <a:schemeClr val="lt1"/>
              </a:solidFill>
              <a:latin typeface="Trebuchet MS"/>
              <a:ea typeface="Trebuchet MS"/>
              <a:cs typeface="Trebuchet MS"/>
              <a:sym typeface="Trebuchet MS"/>
            </a:endParaRPr>
          </a:p>
        </p:txBody>
      </p:sp>
      <p:sp>
        <p:nvSpPr>
          <p:cNvPr id="58" name="Google Shape;58;p1"/>
          <p:cNvSpPr txBox="1"/>
          <p:nvPr/>
        </p:nvSpPr>
        <p:spPr>
          <a:xfrm>
            <a:off x="5833700" y="3168800"/>
            <a:ext cx="2914800" cy="87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rgbClr val="00D9FD"/>
                </a:solidFill>
                <a:latin typeface="Arial"/>
                <a:ea typeface="Arial"/>
                <a:cs typeface="Arial"/>
                <a:sym typeface="Arial"/>
              </a:rPr>
              <a:t>Supervised By :  </a:t>
            </a:r>
            <a:endParaRPr b="1" i="1" sz="1500" u="none" cap="none" strike="noStrike">
              <a:solidFill>
                <a:srgbClr val="00D9F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1" lang="en" sz="1500" u="none" cap="none" strike="noStrike">
                <a:solidFill>
                  <a:schemeClr val="lt1"/>
                </a:solidFill>
                <a:latin typeface="Arial"/>
                <a:ea typeface="Arial"/>
                <a:cs typeface="Arial"/>
                <a:sym typeface="Arial"/>
              </a:rPr>
              <a:t>       </a:t>
            </a:r>
            <a:r>
              <a:rPr b="1" i="1" lang="en" sz="1500">
                <a:solidFill>
                  <a:schemeClr val="lt1"/>
                </a:solidFill>
              </a:rPr>
              <a:t>Dr. Shiv Ram Dubey</a:t>
            </a:r>
            <a:endParaRPr b="1" i="1" sz="1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1" sz="15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622dd681ea_0_17"/>
          <p:cNvSpPr txBox="1"/>
          <p:nvPr>
            <p:ph type="title"/>
          </p:nvPr>
        </p:nvSpPr>
        <p:spPr>
          <a:xfrm>
            <a:off x="1268100" y="206050"/>
            <a:ext cx="6607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pic>
        <p:nvPicPr>
          <p:cNvPr id="117" name="Google Shape;117;g2622dd681ea_0_17"/>
          <p:cNvPicPr preferRelativeResize="0"/>
          <p:nvPr/>
        </p:nvPicPr>
        <p:blipFill rotWithShape="1">
          <a:blip r:embed="rId3">
            <a:alphaModFix/>
          </a:blip>
          <a:srcRect b="0" l="0" r="0" t="34789"/>
          <a:stretch/>
        </p:blipFill>
        <p:spPr>
          <a:xfrm>
            <a:off x="1025788" y="1094160"/>
            <a:ext cx="7092425" cy="29551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9eacb4cd58_6_280"/>
          <p:cNvSpPr txBox="1"/>
          <p:nvPr>
            <p:ph type="title"/>
          </p:nvPr>
        </p:nvSpPr>
        <p:spPr>
          <a:xfrm>
            <a:off x="116375" y="2548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sp>
        <p:nvSpPr>
          <p:cNvPr id="123" name="Google Shape;123;g29eacb4cd58_6_280"/>
          <p:cNvSpPr txBox="1"/>
          <p:nvPr/>
        </p:nvSpPr>
        <p:spPr>
          <a:xfrm>
            <a:off x="368650" y="1059675"/>
            <a:ext cx="7274100" cy="22626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lt1"/>
              </a:buClr>
              <a:buSzPts val="1900"/>
              <a:buFont typeface="Verdana"/>
              <a:buChar char="●"/>
            </a:pPr>
            <a:r>
              <a:rPr b="0" i="0" lang="en" sz="1900" u="none" cap="none" strike="noStrike">
                <a:solidFill>
                  <a:schemeClr val="lt1"/>
                </a:solidFill>
                <a:latin typeface="Verdana"/>
                <a:ea typeface="Verdana"/>
                <a:cs typeface="Verdana"/>
                <a:sym typeface="Verdana"/>
              </a:rPr>
              <a:t>The accuracy of our model stands at a noteworthy 77%, showcasing its proficiency in predictions.</a:t>
            </a:r>
            <a:endParaRPr b="0" i="0" sz="1900" u="none" cap="none" strike="noStrike">
              <a:solidFill>
                <a:schemeClr val="lt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Verdana"/>
              <a:ea typeface="Verdana"/>
              <a:cs typeface="Verdana"/>
              <a:sym typeface="Verdana"/>
            </a:endParaRPr>
          </a:p>
          <a:p>
            <a:pPr indent="-349250" lvl="0" marL="457200" marR="0" rtl="0" algn="l">
              <a:lnSpc>
                <a:spcPct val="100000"/>
              </a:lnSpc>
              <a:spcBef>
                <a:spcPts val="0"/>
              </a:spcBef>
              <a:spcAft>
                <a:spcPts val="0"/>
              </a:spcAft>
              <a:buClr>
                <a:schemeClr val="lt1"/>
              </a:buClr>
              <a:buSzPts val="1900"/>
              <a:buFont typeface="Verdana"/>
              <a:buChar char="●"/>
            </a:pPr>
            <a:r>
              <a:rPr b="0" i="0" lang="en" sz="1900" u="none" cap="none" strike="noStrike">
                <a:solidFill>
                  <a:schemeClr val="lt1"/>
                </a:solidFill>
                <a:latin typeface="Verdana"/>
                <a:ea typeface="Verdana"/>
                <a:cs typeface="Verdana"/>
                <a:sym typeface="Verdana"/>
              </a:rPr>
              <a:t>With a precision of 86%, our model excels in correctly identifying positive instances with accuracy.</a:t>
            </a:r>
            <a:endParaRPr b="0" i="0" sz="1900" u="none" cap="none" strike="noStrike">
              <a:solidFill>
                <a:schemeClr val="lt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Verdana"/>
              <a:ea typeface="Verdana"/>
              <a:cs typeface="Verdana"/>
              <a:sym typeface="Verdana"/>
            </a:endParaRPr>
          </a:p>
          <a:p>
            <a:pPr indent="-349250" lvl="0" marL="457200" marR="0" rtl="0" algn="l">
              <a:lnSpc>
                <a:spcPct val="100000"/>
              </a:lnSpc>
              <a:spcBef>
                <a:spcPts val="0"/>
              </a:spcBef>
              <a:spcAft>
                <a:spcPts val="0"/>
              </a:spcAft>
              <a:buClr>
                <a:schemeClr val="lt1"/>
              </a:buClr>
              <a:buSzPts val="1900"/>
              <a:buFont typeface="Verdana"/>
              <a:buChar char="●"/>
            </a:pPr>
            <a:r>
              <a:rPr b="0" i="0" lang="en" sz="1900" u="none" cap="none" strike="noStrike">
                <a:solidFill>
                  <a:schemeClr val="lt1"/>
                </a:solidFill>
                <a:latin typeface="Verdana"/>
                <a:ea typeface="Verdana"/>
                <a:cs typeface="Verdana"/>
                <a:sym typeface="Verdana"/>
              </a:rPr>
              <a:t>The F1-score, a balanced metric at 0.71, underscores our model's effectiveness in minimizing false predictions.</a:t>
            </a:r>
            <a:endParaRPr b="0" i="0" sz="1900" u="none" cap="none" strike="noStrike">
              <a:solidFill>
                <a:schemeClr val="lt1"/>
              </a:solidFill>
              <a:latin typeface="Verdana"/>
              <a:ea typeface="Verdana"/>
              <a:cs typeface="Verdana"/>
              <a:sym typeface="Verdana"/>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17beefc1e_3_0"/>
          <p:cNvSpPr txBox="1"/>
          <p:nvPr>
            <p:ph type="title"/>
          </p:nvPr>
        </p:nvSpPr>
        <p:spPr>
          <a:xfrm>
            <a:off x="116375" y="254850"/>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sp>
        <p:nvSpPr>
          <p:cNvPr id="129" name="Google Shape;129;g2717beefc1e_3_0"/>
          <p:cNvSpPr txBox="1"/>
          <p:nvPr/>
        </p:nvSpPr>
        <p:spPr>
          <a:xfrm>
            <a:off x="368650" y="1059675"/>
            <a:ext cx="7274100" cy="2262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Verdana"/>
              <a:ea typeface="Verdana"/>
              <a:cs typeface="Verdana"/>
              <a:sym typeface="Verdana"/>
            </a:endParaRPr>
          </a:p>
        </p:txBody>
      </p:sp>
      <p:pic>
        <p:nvPicPr>
          <p:cNvPr id="130" name="Google Shape;130;g2717beefc1e_3_0"/>
          <p:cNvPicPr preferRelativeResize="0"/>
          <p:nvPr/>
        </p:nvPicPr>
        <p:blipFill rotWithShape="1">
          <a:blip r:embed="rId3">
            <a:alphaModFix/>
          </a:blip>
          <a:srcRect b="0" l="0" r="0" t="0"/>
          <a:stretch/>
        </p:blipFill>
        <p:spPr>
          <a:xfrm>
            <a:off x="1608625" y="1306575"/>
            <a:ext cx="6079150" cy="349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22dd681ea_1_5"/>
          <p:cNvSpPr txBox="1"/>
          <p:nvPr>
            <p:ph type="title"/>
          </p:nvPr>
        </p:nvSpPr>
        <p:spPr>
          <a:xfrm>
            <a:off x="311700" y="1897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Results and Analysis</a:t>
            </a:r>
            <a:endParaRPr b="1" sz="3000">
              <a:solidFill>
                <a:srgbClr val="00D9FD"/>
              </a:solidFill>
              <a:latin typeface="Verdana"/>
              <a:ea typeface="Verdana"/>
              <a:cs typeface="Verdana"/>
              <a:sym typeface="Verdana"/>
            </a:endParaRPr>
          </a:p>
        </p:txBody>
      </p:sp>
      <p:pic>
        <p:nvPicPr>
          <p:cNvPr id="136" name="Google Shape;136;g2622dd681ea_1_5"/>
          <p:cNvPicPr preferRelativeResize="0"/>
          <p:nvPr/>
        </p:nvPicPr>
        <p:blipFill rotWithShape="1">
          <a:blip r:embed="rId3">
            <a:alphaModFix/>
          </a:blip>
          <a:srcRect b="0" l="0" r="54327" t="50602"/>
          <a:stretch/>
        </p:blipFill>
        <p:spPr>
          <a:xfrm>
            <a:off x="5152075" y="1006875"/>
            <a:ext cx="3625950" cy="3297375"/>
          </a:xfrm>
          <a:prstGeom prst="rect">
            <a:avLst/>
          </a:prstGeom>
          <a:noFill/>
          <a:ln>
            <a:noFill/>
          </a:ln>
        </p:spPr>
      </p:pic>
      <p:pic>
        <p:nvPicPr>
          <p:cNvPr id="137" name="Google Shape;137;g2622dd681ea_1_5"/>
          <p:cNvPicPr preferRelativeResize="0"/>
          <p:nvPr/>
        </p:nvPicPr>
        <p:blipFill rotWithShape="1">
          <a:blip r:embed="rId4">
            <a:alphaModFix/>
          </a:blip>
          <a:srcRect b="0" l="0" r="0" t="15533"/>
          <a:stretch/>
        </p:blipFill>
        <p:spPr>
          <a:xfrm>
            <a:off x="928200" y="1006876"/>
            <a:ext cx="3839501" cy="3297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22dd681ea_1_10"/>
          <p:cNvSpPr txBox="1"/>
          <p:nvPr>
            <p:ph type="title"/>
          </p:nvPr>
        </p:nvSpPr>
        <p:spPr>
          <a:xfrm>
            <a:off x="311700" y="2018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Conclusion</a:t>
            </a:r>
            <a:endParaRPr b="1" sz="3000">
              <a:solidFill>
                <a:srgbClr val="00D9FD"/>
              </a:solidFill>
              <a:latin typeface="Verdana"/>
              <a:ea typeface="Verdana"/>
              <a:cs typeface="Verdana"/>
              <a:sym typeface="Verdana"/>
            </a:endParaRPr>
          </a:p>
        </p:txBody>
      </p:sp>
      <p:sp>
        <p:nvSpPr>
          <p:cNvPr id="143" name="Google Shape;143;g2622dd681ea_1_10"/>
          <p:cNvSpPr txBox="1"/>
          <p:nvPr>
            <p:ph idx="1" type="body"/>
          </p:nvPr>
        </p:nvSpPr>
        <p:spPr>
          <a:xfrm>
            <a:off x="311700" y="876900"/>
            <a:ext cx="8520600" cy="369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lt1"/>
                </a:solidFill>
                <a:latin typeface="Verdana"/>
                <a:ea typeface="Verdana"/>
                <a:cs typeface="Verdana"/>
                <a:sym typeface="Verdana"/>
              </a:rPr>
              <a:t>Because AI and deep learning are developing so quickly in the digital age, it is more important than ever to identify artificially generated images. </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0"/>
              </a:spcAft>
              <a:buSzPts val="1800"/>
              <a:buNone/>
            </a:pPr>
            <a:r>
              <a:rPr lang="en" sz="1600">
                <a:solidFill>
                  <a:schemeClr val="lt1"/>
                </a:solidFill>
                <a:latin typeface="Verdana"/>
                <a:ea typeface="Verdana"/>
                <a:cs typeface="Verdana"/>
                <a:sym typeface="Verdana"/>
              </a:rPr>
              <a:t>These technologies enable the creation of extremely lifelike counterfeit images, opening the door to potential abuse.</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0"/>
              </a:spcAft>
              <a:buSzPts val="1800"/>
              <a:buNone/>
            </a:pPr>
            <a:r>
              <a:rPr lang="en" sz="1600">
                <a:solidFill>
                  <a:schemeClr val="lt1"/>
                </a:solidFill>
                <a:latin typeface="Verdana"/>
                <a:ea typeface="Verdana"/>
                <a:cs typeface="Verdana"/>
                <a:sym typeface="Verdana"/>
              </a:rPr>
              <a:t>To tackle this obstacle, a variety of inventive methods—from conventional forensics to state-of-the-art deep learning are needed.</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1200"/>
              </a:spcAft>
              <a:buSzPts val="1800"/>
              <a:buNone/>
            </a:pPr>
            <a:r>
              <a:rPr lang="en" sz="1600">
                <a:solidFill>
                  <a:schemeClr val="lt1"/>
                </a:solidFill>
                <a:latin typeface="Verdana"/>
                <a:ea typeface="Verdana"/>
                <a:cs typeface="Verdana"/>
                <a:sym typeface="Verdana"/>
              </a:rPr>
              <a:t>And our method serves as an efficient way to identify Artificially Generated Images. </a:t>
            </a:r>
            <a:endParaRPr sz="1600">
              <a:solidFill>
                <a:schemeClr val="lt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b91db4529_1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6666"/>
              <a:buFont typeface="Arial"/>
              <a:buNone/>
            </a:pPr>
            <a:r>
              <a:rPr b="1" lang="en" sz="3000">
                <a:solidFill>
                  <a:srgbClr val="00D9FD"/>
                </a:solidFill>
                <a:latin typeface="Verdana"/>
                <a:ea typeface="Verdana"/>
                <a:cs typeface="Verdana"/>
                <a:sym typeface="Verdana"/>
              </a:rPr>
              <a:t>References</a:t>
            </a:r>
            <a:endParaRPr b="1" sz="3000">
              <a:solidFill>
                <a:srgbClr val="00D9FD"/>
              </a:solidFill>
              <a:latin typeface="Verdana"/>
              <a:ea typeface="Verdana"/>
              <a:cs typeface="Verdana"/>
              <a:sym typeface="Verdana"/>
            </a:endParaRPr>
          </a:p>
          <a:p>
            <a:pPr indent="0" lvl="0" marL="0" rtl="0" algn="l">
              <a:lnSpc>
                <a:spcPct val="115000"/>
              </a:lnSpc>
              <a:spcBef>
                <a:spcPts val="0"/>
              </a:spcBef>
              <a:spcAft>
                <a:spcPts val="0"/>
              </a:spcAft>
              <a:buClr>
                <a:schemeClr val="dk1"/>
              </a:buClr>
              <a:buSzPct val="36666"/>
              <a:buFont typeface="Arial"/>
              <a:buNone/>
            </a:pPr>
            <a:r>
              <a:t/>
            </a:r>
            <a:endParaRPr b="1" sz="3000">
              <a:solidFill>
                <a:srgbClr val="00D9FD"/>
              </a:solidFill>
              <a:latin typeface="Verdana"/>
              <a:ea typeface="Verdana"/>
              <a:cs typeface="Verdana"/>
              <a:sym typeface="Verdana"/>
            </a:endParaRPr>
          </a:p>
          <a:p>
            <a:pPr indent="0" lvl="0" marL="0" rtl="0" algn="l">
              <a:lnSpc>
                <a:spcPct val="100000"/>
              </a:lnSpc>
              <a:spcBef>
                <a:spcPts val="0"/>
              </a:spcBef>
              <a:spcAft>
                <a:spcPts val="0"/>
              </a:spcAft>
              <a:buSzPct val="111111"/>
              <a:buNone/>
            </a:pPr>
            <a:r>
              <a:t/>
            </a:r>
            <a:endParaRPr/>
          </a:p>
        </p:txBody>
      </p:sp>
      <p:sp>
        <p:nvSpPr>
          <p:cNvPr id="149" name="Google Shape;149;g2db91db4529_1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 sz="1600">
                <a:solidFill>
                  <a:schemeClr val="lt1"/>
                </a:solidFill>
                <a:latin typeface="Verdana"/>
                <a:ea typeface="Verdana"/>
                <a:cs typeface="Verdana"/>
                <a:sym typeface="Verdana"/>
              </a:rPr>
              <a:t>1. Bird, J. J., &amp; Lotfi, A. (2023). CIFAKE: Image Classification and Explainable Identification of AI-Generated Synthetic Images. arXiv preprint arXiv:2303.14126 [cs.CV].</a:t>
            </a:r>
            <a:r>
              <a:rPr lang="en" sz="1600" u="sng">
                <a:solidFill>
                  <a:schemeClr val="hlink"/>
                </a:solidFill>
                <a:latin typeface="Verdana"/>
                <a:ea typeface="Verdana"/>
                <a:cs typeface="Verdana"/>
                <a:sym typeface="Verdana"/>
                <a:hlinkClick r:id="rId3"/>
              </a:rPr>
              <a:t>Paper Link</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rPr lang="en" sz="1600">
                <a:solidFill>
                  <a:schemeClr val="lt1"/>
                </a:solidFill>
                <a:latin typeface="Verdana"/>
                <a:ea typeface="Verdana"/>
                <a:cs typeface="Verdana"/>
                <a:sym typeface="Verdana"/>
              </a:rPr>
              <a:t>2. Khoo, B., Phan, R. C.‐W., &amp; Lim, C. H. (2021). Deepfake attribution: On the source identification of artificially generated images. *Wiley Interdisciplinary Reviews: Data Mining and Knowledge Discovery, 12*(7). DOI: 10.1002/widm.1438.</a:t>
            </a:r>
            <a:r>
              <a:rPr lang="en" sz="1600" u="sng">
                <a:solidFill>
                  <a:schemeClr val="hlink"/>
                </a:solidFill>
                <a:latin typeface="Verdana"/>
                <a:ea typeface="Verdana"/>
                <a:cs typeface="Verdana"/>
                <a:sym typeface="Verdana"/>
                <a:hlinkClick r:id="rId4"/>
              </a:rPr>
              <a:t>Paper Link</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rPr lang="en" sz="1600">
                <a:solidFill>
                  <a:schemeClr val="lt1"/>
                </a:solidFill>
                <a:latin typeface="Verdana"/>
                <a:ea typeface="Verdana"/>
                <a:cs typeface="Verdana"/>
                <a:sym typeface="Verdana"/>
              </a:rPr>
              <a:t>3. Gragnaniello, D., Marra, F., &amp; Verdoliva, L. (2022). Detection of AI-Generated Synthetic Faces. In Handbook of Digital Face Manipulation and Detection (pp. 191–212). Advances in Computer Vision and Pattern Recognition ((ACVPR)). Open Access. </a:t>
            </a:r>
            <a:r>
              <a:rPr lang="en" sz="1600" u="sng">
                <a:solidFill>
                  <a:schemeClr val="hlink"/>
                </a:solidFill>
                <a:latin typeface="Verdana"/>
                <a:ea typeface="Verdana"/>
                <a:cs typeface="Verdana"/>
                <a:sym typeface="Verdana"/>
                <a:hlinkClick r:id="rId5"/>
              </a:rPr>
              <a:t>Paper Link</a:t>
            </a:r>
            <a:endParaRPr sz="1600">
              <a:solidFill>
                <a:schemeClr val="lt1"/>
              </a:solidFill>
              <a:latin typeface="Verdana"/>
              <a:ea typeface="Verdana"/>
              <a:cs typeface="Verdana"/>
              <a:sym typeface="Verdana"/>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22dd681ea_1_23"/>
          <p:cNvSpPr txBox="1"/>
          <p:nvPr>
            <p:ph idx="1" type="body"/>
          </p:nvPr>
        </p:nvSpPr>
        <p:spPr>
          <a:xfrm>
            <a:off x="311700" y="378725"/>
            <a:ext cx="8520600" cy="4153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Thank You </a:t>
            </a:r>
            <a:endParaRPr b="1" sz="3000">
              <a:solidFill>
                <a:srgbClr val="00D9FD"/>
              </a:solidFill>
              <a:latin typeface="Verdana"/>
              <a:ea typeface="Verdana"/>
              <a:cs typeface="Verdana"/>
              <a:sym typeface="Verdana"/>
            </a:endParaRPr>
          </a:p>
          <a:p>
            <a:pPr indent="0" lvl="0" marL="0" rtl="0" algn="ctr">
              <a:lnSpc>
                <a:spcPct val="100000"/>
              </a:lnSpc>
              <a:spcBef>
                <a:spcPts val="0"/>
              </a:spcBef>
              <a:spcAft>
                <a:spcPts val="0"/>
              </a:spcAft>
              <a:buClr>
                <a:schemeClr val="dk1"/>
              </a:buClr>
              <a:buSzPts val="1100"/>
              <a:buFont typeface="Arial"/>
              <a:buNone/>
            </a:pPr>
            <a:r>
              <a:t/>
            </a:r>
            <a:endParaRPr b="1" sz="3000">
              <a:solidFill>
                <a:srgbClr val="00D9FD"/>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2" name="Shape 62"/>
        <p:cNvGrpSpPr/>
        <p:nvPr/>
      </p:nvGrpSpPr>
      <p:grpSpPr>
        <a:xfrm>
          <a:off x="0" y="0"/>
          <a:ext cx="0" cy="0"/>
          <a:chOff x="0" y="0"/>
          <a:chExt cx="0" cy="0"/>
        </a:xfrm>
      </p:grpSpPr>
      <p:sp>
        <p:nvSpPr>
          <p:cNvPr id="63" name="Google Shape;63;p2"/>
          <p:cNvSpPr txBox="1"/>
          <p:nvPr>
            <p:ph type="ctrTitle"/>
          </p:nvPr>
        </p:nvSpPr>
        <p:spPr>
          <a:xfrm>
            <a:off x="311700" y="124900"/>
            <a:ext cx="8520600" cy="720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3000">
                <a:solidFill>
                  <a:srgbClr val="00FFFF"/>
                </a:solidFill>
                <a:latin typeface="Verdana"/>
                <a:ea typeface="Verdana"/>
                <a:cs typeface="Verdana"/>
                <a:sym typeface="Verdana"/>
              </a:rPr>
              <a:t>Introduction</a:t>
            </a:r>
            <a:endParaRPr b="1" sz="3000">
              <a:solidFill>
                <a:srgbClr val="00FFFF"/>
              </a:solidFill>
              <a:latin typeface="Verdana"/>
              <a:ea typeface="Verdana"/>
              <a:cs typeface="Verdana"/>
              <a:sym typeface="Verdana"/>
            </a:endParaRPr>
          </a:p>
        </p:txBody>
      </p:sp>
      <p:sp>
        <p:nvSpPr>
          <p:cNvPr id="64" name="Google Shape;64;p2"/>
          <p:cNvSpPr txBox="1"/>
          <p:nvPr>
            <p:ph idx="1" type="subTitle"/>
          </p:nvPr>
        </p:nvSpPr>
        <p:spPr>
          <a:xfrm>
            <a:off x="311700" y="887925"/>
            <a:ext cx="8520600" cy="4125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2000">
                <a:solidFill>
                  <a:schemeClr val="lt1"/>
                </a:solidFill>
                <a:latin typeface="Verdana"/>
                <a:ea typeface="Verdana"/>
                <a:cs typeface="Verdana"/>
                <a:sym typeface="Verdana"/>
              </a:rPr>
              <a:t>The rise of AI in image processing and computer vision has given rise to convincingly deceptive synthetic images.</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rPr lang="en" sz="2000">
                <a:solidFill>
                  <a:schemeClr val="lt1"/>
                </a:solidFill>
                <a:latin typeface="Verdana"/>
                <a:ea typeface="Verdana"/>
                <a:cs typeface="Verdana"/>
                <a:sym typeface="Verdana"/>
              </a:rPr>
              <a:t>These artificial images, which are frequently created using deep learning models, present a serious threat to the reliability and authenticity of visual content.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rPr lang="en" sz="2000">
                <a:solidFill>
                  <a:schemeClr val="lt1"/>
                </a:solidFill>
                <a:latin typeface="Verdana"/>
                <a:ea typeface="Verdana"/>
                <a:cs typeface="Verdana"/>
                <a:sym typeface="Verdana"/>
              </a:rPr>
              <a:t>So we present a comprehensive approach to recognize artificially generated image using a ResNet-based framework.</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SzPts val="2800"/>
              <a:buNone/>
            </a:pPr>
            <a:r>
              <a:t/>
            </a:r>
            <a:endParaRPr sz="2000">
              <a:solidFill>
                <a:schemeClr val="lt1"/>
              </a:solidFill>
              <a:latin typeface="Verdana"/>
              <a:ea typeface="Verdana"/>
              <a:cs typeface="Verdana"/>
              <a:sym typeface="Verdana"/>
            </a:endParaRPr>
          </a:p>
          <a:p>
            <a:pPr indent="0" lvl="0" marL="0" rtl="0" algn="l">
              <a:lnSpc>
                <a:spcPct val="80000"/>
              </a:lnSpc>
              <a:spcBef>
                <a:spcPts val="0"/>
              </a:spcBef>
              <a:spcAft>
                <a:spcPts val="0"/>
              </a:spcAft>
              <a:buClr>
                <a:schemeClr val="dk1"/>
              </a:buClr>
              <a:buSzPts val="2800"/>
              <a:buFont typeface="Arial"/>
              <a:buNone/>
            </a:pPr>
            <a:r>
              <a:t/>
            </a:r>
            <a:endParaRPr b="1" sz="2000">
              <a:solidFill>
                <a:schemeClr val="lt1"/>
              </a:solidFill>
              <a:highlight>
                <a:srgbClr val="00D9FD"/>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8" name="Shape 68"/>
        <p:cNvGrpSpPr/>
        <p:nvPr/>
      </p:nvGrpSpPr>
      <p:grpSpPr>
        <a:xfrm>
          <a:off x="0" y="0"/>
          <a:ext cx="0" cy="0"/>
          <a:chOff x="0" y="0"/>
          <a:chExt cx="0" cy="0"/>
        </a:xfrm>
      </p:grpSpPr>
      <p:sp>
        <p:nvSpPr>
          <p:cNvPr id="69" name="Google Shape;69;p10"/>
          <p:cNvSpPr txBox="1"/>
          <p:nvPr>
            <p:ph type="ctrTitle"/>
          </p:nvPr>
        </p:nvSpPr>
        <p:spPr>
          <a:xfrm>
            <a:off x="449500" y="113550"/>
            <a:ext cx="7707600" cy="45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000">
                <a:solidFill>
                  <a:srgbClr val="00D9FD"/>
                </a:solidFill>
                <a:latin typeface="Verdana"/>
                <a:ea typeface="Verdana"/>
                <a:cs typeface="Verdana"/>
                <a:sym typeface="Verdana"/>
              </a:rPr>
              <a:t>LITERATURE REVIEW</a:t>
            </a:r>
            <a:endParaRPr b="1" sz="3000">
              <a:solidFill>
                <a:srgbClr val="00D9FD"/>
              </a:solidFill>
              <a:latin typeface="Verdana"/>
              <a:ea typeface="Verdana"/>
              <a:cs typeface="Verdana"/>
              <a:sym typeface="Verdana"/>
            </a:endParaRPr>
          </a:p>
        </p:txBody>
      </p:sp>
      <p:sp>
        <p:nvSpPr>
          <p:cNvPr id="70" name="Google Shape;70;p10"/>
          <p:cNvSpPr txBox="1"/>
          <p:nvPr>
            <p:ph idx="1" type="subTitle"/>
          </p:nvPr>
        </p:nvSpPr>
        <p:spPr>
          <a:xfrm>
            <a:off x="302125" y="648475"/>
            <a:ext cx="8530200" cy="43257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SzPct val="225805"/>
              <a:buNone/>
            </a:pPr>
            <a:r>
              <a:rPr lang="en" sz="1600" u="sng">
                <a:solidFill>
                  <a:schemeClr val="hlink"/>
                </a:solidFill>
                <a:latin typeface="Verdana"/>
                <a:ea typeface="Verdana"/>
                <a:cs typeface="Verdana"/>
                <a:sym typeface="Verdana"/>
                <a:hlinkClick r:id="rId3"/>
              </a:rPr>
              <a:t>[1]</a:t>
            </a: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Exposing computer generated images by using deep convolutional neural networks </a:t>
            </a:r>
            <a:endParaRPr b="1"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rgbClr val="000000"/>
              </a:buClr>
              <a:buSzPct val="225805"/>
              <a:buFont typeface="Arial"/>
              <a:buNone/>
            </a:pPr>
            <a:r>
              <a:rPr lang="en" sz="1600">
                <a:solidFill>
                  <a:schemeClr val="lt1"/>
                </a:solidFill>
                <a:latin typeface="Verdana"/>
                <a:ea typeface="Verdana"/>
                <a:cs typeface="Verdana"/>
                <a:sym typeface="Verdana"/>
              </a:rPr>
              <a:t>This paper uses a deep architecture based on a convolutional neural network (CNN) to classify each image from the dataset. The raw RGB pixels are used as dataset. The deep CNN architecture is based on the ResNet-50 model and the method uses transfer learning techniques.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rPr lang="en" sz="1600" u="sng">
                <a:solidFill>
                  <a:schemeClr val="hlink"/>
                </a:solidFill>
                <a:latin typeface="Verdana"/>
                <a:ea typeface="Verdana"/>
                <a:cs typeface="Verdana"/>
                <a:sym typeface="Verdana"/>
                <a:hlinkClick r:id="rId4"/>
              </a:rPr>
              <a:t>[2]</a:t>
            </a: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Distinguish computer generated digital images: A CNN solution - Ming He</a:t>
            </a:r>
            <a:endParaRPr b="1"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rPr lang="en" sz="1600">
                <a:solidFill>
                  <a:schemeClr val="lt1"/>
                </a:solidFill>
                <a:latin typeface="Verdana"/>
                <a:ea typeface="Verdana"/>
                <a:cs typeface="Verdana"/>
                <a:sym typeface="Verdana"/>
              </a:rPr>
              <a:t>The research utilises a Convolutional Neural Network (CNN) model that incorporates VGG19 and ResNet50 architectures. To tackle the challenge posed by limited training data, the study introduces the concept of transfer learning. The chosen loss function is Softmax, and Training Settings including data augmentation are discussed.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225805"/>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ct val="225805"/>
              <a:buFont typeface="Arial"/>
              <a:buNone/>
            </a:pPr>
            <a:r>
              <a:rPr lang="en" sz="1600" u="sng">
                <a:solidFill>
                  <a:schemeClr val="hlink"/>
                </a:solidFill>
                <a:latin typeface="Verdana"/>
                <a:ea typeface="Verdana"/>
                <a:cs typeface="Verdana"/>
                <a:sym typeface="Verdana"/>
                <a:hlinkClick r:id="rId5"/>
              </a:rPr>
              <a:t>[3]</a:t>
            </a: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CIFAKE: Image Classification and Explainable Identification of AI-Generated Synthetic Images - Jordan J. Bird, Ahmad Lotfi</a:t>
            </a:r>
            <a:endParaRPr b="1" sz="1600">
              <a:solidFill>
                <a:schemeClr val="lt1"/>
              </a:solidFill>
              <a:latin typeface="Verdana"/>
              <a:ea typeface="Verdana"/>
              <a:cs typeface="Verdana"/>
              <a:sym typeface="Verdana"/>
            </a:endParaRPr>
          </a:p>
          <a:p>
            <a:pPr indent="0" lvl="0" marL="0" rtl="0" algn="l">
              <a:lnSpc>
                <a:spcPct val="100000"/>
              </a:lnSpc>
              <a:spcBef>
                <a:spcPts val="0"/>
              </a:spcBef>
              <a:spcAft>
                <a:spcPts val="0"/>
              </a:spcAft>
              <a:buSzPct val="68750"/>
              <a:buNone/>
            </a:pPr>
            <a:r>
              <a:t/>
            </a:r>
            <a:endParaRPr sz="1600">
              <a:solidFill>
                <a:schemeClr val="lt1"/>
              </a:solidFill>
              <a:latin typeface="Verdana"/>
              <a:ea typeface="Verdana"/>
              <a:cs typeface="Verdana"/>
              <a:sym typeface="Verdana"/>
            </a:endParaRPr>
          </a:p>
          <a:p>
            <a:pPr indent="0" lvl="0" marL="0" rtl="0" algn="l">
              <a:lnSpc>
                <a:spcPct val="100000"/>
              </a:lnSpc>
              <a:spcBef>
                <a:spcPts val="0"/>
              </a:spcBef>
              <a:spcAft>
                <a:spcPts val="0"/>
              </a:spcAft>
              <a:buClr>
                <a:schemeClr val="dk1"/>
              </a:buClr>
              <a:buSzPct val="68750"/>
              <a:buFont typeface="Arial"/>
              <a:buNone/>
            </a:pPr>
            <a:r>
              <a:rPr lang="en" sz="1600">
                <a:solidFill>
                  <a:schemeClr val="lt1"/>
                </a:solidFill>
                <a:latin typeface="Verdana"/>
                <a:ea typeface="Verdana"/>
                <a:cs typeface="Verdana"/>
                <a:sym typeface="Verdana"/>
              </a:rPr>
              <a:t>The study compares AI-generated images using synthetic data that looks like CIFAR-10. With a 92.98% accuracy rate, a Convolutional Neural Network (CNN) classifies images as real or artificial intelligence (AI) generated. </a:t>
            </a:r>
            <a:endParaRPr sz="16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0"/>
          <p:cNvSpPr txBox="1"/>
          <p:nvPr>
            <p:ph type="title"/>
          </p:nvPr>
        </p:nvSpPr>
        <p:spPr>
          <a:xfrm>
            <a:off x="311700" y="1355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2700">
                <a:solidFill>
                  <a:srgbClr val="00D9FD"/>
                </a:solidFill>
                <a:latin typeface="Verdana"/>
                <a:ea typeface="Verdana"/>
                <a:cs typeface="Verdana"/>
                <a:sym typeface="Verdana"/>
              </a:rPr>
              <a:t>Dataset Description</a:t>
            </a:r>
            <a:endParaRPr b="1" sz="2700">
              <a:solidFill>
                <a:srgbClr val="00D9FD"/>
              </a:solidFill>
              <a:latin typeface="Verdana"/>
              <a:ea typeface="Verdana"/>
              <a:cs typeface="Verdana"/>
              <a:sym typeface="Verdana"/>
            </a:endParaRPr>
          </a:p>
        </p:txBody>
      </p:sp>
      <p:sp>
        <p:nvSpPr>
          <p:cNvPr id="76" name="Google Shape;76;p20"/>
          <p:cNvSpPr txBox="1"/>
          <p:nvPr/>
        </p:nvSpPr>
        <p:spPr>
          <a:xfrm>
            <a:off x="664525" y="4399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7" name="Google Shape;77;p20"/>
          <p:cNvSpPr txBox="1"/>
          <p:nvPr/>
        </p:nvSpPr>
        <p:spPr>
          <a:xfrm>
            <a:off x="4944150" y="4439100"/>
            <a:ext cx="404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20"/>
          <p:cNvSpPr txBox="1"/>
          <p:nvPr/>
        </p:nvSpPr>
        <p:spPr>
          <a:xfrm>
            <a:off x="455250" y="772650"/>
            <a:ext cx="8385900" cy="38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Verdana"/>
                <a:ea typeface="Verdana"/>
                <a:cs typeface="Verdana"/>
                <a:sym typeface="Verdana"/>
              </a:rPr>
              <a:t>Our dataset comprises both manipulated and authentic images, with the former depicting artificially generated faces through various methods. </a:t>
            </a:r>
            <a:endParaRPr b="0" i="0" sz="14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Verdana"/>
                <a:ea typeface="Verdana"/>
                <a:cs typeface="Verdana"/>
                <a:sym typeface="Verdana"/>
              </a:rPr>
              <a:t>Each image in the dataset is a 224 x 224 jpg representation of a human face, presenting either a genuine or fabricated portrayal.</a:t>
            </a:r>
            <a:endParaRPr b="0" i="0" sz="14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Verdana"/>
              <a:ea typeface="Verdana"/>
              <a:cs typeface="Verdana"/>
              <a:sym typeface="Verdana"/>
            </a:endParaRPr>
          </a:p>
        </p:txBody>
      </p:sp>
      <p:pic>
        <p:nvPicPr>
          <p:cNvPr id="79" name="Google Shape;79;p20"/>
          <p:cNvPicPr preferRelativeResize="0"/>
          <p:nvPr/>
        </p:nvPicPr>
        <p:blipFill rotWithShape="1">
          <a:blip r:embed="rId3">
            <a:alphaModFix/>
          </a:blip>
          <a:srcRect b="0" l="0" r="0" t="0"/>
          <a:stretch/>
        </p:blipFill>
        <p:spPr>
          <a:xfrm>
            <a:off x="1500125" y="2825675"/>
            <a:ext cx="5557826" cy="197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9eacb4cd58_7_5"/>
          <p:cNvSpPr txBox="1"/>
          <p:nvPr>
            <p:ph type="title"/>
          </p:nvPr>
        </p:nvSpPr>
        <p:spPr>
          <a:xfrm>
            <a:off x="311700" y="135550"/>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700">
                <a:solidFill>
                  <a:srgbClr val="00D9FD"/>
                </a:solidFill>
                <a:latin typeface="Verdana"/>
                <a:ea typeface="Verdana"/>
                <a:cs typeface="Verdana"/>
                <a:sym typeface="Verdana"/>
              </a:rPr>
              <a:t>ResNet(Residual Neural Network)</a:t>
            </a:r>
            <a:endParaRPr b="1" sz="2700">
              <a:solidFill>
                <a:srgbClr val="00D9FD"/>
              </a:solidFill>
              <a:latin typeface="Verdana"/>
              <a:ea typeface="Verdana"/>
              <a:cs typeface="Verdana"/>
              <a:sym typeface="Verdana"/>
            </a:endParaRPr>
          </a:p>
        </p:txBody>
      </p:sp>
      <p:sp>
        <p:nvSpPr>
          <p:cNvPr id="85" name="Google Shape;85;g29eacb4cd58_7_5"/>
          <p:cNvSpPr txBox="1"/>
          <p:nvPr/>
        </p:nvSpPr>
        <p:spPr>
          <a:xfrm>
            <a:off x="664525" y="4399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g29eacb4cd58_7_5"/>
          <p:cNvSpPr txBox="1"/>
          <p:nvPr/>
        </p:nvSpPr>
        <p:spPr>
          <a:xfrm>
            <a:off x="4944150" y="4439100"/>
            <a:ext cx="404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g29eacb4cd58_7_5"/>
          <p:cNvSpPr txBox="1"/>
          <p:nvPr/>
        </p:nvSpPr>
        <p:spPr>
          <a:xfrm>
            <a:off x="379050" y="772650"/>
            <a:ext cx="8385900" cy="38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lt1"/>
                </a:solidFill>
                <a:latin typeface="Verdana"/>
                <a:ea typeface="Verdana"/>
                <a:cs typeface="Verdana"/>
                <a:sym typeface="Verdana"/>
              </a:rPr>
              <a:t>1) </a:t>
            </a:r>
            <a:r>
              <a:rPr b="1" i="0" lang="en" sz="1300" u="none" cap="none" strike="noStrike">
                <a:solidFill>
                  <a:schemeClr val="lt1"/>
                </a:solidFill>
                <a:latin typeface="Verdana"/>
                <a:ea typeface="Verdana"/>
                <a:cs typeface="Verdana"/>
                <a:sym typeface="Verdana"/>
              </a:rPr>
              <a:t>Residual Block</a:t>
            </a:r>
            <a:r>
              <a:rPr b="0" i="0" lang="en" sz="1300" u="none" cap="none" strike="noStrike">
                <a:solidFill>
                  <a:schemeClr val="lt1"/>
                </a:solidFill>
                <a:latin typeface="Verdana"/>
                <a:ea typeface="Verdana"/>
                <a:cs typeface="Verdana"/>
                <a:sym typeface="Verdana"/>
              </a:rPr>
              <a:t>: Introduces a building block that enables the learning of residual functions, addressing the vanishing gradient problem in deep neural networks.</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lt1"/>
                </a:solidFill>
                <a:latin typeface="Verdana"/>
                <a:ea typeface="Verdana"/>
                <a:cs typeface="Verdana"/>
                <a:sym typeface="Verdana"/>
              </a:rPr>
              <a:t>2) </a:t>
            </a:r>
            <a:r>
              <a:rPr b="1" i="0" lang="en" sz="1300" u="none" cap="none" strike="noStrike">
                <a:solidFill>
                  <a:schemeClr val="lt1"/>
                </a:solidFill>
                <a:latin typeface="Verdana"/>
                <a:ea typeface="Verdana"/>
                <a:cs typeface="Verdana"/>
                <a:sym typeface="Verdana"/>
              </a:rPr>
              <a:t>Skip Connections</a:t>
            </a:r>
            <a:r>
              <a:rPr b="0" i="0" lang="en" sz="1300" u="none" cap="none" strike="noStrike">
                <a:solidFill>
                  <a:schemeClr val="lt1"/>
                </a:solidFill>
                <a:latin typeface="Verdana"/>
                <a:ea typeface="Verdana"/>
                <a:cs typeface="Verdana"/>
                <a:sym typeface="Verdana"/>
              </a:rPr>
              <a:t>: Connects input and output across layers, facilitating the flow of information and mitigating degradation issues in the training of deep networks.</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lt1"/>
                </a:solidFill>
                <a:latin typeface="Verdana"/>
                <a:ea typeface="Verdana"/>
                <a:cs typeface="Verdana"/>
                <a:sym typeface="Verdana"/>
              </a:rPr>
              <a:t>3) </a:t>
            </a:r>
            <a:r>
              <a:rPr b="1" i="0" lang="en" sz="1300" u="none" cap="none" strike="noStrike">
                <a:solidFill>
                  <a:schemeClr val="lt1"/>
                </a:solidFill>
                <a:latin typeface="Verdana"/>
                <a:ea typeface="Verdana"/>
                <a:cs typeface="Verdana"/>
                <a:sym typeface="Verdana"/>
              </a:rPr>
              <a:t>Identity Mapping</a:t>
            </a:r>
            <a:r>
              <a:rPr b="0" i="0" lang="en" sz="1300" u="none" cap="none" strike="noStrike">
                <a:solidFill>
                  <a:schemeClr val="lt1"/>
                </a:solidFill>
                <a:latin typeface="Verdana"/>
                <a:ea typeface="Verdana"/>
                <a:cs typeface="Verdana"/>
                <a:sym typeface="Verdana"/>
              </a:rPr>
              <a:t>: Aims to learn an identity function within residual blocks, enhancing model convergence and enabling the training of deeper networks.</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lt1"/>
                </a:solidFill>
                <a:latin typeface="Verdana"/>
                <a:ea typeface="Verdana"/>
                <a:cs typeface="Verdana"/>
                <a:sym typeface="Verdana"/>
              </a:rPr>
              <a:t>4) </a:t>
            </a:r>
            <a:r>
              <a:rPr b="1" i="0" lang="en" sz="1300" u="none" cap="none" strike="noStrike">
                <a:solidFill>
                  <a:schemeClr val="lt1"/>
                </a:solidFill>
                <a:latin typeface="Verdana"/>
                <a:ea typeface="Verdana"/>
                <a:cs typeface="Verdana"/>
                <a:sym typeface="Verdana"/>
              </a:rPr>
              <a:t>Bottleneck Architecture</a:t>
            </a:r>
            <a:r>
              <a:rPr b="0" i="0" lang="en" sz="1300" u="none" cap="none" strike="noStrike">
                <a:solidFill>
                  <a:schemeClr val="lt1"/>
                </a:solidFill>
                <a:latin typeface="Verdana"/>
                <a:ea typeface="Verdana"/>
                <a:cs typeface="Verdana"/>
                <a:sym typeface="Verdana"/>
              </a:rPr>
              <a:t>: Utilizes a three-layer structure in residual blocks, reducing computational complexity and enhancing the efficiency of deep neural networks.</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lt1"/>
                </a:solidFill>
                <a:latin typeface="Verdana"/>
                <a:ea typeface="Verdana"/>
                <a:cs typeface="Verdana"/>
                <a:sym typeface="Verdana"/>
              </a:rPr>
              <a:t>5) </a:t>
            </a:r>
            <a:r>
              <a:rPr b="1" i="0" lang="en" sz="1300" u="none" cap="none" strike="noStrike">
                <a:solidFill>
                  <a:schemeClr val="lt1"/>
                </a:solidFill>
                <a:latin typeface="Verdana"/>
                <a:ea typeface="Verdana"/>
                <a:cs typeface="Verdana"/>
                <a:sym typeface="Verdana"/>
              </a:rPr>
              <a:t>Architecture Depth:</a:t>
            </a:r>
            <a:r>
              <a:rPr b="0" i="0" lang="en" sz="1300" u="none" cap="none" strike="noStrike">
                <a:solidFill>
                  <a:schemeClr val="lt1"/>
                </a:solidFill>
                <a:latin typeface="Verdana"/>
                <a:ea typeface="Verdana"/>
                <a:cs typeface="Verdana"/>
                <a:sym typeface="Verdana"/>
              </a:rPr>
              <a:t> ResNet achieves remarkable depth, enabling the training of very deep networks with hundreds or even thousands of layers.</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lt1"/>
                </a:solidFill>
                <a:latin typeface="Verdana"/>
                <a:ea typeface="Verdana"/>
                <a:cs typeface="Verdana"/>
                <a:sym typeface="Verdana"/>
              </a:rPr>
              <a:t>6) </a:t>
            </a:r>
            <a:r>
              <a:rPr b="1" i="0" lang="en" sz="1300" u="none" cap="none" strike="noStrike">
                <a:solidFill>
                  <a:schemeClr val="lt1"/>
                </a:solidFill>
                <a:latin typeface="Verdana"/>
                <a:ea typeface="Verdana"/>
                <a:cs typeface="Verdana"/>
                <a:sym typeface="Verdana"/>
              </a:rPr>
              <a:t>Batch Normalization</a:t>
            </a:r>
            <a:r>
              <a:rPr b="0" i="0" lang="en" sz="1300" u="none" cap="none" strike="noStrike">
                <a:solidFill>
                  <a:schemeClr val="lt1"/>
                </a:solidFill>
                <a:latin typeface="Verdana"/>
                <a:ea typeface="Verdana"/>
                <a:cs typeface="Verdana"/>
                <a:sym typeface="Verdana"/>
              </a:rPr>
              <a:t>: Normalizes intermediate layer inputs, reducing internal covariate shift and accelerating training convergence in deep neural networks.</a:t>
            </a:r>
            <a:endParaRPr b="0" i="0" sz="13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71838b21c4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Architecture</a:t>
            </a:r>
            <a:endParaRPr>
              <a:solidFill>
                <a:schemeClr val="lt1"/>
              </a:solidFill>
            </a:endParaRPr>
          </a:p>
        </p:txBody>
      </p:sp>
      <p:pic>
        <p:nvPicPr>
          <p:cNvPr id="93" name="Google Shape;93;g271838b21c4_0_0"/>
          <p:cNvPicPr preferRelativeResize="0"/>
          <p:nvPr/>
        </p:nvPicPr>
        <p:blipFill rotWithShape="1">
          <a:blip r:embed="rId3">
            <a:alphaModFix/>
          </a:blip>
          <a:srcRect b="0" l="0" r="0" t="0"/>
          <a:stretch/>
        </p:blipFill>
        <p:spPr>
          <a:xfrm>
            <a:off x="1230200" y="1017725"/>
            <a:ext cx="6879749" cy="398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type="title"/>
          </p:nvPr>
        </p:nvSpPr>
        <p:spPr>
          <a:xfrm>
            <a:off x="311700" y="2777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rgbClr val="00D9FD"/>
                </a:solidFill>
                <a:latin typeface="Verdana"/>
                <a:ea typeface="Verdana"/>
                <a:cs typeface="Verdana"/>
                <a:sym typeface="Verdana"/>
              </a:rPr>
              <a:t>Experimental Settings</a:t>
            </a:r>
            <a:endParaRPr b="1" sz="3000">
              <a:solidFill>
                <a:srgbClr val="00D9FD"/>
              </a:solidFill>
              <a:latin typeface="Verdana"/>
              <a:ea typeface="Verdana"/>
              <a:cs typeface="Verdana"/>
              <a:sym typeface="Verdana"/>
            </a:endParaRPr>
          </a:p>
        </p:txBody>
      </p:sp>
      <p:sp>
        <p:nvSpPr>
          <p:cNvPr id="99" name="Google Shape;9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lt1"/>
                </a:solidFill>
                <a:latin typeface="Verdana"/>
                <a:ea typeface="Verdana"/>
                <a:cs typeface="Verdana"/>
                <a:sym typeface="Verdana"/>
              </a:rPr>
              <a:t>In our settings, we configured the notebook options as follows:</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Accelerator</a:t>
            </a:r>
            <a:r>
              <a:rPr lang="en" sz="1600">
                <a:solidFill>
                  <a:schemeClr val="lt1"/>
                </a:solidFill>
                <a:latin typeface="Verdana"/>
                <a:ea typeface="Verdana"/>
                <a:cs typeface="Verdana"/>
                <a:sym typeface="Verdana"/>
              </a:rPr>
              <a:t>: GPU T4*2</a:t>
            </a:r>
            <a:endParaRPr sz="1600">
              <a:solidFill>
                <a:schemeClr val="lt1"/>
              </a:solidFill>
              <a:latin typeface="Verdana"/>
              <a:ea typeface="Verdana"/>
              <a:cs typeface="Verdana"/>
              <a:sym typeface="Verdana"/>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lt1"/>
                </a:solidFill>
                <a:latin typeface="Verdana"/>
                <a:ea typeface="Verdana"/>
                <a:cs typeface="Verdana"/>
                <a:sym typeface="Verdana"/>
              </a:rPr>
              <a:t>- </a:t>
            </a:r>
            <a:r>
              <a:rPr b="1" lang="en" sz="1600">
                <a:solidFill>
                  <a:schemeClr val="lt1"/>
                </a:solidFill>
                <a:latin typeface="Verdana"/>
                <a:ea typeface="Verdana"/>
                <a:cs typeface="Verdana"/>
                <a:sym typeface="Verdana"/>
              </a:rPr>
              <a:t>Language</a:t>
            </a:r>
            <a:r>
              <a:rPr lang="en" sz="1600">
                <a:solidFill>
                  <a:schemeClr val="lt1"/>
                </a:solidFill>
                <a:latin typeface="Verdana"/>
                <a:ea typeface="Verdana"/>
                <a:cs typeface="Verdana"/>
                <a:sym typeface="Verdana"/>
              </a:rPr>
              <a:t>: Python</a:t>
            </a:r>
            <a:endParaRPr sz="1600">
              <a:solidFill>
                <a:schemeClr val="lt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3" name="Shape 103"/>
        <p:cNvGrpSpPr/>
        <p:nvPr/>
      </p:nvGrpSpPr>
      <p:grpSpPr>
        <a:xfrm>
          <a:off x="0" y="0"/>
          <a:ext cx="0" cy="0"/>
          <a:chOff x="0" y="0"/>
          <a:chExt cx="0" cy="0"/>
        </a:xfrm>
      </p:grpSpPr>
      <p:sp>
        <p:nvSpPr>
          <p:cNvPr id="104" name="Google Shape;104;p3"/>
          <p:cNvSpPr txBox="1"/>
          <p:nvPr/>
        </p:nvSpPr>
        <p:spPr>
          <a:xfrm>
            <a:off x="253350" y="630875"/>
            <a:ext cx="8637300" cy="4308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1. Data Preparation</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Organized dataset into training, validation, and test sets with real and fake images.</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Ensured balanced distribution in each dataset split using the </a:t>
            </a:r>
            <a:r>
              <a:rPr b="0" i="0" lang="en" sz="1300" u="none" cap="none" strike="noStrike">
                <a:solidFill>
                  <a:schemeClr val="lt1"/>
                </a:solidFill>
                <a:latin typeface="Roboto Mono"/>
                <a:ea typeface="Roboto Mono"/>
                <a:cs typeface="Roboto Mono"/>
                <a:sym typeface="Roboto Mono"/>
              </a:rPr>
              <a:t>check_dist()</a:t>
            </a:r>
            <a:r>
              <a:rPr b="0" i="0" lang="en" sz="1300" u="none" cap="none" strike="noStrike">
                <a:solidFill>
                  <a:schemeClr val="lt1"/>
                </a:solidFill>
                <a:latin typeface="Arial"/>
                <a:ea typeface="Arial"/>
                <a:cs typeface="Arial"/>
                <a:sym typeface="Arial"/>
              </a:rPr>
              <a:t> function.</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2. Data Preprocessing</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Resized images to 224x224 pixels (IMG_SIZE).</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Applied data augmentation techniques, including rescaling, using ImageDataGenerator.</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3. Model Building</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Constructed a CNN model using transfer learning with ResNet50 as the base model.</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Froze base model layers except for the last 150 layers to prevent overfitting and retain pre-trained weights.</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Added global average pooling, dropout, and dense layers for feature extraction and classification.</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Compiled the model with Adam optimizer, categorical cross-entropy loss function, and accuracy metric.</a:t>
            </a:r>
            <a:endParaRPr b="0" i="0" sz="1300" u="none" cap="none" strike="noStrike">
              <a:solidFill>
                <a:schemeClr val="lt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300"/>
              <a:buFont typeface="Arial"/>
              <a:buNone/>
            </a:pPr>
            <a:r>
              <a:t/>
            </a:r>
            <a:endParaRPr b="0" i="0" sz="1300" u="none" cap="none" strike="noStrike">
              <a:solidFill>
                <a:schemeClr val="lt1"/>
              </a:solidFill>
              <a:latin typeface="Arial"/>
              <a:ea typeface="Arial"/>
              <a:cs typeface="Arial"/>
              <a:sym typeface="Arial"/>
            </a:endParaRPr>
          </a:p>
        </p:txBody>
      </p:sp>
      <p:sp>
        <p:nvSpPr>
          <p:cNvPr id="105" name="Google Shape;105;p3"/>
          <p:cNvSpPr txBox="1"/>
          <p:nvPr>
            <p:ph type="ctrTitle"/>
          </p:nvPr>
        </p:nvSpPr>
        <p:spPr>
          <a:xfrm>
            <a:off x="2329654" y="0"/>
            <a:ext cx="4484700" cy="56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000">
                <a:solidFill>
                  <a:srgbClr val="00D9FD"/>
                </a:solidFill>
                <a:latin typeface="Verdana"/>
                <a:ea typeface="Verdana"/>
                <a:cs typeface="Verdana"/>
                <a:sym typeface="Verdana"/>
              </a:rPr>
              <a:t>Methodology</a:t>
            </a:r>
            <a:endParaRPr b="1" sz="3000">
              <a:solidFill>
                <a:srgbClr val="00D9FD"/>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9" name="Shape 109"/>
        <p:cNvGrpSpPr/>
        <p:nvPr/>
      </p:nvGrpSpPr>
      <p:grpSpPr>
        <a:xfrm>
          <a:off x="0" y="0"/>
          <a:ext cx="0" cy="0"/>
          <a:chOff x="0" y="0"/>
          <a:chExt cx="0" cy="0"/>
        </a:xfrm>
      </p:grpSpPr>
      <p:sp>
        <p:nvSpPr>
          <p:cNvPr id="110" name="Google Shape;110;g2717beefc1e_1_1"/>
          <p:cNvSpPr txBox="1"/>
          <p:nvPr/>
        </p:nvSpPr>
        <p:spPr>
          <a:xfrm>
            <a:off x="253350" y="630875"/>
            <a:ext cx="8637300" cy="4308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4. Model Training</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Trained the model on training data (train_flow) for 15 epochs, validated on validation data (valid_flow).</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Used ModelCheckpoint and </a:t>
            </a:r>
            <a:r>
              <a:rPr lang="en" sz="1300">
                <a:solidFill>
                  <a:schemeClr val="lt1"/>
                </a:solidFill>
              </a:rPr>
              <a:t>Early Stopping</a:t>
            </a:r>
            <a:r>
              <a:rPr b="0" i="0" lang="en" sz="1300" u="none" cap="none" strike="noStrike">
                <a:solidFill>
                  <a:schemeClr val="lt1"/>
                </a:solidFill>
                <a:latin typeface="Arial"/>
                <a:ea typeface="Arial"/>
                <a:cs typeface="Arial"/>
                <a:sym typeface="Arial"/>
              </a:rPr>
              <a:t> callbacks to save the best model and prevent overfitting.</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5. Model Evaluation</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Evaluated the trained model on test data (test_flow) to obtain test loss and accuracy.</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Computed additional metrics like confusion matrix and classification report using scikit-learn.</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6. Reporting</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Visualized training history (loss and accuracy over epochs) using Matplotlib.</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Displayed individual image predictions with actual and predicted labels for qualitative analysis.</a:t>
            </a:r>
            <a:endParaRPr b="0" i="0" sz="1300" u="none" cap="none" strike="noStrike">
              <a:solidFill>
                <a:schemeClr val="lt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lt1"/>
                </a:solidFill>
                <a:latin typeface="Arial"/>
                <a:ea typeface="Arial"/>
                <a:cs typeface="Arial"/>
                <a:sym typeface="Arial"/>
              </a:rPr>
              <a:t>7. Testing</a:t>
            </a:r>
            <a:endParaRPr b="1" i="0" sz="1300" u="none" cap="none" strike="noStrike">
              <a:solidFill>
                <a:schemeClr val="lt1"/>
              </a:solidFill>
              <a:latin typeface="Arial"/>
              <a:ea typeface="Arial"/>
              <a:cs typeface="Arial"/>
              <a:sym typeface="Arial"/>
            </a:endParaRPr>
          </a:p>
          <a:p>
            <a:pPr indent="-311150" lvl="0" marL="457200" marR="0" rtl="0" algn="l">
              <a:lnSpc>
                <a:spcPct val="115000"/>
              </a:lnSpc>
              <a:spcBef>
                <a:spcPts val="120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Assessed the fine-tuned model's generalization performance on the held-out testing set.</a:t>
            </a:r>
            <a:endParaRPr b="0" i="0" sz="1300" u="none" cap="none" strike="noStrike">
              <a:solidFill>
                <a:schemeClr val="lt1"/>
              </a:solidFill>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b="0" i="0" lang="en" sz="1300" u="none" cap="none" strike="noStrike">
                <a:solidFill>
                  <a:schemeClr val="lt1"/>
                </a:solidFill>
                <a:latin typeface="Arial"/>
                <a:ea typeface="Arial"/>
                <a:cs typeface="Arial"/>
                <a:sym typeface="Arial"/>
              </a:rPr>
              <a:t>Achieved 77% accuracy, 75% recall, and 74% F1 score on the testing set.</a:t>
            </a:r>
            <a:endParaRPr b="0" i="0" sz="1300" u="none" cap="none" strike="noStrike">
              <a:solidFill>
                <a:schemeClr val="lt1"/>
              </a:solidFill>
              <a:latin typeface="Arial"/>
              <a:ea typeface="Arial"/>
              <a:cs typeface="Arial"/>
              <a:sym typeface="Arial"/>
            </a:endParaRPr>
          </a:p>
        </p:txBody>
      </p:sp>
      <p:sp>
        <p:nvSpPr>
          <p:cNvPr id="111" name="Google Shape;111;g2717beefc1e_1_1"/>
          <p:cNvSpPr txBox="1"/>
          <p:nvPr>
            <p:ph type="ctrTitle"/>
          </p:nvPr>
        </p:nvSpPr>
        <p:spPr>
          <a:xfrm>
            <a:off x="2329654" y="0"/>
            <a:ext cx="4484700" cy="56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000">
                <a:solidFill>
                  <a:srgbClr val="00D9FD"/>
                </a:solidFill>
                <a:latin typeface="Verdana"/>
                <a:ea typeface="Verdana"/>
                <a:cs typeface="Verdana"/>
                <a:sym typeface="Verdana"/>
              </a:rPr>
              <a:t>Methodology</a:t>
            </a:r>
            <a:endParaRPr b="1" sz="3000">
              <a:solidFill>
                <a:srgbClr val="00D9FD"/>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3F3F3"/>
      </a:lt1>
      <a:dk2>
        <a:srgbClr val="595959"/>
      </a:dk2>
      <a:lt2>
        <a:srgbClr val="F1E2E2"/>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