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19" roundtripDataSignature="AMtx7mibaJDAS9DOwbi0dFJ5HRjaHk8o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22dd681e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2622dd681ea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22dd681e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2622dd681ea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22dd681ea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2622dd681ea_1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eacb4cd58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29eacb4cd58_7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22dd681e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2622dd681ea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eacb4cd58_6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9eacb4cd58_6_2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1C4587"/>
        </a:solidFill>
      </p:bgPr>
    </p:bg>
    <p:spTree>
      <p:nvGrpSpPr>
        <p:cNvPr id="9" name="Shape 9"/>
        <p:cNvGrpSpPr/>
        <p:nvPr/>
      </p:nvGrpSpPr>
      <p:grpSpPr>
        <a:xfrm>
          <a:off x="0" y="0"/>
          <a:ext cx="0" cy="0"/>
          <a:chOff x="0" y="0"/>
          <a:chExt cx="0" cy="0"/>
        </a:xfrm>
      </p:grpSpPr>
      <p:sp>
        <p:nvSpPr>
          <p:cNvPr id="10" name="Google Shape;10;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1" name="Google Shape;11;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46" name="Google Shape;46;p3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47" name="Google Shape;4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5" name="Google Shape;15;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6" name="Google Shape;1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9" name="Google Shape;1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2" name="Google Shape;22;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23" name="Google Shape;23;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24" name="Google Shape;2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7" name="Google Shape;2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30" name="Google Shape;30;p3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31" name="Google Shape;31;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34" name="Google Shape;3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38" name="Google Shape;38;p3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3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40" name="Google Shape;4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43" name="Google Shape;4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1C4587"/>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arxiv.org/abs/2303.14126" TargetMode="External"/><Relationship Id="rId4" Type="http://schemas.openxmlformats.org/officeDocument/2006/relationships/hyperlink" Target="https://www.sciencedirect.com/science/article/pii/S0923596518303205" TargetMode="External"/><Relationship Id="rId5" Type="http://schemas.openxmlformats.org/officeDocument/2006/relationships/hyperlink" Target="https://onlinelibrary.wiley.com/doi/full/10.1002/cpe.4788"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sciencedirect.com/science/article/pii/S0923596518303205" TargetMode="External"/><Relationship Id="rId4" Type="http://schemas.openxmlformats.org/officeDocument/2006/relationships/hyperlink" Target="https://onlinelibrary.wiley.com/doi/full/10.1002/cpe.4788" TargetMode="External"/><Relationship Id="rId5" Type="http://schemas.openxmlformats.org/officeDocument/2006/relationships/hyperlink" Target="https://arxiv.org/pdf/2303.14126.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53" name="Shape 53"/>
        <p:cNvGrpSpPr/>
        <p:nvPr/>
      </p:nvGrpSpPr>
      <p:grpSpPr>
        <a:xfrm>
          <a:off x="0" y="0"/>
          <a:ext cx="0" cy="0"/>
          <a:chOff x="0" y="0"/>
          <a:chExt cx="0" cy="0"/>
        </a:xfrm>
      </p:grpSpPr>
      <p:sp>
        <p:nvSpPr>
          <p:cNvPr id="54" name="Google Shape;54;p1"/>
          <p:cNvSpPr txBox="1"/>
          <p:nvPr/>
        </p:nvSpPr>
        <p:spPr>
          <a:xfrm>
            <a:off x="91800" y="2156250"/>
            <a:ext cx="9052200" cy="831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 sz="2600">
                <a:solidFill>
                  <a:srgbClr val="FFFFFF"/>
                </a:solidFill>
                <a:latin typeface="Verdana"/>
                <a:ea typeface="Verdana"/>
                <a:cs typeface="Verdana"/>
                <a:sym typeface="Verdana"/>
              </a:rPr>
              <a:t>Identification of Artificially Generated Images</a:t>
            </a:r>
            <a:endParaRPr b="1" i="0" sz="2600" u="none" cap="none" strike="noStrike">
              <a:solidFill>
                <a:srgbClr val="FFFFFF"/>
              </a:solidFill>
              <a:latin typeface="Verdana"/>
              <a:ea typeface="Verdana"/>
              <a:cs typeface="Verdana"/>
              <a:sym typeface="Verdana"/>
            </a:endParaRPr>
          </a:p>
        </p:txBody>
      </p:sp>
      <p:sp>
        <p:nvSpPr>
          <p:cNvPr id="55" name="Google Shape;55;p1"/>
          <p:cNvSpPr txBox="1"/>
          <p:nvPr/>
        </p:nvSpPr>
        <p:spPr>
          <a:xfrm>
            <a:off x="1778925" y="235913"/>
            <a:ext cx="7244700" cy="1608900"/>
          </a:xfrm>
          <a:prstGeom prst="rect">
            <a:avLst/>
          </a:prstGeom>
          <a:noFill/>
          <a:ln>
            <a:noFill/>
          </a:ln>
        </p:spPr>
        <p:txBody>
          <a:bodyPr anchorCtr="0" anchor="ctr" bIns="0" lIns="0" spcFirstLastPara="1" rIns="0" wrap="square" tIns="13325">
            <a:noAutofit/>
          </a:bodyPr>
          <a:lstStyle/>
          <a:p>
            <a:pPr indent="0" lvl="0" marL="12700" marR="0" rtl="0" algn="ctr">
              <a:lnSpc>
                <a:spcPct val="118642"/>
              </a:lnSpc>
              <a:spcBef>
                <a:spcPts val="0"/>
              </a:spcBef>
              <a:spcAft>
                <a:spcPts val="0"/>
              </a:spcAft>
              <a:buClr>
                <a:srgbClr val="000000"/>
              </a:buClr>
              <a:buSzPts val="3000"/>
              <a:buFont typeface="Arial"/>
              <a:buNone/>
            </a:pPr>
            <a:r>
              <a:rPr b="1" i="0" lang="en" sz="3000" u="none" cap="none" strike="noStrike">
                <a:solidFill>
                  <a:srgbClr val="00D9FD"/>
                </a:solidFill>
                <a:latin typeface="Verdana"/>
                <a:ea typeface="Verdana"/>
                <a:cs typeface="Verdana"/>
                <a:sym typeface="Verdana"/>
              </a:rPr>
              <a:t>Indian Institute of Information Technology Allahabad</a:t>
            </a:r>
            <a:endParaRPr b="1" i="0" sz="3000" u="none" cap="none" strike="noStrike">
              <a:solidFill>
                <a:srgbClr val="00D9FD"/>
              </a:solidFill>
              <a:latin typeface="Verdana"/>
              <a:ea typeface="Verdana"/>
              <a:cs typeface="Verdana"/>
              <a:sym typeface="Verdana"/>
            </a:endParaRPr>
          </a:p>
          <a:p>
            <a:pPr indent="0" lvl="0" marL="12700" marR="0" rtl="0" algn="ctr">
              <a:lnSpc>
                <a:spcPct val="118642"/>
              </a:lnSpc>
              <a:spcBef>
                <a:spcPts val="0"/>
              </a:spcBef>
              <a:spcAft>
                <a:spcPts val="0"/>
              </a:spcAft>
              <a:buClr>
                <a:srgbClr val="000000"/>
              </a:buClr>
              <a:buSzPts val="1800"/>
              <a:buFont typeface="Arial"/>
              <a:buNone/>
            </a:pPr>
            <a:r>
              <a:rPr b="0" i="1" lang="en" sz="1800" u="none" cap="none" strike="noStrike">
                <a:solidFill>
                  <a:srgbClr val="00D9FD"/>
                </a:solidFill>
                <a:latin typeface="Verdana"/>
                <a:ea typeface="Verdana"/>
                <a:cs typeface="Verdana"/>
                <a:sym typeface="Verdana"/>
              </a:rPr>
              <a:t>Prayagraj (UP) India</a:t>
            </a:r>
            <a:endParaRPr b="0" i="1" sz="1800" u="none" cap="none" strike="noStrike">
              <a:solidFill>
                <a:srgbClr val="00D9FD"/>
              </a:solidFill>
              <a:latin typeface="Verdana"/>
              <a:ea typeface="Verdana"/>
              <a:cs typeface="Verdana"/>
              <a:sym typeface="Verdana"/>
            </a:endParaRPr>
          </a:p>
        </p:txBody>
      </p:sp>
      <p:pic>
        <p:nvPicPr>
          <p:cNvPr id="56" name="Google Shape;56;p1"/>
          <p:cNvPicPr preferRelativeResize="0"/>
          <p:nvPr/>
        </p:nvPicPr>
        <p:blipFill rotWithShape="1">
          <a:blip r:embed="rId3">
            <a:alphaModFix/>
          </a:blip>
          <a:srcRect b="0" l="0" r="0" t="0"/>
          <a:stretch/>
        </p:blipFill>
        <p:spPr>
          <a:xfrm>
            <a:off x="420450" y="309326"/>
            <a:ext cx="1358475" cy="1462075"/>
          </a:xfrm>
          <a:prstGeom prst="rect">
            <a:avLst/>
          </a:prstGeom>
          <a:noFill/>
          <a:ln cap="flat" cmpd="sng" w="19050">
            <a:solidFill>
              <a:srgbClr val="00FF00"/>
            </a:solidFill>
            <a:prstDash val="solid"/>
            <a:round/>
            <a:headEnd len="sm" w="sm" type="none"/>
            <a:tailEnd len="sm" w="sm" type="none"/>
          </a:ln>
        </p:spPr>
      </p:pic>
      <p:sp>
        <p:nvSpPr>
          <p:cNvPr id="57" name="Google Shape;57;p1"/>
          <p:cNvSpPr txBox="1"/>
          <p:nvPr/>
        </p:nvSpPr>
        <p:spPr>
          <a:xfrm>
            <a:off x="197900" y="3168800"/>
            <a:ext cx="4523100" cy="1587300"/>
          </a:xfrm>
          <a:prstGeom prst="rect">
            <a:avLst/>
          </a:prstGeom>
          <a:noFill/>
          <a:ln>
            <a:noFill/>
          </a:ln>
        </p:spPr>
        <p:txBody>
          <a:bodyPr anchorCtr="0" anchor="ctr" bIns="0" lIns="0" spcFirstLastPara="1" rIns="0" wrap="square" tIns="13325">
            <a:noAutofit/>
          </a:bodyPr>
          <a:lstStyle/>
          <a:p>
            <a:pPr indent="0" lvl="0" marL="0" marR="0" rtl="0" algn="l">
              <a:lnSpc>
                <a:spcPct val="100000"/>
              </a:lnSpc>
              <a:spcBef>
                <a:spcPts val="400"/>
              </a:spcBef>
              <a:spcAft>
                <a:spcPts val="0"/>
              </a:spcAft>
              <a:buClr>
                <a:srgbClr val="000000"/>
              </a:buClr>
              <a:buSzPts val="1500"/>
              <a:buFont typeface="Arial"/>
              <a:buNone/>
            </a:pPr>
            <a:r>
              <a:rPr b="1" i="1" lang="en" sz="1500" u="none" cap="none" strike="noStrike">
                <a:solidFill>
                  <a:srgbClr val="00D9FD"/>
                </a:solidFill>
                <a:latin typeface="Trebuchet MS"/>
                <a:ea typeface="Trebuchet MS"/>
                <a:cs typeface="Trebuchet MS"/>
                <a:sym typeface="Trebuchet MS"/>
              </a:rPr>
              <a:t>Group Members:</a:t>
            </a:r>
            <a:endParaRPr b="1" i="1" sz="1500" u="none" cap="none" strike="noStrike">
              <a:solidFill>
                <a:srgbClr val="00D9FD"/>
              </a:solidFill>
              <a:latin typeface="Trebuchet MS"/>
              <a:ea typeface="Trebuchet MS"/>
              <a:cs typeface="Trebuchet MS"/>
              <a:sym typeface="Trebuchet MS"/>
            </a:endParaRPr>
          </a:p>
          <a:p>
            <a:pPr indent="0" lvl="0" marL="0" marR="0" rtl="0" algn="l">
              <a:lnSpc>
                <a:spcPct val="100000"/>
              </a:lnSpc>
              <a:spcBef>
                <a:spcPts val="400"/>
              </a:spcBef>
              <a:spcAft>
                <a:spcPts val="0"/>
              </a:spcAft>
              <a:buClr>
                <a:srgbClr val="000000"/>
              </a:buClr>
              <a:buSzPts val="1500"/>
              <a:buFont typeface="Arial"/>
              <a:buNone/>
            </a:pPr>
            <a:r>
              <a:rPr b="1" i="1" lang="en" sz="1500">
                <a:solidFill>
                  <a:schemeClr val="lt1"/>
                </a:solidFill>
                <a:latin typeface="Trebuchet MS"/>
                <a:ea typeface="Trebuchet MS"/>
                <a:cs typeface="Trebuchet MS"/>
                <a:sym typeface="Trebuchet MS"/>
              </a:rPr>
              <a:t>Rohit Choudhury (IIT2020043)</a:t>
            </a:r>
            <a:endParaRPr b="1" i="1" sz="1500">
              <a:solidFill>
                <a:schemeClr val="lt1"/>
              </a:solidFill>
              <a:latin typeface="Trebuchet MS"/>
              <a:ea typeface="Trebuchet MS"/>
              <a:cs typeface="Trebuchet MS"/>
              <a:sym typeface="Trebuchet MS"/>
            </a:endParaRPr>
          </a:p>
          <a:p>
            <a:pPr indent="0" lvl="0" marL="0" marR="0" rtl="0" algn="l">
              <a:lnSpc>
                <a:spcPct val="100000"/>
              </a:lnSpc>
              <a:spcBef>
                <a:spcPts val="400"/>
              </a:spcBef>
              <a:spcAft>
                <a:spcPts val="0"/>
              </a:spcAft>
              <a:buClr>
                <a:srgbClr val="000000"/>
              </a:buClr>
              <a:buSzPts val="1500"/>
              <a:buFont typeface="Arial"/>
              <a:buNone/>
            </a:pPr>
            <a:r>
              <a:rPr b="1" i="1" lang="en" sz="1500">
                <a:solidFill>
                  <a:schemeClr val="lt1"/>
                </a:solidFill>
                <a:latin typeface="Trebuchet MS"/>
                <a:ea typeface="Trebuchet MS"/>
                <a:cs typeface="Trebuchet MS"/>
                <a:sym typeface="Trebuchet MS"/>
              </a:rPr>
              <a:t>Mohit Kumar (IIT2020220)</a:t>
            </a:r>
            <a:endParaRPr b="1" i="1" sz="1500">
              <a:solidFill>
                <a:schemeClr val="lt1"/>
              </a:solidFill>
              <a:latin typeface="Trebuchet MS"/>
              <a:ea typeface="Trebuchet MS"/>
              <a:cs typeface="Trebuchet MS"/>
              <a:sym typeface="Trebuchet MS"/>
            </a:endParaRPr>
          </a:p>
          <a:p>
            <a:pPr indent="0" lvl="0" marL="0" marR="0" rtl="0" algn="l">
              <a:lnSpc>
                <a:spcPct val="100000"/>
              </a:lnSpc>
              <a:spcBef>
                <a:spcPts val="400"/>
              </a:spcBef>
              <a:spcAft>
                <a:spcPts val="0"/>
              </a:spcAft>
              <a:buClr>
                <a:srgbClr val="000000"/>
              </a:buClr>
              <a:buSzPts val="1500"/>
              <a:buFont typeface="Arial"/>
              <a:buNone/>
            </a:pPr>
            <a:r>
              <a:rPr b="1" i="1" lang="en" sz="1500">
                <a:solidFill>
                  <a:schemeClr val="lt1"/>
                </a:solidFill>
                <a:latin typeface="Trebuchet MS"/>
                <a:ea typeface="Trebuchet MS"/>
                <a:cs typeface="Trebuchet MS"/>
                <a:sym typeface="Trebuchet MS"/>
              </a:rPr>
              <a:t>Shashikant Thakur (IIT2020024)</a:t>
            </a:r>
            <a:endParaRPr b="1" i="1" sz="1500">
              <a:solidFill>
                <a:schemeClr val="lt1"/>
              </a:solidFill>
              <a:latin typeface="Trebuchet MS"/>
              <a:ea typeface="Trebuchet MS"/>
              <a:cs typeface="Trebuchet MS"/>
              <a:sym typeface="Trebuchet MS"/>
            </a:endParaRPr>
          </a:p>
          <a:p>
            <a:pPr indent="0" lvl="0" marL="0" marR="1057275" rtl="0" algn="l">
              <a:lnSpc>
                <a:spcPct val="114999"/>
              </a:lnSpc>
              <a:spcBef>
                <a:spcPts val="0"/>
              </a:spcBef>
              <a:spcAft>
                <a:spcPts val="0"/>
              </a:spcAft>
              <a:buClr>
                <a:srgbClr val="000000"/>
              </a:buClr>
              <a:buSzPts val="1500"/>
              <a:buFont typeface="Arial"/>
              <a:buNone/>
            </a:pPr>
            <a:r>
              <a:rPr b="1" i="1" lang="en" sz="1500" u="none" cap="none" strike="noStrike">
                <a:solidFill>
                  <a:srgbClr val="FFFFFF"/>
                </a:solidFill>
                <a:latin typeface="Trebuchet MS"/>
                <a:ea typeface="Trebuchet MS"/>
                <a:cs typeface="Trebuchet MS"/>
                <a:sym typeface="Trebuchet MS"/>
              </a:rPr>
              <a:t>Shubham Kumar (IIT2020007)  Rahul Mahto (IIT2020022)</a:t>
            </a:r>
            <a:endParaRPr b="1" i="1" sz="1500" u="none" cap="none" strike="noStrike">
              <a:solidFill>
                <a:srgbClr val="FFFFFF"/>
              </a:solidFill>
              <a:latin typeface="Trebuchet MS"/>
              <a:ea typeface="Trebuchet MS"/>
              <a:cs typeface="Trebuchet MS"/>
              <a:sym typeface="Trebuchet MS"/>
            </a:endParaRPr>
          </a:p>
        </p:txBody>
      </p:sp>
      <p:sp>
        <p:nvSpPr>
          <p:cNvPr id="58" name="Google Shape;58;p1"/>
          <p:cNvSpPr txBox="1"/>
          <p:nvPr/>
        </p:nvSpPr>
        <p:spPr>
          <a:xfrm>
            <a:off x="5833700" y="3168800"/>
            <a:ext cx="2914800" cy="87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1" lang="en" sz="1500" u="none" cap="none" strike="noStrike">
                <a:solidFill>
                  <a:srgbClr val="00D9FD"/>
                </a:solidFill>
                <a:latin typeface="Arial"/>
                <a:ea typeface="Arial"/>
                <a:cs typeface="Arial"/>
                <a:sym typeface="Arial"/>
              </a:rPr>
              <a:t>Supervised By :  </a:t>
            </a:r>
            <a:endParaRPr b="1" i="1" sz="1500" u="none" cap="none" strike="noStrike">
              <a:solidFill>
                <a:srgbClr val="00D9F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1" i="1" lang="en" sz="1500">
                <a:solidFill>
                  <a:schemeClr val="lt1"/>
                </a:solidFill>
              </a:rPr>
              <a:t>Prof. Shiv Ram Dubey</a:t>
            </a:r>
            <a:endParaRPr b="1" i="1" sz="15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1" i="1" sz="1500" u="none" cap="none" strike="noStrik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622dd681ea_1_5"/>
          <p:cNvSpPr txBox="1"/>
          <p:nvPr>
            <p:ph type="title"/>
          </p:nvPr>
        </p:nvSpPr>
        <p:spPr>
          <a:xfrm>
            <a:off x="311700" y="189750"/>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3000">
                <a:solidFill>
                  <a:srgbClr val="00D9FD"/>
                </a:solidFill>
                <a:latin typeface="Verdana"/>
                <a:ea typeface="Verdana"/>
                <a:cs typeface="Verdana"/>
                <a:sym typeface="Verdana"/>
              </a:rPr>
              <a:t>Results and Analysis</a:t>
            </a:r>
            <a:endParaRPr b="1" sz="3000">
              <a:solidFill>
                <a:srgbClr val="00D9FD"/>
              </a:solidFill>
              <a:latin typeface="Verdana"/>
              <a:ea typeface="Verdana"/>
              <a:cs typeface="Verdana"/>
              <a:sym typeface="Verdana"/>
            </a:endParaRPr>
          </a:p>
        </p:txBody>
      </p:sp>
      <p:pic>
        <p:nvPicPr>
          <p:cNvPr id="117" name="Google Shape;117;g2622dd681ea_1_5"/>
          <p:cNvPicPr preferRelativeResize="0"/>
          <p:nvPr/>
        </p:nvPicPr>
        <p:blipFill rotWithShape="1">
          <a:blip r:embed="rId3">
            <a:alphaModFix/>
          </a:blip>
          <a:srcRect b="0" l="0" r="54327" t="50602"/>
          <a:stretch/>
        </p:blipFill>
        <p:spPr>
          <a:xfrm>
            <a:off x="5152075" y="1006875"/>
            <a:ext cx="3625950" cy="3297375"/>
          </a:xfrm>
          <a:prstGeom prst="rect">
            <a:avLst/>
          </a:prstGeom>
          <a:noFill/>
          <a:ln>
            <a:noFill/>
          </a:ln>
        </p:spPr>
      </p:pic>
      <p:pic>
        <p:nvPicPr>
          <p:cNvPr id="118" name="Google Shape;118;g2622dd681ea_1_5"/>
          <p:cNvPicPr preferRelativeResize="0"/>
          <p:nvPr/>
        </p:nvPicPr>
        <p:blipFill rotWithShape="1">
          <a:blip r:embed="rId4">
            <a:alphaModFix/>
          </a:blip>
          <a:srcRect b="0" l="0" r="0" t="15533"/>
          <a:stretch/>
        </p:blipFill>
        <p:spPr>
          <a:xfrm>
            <a:off x="928200" y="1006876"/>
            <a:ext cx="3839501" cy="32973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622dd681ea_1_10"/>
          <p:cNvSpPr txBox="1"/>
          <p:nvPr>
            <p:ph type="title"/>
          </p:nvPr>
        </p:nvSpPr>
        <p:spPr>
          <a:xfrm>
            <a:off x="311700" y="201850"/>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3000">
                <a:solidFill>
                  <a:srgbClr val="00D9FD"/>
                </a:solidFill>
                <a:latin typeface="Verdana"/>
                <a:ea typeface="Verdana"/>
                <a:cs typeface="Verdana"/>
                <a:sym typeface="Verdana"/>
              </a:rPr>
              <a:t>Conclusion</a:t>
            </a:r>
            <a:endParaRPr b="1" sz="3000">
              <a:solidFill>
                <a:srgbClr val="00D9FD"/>
              </a:solidFill>
              <a:latin typeface="Verdana"/>
              <a:ea typeface="Verdana"/>
              <a:cs typeface="Verdana"/>
              <a:sym typeface="Verdana"/>
            </a:endParaRPr>
          </a:p>
        </p:txBody>
      </p:sp>
      <p:sp>
        <p:nvSpPr>
          <p:cNvPr id="124" name="Google Shape;124;g2622dd681ea_1_10"/>
          <p:cNvSpPr txBox="1"/>
          <p:nvPr>
            <p:ph idx="1" type="body"/>
          </p:nvPr>
        </p:nvSpPr>
        <p:spPr>
          <a:xfrm>
            <a:off x="311700" y="876900"/>
            <a:ext cx="8520600" cy="3692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solidFill>
                  <a:schemeClr val="lt1"/>
                </a:solidFill>
                <a:latin typeface="Verdana"/>
                <a:ea typeface="Verdana"/>
                <a:cs typeface="Verdana"/>
                <a:sym typeface="Verdana"/>
              </a:rPr>
              <a:t>Because AI and deep learning are developing so quickly in the digital age, it is more important than ever to identify artificially generated images. </a:t>
            </a:r>
            <a:endParaRPr sz="1600">
              <a:solidFill>
                <a:schemeClr val="lt1"/>
              </a:solidFill>
              <a:latin typeface="Verdana"/>
              <a:ea typeface="Verdana"/>
              <a:cs typeface="Verdana"/>
              <a:sym typeface="Verdana"/>
            </a:endParaRPr>
          </a:p>
          <a:p>
            <a:pPr indent="0" lvl="0" marL="0" rtl="0" algn="l">
              <a:lnSpc>
                <a:spcPct val="115000"/>
              </a:lnSpc>
              <a:spcBef>
                <a:spcPts val="1200"/>
              </a:spcBef>
              <a:spcAft>
                <a:spcPts val="0"/>
              </a:spcAft>
              <a:buSzPts val="1800"/>
              <a:buNone/>
            </a:pPr>
            <a:r>
              <a:rPr lang="en" sz="1600">
                <a:solidFill>
                  <a:schemeClr val="lt1"/>
                </a:solidFill>
                <a:latin typeface="Verdana"/>
                <a:ea typeface="Verdana"/>
                <a:cs typeface="Verdana"/>
                <a:sym typeface="Verdana"/>
              </a:rPr>
              <a:t>These technologies enable the creation of extremely lifelike counterfeit images, opening the door to potential abuse.</a:t>
            </a:r>
            <a:endParaRPr sz="1600">
              <a:solidFill>
                <a:schemeClr val="lt1"/>
              </a:solidFill>
              <a:latin typeface="Verdana"/>
              <a:ea typeface="Verdana"/>
              <a:cs typeface="Verdana"/>
              <a:sym typeface="Verdana"/>
            </a:endParaRPr>
          </a:p>
          <a:p>
            <a:pPr indent="0" lvl="0" marL="0" rtl="0" algn="l">
              <a:lnSpc>
                <a:spcPct val="115000"/>
              </a:lnSpc>
              <a:spcBef>
                <a:spcPts val="1200"/>
              </a:spcBef>
              <a:spcAft>
                <a:spcPts val="0"/>
              </a:spcAft>
              <a:buSzPts val="1800"/>
              <a:buNone/>
            </a:pPr>
            <a:r>
              <a:rPr lang="en" sz="1600">
                <a:solidFill>
                  <a:schemeClr val="lt1"/>
                </a:solidFill>
                <a:latin typeface="Verdana"/>
                <a:ea typeface="Verdana"/>
                <a:cs typeface="Verdana"/>
                <a:sym typeface="Verdana"/>
              </a:rPr>
              <a:t>To tackle this obstacle, a variety of inventive methods—from conventional forensics to state-of-the-art deep learning are needed.</a:t>
            </a:r>
            <a:endParaRPr sz="1600">
              <a:solidFill>
                <a:schemeClr val="lt1"/>
              </a:solidFill>
              <a:latin typeface="Verdana"/>
              <a:ea typeface="Verdana"/>
              <a:cs typeface="Verdana"/>
              <a:sym typeface="Verdana"/>
            </a:endParaRPr>
          </a:p>
          <a:p>
            <a:pPr indent="0" lvl="0" marL="0" rtl="0" algn="l">
              <a:lnSpc>
                <a:spcPct val="115000"/>
              </a:lnSpc>
              <a:spcBef>
                <a:spcPts val="1200"/>
              </a:spcBef>
              <a:spcAft>
                <a:spcPts val="1200"/>
              </a:spcAft>
              <a:buSzPts val="1800"/>
              <a:buNone/>
            </a:pPr>
            <a:r>
              <a:rPr lang="en" sz="1600">
                <a:solidFill>
                  <a:schemeClr val="lt1"/>
                </a:solidFill>
                <a:latin typeface="Verdana"/>
                <a:ea typeface="Verdana"/>
                <a:cs typeface="Verdana"/>
                <a:sym typeface="Verdana"/>
              </a:rPr>
              <a:t>And our method serves as an efficient way to identify Artificially Generated Images. </a:t>
            </a:r>
            <a:endParaRPr sz="1600">
              <a:solidFill>
                <a:schemeClr val="lt1"/>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128175"/>
            <a:ext cx="85206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3111"/>
              <a:buFont typeface="Arial"/>
              <a:buNone/>
            </a:pPr>
            <a:r>
              <a:rPr b="1" lang="en" sz="3000">
                <a:solidFill>
                  <a:srgbClr val="00D9FD"/>
                </a:solidFill>
                <a:latin typeface="Verdana"/>
                <a:ea typeface="Verdana"/>
                <a:cs typeface="Verdana"/>
                <a:sym typeface="Verdana"/>
              </a:rPr>
              <a:t>References</a:t>
            </a:r>
            <a:endParaRPr b="1" sz="3000">
              <a:solidFill>
                <a:srgbClr val="00D9FD"/>
              </a:solidFill>
              <a:latin typeface="Verdana"/>
              <a:ea typeface="Verdana"/>
              <a:cs typeface="Verdana"/>
              <a:sym typeface="Verdana"/>
            </a:endParaRPr>
          </a:p>
        </p:txBody>
      </p:sp>
      <p:sp>
        <p:nvSpPr>
          <p:cNvPr id="130" name="Google Shape;130;p24"/>
          <p:cNvSpPr txBox="1"/>
          <p:nvPr>
            <p:ph idx="1" type="body"/>
          </p:nvPr>
        </p:nvSpPr>
        <p:spPr>
          <a:xfrm>
            <a:off x="311700" y="791400"/>
            <a:ext cx="8520600" cy="4153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t/>
            </a:r>
            <a:endParaRPr b="1" sz="1400">
              <a:solidFill>
                <a:schemeClr val="lt1"/>
              </a:solidFill>
              <a:latin typeface="Verdana"/>
              <a:ea typeface="Verdana"/>
              <a:cs typeface="Verdana"/>
              <a:sym typeface="Verdana"/>
            </a:endParaRPr>
          </a:p>
          <a:p>
            <a:pPr indent="0" lvl="0" marL="0" rtl="0" algn="l">
              <a:lnSpc>
                <a:spcPct val="100000"/>
              </a:lnSpc>
              <a:spcBef>
                <a:spcPts val="0"/>
              </a:spcBef>
              <a:spcAft>
                <a:spcPts val="0"/>
              </a:spcAft>
              <a:buClr>
                <a:schemeClr val="dk1"/>
              </a:buClr>
              <a:buSzPts val="1100"/>
              <a:buFont typeface="Arial"/>
              <a:buNone/>
            </a:pPr>
            <a:r>
              <a:t/>
            </a:r>
            <a:endParaRPr b="1" sz="1400">
              <a:solidFill>
                <a:srgbClr val="00D9FD"/>
              </a:solidFill>
              <a:latin typeface="Verdana"/>
              <a:ea typeface="Verdana"/>
              <a:cs typeface="Verdana"/>
              <a:sym typeface="Verdana"/>
            </a:endParaRPr>
          </a:p>
          <a:p>
            <a:pPr indent="-317500" lvl="0" marL="457200" rtl="0" algn="l">
              <a:lnSpc>
                <a:spcPct val="100000"/>
              </a:lnSpc>
              <a:spcBef>
                <a:spcPts val="0"/>
              </a:spcBef>
              <a:spcAft>
                <a:spcPts val="0"/>
              </a:spcAft>
              <a:buClr>
                <a:srgbClr val="00D9FD"/>
              </a:buClr>
              <a:buSzPts val="1400"/>
              <a:buFont typeface="Verdana"/>
              <a:buAutoNum type="arabicPeriod"/>
            </a:pPr>
            <a:r>
              <a:rPr b="1" lang="en" sz="1400" u="sng">
                <a:solidFill>
                  <a:srgbClr val="00D9FD"/>
                </a:solidFill>
                <a:latin typeface="Verdana"/>
                <a:ea typeface="Verdana"/>
                <a:cs typeface="Verdana"/>
                <a:sym typeface="Verdana"/>
                <a:hlinkClick r:id="rId3">
                  <a:extLst>
                    <a:ext uri="{A12FA001-AC4F-418D-AE19-62706E023703}">
                      <ahyp:hlinkClr val="tx"/>
                    </a:ext>
                  </a:extLst>
                </a:hlinkClick>
              </a:rPr>
              <a:t>[2303.14126] CIFAKE: Image Classification and Explainable Identification of AI-Generated Synthetic Images</a:t>
            </a:r>
            <a:endParaRPr b="1" sz="1400">
              <a:solidFill>
                <a:srgbClr val="00D9FD"/>
              </a:solidFill>
              <a:latin typeface="Verdana"/>
              <a:ea typeface="Verdana"/>
              <a:cs typeface="Verdana"/>
              <a:sym typeface="Verdana"/>
            </a:endParaRPr>
          </a:p>
          <a:p>
            <a:pPr indent="0" lvl="0" marL="0" rtl="0" algn="l">
              <a:lnSpc>
                <a:spcPct val="100000"/>
              </a:lnSpc>
              <a:spcBef>
                <a:spcPts val="0"/>
              </a:spcBef>
              <a:spcAft>
                <a:spcPts val="0"/>
              </a:spcAft>
              <a:buClr>
                <a:schemeClr val="dk1"/>
              </a:buClr>
              <a:buSzPts val="1100"/>
              <a:buFont typeface="Arial"/>
              <a:buNone/>
            </a:pPr>
            <a:r>
              <a:t/>
            </a:r>
            <a:endParaRPr b="1" sz="1400">
              <a:solidFill>
                <a:srgbClr val="00D9FD"/>
              </a:solidFill>
              <a:latin typeface="Verdana"/>
              <a:ea typeface="Verdana"/>
              <a:cs typeface="Verdana"/>
              <a:sym typeface="Verdana"/>
            </a:endParaRPr>
          </a:p>
          <a:p>
            <a:pPr indent="-317500" lvl="0" marL="457200" rtl="0" algn="l">
              <a:lnSpc>
                <a:spcPct val="100000"/>
              </a:lnSpc>
              <a:spcBef>
                <a:spcPts val="0"/>
              </a:spcBef>
              <a:spcAft>
                <a:spcPts val="0"/>
              </a:spcAft>
              <a:buClr>
                <a:srgbClr val="00D9FD"/>
              </a:buClr>
              <a:buSzPts val="1400"/>
              <a:buFont typeface="Verdana"/>
              <a:buAutoNum type="arabicPeriod"/>
            </a:pPr>
            <a:r>
              <a:rPr b="1" lang="en" sz="1400" u="sng">
                <a:solidFill>
                  <a:srgbClr val="00D9FD"/>
                </a:solidFill>
                <a:latin typeface="Verdana"/>
                <a:ea typeface="Verdana"/>
                <a:cs typeface="Verdana"/>
                <a:sym typeface="Verdana"/>
                <a:hlinkClick r:id="rId4">
                  <a:extLst>
                    <a:ext uri="{A12FA001-AC4F-418D-AE19-62706E023703}">
                      <ahyp:hlinkClr val="tx"/>
                    </a:ext>
                  </a:extLst>
                </a:hlinkClick>
              </a:rPr>
              <a:t>https://www.sciencedirect.com/science/article/pii/S0923596518303205</a:t>
            </a:r>
            <a:endParaRPr b="1" sz="1400">
              <a:solidFill>
                <a:srgbClr val="00D9FD"/>
              </a:solidFill>
              <a:latin typeface="Verdana"/>
              <a:ea typeface="Verdana"/>
              <a:cs typeface="Verdana"/>
              <a:sym typeface="Verdana"/>
            </a:endParaRPr>
          </a:p>
          <a:p>
            <a:pPr indent="0" lvl="0" marL="0" rtl="0" algn="l">
              <a:lnSpc>
                <a:spcPct val="100000"/>
              </a:lnSpc>
              <a:spcBef>
                <a:spcPts val="0"/>
              </a:spcBef>
              <a:spcAft>
                <a:spcPts val="0"/>
              </a:spcAft>
              <a:buClr>
                <a:schemeClr val="dk1"/>
              </a:buClr>
              <a:buSzPts val="1100"/>
              <a:buFont typeface="Arial"/>
              <a:buNone/>
            </a:pPr>
            <a:r>
              <a:t/>
            </a:r>
            <a:endParaRPr b="1" sz="1400">
              <a:solidFill>
                <a:srgbClr val="00D9FD"/>
              </a:solidFill>
              <a:latin typeface="Verdana"/>
              <a:ea typeface="Verdana"/>
              <a:cs typeface="Verdana"/>
              <a:sym typeface="Verdana"/>
            </a:endParaRPr>
          </a:p>
          <a:p>
            <a:pPr indent="-317500" lvl="0" marL="457200" rtl="0" algn="l">
              <a:lnSpc>
                <a:spcPct val="100000"/>
              </a:lnSpc>
              <a:spcBef>
                <a:spcPts val="0"/>
              </a:spcBef>
              <a:spcAft>
                <a:spcPts val="0"/>
              </a:spcAft>
              <a:buClr>
                <a:srgbClr val="00D9FD"/>
              </a:buClr>
              <a:buSzPts val="1400"/>
              <a:buFont typeface="Verdana"/>
              <a:buAutoNum type="arabicPeriod"/>
            </a:pPr>
            <a:r>
              <a:rPr b="1" lang="en" sz="1400" u="sng">
                <a:solidFill>
                  <a:srgbClr val="00D9FD"/>
                </a:solidFill>
                <a:latin typeface="Verdana"/>
                <a:ea typeface="Verdana"/>
                <a:cs typeface="Verdana"/>
                <a:sym typeface="Verdana"/>
                <a:hlinkClick r:id="rId5">
                  <a:extLst>
                    <a:ext uri="{A12FA001-AC4F-418D-AE19-62706E023703}">
                      <ahyp:hlinkClr val="tx"/>
                    </a:ext>
                  </a:extLst>
                </a:hlinkClick>
              </a:rPr>
              <a:t>https://onlinelibrary.wiley.com/doi/full/10.1002/cpe.4788</a:t>
            </a:r>
            <a:endParaRPr b="1" sz="1400">
              <a:solidFill>
                <a:srgbClr val="00D9FD"/>
              </a:solidFill>
              <a:latin typeface="Verdana"/>
              <a:ea typeface="Verdana"/>
              <a:cs typeface="Verdana"/>
              <a:sym typeface="Verdana"/>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lt1"/>
              </a:solidFill>
              <a:latin typeface="Verdana"/>
              <a:ea typeface="Verdana"/>
              <a:cs typeface="Verdana"/>
              <a:sym typeface="Verdana"/>
            </a:endParaRPr>
          </a:p>
          <a:p>
            <a:pPr indent="0" lvl="0" marL="0" rtl="0" algn="l">
              <a:lnSpc>
                <a:spcPct val="115000"/>
              </a:lnSpc>
              <a:spcBef>
                <a:spcPts val="0"/>
              </a:spcBef>
              <a:spcAft>
                <a:spcPts val="1200"/>
              </a:spcAft>
              <a:buSzPts val="1800"/>
              <a:buNone/>
            </a:pPr>
            <a:r>
              <a:t/>
            </a:r>
            <a:endParaRPr sz="1600">
              <a:solidFill>
                <a:schemeClr val="lt1"/>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622dd681ea_1_23"/>
          <p:cNvSpPr txBox="1"/>
          <p:nvPr>
            <p:ph idx="1" type="body"/>
          </p:nvPr>
        </p:nvSpPr>
        <p:spPr>
          <a:xfrm>
            <a:off x="311700" y="378725"/>
            <a:ext cx="8520600" cy="41532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b="1" lang="en" sz="3000">
                <a:solidFill>
                  <a:srgbClr val="00D9FD"/>
                </a:solidFill>
                <a:latin typeface="Verdana"/>
                <a:ea typeface="Verdana"/>
                <a:cs typeface="Verdana"/>
                <a:sym typeface="Verdana"/>
              </a:rPr>
              <a:t>T</a:t>
            </a:r>
            <a:r>
              <a:rPr b="1" lang="en" sz="3000">
                <a:solidFill>
                  <a:srgbClr val="00D9FD"/>
                </a:solidFill>
                <a:latin typeface="Verdana"/>
                <a:ea typeface="Verdana"/>
                <a:cs typeface="Verdana"/>
                <a:sym typeface="Verdana"/>
              </a:rPr>
              <a:t>hank You </a:t>
            </a:r>
            <a:endParaRPr b="1" sz="3000">
              <a:solidFill>
                <a:srgbClr val="00D9FD"/>
              </a:solidFill>
              <a:latin typeface="Verdana"/>
              <a:ea typeface="Verdana"/>
              <a:cs typeface="Verdana"/>
              <a:sym typeface="Verdana"/>
            </a:endParaRPr>
          </a:p>
          <a:p>
            <a:pPr indent="0" lvl="0" marL="0" rtl="0" algn="ctr">
              <a:lnSpc>
                <a:spcPct val="100000"/>
              </a:lnSpc>
              <a:spcBef>
                <a:spcPts val="0"/>
              </a:spcBef>
              <a:spcAft>
                <a:spcPts val="0"/>
              </a:spcAft>
              <a:buClr>
                <a:schemeClr val="dk1"/>
              </a:buClr>
              <a:buSzPts val="1100"/>
              <a:buFont typeface="Arial"/>
              <a:buNone/>
            </a:pPr>
            <a:r>
              <a:t/>
            </a:r>
            <a:endParaRPr b="1" sz="3000">
              <a:solidFill>
                <a:srgbClr val="00D9FD"/>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62" name="Shape 62"/>
        <p:cNvGrpSpPr/>
        <p:nvPr/>
      </p:nvGrpSpPr>
      <p:grpSpPr>
        <a:xfrm>
          <a:off x="0" y="0"/>
          <a:ext cx="0" cy="0"/>
          <a:chOff x="0" y="0"/>
          <a:chExt cx="0" cy="0"/>
        </a:xfrm>
      </p:grpSpPr>
      <p:sp>
        <p:nvSpPr>
          <p:cNvPr id="63" name="Google Shape;63;p2"/>
          <p:cNvSpPr txBox="1"/>
          <p:nvPr>
            <p:ph type="ctrTitle"/>
          </p:nvPr>
        </p:nvSpPr>
        <p:spPr>
          <a:xfrm>
            <a:off x="311700" y="124900"/>
            <a:ext cx="8520600" cy="7200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b="1" lang="en" sz="3000">
                <a:solidFill>
                  <a:srgbClr val="00FFFF"/>
                </a:solidFill>
                <a:latin typeface="Verdana"/>
                <a:ea typeface="Verdana"/>
                <a:cs typeface="Verdana"/>
                <a:sym typeface="Verdana"/>
              </a:rPr>
              <a:t>Introduction</a:t>
            </a:r>
            <a:endParaRPr b="1" sz="3000">
              <a:solidFill>
                <a:srgbClr val="00FFFF"/>
              </a:solidFill>
              <a:latin typeface="Verdana"/>
              <a:ea typeface="Verdana"/>
              <a:cs typeface="Verdana"/>
              <a:sym typeface="Verdana"/>
            </a:endParaRPr>
          </a:p>
        </p:txBody>
      </p:sp>
      <p:sp>
        <p:nvSpPr>
          <p:cNvPr id="64" name="Google Shape;64;p2"/>
          <p:cNvSpPr txBox="1"/>
          <p:nvPr>
            <p:ph idx="1" type="subTitle"/>
          </p:nvPr>
        </p:nvSpPr>
        <p:spPr>
          <a:xfrm>
            <a:off x="311700" y="887925"/>
            <a:ext cx="8520600" cy="41250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 sz="2000">
                <a:solidFill>
                  <a:schemeClr val="lt1"/>
                </a:solidFill>
                <a:latin typeface="Verdana"/>
                <a:ea typeface="Verdana"/>
                <a:cs typeface="Verdana"/>
                <a:sym typeface="Verdana"/>
              </a:rPr>
              <a:t>The rise of AI in image processing and computer vision has given rise to convincingly deceptive synthetic images.</a:t>
            </a:r>
            <a:endParaRPr sz="2000">
              <a:solidFill>
                <a:schemeClr val="lt1"/>
              </a:solidFill>
              <a:latin typeface="Verdana"/>
              <a:ea typeface="Verdana"/>
              <a:cs typeface="Verdana"/>
              <a:sym typeface="Verdana"/>
            </a:endParaRPr>
          </a:p>
          <a:p>
            <a:pPr indent="0" lvl="0" marL="0" rtl="0" algn="l">
              <a:lnSpc>
                <a:spcPct val="80000"/>
              </a:lnSpc>
              <a:spcBef>
                <a:spcPts val="0"/>
              </a:spcBef>
              <a:spcAft>
                <a:spcPts val="0"/>
              </a:spcAft>
              <a:buSzPts val="2800"/>
              <a:buNone/>
            </a:pPr>
            <a:r>
              <a:t/>
            </a:r>
            <a:endParaRPr sz="2000">
              <a:solidFill>
                <a:schemeClr val="lt1"/>
              </a:solidFill>
              <a:latin typeface="Verdana"/>
              <a:ea typeface="Verdana"/>
              <a:cs typeface="Verdana"/>
              <a:sym typeface="Verdana"/>
            </a:endParaRPr>
          </a:p>
          <a:p>
            <a:pPr indent="0" lvl="0" marL="0" rtl="0" algn="l">
              <a:lnSpc>
                <a:spcPct val="80000"/>
              </a:lnSpc>
              <a:spcBef>
                <a:spcPts val="0"/>
              </a:spcBef>
              <a:spcAft>
                <a:spcPts val="0"/>
              </a:spcAft>
              <a:buSzPts val="2800"/>
              <a:buNone/>
            </a:pPr>
            <a:r>
              <a:rPr lang="en" sz="2000">
                <a:solidFill>
                  <a:schemeClr val="lt1"/>
                </a:solidFill>
                <a:latin typeface="Verdana"/>
                <a:ea typeface="Verdana"/>
                <a:cs typeface="Verdana"/>
                <a:sym typeface="Verdana"/>
              </a:rPr>
              <a:t>These artificial images, which are frequently created using deep learning models, present a serious threat to the reliability and authenticity of visual content. </a:t>
            </a:r>
            <a:endParaRPr sz="2000">
              <a:solidFill>
                <a:schemeClr val="lt1"/>
              </a:solidFill>
              <a:latin typeface="Verdana"/>
              <a:ea typeface="Verdana"/>
              <a:cs typeface="Verdana"/>
              <a:sym typeface="Verdana"/>
            </a:endParaRPr>
          </a:p>
          <a:p>
            <a:pPr indent="0" lvl="0" marL="0" rtl="0" algn="l">
              <a:lnSpc>
                <a:spcPct val="80000"/>
              </a:lnSpc>
              <a:spcBef>
                <a:spcPts val="0"/>
              </a:spcBef>
              <a:spcAft>
                <a:spcPts val="0"/>
              </a:spcAft>
              <a:buSzPts val="2800"/>
              <a:buNone/>
            </a:pPr>
            <a:r>
              <a:t/>
            </a:r>
            <a:endParaRPr sz="2000">
              <a:solidFill>
                <a:schemeClr val="lt1"/>
              </a:solidFill>
              <a:latin typeface="Verdana"/>
              <a:ea typeface="Verdana"/>
              <a:cs typeface="Verdana"/>
              <a:sym typeface="Verdana"/>
            </a:endParaRPr>
          </a:p>
          <a:p>
            <a:pPr indent="0" lvl="0" marL="0" rtl="0" algn="l">
              <a:lnSpc>
                <a:spcPct val="80000"/>
              </a:lnSpc>
              <a:spcBef>
                <a:spcPts val="0"/>
              </a:spcBef>
              <a:spcAft>
                <a:spcPts val="0"/>
              </a:spcAft>
              <a:buSzPts val="2800"/>
              <a:buNone/>
            </a:pPr>
            <a:r>
              <a:rPr lang="en" sz="2000">
                <a:solidFill>
                  <a:schemeClr val="lt1"/>
                </a:solidFill>
                <a:latin typeface="Verdana"/>
                <a:ea typeface="Verdana"/>
                <a:cs typeface="Verdana"/>
                <a:sym typeface="Verdana"/>
              </a:rPr>
              <a:t>So we present a comprehensive approach to recognize artificially generated image using a ResNet-based framework.</a:t>
            </a:r>
            <a:endParaRPr sz="2000">
              <a:solidFill>
                <a:schemeClr val="lt1"/>
              </a:solidFill>
              <a:latin typeface="Verdana"/>
              <a:ea typeface="Verdana"/>
              <a:cs typeface="Verdana"/>
              <a:sym typeface="Verdana"/>
            </a:endParaRPr>
          </a:p>
          <a:p>
            <a:pPr indent="0" lvl="0" marL="0" rtl="0" algn="l">
              <a:lnSpc>
                <a:spcPct val="80000"/>
              </a:lnSpc>
              <a:spcBef>
                <a:spcPts val="0"/>
              </a:spcBef>
              <a:spcAft>
                <a:spcPts val="0"/>
              </a:spcAft>
              <a:buSzPts val="2800"/>
              <a:buNone/>
            </a:pPr>
            <a:r>
              <a:t/>
            </a:r>
            <a:endParaRPr sz="2000">
              <a:solidFill>
                <a:schemeClr val="lt1"/>
              </a:solidFill>
              <a:latin typeface="Verdana"/>
              <a:ea typeface="Verdana"/>
              <a:cs typeface="Verdana"/>
              <a:sym typeface="Verdana"/>
            </a:endParaRPr>
          </a:p>
          <a:p>
            <a:pPr indent="0" lvl="0" marL="0" rtl="0" algn="l">
              <a:lnSpc>
                <a:spcPct val="80000"/>
              </a:lnSpc>
              <a:spcBef>
                <a:spcPts val="0"/>
              </a:spcBef>
              <a:spcAft>
                <a:spcPts val="0"/>
              </a:spcAft>
              <a:buClr>
                <a:schemeClr val="dk1"/>
              </a:buClr>
              <a:buSzPts val="2800"/>
              <a:buFont typeface="Arial"/>
              <a:buNone/>
            </a:pPr>
            <a:r>
              <a:t/>
            </a:r>
            <a:endParaRPr b="1" sz="2000">
              <a:solidFill>
                <a:schemeClr val="lt1"/>
              </a:solidFill>
              <a:highlight>
                <a:srgbClr val="00D9FD"/>
              </a:highlight>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68" name="Shape 68"/>
        <p:cNvGrpSpPr/>
        <p:nvPr/>
      </p:nvGrpSpPr>
      <p:grpSpPr>
        <a:xfrm>
          <a:off x="0" y="0"/>
          <a:ext cx="0" cy="0"/>
          <a:chOff x="0" y="0"/>
          <a:chExt cx="0" cy="0"/>
        </a:xfrm>
      </p:grpSpPr>
      <p:sp>
        <p:nvSpPr>
          <p:cNvPr id="69" name="Google Shape;69;p10"/>
          <p:cNvSpPr txBox="1"/>
          <p:nvPr>
            <p:ph type="ctrTitle"/>
          </p:nvPr>
        </p:nvSpPr>
        <p:spPr>
          <a:xfrm>
            <a:off x="449500" y="113550"/>
            <a:ext cx="7707600" cy="453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b="1" lang="en" sz="3000">
                <a:solidFill>
                  <a:srgbClr val="00D9FD"/>
                </a:solidFill>
                <a:latin typeface="Verdana"/>
                <a:ea typeface="Verdana"/>
                <a:cs typeface="Verdana"/>
                <a:sym typeface="Verdana"/>
              </a:rPr>
              <a:t>LITERATURE REVIEW</a:t>
            </a:r>
            <a:endParaRPr b="1" sz="3000">
              <a:solidFill>
                <a:srgbClr val="00D9FD"/>
              </a:solidFill>
              <a:latin typeface="Verdana"/>
              <a:ea typeface="Verdana"/>
              <a:cs typeface="Verdana"/>
              <a:sym typeface="Verdana"/>
            </a:endParaRPr>
          </a:p>
        </p:txBody>
      </p:sp>
      <p:sp>
        <p:nvSpPr>
          <p:cNvPr id="70" name="Google Shape;70;p10"/>
          <p:cNvSpPr txBox="1"/>
          <p:nvPr>
            <p:ph idx="1" type="subTitle"/>
          </p:nvPr>
        </p:nvSpPr>
        <p:spPr>
          <a:xfrm>
            <a:off x="302125" y="648475"/>
            <a:ext cx="8530200" cy="43257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00000"/>
              </a:lnSpc>
              <a:spcBef>
                <a:spcPts val="0"/>
              </a:spcBef>
              <a:spcAft>
                <a:spcPts val="0"/>
              </a:spcAft>
              <a:buSzPct val="225805"/>
              <a:buNone/>
            </a:pPr>
            <a:r>
              <a:rPr lang="en" sz="1600" u="sng">
                <a:solidFill>
                  <a:schemeClr val="hlink"/>
                </a:solidFill>
                <a:latin typeface="Verdana"/>
                <a:ea typeface="Verdana"/>
                <a:cs typeface="Verdana"/>
                <a:sym typeface="Verdana"/>
                <a:hlinkClick r:id="rId3"/>
              </a:rPr>
              <a:t>[1]</a:t>
            </a:r>
            <a:r>
              <a:rPr lang="en" sz="1600">
                <a:solidFill>
                  <a:schemeClr val="lt1"/>
                </a:solidFill>
                <a:latin typeface="Verdana"/>
                <a:ea typeface="Verdana"/>
                <a:cs typeface="Verdana"/>
                <a:sym typeface="Verdana"/>
              </a:rPr>
              <a:t> </a:t>
            </a:r>
            <a:r>
              <a:rPr b="1" lang="en" sz="1600">
                <a:solidFill>
                  <a:schemeClr val="lt1"/>
                </a:solidFill>
                <a:latin typeface="Verdana"/>
                <a:ea typeface="Verdana"/>
                <a:cs typeface="Verdana"/>
                <a:sym typeface="Verdana"/>
              </a:rPr>
              <a:t>Exposing computer generated images by using deep convolutional neural networks </a:t>
            </a:r>
            <a:endParaRPr b="1" sz="1600">
              <a:solidFill>
                <a:schemeClr val="lt1"/>
              </a:solidFill>
              <a:latin typeface="Verdana"/>
              <a:ea typeface="Verdana"/>
              <a:cs typeface="Verdana"/>
              <a:sym typeface="Verdana"/>
            </a:endParaRPr>
          </a:p>
          <a:p>
            <a:pPr indent="0" lvl="0" marL="0" rtl="0" algn="l">
              <a:lnSpc>
                <a:spcPct val="100000"/>
              </a:lnSpc>
              <a:spcBef>
                <a:spcPts val="0"/>
              </a:spcBef>
              <a:spcAft>
                <a:spcPts val="0"/>
              </a:spcAft>
              <a:buSzPct val="225805"/>
              <a:buNone/>
            </a:pPr>
            <a:r>
              <a:t/>
            </a:r>
            <a:endParaRPr sz="1600">
              <a:solidFill>
                <a:schemeClr val="lt1"/>
              </a:solidFill>
              <a:latin typeface="Verdana"/>
              <a:ea typeface="Verdana"/>
              <a:cs typeface="Verdana"/>
              <a:sym typeface="Verdana"/>
            </a:endParaRPr>
          </a:p>
          <a:p>
            <a:pPr indent="0" lvl="0" marL="0" rtl="0" algn="l">
              <a:lnSpc>
                <a:spcPct val="100000"/>
              </a:lnSpc>
              <a:spcBef>
                <a:spcPts val="0"/>
              </a:spcBef>
              <a:spcAft>
                <a:spcPts val="0"/>
              </a:spcAft>
              <a:buClr>
                <a:srgbClr val="000000"/>
              </a:buClr>
              <a:buSzPct val="225805"/>
              <a:buFont typeface="Arial"/>
              <a:buNone/>
            </a:pPr>
            <a:r>
              <a:rPr lang="en" sz="1600">
                <a:solidFill>
                  <a:schemeClr val="lt1"/>
                </a:solidFill>
                <a:latin typeface="Verdana"/>
                <a:ea typeface="Verdana"/>
                <a:cs typeface="Verdana"/>
                <a:sym typeface="Verdana"/>
              </a:rPr>
              <a:t>This paper uses a deep architecture based on a convolutional neural network (CNN) to classify each image from the dataset. The raw RGB pixels are used as dataset. The deep CNN architecture is based on the ResNet-50 model and the method uses transfer learning techniques.</a:t>
            </a:r>
            <a:endParaRPr sz="1600">
              <a:solidFill>
                <a:schemeClr val="lt1"/>
              </a:solidFill>
              <a:latin typeface="Verdana"/>
              <a:ea typeface="Verdana"/>
              <a:cs typeface="Verdana"/>
              <a:sym typeface="Verdana"/>
            </a:endParaRPr>
          </a:p>
          <a:p>
            <a:pPr indent="0" lvl="0" marL="0" rtl="0" algn="l">
              <a:lnSpc>
                <a:spcPct val="100000"/>
              </a:lnSpc>
              <a:spcBef>
                <a:spcPts val="0"/>
              </a:spcBef>
              <a:spcAft>
                <a:spcPts val="0"/>
              </a:spcAft>
              <a:buSzPct val="225805"/>
              <a:buNone/>
            </a:pPr>
            <a:r>
              <a:t/>
            </a:r>
            <a:endParaRPr sz="1600">
              <a:solidFill>
                <a:schemeClr val="lt1"/>
              </a:solidFill>
              <a:latin typeface="Verdana"/>
              <a:ea typeface="Verdana"/>
              <a:cs typeface="Verdana"/>
              <a:sym typeface="Verdana"/>
            </a:endParaRPr>
          </a:p>
          <a:p>
            <a:pPr indent="0" lvl="0" marL="0" rtl="0" algn="l">
              <a:lnSpc>
                <a:spcPct val="100000"/>
              </a:lnSpc>
              <a:spcBef>
                <a:spcPts val="0"/>
              </a:spcBef>
              <a:spcAft>
                <a:spcPts val="0"/>
              </a:spcAft>
              <a:buSzPct val="225805"/>
              <a:buNone/>
            </a:pPr>
            <a:r>
              <a:rPr lang="en" sz="1600" u="sng">
                <a:solidFill>
                  <a:schemeClr val="hlink"/>
                </a:solidFill>
                <a:latin typeface="Verdana"/>
                <a:ea typeface="Verdana"/>
                <a:cs typeface="Verdana"/>
                <a:sym typeface="Verdana"/>
                <a:hlinkClick r:id="rId4"/>
              </a:rPr>
              <a:t>[2]</a:t>
            </a:r>
            <a:r>
              <a:rPr lang="en" sz="1600">
                <a:solidFill>
                  <a:schemeClr val="lt1"/>
                </a:solidFill>
                <a:latin typeface="Verdana"/>
                <a:ea typeface="Verdana"/>
                <a:cs typeface="Verdana"/>
                <a:sym typeface="Verdana"/>
              </a:rPr>
              <a:t> </a:t>
            </a:r>
            <a:r>
              <a:rPr b="1" lang="en" sz="1600">
                <a:solidFill>
                  <a:schemeClr val="lt1"/>
                </a:solidFill>
                <a:latin typeface="Verdana"/>
                <a:ea typeface="Verdana"/>
                <a:cs typeface="Verdana"/>
                <a:sym typeface="Verdana"/>
              </a:rPr>
              <a:t>Distinguish computer generated digital images: A CNN solution - Ming He</a:t>
            </a:r>
            <a:endParaRPr b="1" sz="1600">
              <a:solidFill>
                <a:schemeClr val="lt1"/>
              </a:solidFill>
              <a:latin typeface="Verdana"/>
              <a:ea typeface="Verdana"/>
              <a:cs typeface="Verdana"/>
              <a:sym typeface="Verdana"/>
            </a:endParaRPr>
          </a:p>
          <a:p>
            <a:pPr indent="0" lvl="0" marL="0" rtl="0" algn="l">
              <a:lnSpc>
                <a:spcPct val="100000"/>
              </a:lnSpc>
              <a:spcBef>
                <a:spcPts val="0"/>
              </a:spcBef>
              <a:spcAft>
                <a:spcPts val="0"/>
              </a:spcAft>
              <a:buSzPct val="225805"/>
              <a:buNone/>
            </a:pPr>
            <a:r>
              <a:t/>
            </a:r>
            <a:endParaRPr sz="1600">
              <a:solidFill>
                <a:schemeClr val="lt1"/>
              </a:solidFill>
              <a:latin typeface="Verdana"/>
              <a:ea typeface="Verdana"/>
              <a:cs typeface="Verdana"/>
              <a:sym typeface="Verdana"/>
            </a:endParaRPr>
          </a:p>
          <a:p>
            <a:pPr indent="0" lvl="0" marL="0" rtl="0" algn="l">
              <a:lnSpc>
                <a:spcPct val="100000"/>
              </a:lnSpc>
              <a:spcBef>
                <a:spcPts val="0"/>
              </a:spcBef>
              <a:spcAft>
                <a:spcPts val="0"/>
              </a:spcAft>
              <a:buSzPct val="225805"/>
              <a:buNone/>
            </a:pPr>
            <a:r>
              <a:rPr lang="en" sz="1600">
                <a:solidFill>
                  <a:schemeClr val="lt1"/>
                </a:solidFill>
                <a:latin typeface="Verdana"/>
                <a:ea typeface="Verdana"/>
                <a:cs typeface="Verdana"/>
                <a:sym typeface="Verdana"/>
              </a:rPr>
              <a:t>The research utilises a Convolutional Neural Network (CNN) model that incorporates VGG19 and ResNet50 architectures. To tackle the challenge posed by limited training data, the study introduces the concept of transfer learning. The chosen loss function is Softmax, and Training Settings including data augmentation are discussed. </a:t>
            </a:r>
            <a:endParaRPr sz="1600">
              <a:solidFill>
                <a:schemeClr val="lt1"/>
              </a:solidFill>
              <a:latin typeface="Verdana"/>
              <a:ea typeface="Verdana"/>
              <a:cs typeface="Verdana"/>
              <a:sym typeface="Verdana"/>
            </a:endParaRPr>
          </a:p>
          <a:p>
            <a:pPr indent="0" lvl="0" marL="0" rtl="0" algn="l">
              <a:lnSpc>
                <a:spcPct val="100000"/>
              </a:lnSpc>
              <a:spcBef>
                <a:spcPts val="0"/>
              </a:spcBef>
              <a:spcAft>
                <a:spcPts val="0"/>
              </a:spcAft>
              <a:buSzPct val="225805"/>
              <a:buNone/>
            </a:pPr>
            <a:r>
              <a:t/>
            </a:r>
            <a:endParaRPr sz="1600">
              <a:solidFill>
                <a:schemeClr val="lt1"/>
              </a:solidFill>
              <a:latin typeface="Verdana"/>
              <a:ea typeface="Verdana"/>
              <a:cs typeface="Verdana"/>
              <a:sym typeface="Verdana"/>
            </a:endParaRPr>
          </a:p>
          <a:p>
            <a:pPr indent="0" lvl="0" marL="0" rtl="0" algn="l">
              <a:lnSpc>
                <a:spcPct val="100000"/>
              </a:lnSpc>
              <a:spcBef>
                <a:spcPts val="0"/>
              </a:spcBef>
              <a:spcAft>
                <a:spcPts val="0"/>
              </a:spcAft>
              <a:buClr>
                <a:schemeClr val="dk1"/>
              </a:buClr>
              <a:buSzPct val="225805"/>
              <a:buFont typeface="Arial"/>
              <a:buNone/>
            </a:pPr>
            <a:r>
              <a:rPr lang="en" sz="1600" u="sng">
                <a:solidFill>
                  <a:schemeClr val="hlink"/>
                </a:solidFill>
                <a:latin typeface="Verdana"/>
                <a:ea typeface="Verdana"/>
                <a:cs typeface="Verdana"/>
                <a:sym typeface="Verdana"/>
                <a:hlinkClick r:id="rId5"/>
              </a:rPr>
              <a:t>[3]</a:t>
            </a:r>
            <a:r>
              <a:rPr lang="en" sz="1600">
                <a:solidFill>
                  <a:schemeClr val="lt1"/>
                </a:solidFill>
                <a:latin typeface="Verdana"/>
                <a:ea typeface="Verdana"/>
                <a:cs typeface="Verdana"/>
                <a:sym typeface="Verdana"/>
              </a:rPr>
              <a:t> </a:t>
            </a:r>
            <a:r>
              <a:rPr b="1" lang="en" sz="1600">
                <a:solidFill>
                  <a:schemeClr val="lt1"/>
                </a:solidFill>
                <a:latin typeface="Verdana"/>
                <a:ea typeface="Verdana"/>
                <a:cs typeface="Verdana"/>
                <a:sym typeface="Verdana"/>
              </a:rPr>
              <a:t>CIFAKE: Image Classification and Explainable Identification of AI-Generated Synthetic Images - Jordan J. Bird, Ahmad Lotfi</a:t>
            </a:r>
            <a:endParaRPr b="1" sz="1600">
              <a:solidFill>
                <a:schemeClr val="lt1"/>
              </a:solidFill>
              <a:latin typeface="Verdana"/>
              <a:ea typeface="Verdana"/>
              <a:cs typeface="Verdana"/>
              <a:sym typeface="Verdana"/>
            </a:endParaRPr>
          </a:p>
          <a:p>
            <a:pPr indent="0" lvl="0" marL="0" rtl="0" algn="l">
              <a:lnSpc>
                <a:spcPct val="100000"/>
              </a:lnSpc>
              <a:spcBef>
                <a:spcPts val="0"/>
              </a:spcBef>
              <a:spcAft>
                <a:spcPts val="0"/>
              </a:spcAft>
              <a:buSzPct val="68750"/>
              <a:buNone/>
            </a:pPr>
            <a:r>
              <a:t/>
            </a:r>
            <a:endParaRPr sz="1600">
              <a:solidFill>
                <a:schemeClr val="lt1"/>
              </a:solidFill>
              <a:latin typeface="Verdana"/>
              <a:ea typeface="Verdana"/>
              <a:cs typeface="Verdana"/>
              <a:sym typeface="Verdana"/>
            </a:endParaRPr>
          </a:p>
          <a:p>
            <a:pPr indent="0" lvl="0" marL="0" rtl="0" algn="l">
              <a:lnSpc>
                <a:spcPct val="100000"/>
              </a:lnSpc>
              <a:spcBef>
                <a:spcPts val="0"/>
              </a:spcBef>
              <a:spcAft>
                <a:spcPts val="0"/>
              </a:spcAft>
              <a:buClr>
                <a:schemeClr val="dk1"/>
              </a:buClr>
              <a:buSzPct val="68750"/>
              <a:buFont typeface="Arial"/>
              <a:buNone/>
            </a:pPr>
            <a:r>
              <a:rPr lang="en" sz="1600">
                <a:solidFill>
                  <a:schemeClr val="lt1"/>
                </a:solidFill>
                <a:latin typeface="Verdana"/>
                <a:ea typeface="Verdana"/>
                <a:cs typeface="Verdana"/>
                <a:sym typeface="Verdana"/>
              </a:rPr>
              <a:t>The study compares AI-generated images using synthetic data that looks like CIFAR-10. With a 92.98% accuracy rate, a Convolutional Neural Network (CNN) classifies images as real or artificial intelligence (AI) generated. </a:t>
            </a:r>
            <a:endParaRPr sz="1600">
              <a:solidFill>
                <a:schemeClr val="lt1"/>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0"/>
          <p:cNvSpPr txBox="1"/>
          <p:nvPr>
            <p:ph type="title"/>
          </p:nvPr>
        </p:nvSpPr>
        <p:spPr>
          <a:xfrm>
            <a:off x="311700" y="135550"/>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2700">
                <a:solidFill>
                  <a:srgbClr val="00D9FD"/>
                </a:solidFill>
                <a:latin typeface="Verdana"/>
                <a:ea typeface="Verdana"/>
                <a:cs typeface="Verdana"/>
                <a:sym typeface="Verdana"/>
              </a:rPr>
              <a:t>Dataset Description</a:t>
            </a:r>
            <a:endParaRPr b="1" sz="2700">
              <a:solidFill>
                <a:srgbClr val="00D9FD"/>
              </a:solidFill>
              <a:latin typeface="Verdana"/>
              <a:ea typeface="Verdana"/>
              <a:cs typeface="Verdana"/>
              <a:sym typeface="Verdana"/>
            </a:endParaRPr>
          </a:p>
        </p:txBody>
      </p:sp>
      <p:sp>
        <p:nvSpPr>
          <p:cNvPr id="76" name="Google Shape;76;p20"/>
          <p:cNvSpPr txBox="1"/>
          <p:nvPr/>
        </p:nvSpPr>
        <p:spPr>
          <a:xfrm>
            <a:off x="664525" y="4399225"/>
            <a:ext cx="3960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7" name="Google Shape;77;p20"/>
          <p:cNvSpPr txBox="1"/>
          <p:nvPr/>
        </p:nvSpPr>
        <p:spPr>
          <a:xfrm>
            <a:off x="4944150" y="4439100"/>
            <a:ext cx="404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8" name="Google Shape;78;p20"/>
          <p:cNvSpPr txBox="1"/>
          <p:nvPr/>
        </p:nvSpPr>
        <p:spPr>
          <a:xfrm>
            <a:off x="379050" y="772650"/>
            <a:ext cx="8385900" cy="38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Verdana"/>
                <a:ea typeface="Verdana"/>
                <a:cs typeface="Verdana"/>
                <a:sym typeface="Verdana"/>
              </a:rPr>
              <a:t>Our dataset comprises both manipulated and authentic images, with the former depicting artificially generated faces through various methods. </a:t>
            </a:r>
            <a:endParaRPr>
              <a:solidFill>
                <a:schemeClr val="lt1"/>
              </a:solidFill>
              <a:latin typeface="Verdana"/>
              <a:ea typeface="Verdana"/>
              <a:cs typeface="Verdana"/>
              <a:sym typeface="Verdana"/>
            </a:endParaRPr>
          </a:p>
          <a:p>
            <a:pPr indent="0" lvl="0" marL="0" rtl="0" algn="l">
              <a:spcBef>
                <a:spcPts val="0"/>
              </a:spcBef>
              <a:spcAft>
                <a:spcPts val="0"/>
              </a:spcAft>
              <a:buNone/>
            </a:pPr>
            <a:r>
              <a:t/>
            </a:r>
            <a:endParaRPr>
              <a:solidFill>
                <a:schemeClr val="lt1"/>
              </a:solidFill>
              <a:latin typeface="Verdana"/>
              <a:ea typeface="Verdana"/>
              <a:cs typeface="Verdana"/>
              <a:sym typeface="Verdana"/>
            </a:endParaRPr>
          </a:p>
          <a:p>
            <a:pPr indent="0" lvl="0" marL="0" rtl="0" algn="l">
              <a:spcBef>
                <a:spcPts val="0"/>
              </a:spcBef>
              <a:spcAft>
                <a:spcPts val="0"/>
              </a:spcAft>
              <a:buNone/>
            </a:pPr>
            <a:r>
              <a:rPr lang="en">
                <a:solidFill>
                  <a:schemeClr val="lt1"/>
                </a:solidFill>
                <a:latin typeface="Verdana"/>
                <a:ea typeface="Verdana"/>
                <a:cs typeface="Verdana"/>
                <a:sym typeface="Verdana"/>
              </a:rPr>
              <a:t>The dataset was sourced from https://zenodo.org/record/5528418#.YpdlS2hBzDd </a:t>
            </a:r>
            <a:endParaRPr>
              <a:solidFill>
                <a:schemeClr val="lt1"/>
              </a:solidFill>
              <a:latin typeface="Verdana"/>
              <a:ea typeface="Verdana"/>
              <a:cs typeface="Verdana"/>
              <a:sym typeface="Verdana"/>
            </a:endParaRPr>
          </a:p>
          <a:p>
            <a:pPr indent="0" lvl="0" marL="0" rtl="0" algn="l">
              <a:spcBef>
                <a:spcPts val="0"/>
              </a:spcBef>
              <a:spcAft>
                <a:spcPts val="0"/>
              </a:spcAft>
              <a:buNone/>
            </a:pPr>
            <a:r>
              <a:rPr lang="en">
                <a:solidFill>
                  <a:schemeClr val="lt1"/>
                </a:solidFill>
                <a:latin typeface="Verdana"/>
                <a:ea typeface="Verdana"/>
                <a:cs typeface="Verdana"/>
                <a:sym typeface="Verdana"/>
              </a:rPr>
              <a:t>and was further processed to maximize the utility of these images. </a:t>
            </a:r>
            <a:endParaRPr>
              <a:solidFill>
                <a:schemeClr val="lt1"/>
              </a:solidFill>
              <a:latin typeface="Verdana"/>
              <a:ea typeface="Verdana"/>
              <a:cs typeface="Verdana"/>
              <a:sym typeface="Verdana"/>
            </a:endParaRPr>
          </a:p>
          <a:p>
            <a:pPr indent="0" lvl="0" marL="0" rtl="0" algn="l">
              <a:spcBef>
                <a:spcPts val="0"/>
              </a:spcBef>
              <a:spcAft>
                <a:spcPts val="0"/>
              </a:spcAft>
              <a:buNone/>
            </a:pPr>
            <a:r>
              <a:t/>
            </a:r>
            <a:endParaRPr>
              <a:solidFill>
                <a:schemeClr val="lt1"/>
              </a:solidFill>
              <a:latin typeface="Verdana"/>
              <a:ea typeface="Verdana"/>
              <a:cs typeface="Verdana"/>
              <a:sym typeface="Verdana"/>
            </a:endParaRPr>
          </a:p>
          <a:p>
            <a:pPr indent="0" lvl="0" marL="0" rtl="0" algn="l">
              <a:spcBef>
                <a:spcPts val="0"/>
              </a:spcBef>
              <a:spcAft>
                <a:spcPts val="0"/>
              </a:spcAft>
              <a:buNone/>
            </a:pPr>
            <a:r>
              <a:rPr lang="en">
                <a:solidFill>
                  <a:schemeClr val="lt1"/>
                </a:solidFill>
                <a:latin typeface="Verdana"/>
                <a:ea typeface="Verdana"/>
                <a:cs typeface="Verdana"/>
                <a:sym typeface="Verdana"/>
              </a:rPr>
              <a:t>Each image in the dataset is a 256 x 256 jpg representation of a human face, presenting either a genuine or fabricated portrayal.</a:t>
            </a:r>
            <a:endParaRPr>
              <a:solidFill>
                <a:schemeClr val="lt1"/>
              </a:solidFill>
              <a:latin typeface="Verdana"/>
              <a:ea typeface="Verdana"/>
              <a:cs typeface="Verdana"/>
              <a:sym typeface="Verdana"/>
            </a:endParaRPr>
          </a:p>
          <a:p>
            <a:pPr indent="0" lvl="0" marL="0" rtl="0" algn="l">
              <a:spcBef>
                <a:spcPts val="0"/>
              </a:spcBef>
              <a:spcAft>
                <a:spcPts val="0"/>
              </a:spcAft>
              <a:buNone/>
            </a:pPr>
            <a:r>
              <a:t/>
            </a:r>
            <a:endParaRPr sz="1500">
              <a:solidFill>
                <a:schemeClr val="lt1"/>
              </a:solidFill>
              <a:latin typeface="Verdana"/>
              <a:ea typeface="Verdana"/>
              <a:cs typeface="Verdana"/>
              <a:sym typeface="Verdana"/>
            </a:endParaRPr>
          </a:p>
          <a:p>
            <a:pPr indent="0" lvl="0" marL="0" rtl="0" algn="l">
              <a:spcBef>
                <a:spcPts val="0"/>
              </a:spcBef>
              <a:spcAft>
                <a:spcPts val="0"/>
              </a:spcAft>
              <a:buNone/>
            </a:pPr>
            <a:r>
              <a:t/>
            </a:r>
            <a:endParaRPr sz="1500">
              <a:solidFill>
                <a:schemeClr val="lt1"/>
              </a:solidFill>
              <a:latin typeface="Verdana"/>
              <a:ea typeface="Verdana"/>
              <a:cs typeface="Verdana"/>
              <a:sym typeface="Verdana"/>
            </a:endParaRPr>
          </a:p>
        </p:txBody>
      </p:sp>
      <p:pic>
        <p:nvPicPr>
          <p:cNvPr id="79" name="Google Shape;79;p20"/>
          <p:cNvPicPr preferRelativeResize="0"/>
          <p:nvPr/>
        </p:nvPicPr>
        <p:blipFill>
          <a:blip r:embed="rId3">
            <a:alphaModFix/>
          </a:blip>
          <a:stretch>
            <a:fillRect/>
          </a:stretch>
        </p:blipFill>
        <p:spPr>
          <a:xfrm>
            <a:off x="1500125" y="2825675"/>
            <a:ext cx="5557826" cy="1973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29eacb4cd58_7_5"/>
          <p:cNvSpPr txBox="1"/>
          <p:nvPr>
            <p:ph type="title"/>
          </p:nvPr>
        </p:nvSpPr>
        <p:spPr>
          <a:xfrm>
            <a:off x="311700" y="135550"/>
            <a:ext cx="85206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700">
                <a:solidFill>
                  <a:srgbClr val="00D9FD"/>
                </a:solidFill>
                <a:latin typeface="Verdana"/>
                <a:ea typeface="Verdana"/>
                <a:cs typeface="Verdana"/>
                <a:sym typeface="Verdana"/>
              </a:rPr>
              <a:t>ResNet(Residual Neural Network)</a:t>
            </a:r>
            <a:endParaRPr b="1" sz="2700">
              <a:solidFill>
                <a:srgbClr val="00D9FD"/>
              </a:solidFill>
              <a:latin typeface="Verdana"/>
              <a:ea typeface="Verdana"/>
              <a:cs typeface="Verdana"/>
              <a:sym typeface="Verdana"/>
            </a:endParaRPr>
          </a:p>
        </p:txBody>
      </p:sp>
      <p:sp>
        <p:nvSpPr>
          <p:cNvPr id="85" name="Google Shape;85;g29eacb4cd58_7_5"/>
          <p:cNvSpPr txBox="1"/>
          <p:nvPr/>
        </p:nvSpPr>
        <p:spPr>
          <a:xfrm>
            <a:off x="664525" y="4399225"/>
            <a:ext cx="3960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6" name="Google Shape;86;g29eacb4cd58_7_5"/>
          <p:cNvSpPr txBox="1"/>
          <p:nvPr/>
        </p:nvSpPr>
        <p:spPr>
          <a:xfrm>
            <a:off x="4944150" y="4439100"/>
            <a:ext cx="404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7" name="Google Shape;87;g29eacb4cd58_7_5"/>
          <p:cNvSpPr txBox="1"/>
          <p:nvPr/>
        </p:nvSpPr>
        <p:spPr>
          <a:xfrm>
            <a:off x="379050" y="772650"/>
            <a:ext cx="8385900" cy="38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lt1"/>
                </a:solidFill>
                <a:latin typeface="Verdana"/>
                <a:ea typeface="Verdana"/>
                <a:cs typeface="Verdana"/>
                <a:sym typeface="Verdana"/>
              </a:rPr>
              <a:t>1) </a:t>
            </a:r>
            <a:r>
              <a:rPr b="1" lang="en" sz="1300">
                <a:solidFill>
                  <a:schemeClr val="lt1"/>
                </a:solidFill>
                <a:latin typeface="Verdana"/>
                <a:ea typeface="Verdana"/>
                <a:cs typeface="Verdana"/>
                <a:sym typeface="Verdana"/>
              </a:rPr>
              <a:t>Residual Block</a:t>
            </a:r>
            <a:r>
              <a:rPr lang="en" sz="1300">
                <a:solidFill>
                  <a:schemeClr val="lt1"/>
                </a:solidFill>
                <a:latin typeface="Verdana"/>
                <a:ea typeface="Verdana"/>
                <a:cs typeface="Verdana"/>
                <a:sym typeface="Verdana"/>
              </a:rPr>
              <a:t>: Introduces a building block that enables the learning of residual functions, addressing the vanishing gradient problem in deep neural networks.</a:t>
            </a:r>
            <a:endParaRPr sz="13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3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300">
                <a:solidFill>
                  <a:schemeClr val="lt1"/>
                </a:solidFill>
                <a:latin typeface="Verdana"/>
                <a:ea typeface="Verdana"/>
                <a:cs typeface="Verdana"/>
                <a:sym typeface="Verdana"/>
              </a:rPr>
              <a:t>2) </a:t>
            </a:r>
            <a:r>
              <a:rPr b="1" lang="en" sz="1300">
                <a:solidFill>
                  <a:schemeClr val="lt1"/>
                </a:solidFill>
                <a:latin typeface="Verdana"/>
                <a:ea typeface="Verdana"/>
                <a:cs typeface="Verdana"/>
                <a:sym typeface="Verdana"/>
              </a:rPr>
              <a:t>Skip Connections</a:t>
            </a:r>
            <a:r>
              <a:rPr lang="en" sz="1300">
                <a:solidFill>
                  <a:schemeClr val="lt1"/>
                </a:solidFill>
                <a:latin typeface="Verdana"/>
                <a:ea typeface="Verdana"/>
                <a:cs typeface="Verdana"/>
                <a:sym typeface="Verdana"/>
              </a:rPr>
              <a:t>: Connects input and output across layers, facilitating the flow of information and mitigating degradation issues in the training of deep networks.</a:t>
            </a:r>
            <a:endParaRPr sz="13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3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300">
                <a:solidFill>
                  <a:schemeClr val="lt1"/>
                </a:solidFill>
                <a:latin typeface="Verdana"/>
                <a:ea typeface="Verdana"/>
                <a:cs typeface="Verdana"/>
                <a:sym typeface="Verdana"/>
              </a:rPr>
              <a:t>3) </a:t>
            </a:r>
            <a:r>
              <a:rPr b="1" lang="en" sz="1300">
                <a:solidFill>
                  <a:schemeClr val="lt1"/>
                </a:solidFill>
                <a:latin typeface="Verdana"/>
                <a:ea typeface="Verdana"/>
                <a:cs typeface="Verdana"/>
                <a:sym typeface="Verdana"/>
              </a:rPr>
              <a:t>Identity Mapping</a:t>
            </a:r>
            <a:r>
              <a:rPr lang="en" sz="1300">
                <a:solidFill>
                  <a:schemeClr val="lt1"/>
                </a:solidFill>
                <a:latin typeface="Verdana"/>
                <a:ea typeface="Verdana"/>
                <a:cs typeface="Verdana"/>
                <a:sym typeface="Verdana"/>
              </a:rPr>
              <a:t>: Aims to learn an identity function within residual blocks, enhancing model convergence and enabling the training of deeper networks.</a:t>
            </a:r>
            <a:endParaRPr sz="13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3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300">
                <a:solidFill>
                  <a:schemeClr val="lt1"/>
                </a:solidFill>
                <a:latin typeface="Verdana"/>
                <a:ea typeface="Verdana"/>
                <a:cs typeface="Verdana"/>
                <a:sym typeface="Verdana"/>
              </a:rPr>
              <a:t>4) </a:t>
            </a:r>
            <a:r>
              <a:rPr b="1" lang="en" sz="1300">
                <a:solidFill>
                  <a:schemeClr val="lt1"/>
                </a:solidFill>
                <a:latin typeface="Verdana"/>
                <a:ea typeface="Verdana"/>
                <a:cs typeface="Verdana"/>
                <a:sym typeface="Verdana"/>
              </a:rPr>
              <a:t>Bottleneck Architecture</a:t>
            </a:r>
            <a:r>
              <a:rPr lang="en" sz="1300">
                <a:solidFill>
                  <a:schemeClr val="lt1"/>
                </a:solidFill>
                <a:latin typeface="Verdana"/>
                <a:ea typeface="Verdana"/>
                <a:cs typeface="Verdana"/>
                <a:sym typeface="Verdana"/>
              </a:rPr>
              <a:t>: Utilizes a three-layer structure in residual blocks, reducing computational complexity and enhancing the efficiency of deep neural networks.</a:t>
            </a:r>
            <a:endParaRPr sz="13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3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300">
                <a:solidFill>
                  <a:schemeClr val="lt1"/>
                </a:solidFill>
                <a:latin typeface="Verdana"/>
                <a:ea typeface="Verdana"/>
                <a:cs typeface="Verdana"/>
                <a:sym typeface="Verdana"/>
              </a:rPr>
              <a:t>5) </a:t>
            </a:r>
            <a:r>
              <a:rPr b="1" lang="en" sz="1300">
                <a:solidFill>
                  <a:schemeClr val="lt1"/>
                </a:solidFill>
                <a:latin typeface="Verdana"/>
                <a:ea typeface="Verdana"/>
                <a:cs typeface="Verdana"/>
                <a:sym typeface="Verdana"/>
              </a:rPr>
              <a:t>Architecture Depth:</a:t>
            </a:r>
            <a:r>
              <a:rPr lang="en" sz="1300">
                <a:solidFill>
                  <a:schemeClr val="lt1"/>
                </a:solidFill>
                <a:latin typeface="Verdana"/>
                <a:ea typeface="Verdana"/>
                <a:cs typeface="Verdana"/>
                <a:sym typeface="Verdana"/>
              </a:rPr>
              <a:t> ResNet achieves remarkable depth, enabling the training of very deep networks with hundreds or even thousands of layers.</a:t>
            </a:r>
            <a:endParaRPr sz="13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3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300">
                <a:solidFill>
                  <a:schemeClr val="lt1"/>
                </a:solidFill>
                <a:latin typeface="Verdana"/>
                <a:ea typeface="Verdana"/>
                <a:cs typeface="Verdana"/>
                <a:sym typeface="Verdana"/>
              </a:rPr>
              <a:t>6) </a:t>
            </a:r>
            <a:r>
              <a:rPr b="1" lang="en" sz="1300">
                <a:solidFill>
                  <a:schemeClr val="lt1"/>
                </a:solidFill>
                <a:latin typeface="Verdana"/>
                <a:ea typeface="Verdana"/>
                <a:cs typeface="Verdana"/>
                <a:sym typeface="Verdana"/>
              </a:rPr>
              <a:t>Batch Normalization</a:t>
            </a:r>
            <a:r>
              <a:rPr lang="en" sz="1300">
                <a:solidFill>
                  <a:schemeClr val="lt1"/>
                </a:solidFill>
                <a:latin typeface="Verdana"/>
                <a:ea typeface="Verdana"/>
                <a:cs typeface="Verdana"/>
                <a:sym typeface="Verdana"/>
              </a:rPr>
              <a:t>: Normalizes intermediate layer inputs, reducing internal covariate shift and accelerating training convergence in deep neural networks.</a:t>
            </a:r>
            <a:endParaRPr sz="1300">
              <a:solidFill>
                <a:schemeClr val="lt1"/>
              </a:solidFill>
              <a:latin typeface="Verdana"/>
              <a:ea typeface="Verdana"/>
              <a:cs typeface="Verdana"/>
              <a:sym typeface="Verdana"/>
            </a:endParaRPr>
          </a:p>
          <a:p>
            <a:pPr indent="0" lvl="0" marL="0" rtl="0" algn="l">
              <a:spcBef>
                <a:spcPts val="0"/>
              </a:spcBef>
              <a:spcAft>
                <a:spcPts val="0"/>
              </a:spcAft>
              <a:buNone/>
            </a:pPr>
            <a:r>
              <a:t/>
            </a:r>
            <a:endParaRPr sz="1300">
              <a:solidFill>
                <a:schemeClr val="lt1"/>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2"/>
          <p:cNvSpPr txBox="1"/>
          <p:nvPr>
            <p:ph type="title"/>
          </p:nvPr>
        </p:nvSpPr>
        <p:spPr>
          <a:xfrm>
            <a:off x="311700" y="277750"/>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3000">
                <a:solidFill>
                  <a:srgbClr val="00D9FD"/>
                </a:solidFill>
                <a:latin typeface="Verdana"/>
                <a:ea typeface="Verdana"/>
                <a:cs typeface="Verdana"/>
                <a:sym typeface="Verdana"/>
              </a:rPr>
              <a:t>Experimental Settings</a:t>
            </a:r>
            <a:endParaRPr b="1" sz="3000">
              <a:solidFill>
                <a:srgbClr val="00D9FD"/>
              </a:solidFill>
              <a:latin typeface="Verdana"/>
              <a:ea typeface="Verdana"/>
              <a:cs typeface="Verdana"/>
              <a:sym typeface="Verdana"/>
            </a:endParaRPr>
          </a:p>
        </p:txBody>
      </p:sp>
      <p:sp>
        <p:nvSpPr>
          <p:cNvPr id="93" name="Google Shape;93;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solidFill>
                  <a:schemeClr val="lt1"/>
                </a:solidFill>
                <a:latin typeface="Verdana"/>
                <a:ea typeface="Verdana"/>
                <a:cs typeface="Verdana"/>
                <a:sym typeface="Verdana"/>
              </a:rPr>
              <a:t>In our settings, we configured the notebook options as follows:</a:t>
            </a:r>
            <a:endParaRPr sz="1600">
              <a:solidFill>
                <a:schemeClr val="lt1"/>
              </a:solidFill>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lang="en" sz="1600">
                <a:solidFill>
                  <a:schemeClr val="lt1"/>
                </a:solidFill>
                <a:latin typeface="Verdana"/>
                <a:ea typeface="Verdana"/>
                <a:cs typeface="Verdana"/>
                <a:sym typeface="Verdana"/>
              </a:rPr>
              <a:t>- </a:t>
            </a:r>
            <a:r>
              <a:rPr b="1" lang="en" sz="1600">
                <a:solidFill>
                  <a:schemeClr val="lt1"/>
                </a:solidFill>
                <a:latin typeface="Verdana"/>
                <a:ea typeface="Verdana"/>
                <a:cs typeface="Verdana"/>
                <a:sym typeface="Verdana"/>
              </a:rPr>
              <a:t>Accelerator</a:t>
            </a:r>
            <a:r>
              <a:rPr lang="en" sz="1600">
                <a:solidFill>
                  <a:schemeClr val="lt1"/>
                </a:solidFill>
                <a:latin typeface="Verdana"/>
                <a:ea typeface="Verdana"/>
                <a:cs typeface="Verdana"/>
                <a:sym typeface="Verdana"/>
              </a:rPr>
              <a:t>: GPU T4*2</a:t>
            </a:r>
            <a:endParaRPr sz="1600">
              <a:solidFill>
                <a:schemeClr val="lt1"/>
              </a:solidFill>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lang="en" sz="1600">
                <a:solidFill>
                  <a:schemeClr val="lt1"/>
                </a:solidFill>
                <a:latin typeface="Verdana"/>
                <a:ea typeface="Verdana"/>
                <a:cs typeface="Verdana"/>
                <a:sym typeface="Verdana"/>
              </a:rPr>
              <a:t>- </a:t>
            </a:r>
            <a:r>
              <a:rPr b="1" lang="en" sz="1600">
                <a:solidFill>
                  <a:schemeClr val="lt1"/>
                </a:solidFill>
                <a:latin typeface="Verdana"/>
                <a:ea typeface="Verdana"/>
                <a:cs typeface="Verdana"/>
                <a:sym typeface="Verdana"/>
              </a:rPr>
              <a:t>Language</a:t>
            </a:r>
            <a:r>
              <a:rPr lang="en" sz="1600">
                <a:solidFill>
                  <a:schemeClr val="lt1"/>
                </a:solidFill>
                <a:latin typeface="Verdana"/>
                <a:ea typeface="Verdana"/>
                <a:cs typeface="Verdana"/>
                <a:sym typeface="Verdana"/>
              </a:rPr>
              <a:t>: Python</a:t>
            </a:r>
            <a:endParaRPr sz="1600">
              <a:solidFill>
                <a:schemeClr val="lt1"/>
              </a:solidFill>
              <a:latin typeface="Verdana"/>
              <a:ea typeface="Verdana"/>
              <a:cs typeface="Verdana"/>
              <a:sym typeface="Verdana"/>
            </a:endParaRPr>
          </a:p>
          <a:p>
            <a:pPr indent="0" lvl="0" marL="0" rtl="0" algn="l">
              <a:lnSpc>
                <a:spcPct val="115000"/>
              </a:lnSpc>
              <a:spcBef>
                <a:spcPts val="1200"/>
              </a:spcBef>
              <a:spcAft>
                <a:spcPts val="1200"/>
              </a:spcAft>
              <a:buSzPts val="1800"/>
              <a:buNone/>
            </a:pPr>
            <a:r>
              <a:t/>
            </a:r>
            <a:endParaRPr sz="1600">
              <a:solidFill>
                <a:schemeClr val="lt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97" name="Shape 97"/>
        <p:cNvGrpSpPr/>
        <p:nvPr/>
      </p:nvGrpSpPr>
      <p:grpSpPr>
        <a:xfrm>
          <a:off x="0" y="0"/>
          <a:ext cx="0" cy="0"/>
          <a:chOff x="0" y="0"/>
          <a:chExt cx="0" cy="0"/>
        </a:xfrm>
      </p:grpSpPr>
      <p:sp>
        <p:nvSpPr>
          <p:cNvPr id="98" name="Google Shape;98;p3"/>
          <p:cNvSpPr txBox="1"/>
          <p:nvPr>
            <p:ph type="ctrTitle"/>
          </p:nvPr>
        </p:nvSpPr>
        <p:spPr>
          <a:xfrm>
            <a:off x="2329654" y="0"/>
            <a:ext cx="4484700" cy="566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b="1" lang="en" sz="3000">
                <a:solidFill>
                  <a:srgbClr val="00D9FD"/>
                </a:solidFill>
                <a:latin typeface="Verdana"/>
                <a:ea typeface="Verdana"/>
                <a:cs typeface="Verdana"/>
                <a:sym typeface="Verdana"/>
              </a:rPr>
              <a:t>Methodology</a:t>
            </a:r>
            <a:endParaRPr b="1" sz="3000">
              <a:solidFill>
                <a:srgbClr val="00D9FD"/>
              </a:solidFill>
              <a:latin typeface="Verdana"/>
              <a:ea typeface="Verdana"/>
              <a:cs typeface="Verdana"/>
              <a:sym typeface="Verdana"/>
            </a:endParaRPr>
          </a:p>
        </p:txBody>
      </p:sp>
      <p:sp>
        <p:nvSpPr>
          <p:cNvPr id="99" name="Google Shape;99;p3"/>
          <p:cNvSpPr txBox="1"/>
          <p:nvPr/>
        </p:nvSpPr>
        <p:spPr>
          <a:xfrm>
            <a:off x="253350" y="630875"/>
            <a:ext cx="8637300" cy="43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lt1"/>
                </a:solidFill>
                <a:latin typeface="Verdana"/>
                <a:ea typeface="Verdana"/>
                <a:cs typeface="Verdana"/>
                <a:sym typeface="Verdana"/>
              </a:rPr>
              <a:t>[1] </a:t>
            </a:r>
            <a:r>
              <a:rPr b="1" lang="en" sz="1200">
                <a:solidFill>
                  <a:schemeClr val="lt1"/>
                </a:solidFill>
                <a:latin typeface="Verdana"/>
                <a:ea typeface="Verdana"/>
                <a:cs typeface="Verdana"/>
                <a:sym typeface="Verdana"/>
              </a:rPr>
              <a:t>Data Collection</a:t>
            </a:r>
            <a:r>
              <a:rPr lang="en" sz="1200">
                <a:solidFill>
                  <a:schemeClr val="lt1"/>
                </a:solidFill>
                <a:latin typeface="Verdana"/>
                <a:ea typeface="Verdana"/>
                <a:cs typeface="Verdana"/>
                <a:sym typeface="Verdana"/>
              </a:rPr>
              <a:t>: </a:t>
            </a:r>
            <a:endParaRPr sz="1200">
              <a:solidFill>
                <a:schemeClr val="lt1"/>
              </a:solidFill>
              <a:latin typeface="Verdana"/>
              <a:ea typeface="Verdana"/>
              <a:cs typeface="Verdana"/>
              <a:sym typeface="Verdana"/>
            </a:endParaRPr>
          </a:p>
          <a:p>
            <a:pPr indent="-304800" lvl="0" marL="457200" rtl="0" algn="l">
              <a:spcBef>
                <a:spcPts val="0"/>
              </a:spcBef>
              <a:spcAft>
                <a:spcPts val="0"/>
              </a:spcAft>
              <a:buClr>
                <a:schemeClr val="lt1"/>
              </a:buClr>
              <a:buSzPts val="1200"/>
              <a:buFont typeface="Verdana"/>
              <a:buAutoNum type="alphaLcParenR"/>
            </a:pPr>
            <a:r>
              <a:rPr lang="en" sz="1200">
                <a:solidFill>
                  <a:schemeClr val="lt1"/>
                </a:solidFill>
                <a:latin typeface="Verdana"/>
                <a:ea typeface="Verdana"/>
                <a:cs typeface="Verdana"/>
                <a:sym typeface="Verdana"/>
              </a:rPr>
              <a:t>Real images - Gather the relevant real images for testing</a:t>
            </a:r>
            <a:endParaRPr sz="1200">
              <a:solidFill>
                <a:schemeClr val="lt1"/>
              </a:solidFill>
              <a:latin typeface="Verdana"/>
              <a:ea typeface="Verdana"/>
              <a:cs typeface="Verdana"/>
              <a:sym typeface="Verdana"/>
            </a:endParaRPr>
          </a:p>
          <a:p>
            <a:pPr indent="-304800" lvl="0" marL="457200" rtl="0" algn="l">
              <a:spcBef>
                <a:spcPts val="0"/>
              </a:spcBef>
              <a:spcAft>
                <a:spcPts val="0"/>
              </a:spcAft>
              <a:buClr>
                <a:schemeClr val="lt1"/>
              </a:buClr>
              <a:buSzPts val="1200"/>
              <a:buFont typeface="Verdana"/>
              <a:buAutoNum type="alphaLcParenR"/>
            </a:pPr>
            <a:r>
              <a:rPr lang="en" sz="1200">
                <a:solidFill>
                  <a:schemeClr val="lt1"/>
                </a:solidFill>
                <a:latin typeface="Verdana"/>
                <a:ea typeface="Verdana"/>
                <a:cs typeface="Verdana"/>
                <a:sym typeface="Verdana"/>
              </a:rPr>
              <a:t>Artificially Generated images - using some </a:t>
            </a:r>
            <a:r>
              <a:rPr lang="en" sz="1200">
                <a:solidFill>
                  <a:schemeClr val="lt1"/>
                </a:solidFill>
                <a:latin typeface="Verdana"/>
                <a:ea typeface="Verdana"/>
                <a:cs typeface="Verdana"/>
                <a:sym typeface="Verdana"/>
              </a:rPr>
              <a:t>method</a:t>
            </a:r>
            <a:r>
              <a:rPr lang="en" sz="1200">
                <a:solidFill>
                  <a:schemeClr val="lt1"/>
                </a:solidFill>
                <a:latin typeface="Verdana"/>
                <a:ea typeface="Verdana"/>
                <a:cs typeface="Verdana"/>
                <a:sym typeface="Verdana"/>
              </a:rPr>
              <a:t> like Dall-E or GAN</a:t>
            </a:r>
            <a:endParaRPr sz="1200">
              <a:solidFill>
                <a:schemeClr val="lt1"/>
              </a:solidFill>
              <a:latin typeface="Verdana"/>
              <a:ea typeface="Verdana"/>
              <a:cs typeface="Verdana"/>
              <a:sym typeface="Verdana"/>
            </a:endParaRPr>
          </a:p>
          <a:p>
            <a:pPr indent="0" lvl="0" marL="0" rtl="0" algn="l">
              <a:spcBef>
                <a:spcPts val="0"/>
              </a:spcBef>
              <a:spcAft>
                <a:spcPts val="0"/>
              </a:spcAft>
              <a:buNone/>
            </a:pPr>
            <a:r>
              <a:t/>
            </a:r>
            <a:endParaRPr sz="12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200">
                <a:solidFill>
                  <a:schemeClr val="lt1"/>
                </a:solidFill>
                <a:latin typeface="Verdana"/>
                <a:ea typeface="Verdana"/>
                <a:cs typeface="Verdana"/>
                <a:sym typeface="Verdana"/>
              </a:rPr>
              <a:t>[2] </a:t>
            </a:r>
            <a:r>
              <a:rPr b="1" lang="en" sz="1200">
                <a:solidFill>
                  <a:schemeClr val="lt1"/>
                </a:solidFill>
                <a:latin typeface="Verdana"/>
                <a:ea typeface="Verdana"/>
                <a:cs typeface="Verdana"/>
                <a:sym typeface="Verdana"/>
              </a:rPr>
              <a:t>Data Preprocessing</a:t>
            </a:r>
            <a:r>
              <a:rPr lang="en" sz="1200">
                <a:solidFill>
                  <a:schemeClr val="lt1"/>
                </a:solidFill>
                <a:latin typeface="Verdana"/>
                <a:ea typeface="Verdana"/>
                <a:cs typeface="Verdana"/>
                <a:sym typeface="Verdana"/>
              </a:rPr>
              <a:t>:</a:t>
            </a:r>
            <a:endParaRPr sz="1200">
              <a:solidFill>
                <a:schemeClr val="lt1"/>
              </a:solidFill>
              <a:latin typeface="Verdana"/>
              <a:ea typeface="Verdana"/>
              <a:cs typeface="Verdana"/>
              <a:sym typeface="Verdana"/>
            </a:endParaRPr>
          </a:p>
          <a:p>
            <a:pPr indent="457200" lvl="0" marL="0" rtl="0" algn="l">
              <a:spcBef>
                <a:spcPts val="0"/>
              </a:spcBef>
              <a:spcAft>
                <a:spcPts val="0"/>
              </a:spcAft>
              <a:buClr>
                <a:schemeClr val="dk1"/>
              </a:buClr>
              <a:buSzPts val="1100"/>
              <a:buFont typeface="Arial"/>
              <a:buNone/>
            </a:pPr>
            <a:r>
              <a:rPr lang="en" sz="1100">
                <a:solidFill>
                  <a:schemeClr val="lt1"/>
                </a:solidFill>
                <a:latin typeface="Verdana"/>
                <a:ea typeface="Verdana"/>
                <a:cs typeface="Verdana"/>
                <a:sym typeface="Verdana"/>
              </a:rPr>
              <a:t>Resize all images to a </a:t>
            </a:r>
            <a:r>
              <a:rPr lang="en" sz="1100">
                <a:solidFill>
                  <a:schemeClr val="lt1"/>
                </a:solidFill>
                <a:latin typeface="Verdana"/>
                <a:ea typeface="Verdana"/>
                <a:cs typeface="Verdana"/>
                <a:sym typeface="Verdana"/>
              </a:rPr>
              <a:t>256 x 256 jpg </a:t>
            </a:r>
            <a:r>
              <a:rPr lang="en" sz="1100">
                <a:solidFill>
                  <a:schemeClr val="lt1"/>
                </a:solidFill>
                <a:latin typeface="Verdana"/>
                <a:ea typeface="Verdana"/>
                <a:cs typeface="Verdana"/>
                <a:sym typeface="Verdana"/>
              </a:rPr>
              <a:t>size.</a:t>
            </a:r>
            <a:endParaRPr sz="1100">
              <a:solidFill>
                <a:schemeClr val="lt1"/>
              </a:solidFill>
              <a:latin typeface="Verdana"/>
              <a:ea typeface="Verdana"/>
              <a:cs typeface="Verdana"/>
              <a:sym typeface="Verdana"/>
            </a:endParaRPr>
          </a:p>
          <a:p>
            <a:pPr indent="457200" lvl="0" marL="0" rtl="0" algn="l">
              <a:spcBef>
                <a:spcPts val="0"/>
              </a:spcBef>
              <a:spcAft>
                <a:spcPts val="0"/>
              </a:spcAft>
              <a:buClr>
                <a:schemeClr val="dk1"/>
              </a:buClr>
              <a:buSzPts val="1100"/>
              <a:buFont typeface="Arial"/>
              <a:buNone/>
            </a:pPr>
            <a:r>
              <a:rPr lang="en" sz="1100">
                <a:solidFill>
                  <a:schemeClr val="lt1"/>
                </a:solidFill>
                <a:latin typeface="Verdana"/>
                <a:ea typeface="Verdana"/>
                <a:cs typeface="Verdana"/>
                <a:sym typeface="Verdana"/>
              </a:rPr>
              <a:t>Normalize pixel values to a common scale (e.g., [0, 1] or [-1, 1]).</a:t>
            </a:r>
            <a:endParaRPr sz="11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2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200">
                <a:solidFill>
                  <a:schemeClr val="lt1"/>
                </a:solidFill>
                <a:latin typeface="Verdana"/>
                <a:ea typeface="Verdana"/>
                <a:cs typeface="Verdana"/>
                <a:sym typeface="Verdana"/>
              </a:rPr>
              <a:t>[3] </a:t>
            </a:r>
            <a:r>
              <a:rPr b="1" lang="en" sz="1200">
                <a:solidFill>
                  <a:schemeClr val="lt1"/>
                </a:solidFill>
                <a:latin typeface="Verdana"/>
                <a:ea typeface="Verdana"/>
                <a:cs typeface="Verdana"/>
                <a:sym typeface="Verdana"/>
              </a:rPr>
              <a:t>Model Architecture</a:t>
            </a:r>
            <a:r>
              <a:rPr lang="en" sz="1200">
                <a:solidFill>
                  <a:schemeClr val="lt1"/>
                </a:solidFill>
                <a:latin typeface="Verdana"/>
                <a:ea typeface="Verdana"/>
                <a:cs typeface="Verdana"/>
                <a:sym typeface="Verdana"/>
              </a:rPr>
              <a:t>:</a:t>
            </a:r>
            <a:endParaRPr sz="12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200">
                <a:solidFill>
                  <a:schemeClr val="lt1"/>
                </a:solidFill>
                <a:latin typeface="Verdana"/>
                <a:ea typeface="Verdana"/>
                <a:cs typeface="Verdana"/>
                <a:sym typeface="Verdana"/>
              </a:rPr>
              <a:t>We opted for pre-trained ResNet50 and CNNs as our models.</a:t>
            </a:r>
            <a:endParaRPr sz="12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2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200">
                <a:solidFill>
                  <a:schemeClr val="lt1"/>
                </a:solidFill>
                <a:latin typeface="Verdana"/>
                <a:ea typeface="Verdana"/>
                <a:cs typeface="Verdana"/>
                <a:sym typeface="Verdana"/>
              </a:rPr>
              <a:t>[4] </a:t>
            </a:r>
            <a:r>
              <a:rPr b="1" lang="en" sz="1200">
                <a:solidFill>
                  <a:schemeClr val="lt1"/>
                </a:solidFill>
                <a:latin typeface="Verdana"/>
                <a:ea typeface="Verdana"/>
                <a:cs typeface="Verdana"/>
                <a:sym typeface="Verdana"/>
              </a:rPr>
              <a:t>Data Partitioning:</a:t>
            </a:r>
            <a:endParaRPr b="1" sz="12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200">
                <a:solidFill>
                  <a:schemeClr val="lt1"/>
                </a:solidFill>
                <a:latin typeface="Verdana"/>
                <a:ea typeface="Verdana"/>
                <a:cs typeface="Verdana"/>
                <a:sym typeface="Verdana"/>
              </a:rPr>
              <a:t>The dataset is divided into test (18k images) , validation(7k Images ), training sets(44k Images).</a:t>
            </a:r>
            <a:endParaRPr sz="12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2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200">
                <a:solidFill>
                  <a:schemeClr val="lt1"/>
                </a:solidFill>
                <a:latin typeface="Verdana"/>
                <a:ea typeface="Verdana"/>
                <a:cs typeface="Verdana"/>
                <a:sym typeface="Verdana"/>
              </a:rPr>
              <a:t>[5] </a:t>
            </a:r>
            <a:r>
              <a:rPr b="1" lang="en" sz="1200">
                <a:solidFill>
                  <a:schemeClr val="lt1"/>
                </a:solidFill>
                <a:latin typeface="Verdana"/>
                <a:ea typeface="Verdana"/>
                <a:cs typeface="Verdana"/>
                <a:sym typeface="Verdana"/>
              </a:rPr>
              <a:t>Model Training:</a:t>
            </a:r>
            <a:endParaRPr b="1" sz="12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200">
                <a:solidFill>
                  <a:schemeClr val="lt1"/>
                </a:solidFill>
                <a:latin typeface="Verdana"/>
                <a:ea typeface="Verdana"/>
                <a:cs typeface="Verdana"/>
                <a:sym typeface="Verdana"/>
              </a:rPr>
              <a:t>Train the </a:t>
            </a:r>
            <a:r>
              <a:rPr lang="en" sz="1200">
                <a:solidFill>
                  <a:schemeClr val="lt1"/>
                </a:solidFill>
                <a:latin typeface="Verdana"/>
                <a:ea typeface="Verdana"/>
                <a:cs typeface="Verdana"/>
                <a:sym typeface="Verdana"/>
              </a:rPr>
              <a:t>model </a:t>
            </a:r>
            <a:r>
              <a:rPr lang="en" sz="1200">
                <a:solidFill>
                  <a:schemeClr val="lt1"/>
                </a:solidFill>
                <a:latin typeface="Verdana"/>
                <a:ea typeface="Verdana"/>
                <a:cs typeface="Verdana"/>
                <a:sym typeface="Verdana"/>
              </a:rPr>
              <a:t>on the real and generated images</a:t>
            </a:r>
            <a:endParaRPr sz="12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200">
                <a:solidFill>
                  <a:schemeClr val="lt1"/>
                </a:solidFill>
                <a:latin typeface="Verdana"/>
                <a:ea typeface="Verdana"/>
                <a:cs typeface="Verdana"/>
                <a:sym typeface="Verdana"/>
              </a:rPr>
              <a:t>Using binary cross-entropy loss since it is a binary classification task.</a:t>
            </a:r>
            <a:endParaRPr sz="12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2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200">
                <a:solidFill>
                  <a:schemeClr val="lt1"/>
                </a:solidFill>
                <a:latin typeface="Verdana"/>
                <a:ea typeface="Verdana"/>
                <a:cs typeface="Verdana"/>
                <a:sym typeface="Verdana"/>
              </a:rPr>
              <a:t>[6] </a:t>
            </a:r>
            <a:r>
              <a:rPr b="1" lang="en" sz="1200">
                <a:solidFill>
                  <a:schemeClr val="lt1"/>
                </a:solidFill>
                <a:latin typeface="Verdana"/>
                <a:ea typeface="Verdana"/>
                <a:cs typeface="Verdana"/>
                <a:sym typeface="Verdana"/>
              </a:rPr>
              <a:t>Evaluation of Model:</a:t>
            </a:r>
            <a:endParaRPr b="1" sz="12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200">
                <a:solidFill>
                  <a:schemeClr val="lt1"/>
                </a:solidFill>
                <a:latin typeface="Verdana"/>
                <a:ea typeface="Verdana"/>
                <a:cs typeface="Verdana"/>
                <a:sym typeface="Verdana"/>
              </a:rPr>
              <a:t>We tested the model on separated test dataset for </a:t>
            </a:r>
            <a:r>
              <a:rPr lang="en" sz="1200">
                <a:solidFill>
                  <a:schemeClr val="lt1"/>
                </a:solidFill>
                <a:latin typeface="Verdana"/>
                <a:ea typeface="Verdana"/>
                <a:cs typeface="Verdana"/>
                <a:sym typeface="Verdana"/>
              </a:rPr>
              <a:t>evaluation refer the below sides for performance metric</a:t>
            </a:r>
            <a:endParaRPr sz="12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200">
              <a:solidFill>
                <a:schemeClr val="lt1"/>
              </a:solidFill>
              <a:latin typeface="Verdana"/>
              <a:ea typeface="Verdana"/>
              <a:cs typeface="Verdana"/>
              <a:sym typeface="Verdana"/>
            </a:endParaRPr>
          </a:p>
          <a:p>
            <a:pPr indent="0" lvl="0" marL="0" rtl="0" algn="l">
              <a:spcBef>
                <a:spcPts val="0"/>
              </a:spcBef>
              <a:spcAft>
                <a:spcPts val="0"/>
              </a:spcAft>
              <a:buNone/>
            </a:pPr>
            <a:r>
              <a:t/>
            </a:r>
            <a:endParaRPr sz="1200">
              <a:solidFill>
                <a:schemeClr val="lt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622dd681ea_0_17"/>
          <p:cNvSpPr txBox="1"/>
          <p:nvPr>
            <p:ph type="title"/>
          </p:nvPr>
        </p:nvSpPr>
        <p:spPr>
          <a:xfrm>
            <a:off x="1268100" y="206050"/>
            <a:ext cx="66078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3000">
                <a:solidFill>
                  <a:srgbClr val="00D9FD"/>
                </a:solidFill>
                <a:latin typeface="Verdana"/>
                <a:ea typeface="Verdana"/>
                <a:cs typeface="Verdana"/>
                <a:sym typeface="Verdana"/>
              </a:rPr>
              <a:t>Results and Analysis</a:t>
            </a:r>
            <a:endParaRPr b="1" sz="3000">
              <a:solidFill>
                <a:srgbClr val="00D9FD"/>
              </a:solidFill>
              <a:latin typeface="Verdana"/>
              <a:ea typeface="Verdana"/>
              <a:cs typeface="Verdana"/>
              <a:sym typeface="Verdana"/>
            </a:endParaRPr>
          </a:p>
        </p:txBody>
      </p:sp>
      <p:pic>
        <p:nvPicPr>
          <p:cNvPr id="105" name="Google Shape;105;g2622dd681ea_0_17"/>
          <p:cNvPicPr preferRelativeResize="0"/>
          <p:nvPr/>
        </p:nvPicPr>
        <p:blipFill rotWithShape="1">
          <a:blip r:embed="rId3">
            <a:alphaModFix/>
          </a:blip>
          <a:srcRect b="0" l="0" r="0" t="34789"/>
          <a:stretch/>
        </p:blipFill>
        <p:spPr>
          <a:xfrm>
            <a:off x="1025788" y="1094160"/>
            <a:ext cx="7092425" cy="295518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9eacb4cd58_6_280"/>
          <p:cNvSpPr txBox="1"/>
          <p:nvPr>
            <p:ph type="title"/>
          </p:nvPr>
        </p:nvSpPr>
        <p:spPr>
          <a:xfrm>
            <a:off x="116375" y="254850"/>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3000">
                <a:solidFill>
                  <a:srgbClr val="00D9FD"/>
                </a:solidFill>
                <a:latin typeface="Verdana"/>
                <a:ea typeface="Verdana"/>
                <a:cs typeface="Verdana"/>
                <a:sym typeface="Verdana"/>
              </a:rPr>
              <a:t>Results and Analysis</a:t>
            </a:r>
            <a:endParaRPr b="1" sz="3000">
              <a:solidFill>
                <a:srgbClr val="00D9FD"/>
              </a:solidFill>
              <a:latin typeface="Verdana"/>
              <a:ea typeface="Verdana"/>
              <a:cs typeface="Verdana"/>
              <a:sym typeface="Verdana"/>
            </a:endParaRPr>
          </a:p>
        </p:txBody>
      </p:sp>
      <p:sp>
        <p:nvSpPr>
          <p:cNvPr id="111" name="Google Shape;111;g29eacb4cd58_6_280"/>
          <p:cNvSpPr txBox="1"/>
          <p:nvPr/>
        </p:nvSpPr>
        <p:spPr>
          <a:xfrm>
            <a:off x="368650" y="1059675"/>
            <a:ext cx="7274100" cy="22626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lt1"/>
              </a:buClr>
              <a:buSzPts val="1900"/>
              <a:buFont typeface="Verdana"/>
              <a:buChar char="●"/>
            </a:pPr>
            <a:r>
              <a:rPr lang="en" sz="1900">
                <a:solidFill>
                  <a:schemeClr val="lt1"/>
                </a:solidFill>
                <a:latin typeface="Verdana"/>
                <a:ea typeface="Verdana"/>
                <a:cs typeface="Verdana"/>
                <a:sym typeface="Verdana"/>
              </a:rPr>
              <a:t>The accuracy of our model stands at a noteworthy 77%, showcasing its proficiency in predictions.</a:t>
            </a:r>
            <a:endParaRPr sz="1900">
              <a:solidFill>
                <a:schemeClr val="lt1"/>
              </a:solidFill>
              <a:latin typeface="Verdana"/>
              <a:ea typeface="Verdana"/>
              <a:cs typeface="Verdana"/>
              <a:sym typeface="Verdana"/>
            </a:endParaRPr>
          </a:p>
          <a:p>
            <a:pPr indent="0" lvl="0" marL="457200" rtl="0" algn="l">
              <a:spcBef>
                <a:spcPts val="0"/>
              </a:spcBef>
              <a:spcAft>
                <a:spcPts val="0"/>
              </a:spcAft>
              <a:buNone/>
            </a:pPr>
            <a:r>
              <a:t/>
            </a:r>
            <a:endParaRPr sz="1900">
              <a:solidFill>
                <a:schemeClr val="lt1"/>
              </a:solidFill>
              <a:latin typeface="Verdana"/>
              <a:ea typeface="Verdana"/>
              <a:cs typeface="Verdana"/>
              <a:sym typeface="Verdana"/>
            </a:endParaRPr>
          </a:p>
          <a:p>
            <a:pPr indent="-349250" lvl="0" marL="457200" rtl="0" algn="l">
              <a:spcBef>
                <a:spcPts val="0"/>
              </a:spcBef>
              <a:spcAft>
                <a:spcPts val="0"/>
              </a:spcAft>
              <a:buClr>
                <a:schemeClr val="lt1"/>
              </a:buClr>
              <a:buSzPts val="1900"/>
              <a:buFont typeface="Verdana"/>
              <a:buChar char="●"/>
            </a:pPr>
            <a:r>
              <a:rPr lang="en" sz="1900">
                <a:solidFill>
                  <a:schemeClr val="lt1"/>
                </a:solidFill>
                <a:latin typeface="Verdana"/>
                <a:ea typeface="Verdana"/>
                <a:cs typeface="Verdana"/>
                <a:sym typeface="Verdana"/>
              </a:rPr>
              <a:t>With a precision of 86%, our model excels in correctly identifying positive instances with accuracy.</a:t>
            </a:r>
            <a:endParaRPr sz="1900">
              <a:solidFill>
                <a:schemeClr val="lt1"/>
              </a:solidFill>
              <a:latin typeface="Verdana"/>
              <a:ea typeface="Verdana"/>
              <a:cs typeface="Verdana"/>
              <a:sym typeface="Verdana"/>
            </a:endParaRPr>
          </a:p>
          <a:p>
            <a:pPr indent="0" lvl="0" marL="457200" rtl="0" algn="l">
              <a:spcBef>
                <a:spcPts val="0"/>
              </a:spcBef>
              <a:spcAft>
                <a:spcPts val="0"/>
              </a:spcAft>
              <a:buNone/>
            </a:pPr>
            <a:r>
              <a:t/>
            </a:r>
            <a:endParaRPr sz="1900">
              <a:solidFill>
                <a:schemeClr val="lt1"/>
              </a:solidFill>
              <a:latin typeface="Verdana"/>
              <a:ea typeface="Verdana"/>
              <a:cs typeface="Verdana"/>
              <a:sym typeface="Verdana"/>
            </a:endParaRPr>
          </a:p>
          <a:p>
            <a:pPr indent="-349250" lvl="0" marL="457200" rtl="0" algn="l">
              <a:spcBef>
                <a:spcPts val="0"/>
              </a:spcBef>
              <a:spcAft>
                <a:spcPts val="0"/>
              </a:spcAft>
              <a:buClr>
                <a:schemeClr val="lt1"/>
              </a:buClr>
              <a:buSzPts val="1900"/>
              <a:buFont typeface="Verdana"/>
              <a:buChar char="●"/>
            </a:pPr>
            <a:r>
              <a:rPr lang="en" sz="1900">
                <a:solidFill>
                  <a:schemeClr val="lt1"/>
                </a:solidFill>
                <a:latin typeface="Verdana"/>
                <a:ea typeface="Verdana"/>
                <a:cs typeface="Verdana"/>
                <a:sym typeface="Verdana"/>
              </a:rPr>
              <a:t>The F1-score, a balanced metric at 0.71, underscores our model's effectiveness in minimizing false predictions.</a:t>
            </a:r>
            <a:endParaRPr sz="1900">
              <a:solidFill>
                <a:schemeClr val="lt1"/>
              </a:solidFill>
              <a:latin typeface="Verdana"/>
              <a:ea typeface="Verdana"/>
              <a:cs typeface="Verdana"/>
              <a:sym typeface="Verdana"/>
            </a:endParaRPr>
          </a:p>
          <a:p>
            <a:pPr indent="0" lvl="0" marL="457200" rtl="0" algn="l">
              <a:spcBef>
                <a:spcPts val="0"/>
              </a:spcBef>
              <a:spcAft>
                <a:spcPts val="0"/>
              </a:spcAft>
              <a:buNone/>
            </a:pPr>
            <a:r>
              <a:t/>
            </a:r>
            <a:endParaRPr sz="1900">
              <a:solidFill>
                <a:schemeClr val="lt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3F3F3"/>
      </a:lt1>
      <a:dk2>
        <a:srgbClr val="595959"/>
      </a:dk2>
      <a:lt2>
        <a:srgbClr val="F1E2E2"/>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