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3" r:id="rId3"/>
    <p:sldId id="266" r:id="rId4"/>
    <p:sldId id="278" r:id="rId5"/>
    <p:sldId id="267" r:id="rId6"/>
    <p:sldId id="288" r:id="rId7"/>
    <p:sldId id="272" r:id="rId8"/>
    <p:sldId id="273" r:id="rId9"/>
    <p:sldId id="269" r:id="rId10"/>
    <p:sldId id="270" r:id="rId11"/>
    <p:sldId id="271" r:id="rId12"/>
    <p:sldId id="285" r:id="rId13"/>
    <p:sldId id="286" r:id="rId14"/>
    <p:sldId id="282" r:id="rId15"/>
    <p:sldId id="287" r:id="rId16"/>
    <p:sldId id="276" r:id="rId17"/>
    <p:sldId id="279" r:id="rId18"/>
    <p:sldId id="2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17C1CA-23FB-4F29-8E8C-C45A4E1222B0}" v="291" dt="2023-12-04T05:47:54.546"/>
    <p1510:client id="{29C93429-F1C2-418F-A590-E77894A9DD02}" v="13" dt="2023-12-05T16:21:52.482"/>
    <p1510:client id="{2FA33705-DCC6-430C-ACFB-BC28A804DCA4}" v="5" dt="2023-12-05T08:36:31.400"/>
    <p1510:client id="{3BC3D5BB-7894-4853-BD90-0705D7BB21F1}" v="35" dt="2023-12-04T05:33:40.813"/>
    <p1510:client id="{444CF2C0-05CA-4724-8972-5482BF94E714}" v="431" dt="2023-12-05T08:41:40.953"/>
    <p1510:client id="{574AB7A3-9E47-46FB-84C2-0E9F16574A68}" v="3" dt="2023-12-05T15:36:52.435"/>
    <p1510:client id="{5E2E2AFC-F37A-4461-8813-0CB3061FEAB2}" v="18" dt="2023-12-05T08:05:02.813"/>
    <p1510:client id="{730D9ABE-4841-4527-9657-04298DC28E47}" v="9" dt="2023-12-04T06:46:52.991"/>
    <p1510:client id="{9AFBBFC3-5F8A-4643-8238-451097D6BF27}" v="47" dt="2023-12-05T08:17:37.574"/>
    <p1510:client id="{BB7A271B-CE4F-43DC-9E93-C58380900E01}" v="13" dt="2023-12-05T08:06:16.141"/>
    <p1510:client id="{BFF628E8-11B9-44B2-B0A9-503E488E4F89}" v="81" dt="2023-12-04T04:43:30.591"/>
    <p1510:client id="{CECD78AD-B6AB-402A-9216-CE86CD69ED59}" v="156" dt="2023-12-04T04:04:08.191"/>
    <p1510:client id="{D46E8904-F8C5-46DB-99FA-11CE75F44B29}" v="170" dt="2023-12-04T04:56:19.655"/>
    <p1510:client id="{D4C9E057-7FC6-4027-9197-441F9C7C3BE6}" v="124" dt="2023-12-03T21:34:15.2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0C067F-EAE1-41FD-B3FE-76915AD90978}"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8CE93E14-C544-42D5-9494-97FC543B27F1}">
      <dgm:prSet/>
      <dgm:spPr/>
      <dgm:t>
        <a:bodyPr/>
        <a:lstStyle/>
        <a:p>
          <a:endParaRPr lang="en-US"/>
        </a:p>
      </dgm:t>
    </dgm:pt>
    <dgm:pt modelId="{4E58E294-19DC-42E0-9795-9F7BE93C188A}" type="parTrans" cxnId="{0BB34B79-2833-485C-9158-D43DABD5AF18}">
      <dgm:prSet/>
      <dgm:spPr/>
      <dgm:t>
        <a:bodyPr/>
        <a:lstStyle/>
        <a:p>
          <a:endParaRPr lang="en-US"/>
        </a:p>
      </dgm:t>
    </dgm:pt>
    <dgm:pt modelId="{269707C6-C7A6-4AAA-B196-915194C3A8CC}" type="sibTrans" cxnId="{0BB34B79-2833-485C-9158-D43DABD5AF18}">
      <dgm:prSet/>
      <dgm:spPr/>
      <dgm:t>
        <a:bodyPr/>
        <a:lstStyle/>
        <a:p>
          <a:endParaRPr lang="en-US"/>
        </a:p>
      </dgm:t>
    </dgm:pt>
    <dgm:pt modelId="{19C63527-6EC1-4E99-A6C0-954B4BFCC5D8}">
      <dgm:prSet phldr="0"/>
      <dgm:spPr/>
      <dgm:t>
        <a:bodyPr/>
        <a:lstStyle/>
        <a:p>
          <a:pPr rtl="0"/>
          <a:r>
            <a:rPr lang="en-US">
              <a:solidFill>
                <a:srgbClr val="444444"/>
              </a:solidFill>
              <a:latin typeface="Calibri"/>
              <a:ea typeface="Calibri"/>
              <a:cs typeface="Calibri"/>
            </a:rPr>
            <a:t>Introduction</a:t>
          </a:r>
        </a:p>
      </dgm:t>
    </dgm:pt>
    <dgm:pt modelId="{41473C4D-4E52-4ABE-8AE0-B34895BA70A2}" type="parTrans" cxnId="{3F1ABE27-8916-41A5-8C36-8C343DB01F62}">
      <dgm:prSet/>
      <dgm:spPr/>
    </dgm:pt>
    <dgm:pt modelId="{B42C0C48-AB8D-4B9B-8DF3-A68F484E9FDC}" type="sibTrans" cxnId="{3F1ABE27-8916-41A5-8C36-8C343DB01F62}">
      <dgm:prSet/>
      <dgm:spPr/>
      <dgm:t>
        <a:bodyPr/>
        <a:lstStyle/>
        <a:p>
          <a:endParaRPr lang="en-US"/>
        </a:p>
      </dgm:t>
    </dgm:pt>
    <dgm:pt modelId="{748A3229-DF47-4586-8A15-4FC56A360318}">
      <dgm:prSet phldr="0"/>
      <dgm:spPr/>
      <dgm:t>
        <a:bodyPr/>
        <a:lstStyle/>
        <a:p>
          <a:r>
            <a:rPr lang="en-US">
              <a:solidFill>
                <a:srgbClr val="444444"/>
              </a:solidFill>
              <a:latin typeface="Calibri"/>
              <a:ea typeface="Calibri"/>
              <a:cs typeface="Calibri"/>
            </a:rPr>
            <a:t>Literature Review</a:t>
          </a:r>
        </a:p>
      </dgm:t>
    </dgm:pt>
    <dgm:pt modelId="{2CD0EC51-C31E-4E1A-B697-7AF450766B01}" type="parTrans" cxnId="{2856A0DB-C739-4744-ABB7-3A53E03C512E}">
      <dgm:prSet/>
      <dgm:spPr/>
    </dgm:pt>
    <dgm:pt modelId="{CEDCD87A-46FB-4E38-A512-4C7D9D2EE60E}" type="sibTrans" cxnId="{2856A0DB-C739-4744-ABB7-3A53E03C512E}">
      <dgm:prSet/>
      <dgm:spPr/>
      <dgm:t>
        <a:bodyPr/>
        <a:lstStyle/>
        <a:p>
          <a:endParaRPr lang="en-US"/>
        </a:p>
      </dgm:t>
    </dgm:pt>
    <dgm:pt modelId="{89D3F81B-D26F-4EAF-844E-C16E8E4C2EAC}">
      <dgm:prSet phldr="0"/>
      <dgm:spPr/>
      <dgm:t>
        <a:bodyPr/>
        <a:lstStyle/>
        <a:p>
          <a:r>
            <a:rPr lang="en-US">
              <a:solidFill>
                <a:srgbClr val="444444"/>
              </a:solidFill>
              <a:latin typeface="Calibri"/>
              <a:ea typeface="Calibri"/>
              <a:cs typeface="Calibri"/>
            </a:rPr>
            <a:t>Comparison with existing work</a:t>
          </a:r>
        </a:p>
      </dgm:t>
    </dgm:pt>
    <dgm:pt modelId="{0AC739AF-7815-4D2C-BBB8-DD5CD63E736F}" type="parTrans" cxnId="{70E5F6A3-F07D-4CE7-9311-A388289F3EFE}">
      <dgm:prSet/>
      <dgm:spPr/>
    </dgm:pt>
    <dgm:pt modelId="{619EDE17-C19A-4E67-9F16-1A3AC49357AC}" type="sibTrans" cxnId="{70E5F6A3-F07D-4CE7-9311-A388289F3EFE}">
      <dgm:prSet/>
      <dgm:spPr/>
      <dgm:t>
        <a:bodyPr/>
        <a:lstStyle/>
        <a:p>
          <a:endParaRPr lang="en-US"/>
        </a:p>
      </dgm:t>
    </dgm:pt>
    <dgm:pt modelId="{6E84DEAD-CB75-4056-AEB3-30E190E34638}">
      <dgm:prSet phldr="0"/>
      <dgm:spPr/>
      <dgm:t>
        <a:bodyPr/>
        <a:lstStyle/>
        <a:p>
          <a:r>
            <a:rPr lang="en-US">
              <a:solidFill>
                <a:srgbClr val="444444"/>
              </a:solidFill>
              <a:latin typeface="Calibri"/>
              <a:ea typeface="Calibri"/>
              <a:cs typeface="Calibri"/>
            </a:rPr>
            <a:t>Methodology</a:t>
          </a:r>
        </a:p>
      </dgm:t>
    </dgm:pt>
    <dgm:pt modelId="{0EA7FDE5-3276-46A8-9689-DF9C81122161}" type="parTrans" cxnId="{EE991471-CCC0-4A48-9451-9A41585F5B44}">
      <dgm:prSet/>
      <dgm:spPr/>
    </dgm:pt>
    <dgm:pt modelId="{58B97FF5-9555-4AF2-BBDD-5A36A2648B71}" type="sibTrans" cxnId="{EE991471-CCC0-4A48-9451-9A41585F5B44}">
      <dgm:prSet/>
      <dgm:spPr/>
      <dgm:t>
        <a:bodyPr/>
        <a:lstStyle/>
        <a:p>
          <a:endParaRPr lang="en-US"/>
        </a:p>
      </dgm:t>
    </dgm:pt>
    <dgm:pt modelId="{766451BB-9073-48F8-8915-066A3BCDB547}">
      <dgm:prSet phldr="0"/>
      <dgm:spPr/>
      <dgm:t>
        <a:bodyPr/>
        <a:lstStyle/>
        <a:p>
          <a:r>
            <a:rPr lang="en-US">
              <a:solidFill>
                <a:srgbClr val="444444"/>
              </a:solidFill>
              <a:latin typeface="Calibri"/>
              <a:ea typeface="Calibri"/>
              <a:cs typeface="Calibri"/>
            </a:rPr>
            <a:t>Data Collection and Streaming</a:t>
          </a:r>
        </a:p>
      </dgm:t>
    </dgm:pt>
    <dgm:pt modelId="{BB10FA34-E731-4CBE-89E3-523C221F9C22}" type="parTrans" cxnId="{B36DA895-0BBE-4AB4-82E2-164FB9F78117}">
      <dgm:prSet/>
      <dgm:spPr/>
    </dgm:pt>
    <dgm:pt modelId="{B1ABEE96-2839-4F88-BCF3-9F3C1CB792F7}" type="sibTrans" cxnId="{B36DA895-0BBE-4AB4-82E2-164FB9F78117}">
      <dgm:prSet/>
      <dgm:spPr/>
      <dgm:t>
        <a:bodyPr/>
        <a:lstStyle/>
        <a:p>
          <a:endParaRPr lang="en-US"/>
        </a:p>
      </dgm:t>
    </dgm:pt>
    <dgm:pt modelId="{EBFECE9E-BE35-4CF3-89A1-B62B4DF866AA}">
      <dgm:prSet phldr="0"/>
      <dgm:spPr/>
      <dgm:t>
        <a:bodyPr/>
        <a:lstStyle/>
        <a:p>
          <a:r>
            <a:rPr lang="en-US">
              <a:solidFill>
                <a:srgbClr val="444444"/>
              </a:solidFill>
              <a:latin typeface="Calibri"/>
              <a:ea typeface="Calibri"/>
              <a:cs typeface="Calibri"/>
            </a:rPr>
            <a:t>Data Preprocessing</a:t>
          </a:r>
        </a:p>
      </dgm:t>
    </dgm:pt>
    <dgm:pt modelId="{DFD66425-5ECB-4B40-AE2A-B044225F4E72}" type="parTrans" cxnId="{26290CD5-1758-45A2-ACF1-3B592806F174}">
      <dgm:prSet/>
      <dgm:spPr/>
    </dgm:pt>
    <dgm:pt modelId="{84115260-4D72-4BC4-9C21-9CEF003EC71E}" type="sibTrans" cxnId="{26290CD5-1758-45A2-ACF1-3B592806F174}">
      <dgm:prSet/>
      <dgm:spPr/>
      <dgm:t>
        <a:bodyPr/>
        <a:lstStyle/>
        <a:p>
          <a:endParaRPr lang="en-US"/>
        </a:p>
      </dgm:t>
    </dgm:pt>
    <dgm:pt modelId="{1E3262ED-59AC-498A-8B91-C212CC574F5D}">
      <dgm:prSet phldr="0"/>
      <dgm:spPr/>
      <dgm:t>
        <a:bodyPr/>
        <a:lstStyle/>
        <a:p>
          <a:r>
            <a:rPr lang="en-US">
              <a:solidFill>
                <a:srgbClr val="444444"/>
              </a:solidFill>
              <a:latin typeface="Calibri"/>
              <a:ea typeface="Calibri"/>
              <a:cs typeface="Calibri"/>
            </a:rPr>
            <a:t>Ensemble Learning Models</a:t>
          </a:r>
        </a:p>
      </dgm:t>
    </dgm:pt>
    <dgm:pt modelId="{36D7B72F-9C97-49A4-8311-875644D73F56}" type="parTrans" cxnId="{88A4BC5F-0E51-4D93-B0B1-AF931A206E45}">
      <dgm:prSet/>
      <dgm:spPr/>
    </dgm:pt>
    <dgm:pt modelId="{C72711A1-7B0D-493A-A935-9A8A9268BA47}" type="sibTrans" cxnId="{88A4BC5F-0E51-4D93-B0B1-AF931A206E45}">
      <dgm:prSet/>
      <dgm:spPr/>
      <dgm:t>
        <a:bodyPr/>
        <a:lstStyle/>
        <a:p>
          <a:endParaRPr lang="en-US"/>
        </a:p>
      </dgm:t>
    </dgm:pt>
    <dgm:pt modelId="{7861D9BC-0E7B-4205-8714-8EE8ED9139EB}">
      <dgm:prSet phldr="0"/>
      <dgm:spPr/>
      <dgm:t>
        <a:bodyPr/>
        <a:lstStyle/>
        <a:p>
          <a:r>
            <a:rPr lang="en-US">
              <a:solidFill>
                <a:srgbClr val="444444"/>
              </a:solidFill>
              <a:latin typeface="Calibri"/>
              <a:ea typeface="Calibri"/>
              <a:cs typeface="Calibri"/>
            </a:rPr>
            <a:t>Model Training and Evaluation</a:t>
          </a:r>
        </a:p>
      </dgm:t>
    </dgm:pt>
    <dgm:pt modelId="{96AA2A39-195F-4E5A-BE16-379FCED306ED}" type="parTrans" cxnId="{20CF4DE0-90F1-480F-9BEC-D9741BBF5656}">
      <dgm:prSet/>
      <dgm:spPr/>
    </dgm:pt>
    <dgm:pt modelId="{FE33D843-4420-42E8-AF1C-C4D6B6B4C73D}" type="sibTrans" cxnId="{20CF4DE0-90F1-480F-9BEC-D9741BBF5656}">
      <dgm:prSet/>
      <dgm:spPr/>
      <dgm:t>
        <a:bodyPr/>
        <a:lstStyle/>
        <a:p>
          <a:endParaRPr lang="en-US"/>
        </a:p>
      </dgm:t>
    </dgm:pt>
    <dgm:pt modelId="{610A1576-25E4-4910-95E8-B3E3CFF511FC}">
      <dgm:prSet phldr="0"/>
      <dgm:spPr/>
      <dgm:t>
        <a:bodyPr/>
        <a:lstStyle/>
        <a:p>
          <a:r>
            <a:rPr lang="en-US">
              <a:solidFill>
                <a:srgbClr val="444444"/>
              </a:solidFill>
              <a:latin typeface="Calibri"/>
              <a:ea typeface="Calibri"/>
              <a:cs typeface="Calibri"/>
            </a:rPr>
            <a:t>Real Time Forecasting</a:t>
          </a:r>
        </a:p>
      </dgm:t>
    </dgm:pt>
    <dgm:pt modelId="{6F90A1D2-90FE-4A8C-A918-5E97FD9A239F}" type="parTrans" cxnId="{938A4328-E922-4F11-A6CC-67E27C9AA9E7}">
      <dgm:prSet/>
      <dgm:spPr/>
    </dgm:pt>
    <dgm:pt modelId="{14CCB10F-07C1-4EF3-BC2B-2C0086B0184A}" type="sibTrans" cxnId="{938A4328-E922-4F11-A6CC-67E27C9AA9E7}">
      <dgm:prSet/>
      <dgm:spPr/>
      <dgm:t>
        <a:bodyPr/>
        <a:lstStyle/>
        <a:p>
          <a:endParaRPr lang="en-US"/>
        </a:p>
      </dgm:t>
    </dgm:pt>
    <dgm:pt modelId="{0AD4645F-FFDE-4E90-9BF6-77652D1CCB4D}" type="pres">
      <dgm:prSet presAssocID="{E50C067F-EAE1-41FD-B3FE-76915AD90978}" presName="Name0" presStyleCnt="0">
        <dgm:presLayoutVars>
          <dgm:dir/>
          <dgm:resizeHandles val="exact"/>
        </dgm:presLayoutVars>
      </dgm:prSet>
      <dgm:spPr/>
    </dgm:pt>
    <dgm:pt modelId="{16FA77F4-8C6F-4AED-A7B9-01DC53B94009}" type="pres">
      <dgm:prSet presAssocID="{19C63527-6EC1-4E99-A6C0-954B4BFCC5D8}" presName="node" presStyleLbl="node1" presStyleIdx="0" presStyleCnt="10">
        <dgm:presLayoutVars>
          <dgm:bulletEnabled val="1"/>
        </dgm:presLayoutVars>
      </dgm:prSet>
      <dgm:spPr/>
    </dgm:pt>
    <dgm:pt modelId="{8EFE4830-2649-41D2-8AE4-68ADB7F5A19C}" type="pres">
      <dgm:prSet presAssocID="{B42C0C48-AB8D-4B9B-8DF3-A68F484E9FDC}" presName="sibTrans" presStyleLbl="sibTrans1D1" presStyleIdx="0" presStyleCnt="9"/>
      <dgm:spPr/>
    </dgm:pt>
    <dgm:pt modelId="{77800B93-4213-43EB-85CF-E537509FAF52}" type="pres">
      <dgm:prSet presAssocID="{B42C0C48-AB8D-4B9B-8DF3-A68F484E9FDC}" presName="connectorText" presStyleLbl="sibTrans1D1" presStyleIdx="0" presStyleCnt="9"/>
      <dgm:spPr/>
    </dgm:pt>
    <dgm:pt modelId="{810E9EC6-BB1B-461B-9B8D-1E432D2AD765}" type="pres">
      <dgm:prSet presAssocID="{748A3229-DF47-4586-8A15-4FC56A360318}" presName="node" presStyleLbl="node1" presStyleIdx="1" presStyleCnt="10">
        <dgm:presLayoutVars>
          <dgm:bulletEnabled val="1"/>
        </dgm:presLayoutVars>
      </dgm:prSet>
      <dgm:spPr/>
    </dgm:pt>
    <dgm:pt modelId="{702EC3AD-C19F-4719-BB87-FDAB1FEAFCB7}" type="pres">
      <dgm:prSet presAssocID="{CEDCD87A-46FB-4E38-A512-4C7D9D2EE60E}" presName="sibTrans" presStyleLbl="sibTrans1D1" presStyleIdx="1" presStyleCnt="9"/>
      <dgm:spPr/>
    </dgm:pt>
    <dgm:pt modelId="{25E3E153-C82E-41B4-A6A5-B282B75B970F}" type="pres">
      <dgm:prSet presAssocID="{CEDCD87A-46FB-4E38-A512-4C7D9D2EE60E}" presName="connectorText" presStyleLbl="sibTrans1D1" presStyleIdx="1" presStyleCnt="9"/>
      <dgm:spPr/>
    </dgm:pt>
    <dgm:pt modelId="{EB924347-87BB-4256-BB35-E26C8FCF47AC}" type="pres">
      <dgm:prSet presAssocID="{89D3F81B-D26F-4EAF-844E-C16E8E4C2EAC}" presName="node" presStyleLbl="node1" presStyleIdx="2" presStyleCnt="10">
        <dgm:presLayoutVars>
          <dgm:bulletEnabled val="1"/>
        </dgm:presLayoutVars>
      </dgm:prSet>
      <dgm:spPr/>
    </dgm:pt>
    <dgm:pt modelId="{ED46E1AE-DF5B-4266-BE09-C30421C7CD5A}" type="pres">
      <dgm:prSet presAssocID="{619EDE17-C19A-4E67-9F16-1A3AC49357AC}" presName="sibTrans" presStyleLbl="sibTrans1D1" presStyleIdx="2" presStyleCnt="9"/>
      <dgm:spPr/>
    </dgm:pt>
    <dgm:pt modelId="{3E0CA039-8653-4EF5-9D2F-8A9B8C400E72}" type="pres">
      <dgm:prSet presAssocID="{619EDE17-C19A-4E67-9F16-1A3AC49357AC}" presName="connectorText" presStyleLbl="sibTrans1D1" presStyleIdx="2" presStyleCnt="9"/>
      <dgm:spPr/>
    </dgm:pt>
    <dgm:pt modelId="{79638163-43AA-45B1-8FED-6ADC50A621F4}" type="pres">
      <dgm:prSet presAssocID="{6E84DEAD-CB75-4056-AEB3-30E190E34638}" presName="node" presStyleLbl="node1" presStyleIdx="3" presStyleCnt="10">
        <dgm:presLayoutVars>
          <dgm:bulletEnabled val="1"/>
        </dgm:presLayoutVars>
      </dgm:prSet>
      <dgm:spPr/>
    </dgm:pt>
    <dgm:pt modelId="{E5E8012D-7670-4007-A87E-17191B2A1025}" type="pres">
      <dgm:prSet presAssocID="{58B97FF5-9555-4AF2-BBDD-5A36A2648B71}" presName="sibTrans" presStyleLbl="sibTrans1D1" presStyleIdx="3" presStyleCnt="9"/>
      <dgm:spPr/>
    </dgm:pt>
    <dgm:pt modelId="{C059EA32-791D-4B6C-B488-F3ECF48714C6}" type="pres">
      <dgm:prSet presAssocID="{58B97FF5-9555-4AF2-BBDD-5A36A2648B71}" presName="connectorText" presStyleLbl="sibTrans1D1" presStyleIdx="3" presStyleCnt="9"/>
      <dgm:spPr/>
    </dgm:pt>
    <dgm:pt modelId="{8BAC181A-845D-420F-866A-C4E53829C117}" type="pres">
      <dgm:prSet presAssocID="{766451BB-9073-48F8-8915-066A3BCDB547}" presName="node" presStyleLbl="node1" presStyleIdx="4" presStyleCnt="10">
        <dgm:presLayoutVars>
          <dgm:bulletEnabled val="1"/>
        </dgm:presLayoutVars>
      </dgm:prSet>
      <dgm:spPr/>
    </dgm:pt>
    <dgm:pt modelId="{FFA5C4D8-286A-4B77-A589-BBF30D78CF65}" type="pres">
      <dgm:prSet presAssocID="{B1ABEE96-2839-4F88-BCF3-9F3C1CB792F7}" presName="sibTrans" presStyleLbl="sibTrans1D1" presStyleIdx="4" presStyleCnt="9"/>
      <dgm:spPr/>
    </dgm:pt>
    <dgm:pt modelId="{CCA5F6F5-EBAD-402C-A614-FC7841D156E8}" type="pres">
      <dgm:prSet presAssocID="{B1ABEE96-2839-4F88-BCF3-9F3C1CB792F7}" presName="connectorText" presStyleLbl="sibTrans1D1" presStyleIdx="4" presStyleCnt="9"/>
      <dgm:spPr/>
    </dgm:pt>
    <dgm:pt modelId="{6978F16A-FB0E-4667-AC8E-A8FB5C3568AE}" type="pres">
      <dgm:prSet presAssocID="{EBFECE9E-BE35-4CF3-89A1-B62B4DF866AA}" presName="node" presStyleLbl="node1" presStyleIdx="5" presStyleCnt="10">
        <dgm:presLayoutVars>
          <dgm:bulletEnabled val="1"/>
        </dgm:presLayoutVars>
      </dgm:prSet>
      <dgm:spPr/>
    </dgm:pt>
    <dgm:pt modelId="{1EDB6FB7-797B-49CD-BB62-E9035D4DE5E6}" type="pres">
      <dgm:prSet presAssocID="{84115260-4D72-4BC4-9C21-9CEF003EC71E}" presName="sibTrans" presStyleLbl="sibTrans1D1" presStyleIdx="5" presStyleCnt="9"/>
      <dgm:spPr/>
    </dgm:pt>
    <dgm:pt modelId="{9281AA57-8F7C-462D-9E69-EFD6B9EE8ED8}" type="pres">
      <dgm:prSet presAssocID="{84115260-4D72-4BC4-9C21-9CEF003EC71E}" presName="connectorText" presStyleLbl="sibTrans1D1" presStyleIdx="5" presStyleCnt="9"/>
      <dgm:spPr/>
    </dgm:pt>
    <dgm:pt modelId="{2D60D472-B8A7-4BBE-9B65-9065C84219AF}" type="pres">
      <dgm:prSet presAssocID="{1E3262ED-59AC-498A-8B91-C212CC574F5D}" presName="node" presStyleLbl="node1" presStyleIdx="6" presStyleCnt="10">
        <dgm:presLayoutVars>
          <dgm:bulletEnabled val="1"/>
        </dgm:presLayoutVars>
      </dgm:prSet>
      <dgm:spPr/>
    </dgm:pt>
    <dgm:pt modelId="{EBA0FD90-6C90-4C60-80C8-D621E547FC04}" type="pres">
      <dgm:prSet presAssocID="{C72711A1-7B0D-493A-A935-9A8A9268BA47}" presName="sibTrans" presStyleLbl="sibTrans1D1" presStyleIdx="6" presStyleCnt="9"/>
      <dgm:spPr/>
    </dgm:pt>
    <dgm:pt modelId="{80F7558F-F563-43C5-84B1-6C41E1496D67}" type="pres">
      <dgm:prSet presAssocID="{C72711A1-7B0D-493A-A935-9A8A9268BA47}" presName="connectorText" presStyleLbl="sibTrans1D1" presStyleIdx="6" presStyleCnt="9"/>
      <dgm:spPr/>
    </dgm:pt>
    <dgm:pt modelId="{F7107F5C-4F2E-4753-833C-682E29021412}" type="pres">
      <dgm:prSet presAssocID="{7861D9BC-0E7B-4205-8714-8EE8ED9139EB}" presName="node" presStyleLbl="node1" presStyleIdx="7" presStyleCnt="10">
        <dgm:presLayoutVars>
          <dgm:bulletEnabled val="1"/>
        </dgm:presLayoutVars>
      </dgm:prSet>
      <dgm:spPr/>
    </dgm:pt>
    <dgm:pt modelId="{49036688-E4C9-484E-B2AE-052DA8E1D193}" type="pres">
      <dgm:prSet presAssocID="{FE33D843-4420-42E8-AF1C-C4D6B6B4C73D}" presName="sibTrans" presStyleLbl="sibTrans1D1" presStyleIdx="7" presStyleCnt="9"/>
      <dgm:spPr/>
    </dgm:pt>
    <dgm:pt modelId="{6A033916-70FF-4E7A-A0E2-1BD72C85D183}" type="pres">
      <dgm:prSet presAssocID="{FE33D843-4420-42E8-AF1C-C4D6B6B4C73D}" presName="connectorText" presStyleLbl="sibTrans1D1" presStyleIdx="7" presStyleCnt="9"/>
      <dgm:spPr/>
    </dgm:pt>
    <dgm:pt modelId="{C9CE1183-BA78-4A5C-8172-D2F3E3B4BDFE}" type="pres">
      <dgm:prSet presAssocID="{610A1576-25E4-4910-95E8-B3E3CFF511FC}" presName="node" presStyleLbl="node1" presStyleIdx="8" presStyleCnt="10">
        <dgm:presLayoutVars>
          <dgm:bulletEnabled val="1"/>
        </dgm:presLayoutVars>
      </dgm:prSet>
      <dgm:spPr/>
    </dgm:pt>
    <dgm:pt modelId="{8303DF50-D07F-45D3-8274-D0CDFB2560A0}" type="pres">
      <dgm:prSet presAssocID="{14CCB10F-07C1-4EF3-BC2B-2C0086B0184A}" presName="sibTrans" presStyleLbl="sibTrans1D1" presStyleIdx="8" presStyleCnt="9"/>
      <dgm:spPr/>
    </dgm:pt>
    <dgm:pt modelId="{7C73E338-A412-4ACC-BC88-AC9CE2C0AD51}" type="pres">
      <dgm:prSet presAssocID="{14CCB10F-07C1-4EF3-BC2B-2C0086B0184A}" presName="connectorText" presStyleLbl="sibTrans1D1" presStyleIdx="8" presStyleCnt="9"/>
      <dgm:spPr/>
    </dgm:pt>
    <dgm:pt modelId="{09A114B1-1780-420E-AC86-AA2EA82140BC}" type="pres">
      <dgm:prSet presAssocID="{8CE93E14-C544-42D5-9494-97FC543B27F1}" presName="node" presStyleLbl="node1" presStyleIdx="9" presStyleCnt="10">
        <dgm:presLayoutVars>
          <dgm:bulletEnabled val="1"/>
        </dgm:presLayoutVars>
      </dgm:prSet>
      <dgm:spPr/>
    </dgm:pt>
  </dgm:ptLst>
  <dgm:cxnLst>
    <dgm:cxn modelId="{148BC201-0CD3-4FC3-A4B9-7E1F081E6B86}" type="presOf" srcId="{FE33D843-4420-42E8-AF1C-C4D6B6B4C73D}" destId="{49036688-E4C9-484E-B2AE-052DA8E1D193}" srcOrd="0" destOrd="0" presId="urn:microsoft.com/office/officeart/2016/7/layout/RepeatingBendingProcessNew"/>
    <dgm:cxn modelId="{6F4FD504-BF05-45E3-916C-31699AB23E0C}" type="presOf" srcId="{B42C0C48-AB8D-4B9B-8DF3-A68F484E9FDC}" destId="{77800B93-4213-43EB-85CF-E537509FAF52}" srcOrd="1" destOrd="0" presId="urn:microsoft.com/office/officeart/2016/7/layout/RepeatingBendingProcessNew"/>
    <dgm:cxn modelId="{EA4B5F11-4E65-4398-B22C-08D665208C63}" type="presOf" srcId="{89D3F81B-D26F-4EAF-844E-C16E8E4C2EAC}" destId="{EB924347-87BB-4256-BB35-E26C8FCF47AC}" srcOrd="0" destOrd="0" presId="urn:microsoft.com/office/officeart/2016/7/layout/RepeatingBendingProcessNew"/>
    <dgm:cxn modelId="{13393713-59F0-4A3C-9CEE-79CD7FD12310}" type="presOf" srcId="{58B97FF5-9555-4AF2-BBDD-5A36A2648B71}" destId="{E5E8012D-7670-4007-A87E-17191B2A1025}" srcOrd="0" destOrd="0" presId="urn:microsoft.com/office/officeart/2016/7/layout/RepeatingBendingProcessNew"/>
    <dgm:cxn modelId="{53A1151E-5316-42D7-8E63-201C79A5E80A}" type="presOf" srcId="{E50C067F-EAE1-41FD-B3FE-76915AD90978}" destId="{0AD4645F-FFDE-4E90-9BF6-77652D1CCB4D}" srcOrd="0" destOrd="0" presId="urn:microsoft.com/office/officeart/2016/7/layout/RepeatingBendingProcessNew"/>
    <dgm:cxn modelId="{14E26D25-E326-499E-9536-1D44E395E626}" type="presOf" srcId="{766451BB-9073-48F8-8915-066A3BCDB547}" destId="{8BAC181A-845D-420F-866A-C4E53829C117}" srcOrd="0" destOrd="0" presId="urn:microsoft.com/office/officeart/2016/7/layout/RepeatingBendingProcessNew"/>
    <dgm:cxn modelId="{3F1ABE27-8916-41A5-8C36-8C343DB01F62}" srcId="{E50C067F-EAE1-41FD-B3FE-76915AD90978}" destId="{19C63527-6EC1-4E99-A6C0-954B4BFCC5D8}" srcOrd="0" destOrd="0" parTransId="{41473C4D-4E52-4ABE-8AE0-B34895BA70A2}" sibTransId="{B42C0C48-AB8D-4B9B-8DF3-A68F484E9FDC}"/>
    <dgm:cxn modelId="{938A4328-E922-4F11-A6CC-67E27C9AA9E7}" srcId="{E50C067F-EAE1-41FD-B3FE-76915AD90978}" destId="{610A1576-25E4-4910-95E8-B3E3CFF511FC}" srcOrd="8" destOrd="0" parTransId="{6F90A1D2-90FE-4A8C-A918-5E97FD9A239F}" sibTransId="{14CCB10F-07C1-4EF3-BC2B-2C0086B0184A}"/>
    <dgm:cxn modelId="{4F4DF428-E2EB-471D-B409-769C13B0CBFA}" type="presOf" srcId="{EBFECE9E-BE35-4CF3-89A1-B62B4DF866AA}" destId="{6978F16A-FB0E-4667-AC8E-A8FB5C3568AE}" srcOrd="0" destOrd="0" presId="urn:microsoft.com/office/officeart/2016/7/layout/RepeatingBendingProcessNew"/>
    <dgm:cxn modelId="{C6B38D29-E52C-4A35-A5B9-8AF1ACAB709E}" type="presOf" srcId="{1E3262ED-59AC-498A-8B91-C212CC574F5D}" destId="{2D60D472-B8A7-4BBE-9B65-9065C84219AF}" srcOrd="0" destOrd="0" presId="urn:microsoft.com/office/officeart/2016/7/layout/RepeatingBendingProcessNew"/>
    <dgm:cxn modelId="{72D56E32-D43E-467F-BC5D-E51022E85F68}" type="presOf" srcId="{FE33D843-4420-42E8-AF1C-C4D6B6B4C73D}" destId="{6A033916-70FF-4E7A-A0E2-1BD72C85D183}" srcOrd="1" destOrd="0" presId="urn:microsoft.com/office/officeart/2016/7/layout/RepeatingBendingProcessNew"/>
    <dgm:cxn modelId="{DBFD6C37-B1F1-4FBC-814B-624035176C4E}" type="presOf" srcId="{CEDCD87A-46FB-4E38-A512-4C7D9D2EE60E}" destId="{702EC3AD-C19F-4719-BB87-FDAB1FEAFCB7}" srcOrd="0" destOrd="0" presId="urn:microsoft.com/office/officeart/2016/7/layout/RepeatingBendingProcessNew"/>
    <dgm:cxn modelId="{88A4BC5F-0E51-4D93-B0B1-AF931A206E45}" srcId="{E50C067F-EAE1-41FD-B3FE-76915AD90978}" destId="{1E3262ED-59AC-498A-8B91-C212CC574F5D}" srcOrd="6" destOrd="0" parTransId="{36D7B72F-9C97-49A4-8311-875644D73F56}" sibTransId="{C72711A1-7B0D-493A-A935-9A8A9268BA47}"/>
    <dgm:cxn modelId="{BC74D665-E4D6-4010-BFE4-6C0E1686330C}" type="presOf" srcId="{619EDE17-C19A-4E67-9F16-1A3AC49357AC}" destId="{3E0CA039-8653-4EF5-9D2F-8A9B8C400E72}" srcOrd="1" destOrd="0" presId="urn:microsoft.com/office/officeart/2016/7/layout/RepeatingBendingProcessNew"/>
    <dgm:cxn modelId="{4D1FF445-9E3E-46B6-9C8C-5B50E5561BBA}" type="presOf" srcId="{B42C0C48-AB8D-4B9B-8DF3-A68F484E9FDC}" destId="{8EFE4830-2649-41D2-8AE4-68ADB7F5A19C}" srcOrd="0" destOrd="0" presId="urn:microsoft.com/office/officeart/2016/7/layout/RepeatingBendingProcessNew"/>
    <dgm:cxn modelId="{86A4B969-6D52-4DD2-951B-CA8B495137CF}" type="presOf" srcId="{B1ABEE96-2839-4F88-BCF3-9F3C1CB792F7}" destId="{FFA5C4D8-286A-4B77-A589-BBF30D78CF65}" srcOrd="0" destOrd="0" presId="urn:microsoft.com/office/officeart/2016/7/layout/RepeatingBendingProcessNew"/>
    <dgm:cxn modelId="{75C3826A-66EC-45C1-BD8D-C1D2E7E06783}" type="presOf" srcId="{C72711A1-7B0D-493A-A935-9A8A9268BA47}" destId="{80F7558F-F563-43C5-84B1-6C41E1496D67}" srcOrd="1" destOrd="0" presId="urn:microsoft.com/office/officeart/2016/7/layout/RepeatingBendingProcessNew"/>
    <dgm:cxn modelId="{6B134C50-F176-4773-826B-8DB0FFECDD4A}" type="presOf" srcId="{14CCB10F-07C1-4EF3-BC2B-2C0086B0184A}" destId="{7C73E338-A412-4ACC-BC88-AC9CE2C0AD51}" srcOrd="1" destOrd="0" presId="urn:microsoft.com/office/officeart/2016/7/layout/RepeatingBendingProcessNew"/>
    <dgm:cxn modelId="{EE991471-CCC0-4A48-9451-9A41585F5B44}" srcId="{E50C067F-EAE1-41FD-B3FE-76915AD90978}" destId="{6E84DEAD-CB75-4056-AEB3-30E190E34638}" srcOrd="3" destOrd="0" parTransId="{0EA7FDE5-3276-46A8-9689-DF9C81122161}" sibTransId="{58B97FF5-9555-4AF2-BBDD-5A36A2648B71}"/>
    <dgm:cxn modelId="{8E985B52-4E92-4B56-8129-34DFE2264C2D}" type="presOf" srcId="{58B97FF5-9555-4AF2-BBDD-5A36A2648B71}" destId="{C059EA32-791D-4B6C-B488-F3ECF48714C6}" srcOrd="1" destOrd="0" presId="urn:microsoft.com/office/officeart/2016/7/layout/RepeatingBendingProcessNew"/>
    <dgm:cxn modelId="{3BA81C73-A0AB-422D-BDA1-BCD8227AA0DA}" type="presOf" srcId="{CEDCD87A-46FB-4E38-A512-4C7D9D2EE60E}" destId="{25E3E153-C82E-41B4-A6A5-B282B75B970F}" srcOrd="1" destOrd="0" presId="urn:microsoft.com/office/officeart/2016/7/layout/RepeatingBendingProcessNew"/>
    <dgm:cxn modelId="{CA575753-73ED-4695-87CC-0BC9B8B11ACD}" type="presOf" srcId="{84115260-4D72-4BC4-9C21-9CEF003EC71E}" destId="{9281AA57-8F7C-462D-9E69-EFD6B9EE8ED8}" srcOrd="1" destOrd="0" presId="urn:microsoft.com/office/officeart/2016/7/layout/RepeatingBendingProcessNew"/>
    <dgm:cxn modelId="{0BB34B79-2833-485C-9158-D43DABD5AF18}" srcId="{E50C067F-EAE1-41FD-B3FE-76915AD90978}" destId="{8CE93E14-C544-42D5-9494-97FC543B27F1}" srcOrd="9" destOrd="0" parTransId="{4E58E294-19DC-42E0-9795-9F7BE93C188A}" sibTransId="{269707C6-C7A6-4AAA-B196-915194C3A8CC}"/>
    <dgm:cxn modelId="{A3FABE84-9689-42CB-A6BC-6F7F2738EB06}" type="presOf" srcId="{C72711A1-7B0D-493A-A935-9A8A9268BA47}" destId="{EBA0FD90-6C90-4C60-80C8-D621E547FC04}" srcOrd="0" destOrd="0" presId="urn:microsoft.com/office/officeart/2016/7/layout/RepeatingBendingProcessNew"/>
    <dgm:cxn modelId="{A103198D-12E5-46EA-B627-27E1FE5D96A8}" type="presOf" srcId="{14CCB10F-07C1-4EF3-BC2B-2C0086B0184A}" destId="{8303DF50-D07F-45D3-8274-D0CDFB2560A0}" srcOrd="0" destOrd="0" presId="urn:microsoft.com/office/officeart/2016/7/layout/RepeatingBendingProcessNew"/>
    <dgm:cxn modelId="{F4443E94-297F-4B5C-8B48-F807720F3170}" type="presOf" srcId="{19C63527-6EC1-4E99-A6C0-954B4BFCC5D8}" destId="{16FA77F4-8C6F-4AED-A7B9-01DC53B94009}" srcOrd="0" destOrd="0" presId="urn:microsoft.com/office/officeart/2016/7/layout/RepeatingBendingProcessNew"/>
    <dgm:cxn modelId="{B36DA895-0BBE-4AB4-82E2-164FB9F78117}" srcId="{E50C067F-EAE1-41FD-B3FE-76915AD90978}" destId="{766451BB-9073-48F8-8915-066A3BCDB547}" srcOrd="4" destOrd="0" parTransId="{BB10FA34-E731-4CBE-89E3-523C221F9C22}" sibTransId="{B1ABEE96-2839-4F88-BCF3-9F3C1CB792F7}"/>
    <dgm:cxn modelId="{70E5F6A3-F07D-4CE7-9311-A388289F3EFE}" srcId="{E50C067F-EAE1-41FD-B3FE-76915AD90978}" destId="{89D3F81B-D26F-4EAF-844E-C16E8E4C2EAC}" srcOrd="2" destOrd="0" parTransId="{0AC739AF-7815-4D2C-BBB8-DD5CD63E736F}" sibTransId="{619EDE17-C19A-4E67-9F16-1A3AC49357AC}"/>
    <dgm:cxn modelId="{A710D6AA-A8A2-474D-8308-968955889611}" type="presOf" srcId="{610A1576-25E4-4910-95E8-B3E3CFF511FC}" destId="{C9CE1183-BA78-4A5C-8172-D2F3E3B4BDFE}" srcOrd="0" destOrd="0" presId="urn:microsoft.com/office/officeart/2016/7/layout/RepeatingBendingProcessNew"/>
    <dgm:cxn modelId="{F007CFB3-5C53-4F62-B389-C2D1991C2CEA}" type="presOf" srcId="{8CE93E14-C544-42D5-9494-97FC543B27F1}" destId="{09A114B1-1780-420E-AC86-AA2EA82140BC}" srcOrd="0" destOrd="0" presId="urn:microsoft.com/office/officeart/2016/7/layout/RepeatingBendingProcessNew"/>
    <dgm:cxn modelId="{33DCE6BD-B62C-4E27-A319-433E8DA888C7}" type="presOf" srcId="{B1ABEE96-2839-4F88-BCF3-9F3C1CB792F7}" destId="{CCA5F6F5-EBAD-402C-A614-FC7841D156E8}" srcOrd="1" destOrd="0" presId="urn:microsoft.com/office/officeart/2016/7/layout/RepeatingBendingProcessNew"/>
    <dgm:cxn modelId="{76ECAEC6-B788-40E6-A6FE-FA388A8DD691}" type="presOf" srcId="{7861D9BC-0E7B-4205-8714-8EE8ED9139EB}" destId="{F7107F5C-4F2E-4753-833C-682E29021412}" srcOrd="0" destOrd="0" presId="urn:microsoft.com/office/officeart/2016/7/layout/RepeatingBendingProcessNew"/>
    <dgm:cxn modelId="{26290CD5-1758-45A2-ACF1-3B592806F174}" srcId="{E50C067F-EAE1-41FD-B3FE-76915AD90978}" destId="{EBFECE9E-BE35-4CF3-89A1-B62B4DF866AA}" srcOrd="5" destOrd="0" parTransId="{DFD66425-5ECB-4B40-AE2A-B044225F4E72}" sibTransId="{84115260-4D72-4BC4-9C21-9CEF003EC71E}"/>
    <dgm:cxn modelId="{2856A0DB-C739-4744-ABB7-3A53E03C512E}" srcId="{E50C067F-EAE1-41FD-B3FE-76915AD90978}" destId="{748A3229-DF47-4586-8A15-4FC56A360318}" srcOrd="1" destOrd="0" parTransId="{2CD0EC51-C31E-4E1A-B697-7AF450766B01}" sibTransId="{CEDCD87A-46FB-4E38-A512-4C7D9D2EE60E}"/>
    <dgm:cxn modelId="{94C8D0DE-B145-4FA0-B6AC-0955C4DEC776}" type="presOf" srcId="{84115260-4D72-4BC4-9C21-9CEF003EC71E}" destId="{1EDB6FB7-797B-49CD-BB62-E9035D4DE5E6}" srcOrd="0" destOrd="0" presId="urn:microsoft.com/office/officeart/2016/7/layout/RepeatingBendingProcessNew"/>
    <dgm:cxn modelId="{20CF4DE0-90F1-480F-9BEC-D9741BBF5656}" srcId="{E50C067F-EAE1-41FD-B3FE-76915AD90978}" destId="{7861D9BC-0E7B-4205-8714-8EE8ED9139EB}" srcOrd="7" destOrd="0" parTransId="{96AA2A39-195F-4E5A-BE16-379FCED306ED}" sibTransId="{FE33D843-4420-42E8-AF1C-C4D6B6B4C73D}"/>
    <dgm:cxn modelId="{DF0F1EE3-85E6-4989-AAA1-3712BBA8126E}" type="presOf" srcId="{6E84DEAD-CB75-4056-AEB3-30E190E34638}" destId="{79638163-43AA-45B1-8FED-6ADC50A621F4}" srcOrd="0" destOrd="0" presId="urn:microsoft.com/office/officeart/2016/7/layout/RepeatingBendingProcessNew"/>
    <dgm:cxn modelId="{3BC474F5-4757-4C0D-9FC6-7BDD62D17B9A}" type="presOf" srcId="{619EDE17-C19A-4E67-9F16-1A3AC49357AC}" destId="{ED46E1AE-DF5B-4266-BE09-C30421C7CD5A}" srcOrd="0" destOrd="0" presId="urn:microsoft.com/office/officeart/2016/7/layout/RepeatingBendingProcessNew"/>
    <dgm:cxn modelId="{861C78FE-92C3-4DBF-AC56-35B7F58305BE}" type="presOf" srcId="{748A3229-DF47-4586-8A15-4FC56A360318}" destId="{810E9EC6-BB1B-461B-9B8D-1E432D2AD765}" srcOrd="0" destOrd="0" presId="urn:microsoft.com/office/officeart/2016/7/layout/RepeatingBendingProcessNew"/>
    <dgm:cxn modelId="{87E56051-7111-4DF2-9FD6-9CC810FEE392}" type="presParOf" srcId="{0AD4645F-FFDE-4E90-9BF6-77652D1CCB4D}" destId="{16FA77F4-8C6F-4AED-A7B9-01DC53B94009}" srcOrd="0" destOrd="0" presId="urn:microsoft.com/office/officeart/2016/7/layout/RepeatingBendingProcessNew"/>
    <dgm:cxn modelId="{8C37036E-DC03-4E96-9FD2-4E34D1259BE0}" type="presParOf" srcId="{0AD4645F-FFDE-4E90-9BF6-77652D1CCB4D}" destId="{8EFE4830-2649-41D2-8AE4-68ADB7F5A19C}" srcOrd="1" destOrd="0" presId="urn:microsoft.com/office/officeart/2016/7/layout/RepeatingBendingProcessNew"/>
    <dgm:cxn modelId="{7B213402-6418-4216-971C-0B7106E36038}" type="presParOf" srcId="{8EFE4830-2649-41D2-8AE4-68ADB7F5A19C}" destId="{77800B93-4213-43EB-85CF-E537509FAF52}" srcOrd="0" destOrd="0" presId="urn:microsoft.com/office/officeart/2016/7/layout/RepeatingBendingProcessNew"/>
    <dgm:cxn modelId="{B2946890-4376-4137-953C-2DCDD4AC8243}" type="presParOf" srcId="{0AD4645F-FFDE-4E90-9BF6-77652D1CCB4D}" destId="{810E9EC6-BB1B-461B-9B8D-1E432D2AD765}" srcOrd="2" destOrd="0" presId="urn:microsoft.com/office/officeart/2016/7/layout/RepeatingBendingProcessNew"/>
    <dgm:cxn modelId="{675CA51F-A7C3-40C8-8D32-AF0759E68082}" type="presParOf" srcId="{0AD4645F-FFDE-4E90-9BF6-77652D1CCB4D}" destId="{702EC3AD-C19F-4719-BB87-FDAB1FEAFCB7}" srcOrd="3" destOrd="0" presId="urn:microsoft.com/office/officeart/2016/7/layout/RepeatingBendingProcessNew"/>
    <dgm:cxn modelId="{B6045818-0CDA-4C99-8CC4-AF60352DE38B}" type="presParOf" srcId="{702EC3AD-C19F-4719-BB87-FDAB1FEAFCB7}" destId="{25E3E153-C82E-41B4-A6A5-B282B75B970F}" srcOrd="0" destOrd="0" presId="urn:microsoft.com/office/officeart/2016/7/layout/RepeatingBendingProcessNew"/>
    <dgm:cxn modelId="{6ED5E494-0540-424D-A7BD-44D764FE79BD}" type="presParOf" srcId="{0AD4645F-FFDE-4E90-9BF6-77652D1CCB4D}" destId="{EB924347-87BB-4256-BB35-E26C8FCF47AC}" srcOrd="4" destOrd="0" presId="urn:microsoft.com/office/officeart/2016/7/layout/RepeatingBendingProcessNew"/>
    <dgm:cxn modelId="{1B92A430-9567-43C2-BB67-447CE5F6C94C}" type="presParOf" srcId="{0AD4645F-FFDE-4E90-9BF6-77652D1CCB4D}" destId="{ED46E1AE-DF5B-4266-BE09-C30421C7CD5A}" srcOrd="5" destOrd="0" presId="urn:microsoft.com/office/officeart/2016/7/layout/RepeatingBendingProcessNew"/>
    <dgm:cxn modelId="{1F074006-ED6A-43CD-874F-E00E7A54DCE5}" type="presParOf" srcId="{ED46E1AE-DF5B-4266-BE09-C30421C7CD5A}" destId="{3E0CA039-8653-4EF5-9D2F-8A9B8C400E72}" srcOrd="0" destOrd="0" presId="urn:microsoft.com/office/officeart/2016/7/layout/RepeatingBendingProcessNew"/>
    <dgm:cxn modelId="{D771D0BA-0FC1-4D89-AED6-0683CB268FBE}" type="presParOf" srcId="{0AD4645F-FFDE-4E90-9BF6-77652D1CCB4D}" destId="{79638163-43AA-45B1-8FED-6ADC50A621F4}" srcOrd="6" destOrd="0" presId="urn:microsoft.com/office/officeart/2016/7/layout/RepeatingBendingProcessNew"/>
    <dgm:cxn modelId="{8B067868-7F5B-40DB-ABBF-A4E005DED6FA}" type="presParOf" srcId="{0AD4645F-FFDE-4E90-9BF6-77652D1CCB4D}" destId="{E5E8012D-7670-4007-A87E-17191B2A1025}" srcOrd="7" destOrd="0" presId="urn:microsoft.com/office/officeart/2016/7/layout/RepeatingBendingProcessNew"/>
    <dgm:cxn modelId="{07220B4D-4ED0-4116-8DBF-C41F119382AD}" type="presParOf" srcId="{E5E8012D-7670-4007-A87E-17191B2A1025}" destId="{C059EA32-791D-4B6C-B488-F3ECF48714C6}" srcOrd="0" destOrd="0" presId="urn:microsoft.com/office/officeart/2016/7/layout/RepeatingBendingProcessNew"/>
    <dgm:cxn modelId="{03B47452-F6A2-439E-9AE5-76D971AC2CC6}" type="presParOf" srcId="{0AD4645F-FFDE-4E90-9BF6-77652D1CCB4D}" destId="{8BAC181A-845D-420F-866A-C4E53829C117}" srcOrd="8" destOrd="0" presId="urn:microsoft.com/office/officeart/2016/7/layout/RepeatingBendingProcessNew"/>
    <dgm:cxn modelId="{7B80A168-3296-485A-9429-49FF39DBB8E9}" type="presParOf" srcId="{0AD4645F-FFDE-4E90-9BF6-77652D1CCB4D}" destId="{FFA5C4D8-286A-4B77-A589-BBF30D78CF65}" srcOrd="9" destOrd="0" presId="urn:microsoft.com/office/officeart/2016/7/layout/RepeatingBendingProcessNew"/>
    <dgm:cxn modelId="{458ACDCE-2868-4C3B-9E2B-E5F7B7268C02}" type="presParOf" srcId="{FFA5C4D8-286A-4B77-A589-BBF30D78CF65}" destId="{CCA5F6F5-EBAD-402C-A614-FC7841D156E8}" srcOrd="0" destOrd="0" presId="urn:microsoft.com/office/officeart/2016/7/layout/RepeatingBendingProcessNew"/>
    <dgm:cxn modelId="{26F69B49-77E7-4127-B4B1-0867211C9228}" type="presParOf" srcId="{0AD4645F-FFDE-4E90-9BF6-77652D1CCB4D}" destId="{6978F16A-FB0E-4667-AC8E-A8FB5C3568AE}" srcOrd="10" destOrd="0" presId="urn:microsoft.com/office/officeart/2016/7/layout/RepeatingBendingProcessNew"/>
    <dgm:cxn modelId="{50C3FCB4-D7D3-4135-8373-5E1F27D2740D}" type="presParOf" srcId="{0AD4645F-FFDE-4E90-9BF6-77652D1CCB4D}" destId="{1EDB6FB7-797B-49CD-BB62-E9035D4DE5E6}" srcOrd="11" destOrd="0" presId="urn:microsoft.com/office/officeart/2016/7/layout/RepeatingBendingProcessNew"/>
    <dgm:cxn modelId="{C6E8718D-514A-4423-B640-47FAD4B720DB}" type="presParOf" srcId="{1EDB6FB7-797B-49CD-BB62-E9035D4DE5E6}" destId="{9281AA57-8F7C-462D-9E69-EFD6B9EE8ED8}" srcOrd="0" destOrd="0" presId="urn:microsoft.com/office/officeart/2016/7/layout/RepeatingBendingProcessNew"/>
    <dgm:cxn modelId="{F372F001-9BDC-4C7A-9E43-5FFCEE08B29A}" type="presParOf" srcId="{0AD4645F-FFDE-4E90-9BF6-77652D1CCB4D}" destId="{2D60D472-B8A7-4BBE-9B65-9065C84219AF}" srcOrd="12" destOrd="0" presId="urn:microsoft.com/office/officeart/2016/7/layout/RepeatingBendingProcessNew"/>
    <dgm:cxn modelId="{6868D181-0742-47FE-890C-C577199B21EB}" type="presParOf" srcId="{0AD4645F-FFDE-4E90-9BF6-77652D1CCB4D}" destId="{EBA0FD90-6C90-4C60-80C8-D621E547FC04}" srcOrd="13" destOrd="0" presId="urn:microsoft.com/office/officeart/2016/7/layout/RepeatingBendingProcessNew"/>
    <dgm:cxn modelId="{88916FB4-8A51-4830-B8F4-CCDE87AD8F16}" type="presParOf" srcId="{EBA0FD90-6C90-4C60-80C8-D621E547FC04}" destId="{80F7558F-F563-43C5-84B1-6C41E1496D67}" srcOrd="0" destOrd="0" presId="urn:microsoft.com/office/officeart/2016/7/layout/RepeatingBendingProcessNew"/>
    <dgm:cxn modelId="{C7514508-D32F-4FD3-868F-DDB15C35C386}" type="presParOf" srcId="{0AD4645F-FFDE-4E90-9BF6-77652D1CCB4D}" destId="{F7107F5C-4F2E-4753-833C-682E29021412}" srcOrd="14" destOrd="0" presId="urn:microsoft.com/office/officeart/2016/7/layout/RepeatingBendingProcessNew"/>
    <dgm:cxn modelId="{DC8C550F-D660-4A02-ABBD-F8A19431722C}" type="presParOf" srcId="{0AD4645F-FFDE-4E90-9BF6-77652D1CCB4D}" destId="{49036688-E4C9-484E-B2AE-052DA8E1D193}" srcOrd="15" destOrd="0" presId="urn:microsoft.com/office/officeart/2016/7/layout/RepeatingBendingProcessNew"/>
    <dgm:cxn modelId="{6FAE2339-91B7-44F9-B706-AF3C105A20A7}" type="presParOf" srcId="{49036688-E4C9-484E-B2AE-052DA8E1D193}" destId="{6A033916-70FF-4E7A-A0E2-1BD72C85D183}" srcOrd="0" destOrd="0" presId="urn:microsoft.com/office/officeart/2016/7/layout/RepeatingBendingProcessNew"/>
    <dgm:cxn modelId="{E42E3609-104A-4975-80A1-EEC8804A8732}" type="presParOf" srcId="{0AD4645F-FFDE-4E90-9BF6-77652D1CCB4D}" destId="{C9CE1183-BA78-4A5C-8172-D2F3E3B4BDFE}" srcOrd="16" destOrd="0" presId="urn:microsoft.com/office/officeart/2016/7/layout/RepeatingBendingProcessNew"/>
    <dgm:cxn modelId="{6C218FDE-2135-4F83-925A-70DB032C0137}" type="presParOf" srcId="{0AD4645F-FFDE-4E90-9BF6-77652D1CCB4D}" destId="{8303DF50-D07F-45D3-8274-D0CDFB2560A0}" srcOrd="17" destOrd="0" presId="urn:microsoft.com/office/officeart/2016/7/layout/RepeatingBendingProcessNew"/>
    <dgm:cxn modelId="{7CB91CEF-C5B8-46F8-943E-4034D850A328}" type="presParOf" srcId="{8303DF50-D07F-45D3-8274-D0CDFB2560A0}" destId="{7C73E338-A412-4ACC-BC88-AC9CE2C0AD51}" srcOrd="0" destOrd="0" presId="urn:microsoft.com/office/officeart/2016/7/layout/RepeatingBendingProcessNew"/>
    <dgm:cxn modelId="{26D52F82-19BD-4A1C-927A-2DC789D553B9}" type="presParOf" srcId="{0AD4645F-FFDE-4E90-9BF6-77652D1CCB4D}" destId="{09A114B1-1780-420E-AC86-AA2EA82140BC}" srcOrd="1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665D55-F828-4BC6-AA9C-A26F9FB67B3B}" type="doc">
      <dgm:prSet loTypeId="urn:microsoft.com/office/officeart/2005/8/layout/process5" loCatId="process" qsTypeId="urn:microsoft.com/office/officeart/2005/8/quickstyle/simple1" qsCatId="simple" csTypeId="urn:microsoft.com/office/officeart/2005/8/colors/accent2_2" csCatId="accent2"/>
      <dgm:spPr/>
      <dgm:t>
        <a:bodyPr/>
        <a:lstStyle/>
        <a:p>
          <a:endParaRPr lang="en-US"/>
        </a:p>
      </dgm:t>
    </dgm:pt>
    <dgm:pt modelId="{DF640032-8B21-402B-B5E5-10952B301CD1}">
      <dgm:prSet/>
      <dgm:spPr/>
      <dgm:t>
        <a:bodyPr/>
        <a:lstStyle/>
        <a:p>
          <a:pPr rtl="0"/>
          <a:r>
            <a:rPr lang="en-US"/>
            <a:t>In the first instance, electric power consumption data will be gathered</a:t>
          </a:r>
          <a:r>
            <a:rPr lang="en-US">
              <a:latin typeface="Sitka Heading"/>
            </a:rPr>
            <a:t>(In our case simulated)</a:t>
          </a:r>
          <a:endParaRPr lang="en-US"/>
        </a:p>
      </dgm:t>
    </dgm:pt>
    <dgm:pt modelId="{C638DD58-C345-4287-9F14-2635AD961C33}" type="parTrans" cxnId="{6AB61F1F-9A4E-40DE-ADBB-4F129781F032}">
      <dgm:prSet/>
      <dgm:spPr/>
      <dgm:t>
        <a:bodyPr/>
        <a:lstStyle/>
        <a:p>
          <a:endParaRPr lang="en-US"/>
        </a:p>
      </dgm:t>
    </dgm:pt>
    <dgm:pt modelId="{CC0F349A-DBCE-4657-9657-3AF0B0053AC2}" type="sibTrans" cxnId="{6AB61F1F-9A4E-40DE-ADBB-4F129781F032}">
      <dgm:prSet/>
      <dgm:spPr/>
      <dgm:t>
        <a:bodyPr/>
        <a:lstStyle/>
        <a:p>
          <a:endParaRPr lang="en-US"/>
        </a:p>
      </dgm:t>
    </dgm:pt>
    <dgm:pt modelId="{F35798F0-ED46-4B76-862E-748BECD5D1CF}">
      <dgm:prSet/>
      <dgm:spPr/>
      <dgm:t>
        <a:bodyPr/>
        <a:lstStyle/>
        <a:p>
          <a:r>
            <a:rPr lang="en-US"/>
            <a:t>This information will be sent through in real time, and it will use a software called Apache </a:t>
          </a:r>
          <a:r>
            <a:rPr lang="en-US" err="1">
              <a:latin typeface="Sitka Heading"/>
            </a:rPr>
            <a:t>kafka</a:t>
          </a:r>
          <a:r>
            <a:rPr lang="en-US">
              <a:latin typeface="Sitka Heading"/>
            </a:rPr>
            <a:t>.</a:t>
          </a:r>
          <a:endParaRPr lang="en-US"/>
        </a:p>
      </dgm:t>
    </dgm:pt>
    <dgm:pt modelId="{B574AD8F-1058-4C05-8395-9D856D815EC6}" type="parTrans" cxnId="{A23FD068-8A6F-451A-8D79-DCBAE8674456}">
      <dgm:prSet/>
      <dgm:spPr/>
      <dgm:t>
        <a:bodyPr/>
        <a:lstStyle/>
        <a:p>
          <a:endParaRPr lang="en-US"/>
        </a:p>
      </dgm:t>
    </dgm:pt>
    <dgm:pt modelId="{3DEF23B8-DE0F-40C3-AF35-956DCB41A1E3}" type="sibTrans" cxnId="{A23FD068-8A6F-451A-8D79-DCBAE8674456}">
      <dgm:prSet/>
      <dgm:spPr/>
      <dgm:t>
        <a:bodyPr/>
        <a:lstStyle/>
        <a:p>
          <a:endParaRPr lang="en-US"/>
        </a:p>
      </dgm:t>
    </dgm:pt>
    <dgm:pt modelId="{AC5BD29A-6759-4F6E-9520-31B4B01783DA}">
      <dgm:prSet/>
      <dgm:spPr/>
      <dgm:t>
        <a:bodyPr/>
        <a:lstStyle/>
        <a:p>
          <a:r>
            <a:rPr lang="en-US"/>
            <a:t>Accordingly, Kafka supports efficient mechanisms of handling streams in distributed systems</a:t>
          </a:r>
        </a:p>
      </dgm:t>
    </dgm:pt>
    <dgm:pt modelId="{87E3A21E-4FE2-4EA3-BF8D-4556186F4F1F}" type="parTrans" cxnId="{AE2E38E2-5223-40EC-A49E-84F05B9E47A8}">
      <dgm:prSet/>
      <dgm:spPr/>
      <dgm:t>
        <a:bodyPr/>
        <a:lstStyle/>
        <a:p>
          <a:endParaRPr lang="en-US"/>
        </a:p>
      </dgm:t>
    </dgm:pt>
    <dgm:pt modelId="{C423378C-66FF-4C15-8C30-C7A564FF96C2}" type="sibTrans" cxnId="{AE2E38E2-5223-40EC-A49E-84F05B9E47A8}">
      <dgm:prSet/>
      <dgm:spPr/>
      <dgm:t>
        <a:bodyPr/>
        <a:lstStyle/>
        <a:p>
          <a:endParaRPr lang="en-US"/>
        </a:p>
      </dgm:t>
    </dgm:pt>
    <dgm:pt modelId="{BA17BF0A-2014-495B-AC6B-73099A3120DF}" type="pres">
      <dgm:prSet presAssocID="{0F665D55-F828-4BC6-AA9C-A26F9FB67B3B}" presName="diagram" presStyleCnt="0">
        <dgm:presLayoutVars>
          <dgm:dir/>
          <dgm:resizeHandles val="exact"/>
        </dgm:presLayoutVars>
      </dgm:prSet>
      <dgm:spPr/>
    </dgm:pt>
    <dgm:pt modelId="{8A518B2A-6AFC-49FD-93A3-1400CAE8F6A8}" type="pres">
      <dgm:prSet presAssocID="{DF640032-8B21-402B-B5E5-10952B301CD1}" presName="node" presStyleLbl="node1" presStyleIdx="0" presStyleCnt="3">
        <dgm:presLayoutVars>
          <dgm:bulletEnabled val="1"/>
        </dgm:presLayoutVars>
      </dgm:prSet>
      <dgm:spPr/>
    </dgm:pt>
    <dgm:pt modelId="{F9624004-25A6-4142-BCE4-6955A98DC489}" type="pres">
      <dgm:prSet presAssocID="{CC0F349A-DBCE-4657-9657-3AF0B0053AC2}" presName="sibTrans" presStyleLbl="sibTrans2D1" presStyleIdx="0" presStyleCnt="2"/>
      <dgm:spPr/>
    </dgm:pt>
    <dgm:pt modelId="{66434801-C926-4CD8-9F0A-3253A9B133E4}" type="pres">
      <dgm:prSet presAssocID="{CC0F349A-DBCE-4657-9657-3AF0B0053AC2}" presName="connectorText" presStyleLbl="sibTrans2D1" presStyleIdx="0" presStyleCnt="2"/>
      <dgm:spPr/>
    </dgm:pt>
    <dgm:pt modelId="{2F2E44E5-CCC1-4A88-A9F6-1F60D1ADFA95}" type="pres">
      <dgm:prSet presAssocID="{F35798F0-ED46-4B76-862E-748BECD5D1CF}" presName="node" presStyleLbl="node1" presStyleIdx="1" presStyleCnt="3">
        <dgm:presLayoutVars>
          <dgm:bulletEnabled val="1"/>
        </dgm:presLayoutVars>
      </dgm:prSet>
      <dgm:spPr/>
    </dgm:pt>
    <dgm:pt modelId="{6A4C861D-95C8-48CA-95F7-5E577BEDD77A}" type="pres">
      <dgm:prSet presAssocID="{3DEF23B8-DE0F-40C3-AF35-956DCB41A1E3}" presName="sibTrans" presStyleLbl="sibTrans2D1" presStyleIdx="1" presStyleCnt="2"/>
      <dgm:spPr/>
    </dgm:pt>
    <dgm:pt modelId="{E167DA06-327A-4C10-B870-51CC730D53FB}" type="pres">
      <dgm:prSet presAssocID="{3DEF23B8-DE0F-40C3-AF35-956DCB41A1E3}" presName="connectorText" presStyleLbl="sibTrans2D1" presStyleIdx="1" presStyleCnt="2"/>
      <dgm:spPr/>
    </dgm:pt>
    <dgm:pt modelId="{BAB59520-5F37-49D9-B5ED-691C724D6FC6}" type="pres">
      <dgm:prSet presAssocID="{AC5BD29A-6759-4F6E-9520-31B4B01783DA}" presName="node" presStyleLbl="node1" presStyleIdx="2" presStyleCnt="3">
        <dgm:presLayoutVars>
          <dgm:bulletEnabled val="1"/>
        </dgm:presLayoutVars>
      </dgm:prSet>
      <dgm:spPr/>
    </dgm:pt>
  </dgm:ptLst>
  <dgm:cxnLst>
    <dgm:cxn modelId="{BD432C1B-150C-492F-B7FF-947EB2FA5292}" type="presOf" srcId="{CC0F349A-DBCE-4657-9657-3AF0B0053AC2}" destId="{F9624004-25A6-4142-BCE4-6955A98DC489}" srcOrd="0" destOrd="0" presId="urn:microsoft.com/office/officeart/2005/8/layout/process5"/>
    <dgm:cxn modelId="{6AB61F1F-9A4E-40DE-ADBB-4F129781F032}" srcId="{0F665D55-F828-4BC6-AA9C-A26F9FB67B3B}" destId="{DF640032-8B21-402B-B5E5-10952B301CD1}" srcOrd="0" destOrd="0" parTransId="{C638DD58-C345-4287-9F14-2635AD961C33}" sibTransId="{CC0F349A-DBCE-4657-9657-3AF0B0053AC2}"/>
    <dgm:cxn modelId="{A23FD068-8A6F-451A-8D79-DCBAE8674456}" srcId="{0F665D55-F828-4BC6-AA9C-A26F9FB67B3B}" destId="{F35798F0-ED46-4B76-862E-748BECD5D1CF}" srcOrd="1" destOrd="0" parTransId="{B574AD8F-1058-4C05-8395-9D856D815EC6}" sibTransId="{3DEF23B8-DE0F-40C3-AF35-956DCB41A1E3}"/>
    <dgm:cxn modelId="{71F3FE4E-87C2-4960-B574-C08723C913AA}" type="presOf" srcId="{CC0F349A-DBCE-4657-9657-3AF0B0053AC2}" destId="{66434801-C926-4CD8-9F0A-3253A9B133E4}" srcOrd="1" destOrd="0" presId="urn:microsoft.com/office/officeart/2005/8/layout/process5"/>
    <dgm:cxn modelId="{10008581-833E-4243-B063-175763E823CA}" type="presOf" srcId="{3DEF23B8-DE0F-40C3-AF35-956DCB41A1E3}" destId="{6A4C861D-95C8-48CA-95F7-5E577BEDD77A}" srcOrd="0" destOrd="0" presId="urn:microsoft.com/office/officeart/2005/8/layout/process5"/>
    <dgm:cxn modelId="{41AAA181-0572-4D50-927D-364770E49BEB}" type="presOf" srcId="{3DEF23B8-DE0F-40C3-AF35-956DCB41A1E3}" destId="{E167DA06-327A-4C10-B870-51CC730D53FB}" srcOrd="1" destOrd="0" presId="urn:microsoft.com/office/officeart/2005/8/layout/process5"/>
    <dgm:cxn modelId="{D3F4A585-F55B-430F-A40A-1A23868B3D35}" type="presOf" srcId="{AC5BD29A-6759-4F6E-9520-31B4B01783DA}" destId="{BAB59520-5F37-49D9-B5ED-691C724D6FC6}" srcOrd="0" destOrd="0" presId="urn:microsoft.com/office/officeart/2005/8/layout/process5"/>
    <dgm:cxn modelId="{0DF73595-842F-4DBC-83CA-D52310CE5E5F}" type="presOf" srcId="{0F665D55-F828-4BC6-AA9C-A26F9FB67B3B}" destId="{BA17BF0A-2014-495B-AC6B-73099A3120DF}" srcOrd="0" destOrd="0" presId="urn:microsoft.com/office/officeart/2005/8/layout/process5"/>
    <dgm:cxn modelId="{12204FAB-8EEF-4B02-9F3C-0000496E0BC6}" type="presOf" srcId="{DF640032-8B21-402B-B5E5-10952B301CD1}" destId="{8A518B2A-6AFC-49FD-93A3-1400CAE8F6A8}" srcOrd="0" destOrd="0" presId="urn:microsoft.com/office/officeart/2005/8/layout/process5"/>
    <dgm:cxn modelId="{AE2E38E2-5223-40EC-A49E-84F05B9E47A8}" srcId="{0F665D55-F828-4BC6-AA9C-A26F9FB67B3B}" destId="{AC5BD29A-6759-4F6E-9520-31B4B01783DA}" srcOrd="2" destOrd="0" parTransId="{87E3A21E-4FE2-4EA3-BF8D-4556186F4F1F}" sibTransId="{C423378C-66FF-4C15-8C30-C7A564FF96C2}"/>
    <dgm:cxn modelId="{BA02BAFD-79E7-4192-BE5D-2547BCC20473}" type="presOf" srcId="{F35798F0-ED46-4B76-862E-748BECD5D1CF}" destId="{2F2E44E5-CCC1-4A88-A9F6-1F60D1ADFA95}" srcOrd="0" destOrd="0" presId="urn:microsoft.com/office/officeart/2005/8/layout/process5"/>
    <dgm:cxn modelId="{6A3FA4AE-6813-4198-A864-2E59048CEC67}" type="presParOf" srcId="{BA17BF0A-2014-495B-AC6B-73099A3120DF}" destId="{8A518B2A-6AFC-49FD-93A3-1400CAE8F6A8}" srcOrd="0" destOrd="0" presId="urn:microsoft.com/office/officeart/2005/8/layout/process5"/>
    <dgm:cxn modelId="{235F2CDA-8361-406D-B7BF-3D8099008B52}" type="presParOf" srcId="{BA17BF0A-2014-495B-AC6B-73099A3120DF}" destId="{F9624004-25A6-4142-BCE4-6955A98DC489}" srcOrd="1" destOrd="0" presId="urn:microsoft.com/office/officeart/2005/8/layout/process5"/>
    <dgm:cxn modelId="{F099AE0A-C8E0-4291-A2BD-AFA298E85F4A}" type="presParOf" srcId="{F9624004-25A6-4142-BCE4-6955A98DC489}" destId="{66434801-C926-4CD8-9F0A-3253A9B133E4}" srcOrd="0" destOrd="0" presId="urn:microsoft.com/office/officeart/2005/8/layout/process5"/>
    <dgm:cxn modelId="{6328C77A-81A5-41F9-8A43-092D0AAB6541}" type="presParOf" srcId="{BA17BF0A-2014-495B-AC6B-73099A3120DF}" destId="{2F2E44E5-CCC1-4A88-A9F6-1F60D1ADFA95}" srcOrd="2" destOrd="0" presId="urn:microsoft.com/office/officeart/2005/8/layout/process5"/>
    <dgm:cxn modelId="{48C51D9E-3038-4F52-B41D-672911CEFC81}" type="presParOf" srcId="{BA17BF0A-2014-495B-AC6B-73099A3120DF}" destId="{6A4C861D-95C8-48CA-95F7-5E577BEDD77A}" srcOrd="3" destOrd="0" presId="urn:microsoft.com/office/officeart/2005/8/layout/process5"/>
    <dgm:cxn modelId="{BFA428F3-531D-4140-B44B-CCB18F914322}" type="presParOf" srcId="{6A4C861D-95C8-48CA-95F7-5E577BEDD77A}" destId="{E167DA06-327A-4C10-B870-51CC730D53FB}" srcOrd="0" destOrd="0" presId="urn:microsoft.com/office/officeart/2005/8/layout/process5"/>
    <dgm:cxn modelId="{0F53D8C7-0EDC-46E2-A182-7F3DB0D10261}" type="presParOf" srcId="{BA17BF0A-2014-495B-AC6B-73099A3120DF}" destId="{BAB59520-5F37-49D9-B5ED-691C724D6FC6}" srcOrd="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5F03893-9970-4D35-9486-77102A96CFC7}"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F94E069D-4507-472C-A1C7-89D917A4291D}">
      <dgm:prSet/>
      <dgm:spPr/>
      <dgm:t>
        <a:bodyPr/>
        <a:lstStyle/>
        <a:p>
          <a:pPr>
            <a:lnSpc>
              <a:spcPct val="100000"/>
            </a:lnSpc>
          </a:pPr>
          <a:r>
            <a:rPr lang="en-US"/>
            <a:t>In conclusion, the method of predicting electricity usage in office buildings in time using a combination of learning, Apache Spark and Apache Kafka is a highly effective and adaptable solution</a:t>
          </a:r>
        </a:p>
      </dgm:t>
    </dgm:pt>
    <dgm:pt modelId="{822E706A-8342-479D-A1CB-DF618B3A8E63}" type="parTrans" cxnId="{9FC91037-4490-47B6-A1AC-269D37A733D3}">
      <dgm:prSet/>
      <dgm:spPr/>
      <dgm:t>
        <a:bodyPr/>
        <a:lstStyle/>
        <a:p>
          <a:endParaRPr lang="en-US"/>
        </a:p>
      </dgm:t>
    </dgm:pt>
    <dgm:pt modelId="{E14CFBF9-26B8-4B8F-A928-B5FD52D2F16E}" type="sibTrans" cxnId="{9FC91037-4490-47B6-A1AC-269D37A733D3}">
      <dgm:prSet/>
      <dgm:spPr/>
      <dgm:t>
        <a:bodyPr/>
        <a:lstStyle/>
        <a:p>
          <a:endParaRPr lang="en-US"/>
        </a:p>
      </dgm:t>
    </dgm:pt>
    <dgm:pt modelId="{BF955880-FF69-4B02-A4FF-E672EE8A0623}">
      <dgm:prSet/>
      <dgm:spPr/>
      <dgm:t>
        <a:bodyPr/>
        <a:lstStyle/>
        <a:p>
          <a:pPr>
            <a:lnSpc>
              <a:spcPct val="100000"/>
            </a:lnSpc>
          </a:pPr>
          <a:r>
            <a:rPr lang="en-US"/>
            <a:t>It empowers building managers with timely insights to optimize energy consumption</a:t>
          </a:r>
        </a:p>
      </dgm:t>
    </dgm:pt>
    <dgm:pt modelId="{7935E177-37EC-4A08-98C0-BA267BC3856B}" type="parTrans" cxnId="{9B28EA48-5B23-469A-9308-201F6C41C054}">
      <dgm:prSet/>
      <dgm:spPr/>
      <dgm:t>
        <a:bodyPr/>
        <a:lstStyle/>
        <a:p>
          <a:endParaRPr lang="en-US"/>
        </a:p>
      </dgm:t>
    </dgm:pt>
    <dgm:pt modelId="{BD52F39B-5222-49E2-91A2-95B1E433DBE8}" type="sibTrans" cxnId="{9B28EA48-5B23-469A-9308-201F6C41C054}">
      <dgm:prSet/>
      <dgm:spPr/>
      <dgm:t>
        <a:bodyPr/>
        <a:lstStyle/>
        <a:p>
          <a:endParaRPr lang="en-US"/>
        </a:p>
      </dgm:t>
    </dgm:pt>
    <dgm:pt modelId="{1AE11CE7-9EC6-42DB-85FE-459DA5EC9C0E}">
      <dgm:prSet/>
      <dgm:spPr/>
      <dgm:t>
        <a:bodyPr/>
        <a:lstStyle/>
        <a:p>
          <a:pPr>
            <a:lnSpc>
              <a:spcPct val="100000"/>
            </a:lnSpc>
          </a:pPr>
          <a:r>
            <a:rPr lang="en-US"/>
            <a:t>By utilizing learning techniques alongside the real time capabilities of Apache Kafka and Spark this approach offers a solution, for enhancing energy efficiency reducing costs and contributing to a more sustainable future</a:t>
          </a:r>
        </a:p>
      </dgm:t>
    </dgm:pt>
    <dgm:pt modelId="{3D5EA8DE-7A3B-4380-BFAD-5358520E91CC}" type="parTrans" cxnId="{E6042873-51CC-41C8-A056-22EFC9F22C75}">
      <dgm:prSet/>
      <dgm:spPr/>
      <dgm:t>
        <a:bodyPr/>
        <a:lstStyle/>
        <a:p>
          <a:endParaRPr lang="en-US"/>
        </a:p>
      </dgm:t>
    </dgm:pt>
    <dgm:pt modelId="{8E385753-7A57-4452-837E-498DCE639E33}" type="sibTrans" cxnId="{E6042873-51CC-41C8-A056-22EFC9F22C75}">
      <dgm:prSet/>
      <dgm:spPr/>
      <dgm:t>
        <a:bodyPr/>
        <a:lstStyle/>
        <a:p>
          <a:endParaRPr lang="en-US"/>
        </a:p>
      </dgm:t>
    </dgm:pt>
    <dgm:pt modelId="{78A329B3-899C-4290-9273-81E695A15FE1}" type="pres">
      <dgm:prSet presAssocID="{B5F03893-9970-4D35-9486-77102A96CFC7}" presName="vert0" presStyleCnt="0">
        <dgm:presLayoutVars>
          <dgm:dir/>
          <dgm:animOne val="branch"/>
          <dgm:animLvl val="lvl"/>
        </dgm:presLayoutVars>
      </dgm:prSet>
      <dgm:spPr/>
    </dgm:pt>
    <dgm:pt modelId="{9C7C08E3-65E1-4B3B-AA1B-BD926FB25E35}" type="pres">
      <dgm:prSet presAssocID="{F94E069D-4507-472C-A1C7-89D917A4291D}" presName="thickLine" presStyleLbl="alignNode1" presStyleIdx="0" presStyleCnt="3"/>
      <dgm:spPr/>
    </dgm:pt>
    <dgm:pt modelId="{3A173708-4C09-4501-AC2B-E6406CF7A48A}" type="pres">
      <dgm:prSet presAssocID="{F94E069D-4507-472C-A1C7-89D917A4291D}" presName="horz1" presStyleCnt="0"/>
      <dgm:spPr/>
    </dgm:pt>
    <dgm:pt modelId="{81BE2ECC-3472-44E2-A708-813944D5208D}" type="pres">
      <dgm:prSet presAssocID="{F94E069D-4507-472C-A1C7-89D917A4291D}" presName="tx1" presStyleLbl="revTx" presStyleIdx="0" presStyleCnt="3"/>
      <dgm:spPr/>
    </dgm:pt>
    <dgm:pt modelId="{0EA45124-4AFD-44A8-B138-8C3C8D9619EB}" type="pres">
      <dgm:prSet presAssocID="{F94E069D-4507-472C-A1C7-89D917A4291D}" presName="vert1" presStyleCnt="0"/>
      <dgm:spPr/>
    </dgm:pt>
    <dgm:pt modelId="{89C62040-936D-4969-A659-F46293193AD2}" type="pres">
      <dgm:prSet presAssocID="{BF955880-FF69-4B02-A4FF-E672EE8A0623}" presName="thickLine" presStyleLbl="alignNode1" presStyleIdx="1" presStyleCnt="3"/>
      <dgm:spPr/>
    </dgm:pt>
    <dgm:pt modelId="{AE3C4DCB-3BB5-4E9A-B01D-5EE6A3FF375B}" type="pres">
      <dgm:prSet presAssocID="{BF955880-FF69-4B02-A4FF-E672EE8A0623}" presName="horz1" presStyleCnt="0"/>
      <dgm:spPr/>
    </dgm:pt>
    <dgm:pt modelId="{FAA8A525-CCC7-463B-BB01-B6ABCCD8A1E1}" type="pres">
      <dgm:prSet presAssocID="{BF955880-FF69-4B02-A4FF-E672EE8A0623}" presName="tx1" presStyleLbl="revTx" presStyleIdx="1" presStyleCnt="3"/>
      <dgm:spPr/>
    </dgm:pt>
    <dgm:pt modelId="{34B7D590-AB99-4500-A426-5E5B1E4840FA}" type="pres">
      <dgm:prSet presAssocID="{BF955880-FF69-4B02-A4FF-E672EE8A0623}" presName="vert1" presStyleCnt="0"/>
      <dgm:spPr/>
    </dgm:pt>
    <dgm:pt modelId="{FF39639F-CFAE-4D28-827F-F5AF471C0678}" type="pres">
      <dgm:prSet presAssocID="{1AE11CE7-9EC6-42DB-85FE-459DA5EC9C0E}" presName="thickLine" presStyleLbl="alignNode1" presStyleIdx="2" presStyleCnt="3"/>
      <dgm:spPr/>
    </dgm:pt>
    <dgm:pt modelId="{4942B5C7-8548-40CF-9A5C-A832435ACCE0}" type="pres">
      <dgm:prSet presAssocID="{1AE11CE7-9EC6-42DB-85FE-459DA5EC9C0E}" presName="horz1" presStyleCnt="0"/>
      <dgm:spPr/>
    </dgm:pt>
    <dgm:pt modelId="{E1DFF793-98D5-4F51-AE5B-2D3F2E6AC396}" type="pres">
      <dgm:prSet presAssocID="{1AE11CE7-9EC6-42DB-85FE-459DA5EC9C0E}" presName="tx1" presStyleLbl="revTx" presStyleIdx="2" presStyleCnt="3"/>
      <dgm:spPr/>
    </dgm:pt>
    <dgm:pt modelId="{524F8C47-8D48-4C90-8930-CE4A67632A51}" type="pres">
      <dgm:prSet presAssocID="{1AE11CE7-9EC6-42DB-85FE-459DA5EC9C0E}" presName="vert1" presStyleCnt="0"/>
      <dgm:spPr/>
    </dgm:pt>
  </dgm:ptLst>
  <dgm:cxnLst>
    <dgm:cxn modelId="{9FC91037-4490-47B6-A1AC-269D37A733D3}" srcId="{B5F03893-9970-4D35-9486-77102A96CFC7}" destId="{F94E069D-4507-472C-A1C7-89D917A4291D}" srcOrd="0" destOrd="0" parTransId="{822E706A-8342-479D-A1CB-DF618B3A8E63}" sibTransId="{E14CFBF9-26B8-4B8F-A928-B5FD52D2F16E}"/>
    <dgm:cxn modelId="{C6CBF839-BF64-42A8-8E5F-DFF18160EE6B}" type="presOf" srcId="{B5F03893-9970-4D35-9486-77102A96CFC7}" destId="{78A329B3-899C-4290-9273-81E695A15FE1}" srcOrd="0" destOrd="0" presId="urn:microsoft.com/office/officeart/2008/layout/LinedList"/>
    <dgm:cxn modelId="{91769C43-BE5E-4A5D-937D-046D6F6B1E28}" type="presOf" srcId="{1AE11CE7-9EC6-42DB-85FE-459DA5EC9C0E}" destId="{E1DFF793-98D5-4F51-AE5B-2D3F2E6AC396}" srcOrd="0" destOrd="0" presId="urn:microsoft.com/office/officeart/2008/layout/LinedList"/>
    <dgm:cxn modelId="{9B28EA48-5B23-469A-9308-201F6C41C054}" srcId="{B5F03893-9970-4D35-9486-77102A96CFC7}" destId="{BF955880-FF69-4B02-A4FF-E672EE8A0623}" srcOrd="1" destOrd="0" parTransId="{7935E177-37EC-4A08-98C0-BA267BC3856B}" sibTransId="{BD52F39B-5222-49E2-91A2-95B1E433DBE8}"/>
    <dgm:cxn modelId="{E6042873-51CC-41C8-A056-22EFC9F22C75}" srcId="{B5F03893-9970-4D35-9486-77102A96CFC7}" destId="{1AE11CE7-9EC6-42DB-85FE-459DA5EC9C0E}" srcOrd="2" destOrd="0" parTransId="{3D5EA8DE-7A3B-4380-BFAD-5358520E91CC}" sibTransId="{8E385753-7A57-4452-837E-498DCE639E33}"/>
    <dgm:cxn modelId="{C1C4A655-4D30-4EFB-9301-2538A5DC5F7C}" type="presOf" srcId="{F94E069D-4507-472C-A1C7-89D917A4291D}" destId="{81BE2ECC-3472-44E2-A708-813944D5208D}" srcOrd="0" destOrd="0" presId="urn:microsoft.com/office/officeart/2008/layout/LinedList"/>
    <dgm:cxn modelId="{D45B64D2-B463-4D09-9DDC-3BF6CEDF6D74}" type="presOf" srcId="{BF955880-FF69-4B02-A4FF-E672EE8A0623}" destId="{FAA8A525-CCC7-463B-BB01-B6ABCCD8A1E1}" srcOrd="0" destOrd="0" presId="urn:microsoft.com/office/officeart/2008/layout/LinedList"/>
    <dgm:cxn modelId="{110A626B-3EE3-4D0B-A5C6-1BC23A2F3329}" type="presParOf" srcId="{78A329B3-899C-4290-9273-81E695A15FE1}" destId="{9C7C08E3-65E1-4B3B-AA1B-BD926FB25E35}" srcOrd="0" destOrd="0" presId="urn:microsoft.com/office/officeart/2008/layout/LinedList"/>
    <dgm:cxn modelId="{24A87398-6E63-4974-AF06-8DD8A4344EC0}" type="presParOf" srcId="{78A329B3-899C-4290-9273-81E695A15FE1}" destId="{3A173708-4C09-4501-AC2B-E6406CF7A48A}" srcOrd="1" destOrd="0" presId="urn:microsoft.com/office/officeart/2008/layout/LinedList"/>
    <dgm:cxn modelId="{2BA18E8B-996F-46E3-9213-5525A1B90FAA}" type="presParOf" srcId="{3A173708-4C09-4501-AC2B-E6406CF7A48A}" destId="{81BE2ECC-3472-44E2-A708-813944D5208D}" srcOrd="0" destOrd="0" presId="urn:microsoft.com/office/officeart/2008/layout/LinedList"/>
    <dgm:cxn modelId="{86A1BCAC-BCF7-4F57-AF0F-15ED304596E1}" type="presParOf" srcId="{3A173708-4C09-4501-AC2B-E6406CF7A48A}" destId="{0EA45124-4AFD-44A8-B138-8C3C8D9619EB}" srcOrd="1" destOrd="0" presId="urn:microsoft.com/office/officeart/2008/layout/LinedList"/>
    <dgm:cxn modelId="{A720A9D8-AEE3-44EC-BA39-5970131410F1}" type="presParOf" srcId="{78A329B3-899C-4290-9273-81E695A15FE1}" destId="{89C62040-936D-4969-A659-F46293193AD2}" srcOrd="2" destOrd="0" presId="urn:microsoft.com/office/officeart/2008/layout/LinedList"/>
    <dgm:cxn modelId="{DF7BC4B0-68ED-4AB5-90FA-4C4A040DDA91}" type="presParOf" srcId="{78A329B3-899C-4290-9273-81E695A15FE1}" destId="{AE3C4DCB-3BB5-4E9A-B01D-5EE6A3FF375B}" srcOrd="3" destOrd="0" presId="urn:microsoft.com/office/officeart/2008/layout/LinedList"/>
    <dgm:cxn modelId="{79D5A7D5-EEF6-4833-9F59-3C1050933AB3}" type="presParOf" srcId="{AE3C4DCB-3BB5-4E9A-B01D-5EE6A3FF375B}" destId="{FAA8A525-CCC7-463B-BB01-B6ABCCD8A1E1}" srcOrd="0" destOrd="0" presId="urn:microsoft.com/office/officeart/2008/layout/LinedList"/>
    <dgm:cxn modelId="{70E888E4-539F-4EBB-B00A-7D7BFDFB2028}" type="presParOf" srcId="{AE3C4DCB-3BB5-4E9A-B01D-5EE6A3FF375B}" destId="{34B7D590-AB99-4500-A426-5E5B1E4840FA}" srcOrd="1" destOrd="0" presId="urn:microsoft.com/office/officeart/2008/layout/LinedList"/>
    <dgm:cxn modelId="{22E06878-5107-4FAA-AC53-570A889304E0}" type="presParOf" srcId="{78A329B3-899C-4290-9273-81E695A15FE1}" destId="{FF39639F-CFAE-4D28-827F-F5AF471C0678}" srcOrd="4" destOrd="0" presId="urn:microsoft.com/office/officeart/2008/layout/LinedList"/>
    <dgm:cxn modelId="{9E77AF57-67D2-4729-B25E-9455B9CD16E2}" type="presParOf" srcId="{78A329B3-899C-4290-9273-81E695A15FE1}" destId="{4942B5C7-8548-40CF-9A5C-A832435ACCE0}" srcOrd="5" destOrd="0" presId="urn:microsoft.com/office/officeart/2008/layout/LinedList"/>
    <dgm:cxn modelId="{1F521D25-B254-498A-A116-98205BE274E2}" type="presParOf" srcId="{4942B5C7-8548-40CF-9A5C-A832435ACCE0}" destId="{E1DFF793-98D5-4F51-AE5B-2D3F2E6AC396}" srcOrd="0" destOrd="0" presId="urn:microsoft.com/office/officeart/2008/layout/LinedList"/>
    <dgm:cxn modelId="{D317D4E2-127C-4A6A-9298-ACD1FD5009FE}" type="presParOf" srcId="{4942B5C7-8548-40CF-9A5C-A832435ACCE0}" destId="{524F8C47-8D48-4C90-8930-CE4A67632A5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FE4830-2649-41D2-8AE4-68ADB7F5A19C}">
      <dsp:nvSpPr>
        <dsp:cNvPr id="0" name=""/>
        <dsp:cNvSpPr/>
      </dsp:nvSpPr>
      <dsp:spPr>
        <a:xfrm>
          <a:off x="1876290" y="912183"/>
          <a:ext cx="399716" cy="91440"/>
        </a:xfrm>
        <a:custGeom>
          <a:avLst/>
          <a:gdLst/>
          <a:ahLst/>
          <a:cxnLst/>
          <a:rect l="0" t="0" r="0" b="0"/>
          <a:pathLst>
            <a:path>
              <a:moveTo>
                <a:pt x="0" y="45720"/>
              </a:moveTo>
              <a:lnTo>
                <a:pt x="399716"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65391" y="955752"/>
        <a:ext cx="21515" cy="4303"/>
      </dsp:txXfrm>
    </dsp:sp>
    <dsp:sp modelId="{16FA77F4-8C6F-4AED-A7B9-01DC53B94009}">
      <dsp:nvSpPr>
        <dsp:cNvPr id="0" name=""/>
        <dsp:cNvSpPr/>
      </dsp:nvSpPr>
      <dsp:spPr>
        <a:xfrm>
          <a:off x="7148" y="396621"/>
          <a:ext cx="1870942" cy="11225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678" tIns="96232" rIns="91678" bIns="96232" numCol="1" spcCol="1270" anchor="ctr" anchorCtr="0">
          <a:noAutofit/>
        </a:bodyPr>
        <a:lstStyle/>
        <a:p>
          <a:pPr marL="0" lvl="0" indent="0" algn="ctr" defTabSz="977900" rtl="0">
            <a:lnSpc>
              <a:spcPct val="90000"/>
            </a:lnSpc>
            <a:spcBef>
              <a:spcPct val="0"/>
            </a:spcBef>
            <a:spcAft>
              <a:spcPct val="35000"/>
            </a:spcAft>
            <a:buNone/>
          </a:pPr>
          <a:r>
            <a:rPr lang="en-US" sz="2200" kern="1200">
              <a:solidFill>
                <a:srgbClr val="444444"/>
              </a:solidFill>
              <a:latin typeface="Calibri"/>
              <a:ea typeface="Calibri"/>
              <a:cs typeface="Calibri"/>
            </a:rPr>
            <a:t>Introduction</a:t>
          </a:r>
        </a:p>
      </dsp:txBody>
      <dsp:txXfrm>
        <a:off x="7148" y="396621"/>
        <a:ext cx="1870942" cy="1122565"/>
      </dsp:txXfrm>
    </dsp:sp>
    <dsp:sp modelId="{702EC3AD-C19F-4719-BB87-FDAB1FEAFCB7}">
      <dsp:nvSpPr>
        <dsp:cNvPr id="0" name=""/>
        <dsp:cNvSpPr/>
      </dsp:nvSpPr>
      <dsp:spPr>
        <a:xfrm>
          <a:off x="4177549" y="912183"/>
          <a:ext cx="399716" cy="91440"/>
        </a:xfrm>
        <a:custGeom>
          <a:avLst/>
          <a:gdLst/>
          <a:ahLst/>
          <a:cxnLst/>
          <a:rect l="0" t="0" r="0" b="0"/>
          <a:pathLst>
            <a:path>
              <a:moveTo>
                <a:pt x="0" y="45720"/>
              </a:moveTo>
              <a:lnTo>
                <a:pt x="399716"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66650" y="955752"/>
        <a:ext cx="21515" cy="4303"/>
      </dsp:txXfrm>
    </dsp:sp>
    <dsp:sp modelId="{810E9EC6-BB1B-461B-9B8D-1E432D2AD765}">
      <dsp:nvSpPr>
        <dsp:cNvPr id="0" name=""/>
        <dsp:cNvSpPr/>
      </dsp:nvSpPr>
      <dsp:spPr>
        <a:xfrm>
          <a:off x="2308407" y="396621"/>
          <a:ext cx="1870942" cy="11225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678" tIns="96232" rIns="91678" bIns="96232" numCol="1" spcCol="1270" anchor="ctr" anchorCtr="0">
          <a:noAutofit/>
        </a:bodyPr>
        <a:lstStyle/>
        <a:p>
          <a:pPr marL="0" lvl="0" indent="0" algn="ctr" defTabSz="977900">
            <a:lnSpc>
              <a:spcPct val="90000"/>
            </a:lnSpc>
            <a:spcBef>
              <a:spcPct val="0"/>
            </a:spcBef>
            <a:spcAft>
              <a:spcPct val="35000"/>
            </a:spcAft>
            <a:buNone/>
          </a:pPr>
          <a:r>
            <a:rPr lang="en-US" sz="2200" kern="1200">
              <a:solidFill>
                <a:srgbClr val="444444"/>
              </a:solidFill>
              <a:latin typeface="Calibri"/>
              <a:ea typeface="Calibri"/>
              <a:cs typeface="Calibri"/>
            </a:rPr>
            <a:t>Literature Review</a:t>
          </a:r>
        </a:p>
      </dsp:txBody>
      <dsp:txXfrm>
        <a:off x="2308407" y="396621"/>
        <a:ext cx="1870942" cy="1122565"/>
      </dsp:txXfrm>
    </dsp:sp>
    <dsp:sp modelId="{ED46E1AE-DF5B-4266-BE09-C30421C7CD5A}">
      <dsp:nvSpPr>
        <dsp:cNvPr id="0" name=""/>
        <dsp:cNvSpPr/>
      </dsp:nvSpPr>
      <dsp:spPr>
        <a:xfrm>
          <a:off x="6478809" y="912183"/>
          <a:ext cx="399716" cy="91440"/>
        </a:xfrm>
        <a:custGeom>
          <a:avLst/>
          <a:gdLst/>
          <a:ahLst/>
          <a:cxnLst/>
          <a:rect l="0" t="0" r="0" b="0"/>
          <a:pathLst>
            <a:path>
              <a:moveTo>
                <a:pt x="0" y="45720"/>
              </a:moveTo>
              <a:lnTo>
                <a:pt x="399716"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667909" y="955752"/>
        <a:ext cx="21515" cy="4303"/>
      </dsp:txXfrm>
    </dsp:sp>
    <dsp:sp modelId="{EB924347-87BB-4256-BB35-E26C8FCF47AC}">
      <dsp:nvSpPr>
        <dsp:cNvPr id="0" name=""/>
        <dsp:cNvSpPr/>
      </dsp:nvSpPr>
      <dsp:spPr>
        <a:xfrm>
          <a:off x="4609666" y="396621"/>
          <a:ext cx="1870942" cy="11225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678" tIns="96232" rIns="91678" bIns="96232" numCol="1" spcCol="1270" anchor="ctr" anchorCtr="0">
          <a:noAutofit/>
        </a:bodyPr>
        <a:lstStyle/>
        <a:p>
          <a:pPr marL="0" lvl="0" indent="0" algn="ctr" defTabSz="977900">
            <a:lnSpc>
              <a:spcPct val="90000"/>
            </a:lnSpc>
            <a:spcBef>
              <a:spcPct val="0"/>
            </a:spcBef>
            <a:spcAft>
              <a:spcPct val="35000"/>
            </a:spcAft>
            <a:buNone/>
          </a:pPr>
          <a:r>
            <a:rPr lang="en-US" sz="2200" kern="1200">
              <a:solidFill>
                <a:srgbClr val="444444"/>
              </a:solidFill>
              <a:latin typeface="Calibri"/>
              <a:ea typeface="Calibri"/>
              <a:cs typeface="Calibri"/>
            </a:rPr>
            <a:t>Comparison with existing work</a:t>
          </a:r>
        </a:p>
      </dsp:txBody>
      <dsp:txXfrm>
        <a:off x="4609666" y="396621"/>
        <a:ext cx="1870942" cy="1122565"/>
      </dsp:txXfrm>
    </dsp:sp>
    <dsp:sp modelId="{E5E8012D-7670-4007-A87E-17191B2A1025}">
      <dsp:nvSpPr>
        <dsp:cNvPr id="0" name=""/>
        <dsp:cNvSpPr/>
      </dsp:nvSpPr>
      <dsp:spPr>
        <a:xfrm>
          <a:off x="8780068" y="912183"/>
          <a:ext cx="399716" cy="91440"/>
        </a:xfrm>
        <a:custGeom>
          <a:avLst/>
          <a:gdLst/>
          <a:ahLst/>
          <a:cxnLst/>
          <a:rect l="0" t="0" r="0" b="0"/>
          <a:pathLst>
            <a:path>
              <a:moveTo>
                <a:pt x="0" y="45720"/>
              </a:moveTo>
              <a:lnTo>
                <a:pt x="399716"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969169" y="955752"/>
        <a:ext cx="21515" cy="4303"/>
      </dsp:txXfrm>
    </dsp:sp>
    <dsp:sp modelId="{79638163-43AA-45B1-8FED-6ADC50A621F4}">
      <dsp:nvSpPr>
        <dsp:cNvPr id="0" name=""/>
        <dsp:cNvSpPr/>
      </dsp:nvSpPr>
      <dsp:spPr>
        <a:xfrm>
          <a:off x="6910926" y="396621"/>
          <a:ext cx="1870942" cy="11225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678" tIns="96232" rIns="91678" bIns="96232" numCol="1" spcCol="1270" anchor="ctr" anchorCtr="0">
          <a:noAutofit/>
        </a:bodyPr>
        <a:lstStyle/>
        <a:p>
          <a:pPr marL="0" lvl="0" indent="0" algn="ctr" defTabSz="977900">
            <a:lnSpc>
              <a:spcPct val="90000"/>
            </a:lnSpc>
            <a:spcBef>
              <a:spcPct val="0"/>
            </a:spcBef>
            <a:spcAft>
              <a:spcPct val="35000"/>
            </a:spcAft>
            <a:buNone/>
          </a:pPr>
          <a:r>
            <a:rPr lang="en-US" sz="2200" kern="1200">
              <a:solidFill>
                <a:srgbClr val="444444"/>
              </a:solidFill>
              <a:latin typeface="Calibri"/>
              <a:ea typeface="Calibri"/>
              <a:cs typeface="Calibri"/>
            </a:rPr>
            <a:t>Methodology</a:t>
          </a:r>
        </a:p>
      </dsp:txBody>
      <dsp:txXfrm>
        <a:off x="6910926" y="396621"/>
        <a:ext cx="1870942" cy="1122565"/>
      </dsp:txXfrm>
    </dsp:sp>
    <dsp:sp modelId="{FFA5C4D8-286A-4B77-A589-BBF30D78CF65}">
      <dsp:nvSpPr>
        <dsp:cNvPr id="0" name=""/>
        <dsp:cNvSpPr/>
      </dsp:nvSpPr>
      <dsp:spPr>
        <a:xfrm>
          <a:off x="942619" y="1517386"/>
          <a:ext cx="9205037" cy="399716"/>
        </a:xfrm>
        <a:custGeom>
          <a:avLst/>
          <a:gdLst/>
          <a:ahLst/>
          <a:cxnLst/>
          <a:rect l="0" t="0" r="0" b="0"/>
          <a:pathLst>
            <a:path>
              <a:moveTo>
                <a:pt x="9205037" y="0"/>
              </a:moveTo>
              <a:lnTo>
                <a:pt x="9205037" y="216958"/>
              </a:lnTo>
              <a:lnTo>
                <a:pt x="0" y="216958"/>
              </a:lnTo>
              <a:lnTo>
                <a:pt x="0" y="399716"/>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14760" y="1715093"/>
        <a:ext cx="460754" cy="4303"/>
      </dsp:txXfrm>
    </dsp:sp>
    <dsp:sp modelId="{8BAC181A-845D-420F-866A-C4E53829C117}">
      <dsp:nvSpPr>
        <dsp:cNvPr id="0" name=""/>
        <dsp:cNvSpPr/>
      </dsp:nvSpPr>
      <dsp:spPr>
        <a:xfrm>
          <a:off x="9212185" y="396621"/>
          <a:ext cx="1870942" cy="11225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678" tIns="96232" rIns="91678" bIns="96232" numCol="1" spcCol="1270" anchor="ctr" anchorCtr="0">
          <a:noAutofit/>
        </a:bodyPr>
        <a:lstStyle/>
        <a:p>
          <a:pPr marL="0" lvl="0" indent="0" algn="ctr" defTabSz="977900">
            <a:lnSpc>
              <a:spcPct val="90000"/>
            </a:lnSpc>
            <a:spcBef>
              <a:spcPct val="0"/>
            </a:spcBef>
            <a:spcAft>
              <a:spcPct val="35000"/>
            </a:spcAft>
            <a:buNone/>
          </a:pPr>
          <a:r>
            <a:rPr lang="en-US" sz="2200" kern="1200">
              <a:solidFill>
                <a:srgbClr val="444444"/>
              </a:solidFill>
              <a:latin typeface="Calibri"/>
              <a:ea typeface="Calibri"/>
              <a:cs typeface="Calibri"/>
            </a:rPr>
            <a:t>Data Collection and Streaming</a:t>
          </a:r>
        </a:p>
      </dsp:txBody>
      <dsp:txXfrm>
        <a:off x="9212185" y="396621"/>
        <a:ext cx="1870942" cy="1122565"/>
      </dsp:txXfrm>
    </dsp:sp>
    <dsp:sp modelId="{1EDB6FB7-797B-49CD-BB62-E9035D4DE5E6}">
      <dsp:nvSpPr>
        <dsp:cNvPr id="0" name=""/>
        <dsp:cNvSpPr/>
      </dsp:nvSpPr>
      <dsp:spPr>
        <a:xfrm>
          <a:off x="1876290" y="2465066"/>
          <a:ext cx="399716" cy="91440"/>
        </a:xfrm>
        <a:custGeom>
          <a:avLst/>
          <a:gdLst/>
          <a:ahLst/>
          <a:cxnLst/>
          <a:rect l="0" t="0" r="0" b="0"/>
          <a:pathLst>
            <a:path>
              <a:moveTo>
                <a:pt x="0" y="45720"/>
              </a:moveTo>
              <a:lnTo>
                <a:pt x="399716"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65391" y="2508634"/>
        <a:ext cx="21515" cy="4303"/>
      </dsp:txXfrm>
    </dsp:sp>
    <dsp:sp modelId="{6978F16A-FB0E-4667-AC8E-A8FB5C3568AE}">
      <dsp:nvSpPr>
        <dsp:cNvPr id="0" name=""/>
        <dsp:cNvSpPr/>
      </dsp:nvSpPr>
      <dsp:spPr>
        <a:xfrm>
          <a:off x="7148" y="1949503"/>
          <a:ext cx="1870942" cy="11225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678" tIns="96232" rIns="91678" bIns="96232" numCol="1" spcCol="1270" anchor="ctr" anchorCtr="0">
          <a:noAutofit/>
        </a:bodyPr>
        <a:lstStyle/>
        <a:p>
          <a:pPr marL="0" lvl="0" indent="0" algn="ctr" defTabSz="977900">
            <a:lnSpc>
              <a:spcPct val="90000"/>
            </a:lnSpc>
            <a:spcBef>
              <a:spcPct val="0"/>
            </a:spcBef>
            <a:spcAft>
              <a:spcPct val="35000"/>
            </a:spcAft>
            <a:buNone/>
          </a:pPr>
          <a:r>
            <a:rPr lang="en-US" sz="2200" kern="1200">
              <a:solidFill>
                <a:srgbClr val="444444"/>
              </a:solidFill>
              <a:latin typeface="Calibri"/>
              <a:ea typeface="Calibri"/>
              <a:cs typeface="Calibri"/>
            </a:rPr>
            <a:t>Data Preprocessing</a:t>
          </a:r>
        </a:p>
      </dsp:txBody>
      <dsp:txXfrm>
        <a:off x="7148" y="1949503"/>
        <a:ext cx="1870942" cy="1122565"/>
      </dsp:txXfrm>
    </dsp:sp>
    <dsp:sp modelId="{EBA0FD90-6C90-4C60-80C8-D621E547FC04}">
      <dsp:nvSpPr>
        <dsp:cNvPr id="0" name=""/>
        <dsp:cNvSpPr/>
      </dsp:nvSpPr>
      <dsp:spPr>
        <a:xfrm>
          <a:off x="4177549" y="2465066"/>
          <a:ext cx="399716" cy="91440"/>
        </a:xfrm>
        <a:custGeom>
          <a:avLst/>
          <a:gdLst/>
          <a:ahLst/>
          <a:cxnLst/>
          <a:rect l="0" t="0" r="0" b="0"/>
          <a:pathLst>
            <a:path>
              <a:moveTo>
                <a:pt x="0" y="45720"/>
              </a:moveTo>
              <a:lnTo>
                <a:pt x="399716"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66650" y="2508634"/>
        <a:ext cx="21515" cy="4303"/>
      </dsp:txXfrm>
    </dsp:sp>
    <dsp:sp modelId="{2D60D472-B8A7-4BBE-9B65-9065C84219AF}">
      <dsp:nvSpPr>
        <dsp:cNvPr id="0" name=""/>
        <dsp:cNvSpPr/>
      </dsp:nvSpPr>
      <dsp:spPr>
        <a:xfrm>
          <a:off x="2308407" y="1949503"/>
          <a:ext cx="1870942" cy="11225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678" tIns="96232" rIns="91678" bIns="96232" numCol="1" spcCol="1270" anchor="ctr" anchorCtr="0">
          <a:noAutofit/>
        </a:bodyPr>
        <a:lstStyle/>
        <a:p>
          <a:pPr marL="0" lvl="0" indent="0" algn="ctr" defTabSz="977900">
            <a:lnSpc>
              <a:spcPct val="90000"/>
            </a:lnSpc>
            <a:spcBef>
              <a:spcPct val="0"/>
            </a:spcBef>
            <a:spcAft>
              <a:spcPct val="35000"/>
            </a:spcAft>
            <a:buNone/>
          </a:pPr>
          <a:r>
            <a:rPr lang="en-US" sz="2200" kern="1200">
              <a:solidFill>
                <a:srgbClr val="444444"/>
              </a:solidFill>
              <a:latin typeface="Calibri"/>
              <a:ea typeface="Calibri"/>
              <a:cs typeface="Calibri"/>
            </a:rPr>
            <a:t>Ensemble Learning Models</a:t>
          </a:r>
        </a:p>
      </dsp:txBody>
      <dsp:txXfrm>
        <a:off x="2308407" y="1949503"/>
        <a:ext cx="1870942" cy="1122565"/>
      </dsp:txXfrm>
    </dsp:sp>
    <dsp:sp modelId="{49036688-E4C9-484E-B2AE-052DA8E1D193}">
      <dsp:nvSpPr>
        <dsp:cNvPr id="0" name=""/>
        <dsp:cNvSpPr/>
      </dsp:nvSpPr>
      <dsp:spPr>
        <a:xfrm>
          <a:off x="6478809" y="2465066"/>
          <a:ext cx="399716" cy="91440"/>
        </a:xfrm>
        <a:custGeom>
          <a:avLst/>
          <a:gdLst/>
          <a:ahLst/>
          <a:cxnLst/>
          <a:rect l="0" t="0" r="0" b="0"/>
          <a:pathLst>
            <a:path>
              <a:moveTo>
                <a:pt x="0" y="45720"/>
              </a:moveTo>
              <a:lnTo>
                <a:pt x="399716"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667909" y="2508634"/>
        <a:ext cx="21515" cy="4303"/>
      </dsp:txXfrm>
    </dsp:sp>
    <dsp:sp modelId="{F7107F5C-4F2E-4753-833C-682E29021412}">
      <dsp:nvSpPr>
        <dsp:cNvPr id="0" name=""/>
        <dsp:cNvSpPr/>
      </dsp:nvSpPr>
      <dsp:spPr>
        <a:xfrm>
          <a:off x="4609666" y="1949503"/>
          <a:ext cx="1870942" cy="11225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678" tIns="96232" rIns="91678" bIns="96232" numCol="1" spcCol="1270" anchor="ctr" anchorCtr="0">
          <a:noAutofit/>
        </a:bodyPr>
        <a:lstStyle/>
        <a:p>
          <a:pPr marL="0" lvl="0" indent="0" algn="ctr" defTabSz="977900">
            <a:lnSpc>
              <a:spcPct val="90000"/>
            </a:lnSpc>
            <a:spcBef>
              <a:spcPct val="0"/>
            </a:spcBef>
            <a:spcAft>
              <a:spcPct val="35000"/>
            </a:spcAft>
            <a:buNone/>
          </a:pPr>
          <a:r>
            <a:rPr lang="en-US" sz="2200" kern="1200">
              <a:solidFill>
                <a:srgbClr val="444444"/>
              </a:solidFill>
              <a:latin typeface="Calibri"/>
              <a:ea typeface="Calibri"/>
              <a:cs typeface="Calibri"/>
            </a:rPr>
            <a:t>Model Training and Evaluation</a:t>
          </a:r>
        </a:p>
      </dsp:txBody>
      <dsp:txXfrm>
        <a:off x="4609666" y="1949503"/>
        <a:ext cx="1870942" cy="1122565"/>
      </dsp:txXfrm>
    </dsp:sp>
    <dsp:sp modelId="{8303DF50-D07F-45D3-8274-D0CDFB2560A0}">
      <dsp:nvSpPr>
        <dsp:cNvPr id="0" name=""/>
        <dsp:cNvSpPr/>
      </dsp:nvSpPr>
      <dsp:spPr>
        <a:xfrm>
          <a:off x="8780068" y="2465066"/>
          <a:ext cx="399716" cy="91440"/>
        </a:xfrm>
        <a:custGeom>
          <a:avLst/>
          <a:gdLst/>
          <a:ahLst/>
          <a:cxnLst/>
          <a:rect l="0" t="0" r="0" b="0"/>
          <a:pathLst>
            <a:path>
              <a:moveTo>
                <a:pt x="0" y="45720"/>
              </a:moveTo>
              <a:lnTo>
                <a:pt x="399716"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969169" y="2508634"/>
        <a:ext cx="21515" cy="4303"/>
      </dsp:txXfrm>
    </dsp:sp>
    <dsp:sp modelId="{C9CE1183-BA78-4A5C-8172-D2F3E3B4BDFE}">
      <dsp:nvSpPr>
        <dsp:cNvPr id="0" name=""/>
        <dsp:cNvSpPr/>
      </dsp:nvSpPr>
      <dsp:spPr>
        <a:xfrm>
          <a:off x="6910926" y="1949503"/>
          <a:ext cx="1870942" cy="11225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678" tIns="96232" rIns="91678" bIns="96232" numCol="1" spcCol="1270" anchor="ctr" anchorCtr="0">
          <a:noAutofit/>
        </a:bodyPr>
        <a:lstStyle/>
        <a:p>
          <a:pPr marL="0" lvl="0" indent="0" algn="ctr" defTabSz="977900">
            <a:lnSpc>
              <a:spcPct val="90000"/>
            </a:lnSpc>
            <a:spcBef>
              <a:spcPct val="0"/>
            </a:spcBef>
            <a:spcAft>
              <a:spcPct val="35000"/>
            </a:spcAft>
            <a:buNone/>
          </a:pPr>
          <a:r>
            <a:rPr lang="en-US" sz="2200" kern="1200">
              <a:solidFill>
                <a:srgbClr val="444444"/>
              </a:solidFill>
              <a:latin typeface="Calibri"/>
              <a:ea typeface="Calibri"/>
              <a:cs typeface="Calibri"/>
            </a:rPr>
            <a:t>Real Time Forecasting</a:t>
          </a:r>
        </a:p>
      </dsp:txBody>
      <dsp:txXfrm>
        <a:off x="6910926" y="1949503"/>
        <a:ext cx="1870942" cy="1122565"/>
      </dsp:txXfrm>
    </dsp:sp>
    <dsp:sp modelId="{09A114B1-1780-420E-AC86-AA2EA82140BC}">
      <dsp:nvSpPr>
        <dsp:cNvPr id="0" name=""/>
        <dsp:cNvSpPr/>
      </dsp:nvSpPr>
      <dsp:spPr>
        <a:xfrm>
          <a:off x="9212185" y="1949503"/>
          <a:ext cx="1870942" cy="11225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678" tIns="96232" rIns="91678" bIns="96232"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9212185" y="1949503"/>
        <a:ext cx="1870942" cy="11225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18B2A-6AFC-49FD-93A3-1400CAE8F6A8}">
      <dsp:nvSpPr>
        <dsp:cNvPr id="0" name=""/>
        <dsp:cNvSpPr/>
      </dsp:nvSpPr>
      <dsp:spPr>
        <a:xfrm>
          <a:off x="1059" y="1071614"/>
          <a:ext cx="2260137" cy="135608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a:t>In the first instance, electric power consumption data will be gathered</a:t>
          </a:r>
          <a:r>
            <a:rPr lang="en-US" sz="1500" kern="1200">
              <a:latin typeface="Sitka Heading"/>
            </a:rPr>
            <a:t>(In our case simulated)</a:t>
          </a:r>
          <a:endParaRPr lang="en-US" sz="1500" kern="1200"/>
        </a:p>
      </dsp:txBody>
      <dsp:txXfrm>
        <a:off x="40777" y="1111332"/>
        <a:ext cx="2180701" cy="1276646"/>
      </dsp:txXfrm>
    </dsp:sp>
    <dsp:sp modelId="{F9624004-25A6-4142-BCE4-6955A98DC489}">
      <dsp:nvSpPr>
        <dsp:cNvPr id="0" name=""/>
        <dsp:cNvSpPr/>
      </dsp:nvSpPr>
      <dsp:spPr>
        <a:xfrm>
          <a:off x="2460089" y="1469399"/>
          <a:ext cx="479149" cy="560514"/>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460089" y="1581502"/>
        <a:ext cx="335404" cy="336308"/>
      </dsp:txXfrm>
    </dsp:sp>
    <dsp:sp modelId="{2F2E44E5-CCC1-4A88-A9F6-1F60D1ADFA95}">
      <dsp:nvSpPr>
        <dsp:cNvPr id="0" name=""/>
        <dsp:cNvSpPr/>
      </dsp:nvSpPr>
      <dsp:spPr>
        <a:xfrm>
          <a:off x="3165252" y="1071614"/>
          <a:ext cx="2260137" cy="135608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This information will be sent through in real time, and it will use a software called Apache </a:t>
          </a:r>
          <a:r>
            <a:rPr lang="en-US" sz="1500" kern="1200" err="1">
              <a:latin typeface="Sitka Heading"/>
            </a:rPr>
            <a:t>kafka</a:t>
          </a:r>
          <a:r>
            <a:rPr lang="en-US" sz="1500" kern="1200">
              <a:latin typeface="Sitka Heading"/>
            </a:rPr>
            <a:t>.</a:t>
          </a:r>
          <a:endParaRPr lang="en-US" sz="1500" kern="1200"/>
        </a:p>
      </dsp:txBody>
      <dsp:txXfrm>
        <a:off x="3204970" y="1111332"/>
        <a:ext cx="2180701" cy="1276646"/>
      </dsp:txXfrm>
    </dsp:sp>
    <dsp:sp modelId="{6A4C861D-95C8-48CA-95F7-5E577BEDD77A}">
      <dsp:nvSpPr>
        <dsp:cNvPr id="0" name=""/>
        <dsp:cNvSpPr/>
      </dsp:nvSpPr>
      <dsp:spPr>
        <a:xfrm rot="5400000">
          <a:off x="4055746" y="2585907"/>
          <a:ext cx="479149" cy="560514"/>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4127167" y="2626590"/>
        <a:ext cx="336308" cy="335404"/>
      </dsp:txXfrm>
    </dsp:sp>
    <dsp:sp modelId="{BAB59520-5F37-49D9-B5ED-691C724D6FC6}">
      <dsp:nvSpPr>
        <dsp:cNvPr id="0" name=""/>
        <dsp:cNvSpPr/>
      </dsp:nvSpPr>
      <dsp:spPr>
        <a:xfrm>
          <a:off x="3165252" y="3331752"/>
          <a:ext cx="2260137" cy="135608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Accordingly, Kafka supports efficient mechanisms of handling streams in distributed systems</a:t>
          </a:r>
        </a:p>
      </dsp:txBody>
      <dsp:txXfrm>
        <a:off x="3204970" y="3371470"/>
        <a:ext cx="2180701" cy="12766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7C08E3-65E1-4B3B-AA1B-BD926FB25E35}">
      <dsp:nvSpPr>
        <dsp:cNvPr id="0" name=""/>
        <dsp:cNvSpPr/>
      </dsp:nvSpPr>
      <dsp:spPr>
        <a:xfrm>
          <a:off x="0" y="2812"/>
          <a:ext cx="6373813"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BE2ECC-3472-44E2-A708-813944D5208D}">
      <dsp:nvSpPr>
        <dsp:cNvPr id="0" name=""/>
        <dsp:cNvSpPr/>
      </dsp:nvSpPr>
      <dsp:spPr>
        <a:xfrm>
          <a:off x="0" y="2812"/>
          <a:ext cx="6373813" cy="1917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100000"/>
            </a:lnSpc>
            <a:spcBef>
              <a:spcPct val="0"/>
            </a:spcBef>
            <a:spcAft>
              <a:spcPct val="35000"/>
            </a:spcAft>
            <a:buNone/>
          </a:pPr>
          <a:r>
            <a:rPr lang="en-US" sz="2100" kern="1200"/>
            <a:t>In conclusion, the method of predicting electricity usage in office buildings in time using a combination of learning, Apache Spark and Apache Kafka is a highly effective and adaptable solution</a:t>
          </a:r>
        </a:p>
      </dsp:txBody>
      <dsp:txXfrm>
        <a:off x="0" y="2812"/>
        <a:ext cx="6373813" cy="1917941"/>
      </dsp:txXfrm>
    </dsp:sp>
    <dsp:sp modelId="{89C62040-936D-4969-A659-F46293193AD2}">
      <dsp:nvSpPr>
        <dsp:cNvPr id="0" name=""/>
        <dsp:cNvSpPr/>
      </dsp:nvSpPr>
      <dsp:spPr>
        <a:xfrm>
          <a:off x="0" y="1920754"/>
          <a:ext cx="6373813"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A8A525-CCC7-463B-BB01-B6ABCCD8A1E1}">
      <dsp:nvSpPr>
        <dsp:cNvPr id="0" name=""/>
        <dsp:cNvSpPr/>
      </dsp:nvSpPr>
      <dsp:spPr>
        <a:xfrm>
          <a:off x="0" y="1920754"/>
          <a:ext cx="6373813" cy="1917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100000"/>
            </a:lnSpc>
            <a:spcBef>
              <a:spcPct val="0"/>
            </a:spcBef>
            <a:spcAft>
              <a:spcPct val="35000"/>
            </a:spcAft>
            <a:buNone/>
          </a:pPr>
          <a:r>
            <a:rPr lang="en-US" sz="2100" kern="1200"/>
            <a:t>It empowers building managers with timely insights to optimize energy consumption</a:t>
          </a:r>
        </a:p>
      </dsp:txBody>
      <dsp:txXfrm>
        <a:off x="0" y="1920754"/>
        <a:ext cx="6373813" cy="1917941"/>
      </dsp:txXfrm>
    </dsp:sp>
    <dsp:sp modelId="{FF39639F-CFAE-4D28-827F-F5AF471C0678}">
      <dsp:nvSpPr>
        <dsp:cNvPr id="0" name=""/>
        <dsp:cNvSpPr/>
      </dsp:nvSpPr>
      <dsp:spPr>
        <a:xfrm>
          <a:off x="0" y="3838695"/>
          <a:ext cx="6373813"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DFF793-98D5-4F51-AE5B-2D3F2E6AC396}">
      <dsp:nvSpPr>
        <dsp:cNvPr id="0" name=""/>
        <dsp:cNvSpPr/>
      </dsp:nvSpPr>
      <dsp:spPr>
        <a:xfrm>
          <a:off x="0" y="3838695"/>
          <a:ext cx="6373813" cy="1917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100000"/>
            </a:lnSpc>
            <a:spcBef>
              <a:spcPct val="0"/>
            </a:spcBef>
            <a:spcAft>
              <a:spcPct val="35000"/>
            </a:spcAft>
            <a:buNone/>
          </a:pPr>
          <a:r>
            <a:rPr lang="en-US" sz="2100" kern="1200"/>
            <a:t>By utilizing learning techniques alongside the real time capabilities of Apache Kafka and Spark this approach offers a solution, for enhancing energy efficiency reducing costs and contributing to a more sustainable future</a:t>
          </a:r>
        </a:p>
      </dsp:txBody>
      <dsp:txXfrm>
        <a:off x="0" y="3838695"/>
        <a:ext cx="6373813" cy="1917941"/>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Tuesday, December 5, 2023</a:t>
            </a:fld>
            <a:endParaRPr lang="en-US"/>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526014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Tuesday, December 5, 2023</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644899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Tuesday, December 5, 2023</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851191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Tuesday, December 5, 2023</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059648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Tuesday, December 5, 2023</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048570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Tuesday, December 5, 2023</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823352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Tuesday, December 5, 2023</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242847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Tuesday, December 5, 2023</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809037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Tuesday, December 5, 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749412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Tuesday, December 5, 2023</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812377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Tuesday, December 5, 2023</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10827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Tuesday, December 5, 2023</a:t>
            </a:fld>
            <a:endParaRPr lang="en-US"/>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32378880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hyperlink" Target="https://norma.ncirl.ie/4249/1/jeevantikalingalwar.pdf" TargetMode="External"/><Relationship Id="rId2" Type="http://schemas.openxmlformats.org/officeDocument/2006/relationships/hyperlink" Target="https://www.researchgate.net/publication/341251832_Ensemble_Learning_for_Electricity_Consumption_Forecasting_in_Office_Buildings" TargetMode="External"/><Relationship Id="rId1" Type="http://schemas.openxmlformats.org/officeDocument/2006/relationships/slideLayout" Target="../slideLayouts/slideLayout2.xml"/><Relationship Id="rId6" Type="http://schemas.openxmlformats.org/officeDocument/2006/relationships/hyperlink" Target="https://www.sciencedirect.com/science/article/pii/S0925231220307372" TargetMode="External"/><Relationship Id="rId5" Type="http://schemas.openxmlformats.org/officeDocument/2006/relationships/hyperlink" Target="https://site.ieee.org/pes-iss/data-sets/" TargetMode="External"/><Relationship Id="rId4" Type="http://schemas.openxmlformats.org/officeDocument/2006/relationships/hyperlink" Target="https://www.researchsquare.com/article/rs-248534/v1"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onlinelibrary.wiley.com/doi/full/10.1002/cpe.4788" TargetMode="External"/><Relationship Id="rId2" Type="http://schemas.openxmlformats.org/officeDocument/2006/relationships/hyperlink" Target="https://www.sciencedirect.com/science/article/pii/S0923596518303205"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sciencedirect.com/science/article/pii/S0923596518303205"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50864" y="549275"/>
            <a:ext cx="8067641" cy="3967033"/>
          </a:xfrm>
        </p:spPr>
        <p:txBody>
          <a:bodyPr wrap="square" anchor="ctr">
            <a:normAutofit/>
          </a:bodyPr>
          <a:lstStyle/>
          <a:p>
            <a:pPr algn="ctr"/>
            <a:r>
              <a:rPr lang="en-US" sz="2800" b="1">
                <a:latin typeface="Times New Roman"/>
                <a:cs typeface="Times New Roman"/>
              </a:rPr>
              <a:t>"Real-Time Electricity Consumption Forecasting in Office Buildings using Ensemble Learning with Spark and Apache Kafka"</a:t>
            </a:r>
            <a:endParaRPr lang="en-US" sz="2800">
              <a:latin typeface="Times New Roman"/>
              <a:cs typeface="Times New Roman"/>
            </a:endParaRPr>
          </a:p>
        </p:txBody>
      </p:sp>
      <p:sp>
        <p:nvSpPr>
          <p:cNvPr id="11" name="Rectangle 10">
            <a:extLst>
              <a:ext uri="{FF2B5EF4-FFF2-40B4-BE49-F238E27FC236}">
                <a16:creationId xmlns:a16="http://schemas.microsoft.com/office/drawing/2014/main" id="{5337EA23-6703-4C96-9EEB-A408CBDD6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a:extLst>
              <a:ext uri="{FF2B5EF4-FFF2-40B4-BE49-F238E27FC236}">
                <a16:creationId xmlns:a16="http://schemas.microsoft.com/office/drawing/2014/main" id="{74FA1A05-DDBA-ED7A-5D30-35968BCCF689}"/>
              </a:ext>
            </a:extLst>
          </p:cNvPr>
          <p:cNvSpPr txBox="1">
            <a:spLocks/>
          </p:cNvSpPr>
          <p:nvPr/>
        </p:nvSpPr>
        <p:spPr>
          <a:xfrm>
            <a:off x="7934093" y="4630010"/>
            <a:ext cx="3363443" cy="1483477"/>
          </a:xfrm>
          <a:prstGeom prst="rect">
            <a:avLst/>
          </a:prstGeom>
        </p:spPr>
        <p:txBody>
          <a:bodyPr vert="horz" wrap="square" lIns="0" tIns="0" rIns="0" bIns="0" rtlCol="0" anchor="ctr" anchorCtr="0">
            <a:normAutofit fontScale="55000" lnSpcReduction="20000"/>
          </a:bodyPr>
          <a:lstStyle>
            <a:lvl1pPr algn="l" defTabSz="914400" rtl="0" eaLnBrk="1" latinLnBrk="0" hangingPunct="1">
              <a:lnSpc>
                <a:spcPct val="100000"/>
              </a:lnSpc>
              <a:spcBef>
                <a:spcPct val="0"/>
              </a:spcBef>
              <a:buNone/>
              <a:defRPr lang="en-US" sz="6400" kern="1200">
                <a:solidFill>
                  <a:schemeClr val="tx1"/>
                </a:solidFill>
                <a:latin typeface="+mj-lt"/>
                <a:ea typeface="+mj-ea"/>
                <a:cs typeface="+mj-cs"/>
              </a:defRPr>
            </a:lvl1pPr>
          </a:lstStyle>
          <a:p>
            <a:r>
              <a:rPr lang="en-US" sz="2800" b="1">
                <a:latin typeface="Times New Roman"/>
                <a:cs typeface="Times New Roman"/>
              </a:rPr>
              <a:t>Group Members: </a:t>
            </a:r>
            <a:r>
              <a:rPr lang="en-US" sz="2800">
                <a:ea typeface="+mj-lt"/>
                <a:cs typeface="+mj-lt"/>
              </a:rPr>
              <a:t> </a:t>
            </a:r>
            <a:endParaRPr lang="en-US" sz="2800" b="1">
              <a:latin typeface="Times New Roman"/>
              <a:cs typeface="Times New Roman"/>
            </a:endParaRPr>
          </a:p>
          <a:p>
            <a:endParaRPr lang="en-US" sz="2800">
              <a:ea typeface="+mj-lt"/>
              <a:cs typeface="+mj-lt"/>
            </a:endParaRPr>
          </a:p>
          <a:p>
            <a:r>
              <a:rPr lang="en-US" sz="2800">
                <a:ea typeface="+mj-lt"/>
                <a:cs typeface="+mj-lt"/>
              </a:rPr>
              <a:t>Shubham Kumar(IIT2020007)</a:t>
            </a:r>
            <a:endParaRPr lang="en-US">
              <a:ea typeface="+mj-lt"/>
              <a:cs typeface="+mj-lt"/>
            </a:endParaRPr>
          </a:p>
          <a:p>
            <a:r>
              <a:rPr lang="en-US" sz="2800">
                <a:ea typeface="+mj-lt"/>
                <a:cs typeface="+mj-lt"/>
              </a:rPr>
              <a:t>Raj </a:t>
            </a:r>
            <a:r>
              <a:rPr lang="en-US" sz="2800" err="1">
                <a:ea typeface="+mj-lt"/>
                <a:cs typeface="+mj-lt"/>
              </a:rPr>
              <a:t>Chhari</a:t>
            </a:r>
            <a:r>
              <a:rPr lang="en-US" sz="2800">
                <a:ea typeface="+mj-lt"/>
                <a:cs typeface="+mj-lt"/>
              </a:rPr>
              <a:t> (IIT2020010)</a:t>
            </a:r>
            <a:endParaRPr lang="en-US">
              <a:ea typeface="+mj-lt"/>
              <a:cs typeface="+mj-lt"/>
            </a:endParaRPr>
          </a:p>
          <a:p>
            <a:r>
              <a:rPr lang="en-US" sz="2800">
                <a:ea typeface="+mj-lt"/>
                <a:cs typeface="+mj-lt"/>
              </a:rPr>
              <a:t>Shashikant Thakur(IIT2020024)</a:t>
            </a:r>
            <a:endParaRPr lang="en-US">
              <a:ea typeface="+mj-lt"/>
              <a:cs typeface="+mj-lt"/>
            </a:endParaRPr>
          </a:p>
          <a:p>
            <a:r>
              <a:rPr lang="en-US" sz="2800">
                <a:ea typeface="+mj-lt"/>
                <a:cs typeface="+mj-lt"/>
              </a:rPr>
              <a:t>Nilesh Singh (IIB2020038)</a:t>
            </a:r>
            <a:endParaRPr lang="en-US">
              <a:ea typeface="+mj-lt"/>
              <a:cs typeface="+mj-lt"/>
            </a:endParaRPr>
          </a:p>
          <a:p>
            <a:r>
              <a:rPr lang="en-US" sz="2800">
                <a:ea typeface="+mj-lt"/>
                <a:cs typeface="+mj-lt"/>
              </a:rPr>
              <a:t>Ankit Kumar (IIT2020011)</a:t>
            </a:r>
            <a:endParaRPr lang="en-US"/>
          </a:p>
          <a:p>
            <a:endParaRPr lang="en-US" sz="2800" b="1">
              <a:latin typeface="Times New Roman"/>
              <a:cs typeface="Times New Roman"/>
            </a:endParaRPr>
          </a:p>
        </p:txBody>
      </p:sp>
    </p:spTree>
    <p:extLst>
      <p:ext uri="{BB962C8B-B14F-4D97-AF65-F5344CB8AC3E}">
        <p14:creationId xmlns:p14="http://schemas.microsoft.com/office/powerpoint/2010/main" val="2666602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7140575" y="1520825"/>
            <a:ext cx="4489825" cy="3779838"/>
          </a:xfrm>
        </p:spPr>
        <p:txBody>
          <a:bodyPr anchor="ctr">
            <a:normAutofit/>
          </a:bodyPr>
          <a:lstStyle/>
          <a:p>
            <a:r>
              <a:rPr lang="en-US"/>
              <a:t>1. Data Collection and Streaming</a:t>
            </a:r>
          </a:p>
        </p:txBody>
      </p:sp>
      <p:sp>
        <p:nvSpPr>
          <p:cNvPr id="55" name="Freeform: Shape 54">
            <a:extLst>
              <a:ext uri="{FF2B5EF4-FFF2-40B4-BE49-F238E27FC236}">
                <a16:creationId xmlns:a16="http://schemas.microsoft.com/office/drawing/2014/main" id="{F5B9E766-9E26-4187-BCFA-D90A32303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593312" y="-218369"/>
            <a:ext cx="1080000" cy="1130246"/>
          </a:xfrm>
          <a:custGeom>
            <a:avLst/>
            <a:gdLst>
              <a:gd name="connsiteX0" fmla="*/ 272514 w 1080000"/>
              <a:gd name="connsiteY0" fmla="*/ 342224 h 1130246"/>
              <a:gd name="connsiteX1" fmla="*/ 614739 w 1080000"/>
              <a:gd name="connsiteY1" fmla="*/ 0 h 1130246"/>
              <a:gd name="connsiteX2" fmla="*/ 1064374 w 1080000"/>
              <a:gd name="connsiteY2" fmla="*/ 798333 h 1130246"/>
              <a:gd name="connsiteX3" fmla="*/ 1069029 w 1080000"/>
              <a:gd name="connsiteY3" fmla="*/ 805832 h 1130246"/>
              <a:gd name="connsiteX4" fmla="*/ 1080000 w 1080000"/>
              <a:gd name="connsiteY4" fmla="*/ 860246 h 1130246"/>
              <a:gd name="connsiteX5" fmla="*/ 540000 w 1080000"/>
              <a:gd name="connsiteY5" fmla="*/ 1130246 h 1130246"/>
              <a:gd name="connsiteX6" fmla="*/ 0 w 1080000"/>
              <a:gd name="connsiteY6" fmla="*/ 860246 h 1130246"/>
              <a:gd name="connsiteX7" fmla="*/ 10971 w 1080000"/>
              <a:gd name="connsiteY7" fmla="*/ 805832 h 1130246"/>
              <a:gd name="connsiteX8" fmla="*/ 15626 w 1080000"/>
              <a:gd name="connsiteY8" fmla="*/ 798333 h 1130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130246">
                <a:moveTo>
                  <a:pt x="272514" y="342224"/>
                </a:moveTo>
                <a:lnTo>
                  <a:pt x="614739" y="0"/>
                </a:lnTo>
                <a:lnTo>
                  <a:pt x="1064374" y="798333"/>
                </a:lnTo>
                <a:lnTo>
                  <a:pt x="1069029" y="805832"/>
                </a:lnTo>
                <a:cubicBezTo>
                  <a:pt x="1076223" y="823408"/>
                  <a:pt x="1080000" y="841606"/>
                  <a:pt x="1080000" y="860246"/>
                </a:cubicBezTo>
                <a:cubicBezTo>
                  <a:pt x="1080000" y="1009363"/>
                  <a:pt x="838234" y="1130246"/>
                  <a:pt x="540000" y="1130246"/>
                </a:cubicBezTo>
                <a:cubicBezTo>
                  <a:pt x="241766" y="1130246"/>
                  <a:pt x="0" y="1009363"/>
                  <a:pt x="0" y="860246"/>
                </a:cubicBezTo>
                <a:cubicBezTo>
                  <a:pt x="0" y="841606"/>
                  <a:pt x="3778" y="823408"/>
                  <a:pt x="10971" y="805832"/>
                </a:cubicBezTo>
                <a:lnTo>
                  <a:pt x="15626" y="79833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Oval 55">
            <a:extLst>
              <a:ext uri="{FF2B5EF4-FFF2-40B4-BE49-F238E27FC236}">
                <a16:creationId xmlns:a16="http://schemas.microsoft.com/office/drawing/2014/main" id="{71AD1FEB-49FD-40CF-99EC-4E7113B78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654629" y="15438"/>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Oval 56">
            <a:extLst>
              <a:ext uri="{FF2B5EF4-FFF2-40B4-BE49-F238E27FC236}">
                <a16:creationId xmlns:a16="http://schemas.microsoft.com/office/drawing/2014/main" id="{00DC30D3-D768-4F36-9F88-8AE574AB9B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7002" y="5016844"/>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8" name="Group 57">
            <a:extLst>
              <a:ext uri="{FF2B5EF4-FFF2-40B4-BE49-F238E27FC236}">
                <a16:creationId xmlns:a16="http://schemas.microsoft.com/office/drawing/2014/main" id="{8565B612-C05D-44C8-A892-B3BCE658F6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327250" y="5143296"/>
            <a:ext cx="1980001" cy="1363916"/>
            <a:chOff x="4879602" y="3781429"/>
            <a:chExt cx="1980001" cy="1363916"/>
          </a:xfrm>
        </p:grpSpPr>
        <p:sp>
          <p:nvSpPr>
            <p:cNvPr id="59" name="Freeform: Shape 58">
              <a:extLst>
                <a:ext uri="{FF2B5EF4-FFF2-40B4-BE49-F238E27FC236}">
                  <a16:creationId xmlns:a16="http://schemas.microsoft.com/office/drawing/2014/main" id="{1C58B61B-AB29-472A-98E9-49B2D38B91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E972B41A-0DFD-40DF-B013-B3F4753AF0E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Oval 47">
              <a:extLst>
                <a:ext uri="{FF2B5EF4-FFF2-40B4-BE49-F238E27FC236}">
                  <a16:creationId xmlns:a16="http://schemas.microsoft.com/office/drawing/2014/main" id="{A88BB5E2-45D9-4084-8603-49BD61821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 name="Oval 60">
              <a:extLst>
                <a:ext uri="{FF2B5EF4-FFF2-40B4-BE49-F238E27FC236}">
                  <a16:creationId xmlns:a16="http://schemas.microsoft.com/office/drawing/2014/main" id="{D355BD90-DCF9-4330-BCBA-F0456066BD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aphicFrame>
        <p:nvGraphicFramePr>
          <p:cNvPr id="26" name="Content Placeholder">
            <a:extLst>
              <a:ext uri="{FF2B5EF4-FFF2-40B4-BE49-F238E27FC236}">
                <a16:creationId xmlns:a16="http://schemas.microsoft.com/office/drawing/2014/main" id="{0599728C-9B64-6D4A-59F0-775C014DF1C5}"/>
              </a:ext>
            </a:extLst>
          </p:cNvPr>
          <p:cNvGraphicFramePr>
            <a:graphicFrameLocks noGrp="1"/>
          </p:cNvGraphicFramePr>
          <p:nvPr>
            <p:ph idx="1"/>
            <p:extLst>
              <p:ext uri="{D42A27DB-BD31-4B8C-83A1-F6EECF244321}">
                <p14:modId xmlns:p14="http://schemas.microsoft.com/office/powerpoint/2010/main" val="731512316"/>
              </p:ext>
            </p:extLst>
          </p:nvPr>
        </p:nvGraphicFramePr>
        <p:xfrm>
          <a:off x="674026" y="549275"/>
          <a:ext cx="5426450"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2536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075612" y="549275"/>
            <a:ext cx="3565524" cy="1997855"/>
          </a:xfrm>
        </p:spPr>
        <p:txBody>
          <a:bodyPr wrap="square" anchor="b">
            <a:normAutofit/>
          </a:bodyPr>
          <a:lstStyle/>
          <a:p>
            <a:r>
              <a:rPr lang="en-US"/>
              <a:t>2. Data Preprocessing</a:t>
            </a:r>
          </a:p>
        </p:txBody>
      </p:sp>
      <p:pic>
        <p:nvPicPr>
          <p:cNvPr id="3" name="Picture 2" descr="A screenshot of a computer&#10;&#10;Description automatically generated">
            <a:extLst>
              <a:ext uri="{FF2B5EF4-FFF2-40B4-BE49-F238E27FC236}">
                <a16:creationId xmlns:a16="http://schemas.microsoft.com/office/drawing/2014/main" id="{345B888E-E2B4-374A-955F-F05CA7918757}"/>
              </a:ext>
            </a:extLst>
          </p:cNvPr>
          <p:cNvPicPr>
            <a:picLocks noChangeAspect="1"/>
          </p:cNvPicPr>
          <p:nvPr/>
        </p:nvPicPr>
        <p:blipFill>
          <a:blip r:embed="rId2"/>
          <a:stretch>
            <a:fillRect/>
          </a:stretch>
        </p:blipFill>
        <p:spPr>
          <a:xfrm>
            <a:off x="550864" y="1668095"/>
            <a:ext cx="6973882" cy="3521811"/>
          </a:xfrm>
          <a:custGeom>
            <a:avLst/>
            <a:gdLst/>
            <a:ahLst/>
            <a:cxnLst/>
            <a:rect l="l" t="t" r="r" b="b"/>
            <a:pathLst>
              <a:path w="6973882" h="5759451">
                <a:moveTo>
                  <a:pt x="0" y="0"/>
                </a:moveTo>
                <a:lnTo>
                  <a:pt x="6973882" y="0"/>
                </a:lnTo>
                <a:lnTo>
                  <a:pt x="6973882" y="5759451"/>
                </a:lnTo>
                <a:lnTo>
                  <a:pt x="0" y="5759451"/>
                </a:lnTo>
                <a:close/>
              </a:path>
            </a:pathLst>
          </a:custGeom>
        </p:spPr>
      </p:pic>
      <p:sp>
        <p:nvSpPr>
          <p:cNvPr id="39" name="Content Placeholder"/>
          <p:cNvSpPr>
            <a:spLocks noGrp="1"/>
          </p:cNvSpPr>
          <p:nvPr>
            <p:ph idx="1"/>
          </p:nvPr>
        </p:nvSpPr>
        <p:spPr>
          <a:xfrm>
            <a:off x="8075611" y="2677306"/>
            <a:ext cx="3565525" cy="3415519"/>
          </a:xfrm>
        </p:spPr>
        <p:txBody>
          <a:bodyPr anchor="t">
            <a:normAutofit/>
          </a:bodyPr>
          <a:lstStyle/>
          <a:p>
            <a:pPr lvl="0"/>
            <a:r>
              <a:rPr lang="en-US" sz="1600"/>
              <a:t>When data is sent to Kafka, Apache Spark processes the data since it is a powerful data processing system</a:t>
            </a:r>
          </a:p>
          <a:p>
            <a:pPr lvl="0"/>
            <a:r>
              <a:rPr lang="en-US" sz="1600"/>
              <a:t>Preprocessing of data involves cleaning, normalization, and feature engineering</a:t>
            </a:r>
            <a:endParaRPr lang="en-US" sz="1600">
              <a:ea typeface="Source Sans Pro"/>
            </a:endParaRPr>
          </a:p>
          <a:p>
            <a:r>
              <a:rPr lang="en-US" sz="1600"/>
              <a:t>This involves working on handling missing data, disposing outliers, and features converting non numerical data like date and time to numerical dataset.</a:t>
            </a:r>
            <a:endParaRPr lang="en-US" sz="1600">
              <a:ea typeface="Source Sans Pro"/>
            </a:endParaRPr>
          </a:p>
        </p:txBody>
      </p:sp>
      <p:sp>
        <p:nvSpPr>
          <p:cNvPr id="64" name="Oval 63">
            <a:extLst>
              <a:ext uri="{FF2B5EF4-FFF2-40B4-BE49-F238E27FC236}">
                <a16:creationId xmlns:a16="http://schemas.microsoft.com/office/drawing/2014/main" id="{FD3E50C4-0603-4524-A349-442067B88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5125" y="44325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543661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38803-303D-B802-4EE1-AC172ADF632F}"/>
              </a:ext>
            </a:extLst>
          </p:cNvPr>
          <p:cNvSpPr>
            <a:spLocks noGrp="1"/>
          </p:cNvSpPr>
          <p:nvPr>
            <p:ph type="title"/>
          </p:nvPr>
        </p:nvSpPr>
        <p:spPr/>
        <p:txBody>
          <a:bodyPr/>
          <a:lstStyle/>
          <a:p>
            <a:r>
              <a:rPr lang="en-US"/>
              <a:t>Methodology</a:t>
            </a:r>
          </a:p>
        </p:txBody>
      </p:sp>
      <p:sp>
        <p:nvSpPr>
          <p:cNvPr id="3" name="Content Placeholder 2">
            <a:extLst>
              <a:ext uri="{FF2B5EF4-FFF2-40B4-BE49-F238E27FC236}">
                <a16:creationId xmlns:a16="http://schemas.microsoft.com/office/drawing/2014/main" id="{82B8B32F-DF7A-6D15-CEA8-A9956DEB9D7B}"/>
              </a:ext>
            </a:extLst>
          </p:cNvPr>
          <p:cNvSpPr>
            <a:spLocks noGrp="1"/>
          </p:cNvSpPr>
          <p:nvPr>
            <p:ph idx="1"/>
          </p:nvPr>
        </p:nvSpPr>
        <p:spPr/>
        <p:txBody>
          <a:bodyPr vert="horz" wrap="square" lIns="0" tIns="0" rIns="0" bIns="0" rtlCol="0" anchor="t">
            <a:normAutofit/>
          </a:bodyPr>
          <a:lstStyle/>
          <a:p>
            <a:pPr marL="457200" indent="-457200">
              <a:buAutoNum type="arabicPeriod"/>
            </a:pPr>
            <a:r>
              <a:rPr lang="en-US" b="1">
                <a:solidFill>
                  <a:schemeClr val="tx1"/>
                </a:solidFill>
                <a:ea typeface="Source Sans Pro"/>
              </a:rPr>
              <a:t>Preprocessing </a:t>
            </a:r>
            <a:r>
              <a:rPr lang="en-US">
                <a:solidFill>
                  <a:schemeClr val="tx1"/>
                </a:solidFill>
                <a:ea typeface="Source Sans Pro"/>
              </a:rPr>
              <a:t>: Removing null values and converting date and time to numerical format.</a:t>
            </a:r>
          </a:p>
          <a:p>
            <a:pPr marL="457200" indent="-457200">
              <a:buAutoNum type="arabicPeriod"/>
            </a:pPr>
            <a:r>
              <a:rPr lang="en-US" b="1" err="1">
                <a:solidFill>
                  <a:schemeClr val="tx1"/>
                </a:solidFill>
                <a:ea typeface="Source Sans Pro"/>
              </a:rPr>
              <a:t>VectorAssembler</a:t>
            </a:r>
            <a:r>
              <a:rPr lang="en-US" b="1">
                <a:solidFill>
                  <a:schemeClr val="tx1"/>
                </a:solidFill>
                <a:ea typeface="Source Sans Pro"/>
              </a:rPr>
              <a:t> </a:t>
            </a:r>
            <a:r>
              <a:rPr lang="en-US">
                <a:solidFill>
                  <a:schemeClr val="tx1"/>
                </a:solidFill>
                <a:ea typeface="Source Sans Pro"/>
              </a:rPr>
              <a:t>: Converting input dataset to </a:t>
            </a:r>
            <a:r>
              <a:rPr lang="en-US" err="1">
                <a:solidFill>
                  <a:schemeClr val="tx1"/>
                </a:solidFill>
                <a:ea typeface="Source Sans Pro"/>
              </a:rPr>
              <a:t>vectorassembler</a:t>
            </a:r>
            <a:r>
              <a:rPr lang="en-US">
                <a:solidFill>
                  <a:schemeClr val="tx1"/>
                </a:solidFill>
                <a:ea typeface="Source Sans Pro"/>
              </a:rPr>
              <a:t> to output a single feature.</a:t>
            </a:r>
          </a:p>
          <a:p>
            <a:pPr marL="457200" indent="-457200">
              <a:buAutoNum type="arabicPeriod"/>
            </a:pPr>
            <a:r>
              <a:rPr lang="en-US" b="1">
                <a:solidFill>
                  <a:schemeClr val="tx1"/>
                </a:solidFill>
                <a:ea typeface="Source Sans Pro"/>
              </a:rPr>
              <a:t>Random Forest : </a:t>
            </a:r>
            <a:r>
              <a:rPr lang="en-US">
                <a:solidFill>
                  <a:schemeClr val="tx1"/>
                </a:solidFill>
                <a:ea typeface="Source Sans Pro"/>
              </a:rPr>
              <a:t>The output of </a:t>
            </a:r>
            <a:r>
              <a:rPr lang="en-US" err="1">
                <a:solidFill>
                  <a:schemeClr val="tx1"/>
                </a:solidFill>
                <a:ea typeface="Source Sans Pro"/>
              </a:rPr>
              <a:t>vectorAssembler</a:t>
            </a:r>
            <a:r>
              <a:rPr lang="en-US">
                <a:solidFill>
                  <a:schemeClr val="tx1"/>
                </a:solidFill>
                <a:ea typeface="Source Sans Pro"/>
              </a:rPr>
              <a:t> is passed to </a:t>
            </a:r>
            <a:r>
              <a:rPr lang="en-US" err="1">
                <a:solidFill>
                  <a:schemeClr val="tx1"/>
                </a:solidFill>
                <a:ea typeface="Source Sans Pro"/>
              </a:rPr>
              <a:t>randomForestRegressor</a:t>
            </a:r>
            <a:r>
              <a:rPr lang="en-US">
                <a:solidFill>
                  <a:schemeClr val="tx1"/>
                </a:solidFill>
                <a:ea typeface="Source Sans Pro"/>
              </a:rPr>
              <a:t>, using 100 trees.</a:t>
            </a:r>
          </a:p>
          <a:p>
            <a:pPr marL="457200" indent="-457200">
              <a:buAutoNum type="arabicPeriod"/>
            </a:pPr>
            <a:r>
              <a:rPr lang="en-US" err="1">
                <a:solidFill>
                  <a:schemeClr val="tx1"/>
                </a:solidFill>
                <a:ea typeface="Source Sans Pro"/>
              </a:rPr>
              <a:t>Adaboost</a:t>
            </a:r>
            <a:r>
              <a:rPr lang="en-US">
                <a:solidFill>
                  <a:schemeClr val="tx1"/>
                </a:solidFill>
                <a:ea typeface="Source Sans Pro"/>
              </a:rPr>
              <a:t> : preprocessed data is passed to </a:t>
            </a:r>
            <a:r>
              <a:rPr lang="en-US" err="1">
                <a:solidFill>
                  <a:schemeClr val="tx1"/>
                </a:solidFill>
                <a:ea typeface="Source Sans Pro"/>
              </a:rPr>
              <a:t>adaBoost</a:t>
            </a:r>
            <a:r>
              <a:rPr lang="en-US">
                <a:solidFill>
                  <a:schemeClr val="tx1"/>
                </a:solidFill>
                <a:ea typeface="Source Sans Pro"/>
              </a:rPr>
              <a:t> model.</a:t>
            </a:r>
          </a:p>
          <a:p>
            <a:pPr marL="457200" indent="-457200">
              <a:buAutoNum type="arabicPeriod"/>
            </a:pPr>
            <a:r>
              <a:rPr lang="en-US" b="1">
                <a:solidFill>
                  <a:schemeClr val="tx1"/>
                </a:solidFill>
                <a:ea typeface="Source Sans Pro"/>
              </a:rPr>
              <a:t>Output </a:t>
            </a:r>
            <a:r>
              <a:rPr lang="en-US">
                <a:solidFill>
                  <a:schemeClr val="tx1"/>
                </a:solidFill>
                <a:ea typeface="Source Sans Pro"/>
              </a:rPr>
              <a:t>: The MSE is calculated and predictions are made.</a:t>
            </a:r>
          </a:p>
        </p:txBody>
      </p:sp>
    </p:spTree>
    <p:extLst>
      <p:ext uri="{BB962C8B-B14F-4D97-AF65-F5344CB8AC3E}">
        <p14:creationId xmlns:p14="http://schemas.microsoft.com/office/powerpoint/2010/main" val="2910244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38803-303D-B802-4EE1-AC172ADF632F}"/>
              </a:ext>
            </a:extLst>
          </p:cNvPr>
          <p:cNvSpPr>
            <a:spLocks noGrp="1"/>
          </p:cNvSpPr>
          <p:nvPr>
            <p:ph type="title"/>
          </p:nvPr>
        </p:nvSpPr>
        <p:spPr>
          <a:xfrm>
            <a:off x="228891" y="549275"/>
            <a:ext cx="6927431" cy="913436"/>
          </a:xfrm>
        </p:spPr>
        <p:txBody>
          <a:bodyPr>
            <a:normAutofit fontScale="90000"/>
          </a:bodyPr>
          <a:lstStyle/>
          <a:p>
            <a:r>
              <a:rPr lang="en-US"/>
              <a:t>AdaBoost(Methodology)</a:t>
            </a:r>
            <a:br>
              <a:rPr lang="en-US"/>
            </a:br>
            <a:br>
              <a:rPr lang="en-US"/>
            </a:br>
            <a:r>
              <a:rPr lang="en-US" sz="1800" b="1">
                <a:ea typeface="+mj-lt"/>
                <a:cs typeface="+mj-lt"/>
              </a:rPr>
              <a:t>Weak Learners (Base Estimators):</a:t>
            </a:r>
            <a:r>
              <a:rPr lang="en-US" sz="1800">
                <a:solidFill>
                  <a:srgbClr val="D1D5DB"/>
                </a:solidFill>
                <a:ea typeface="+mj-lt"/>
                <a:cs typeface="+mj-lt"/>
              </a:rPr>
              <a:t> These are the models that AdaBoost combines to create a strong learner. In the case of AdaBoost Regressor, decision trees are commonly used as weak learners.</a:t>
            </a:r>
            <a:br>
              <a:rPr lang="en-US" sz="1800">
                <a:solidFill>
                  <a:srgbClr val="D1D5DB"/>
                </a:solidFill>
                <a:ea typeface="+mj-lt"/>
                <a:cs typeface="+mj-lt"/>
              </a:rPr>
            </a:br>
            <a:endParaRPr lang="en-US" sz="1800">
              <a:ea typeface="+mj-lt"/>
              <a:cs typeface="+mj-lt"/>
            </a:endParaRPr>
          </a:p>
          <a:p>
            <a:r>
              <a:rPr lang="en-US" sz="1800" b="1">
                <a:ea typeface="+mj-lt"/>
                <a:cs typeface="+mj-lt"/>
              </a:rPr>
              <a:t>Weighted Training:</a:t>
            </a:r>
            <a:r>
              <a:rPr lang="en-US" sz="1800">
                <a:solidFill>
                  <a:srgbClr val="D1D5DB"/>
                </a:solidFill>
                <a:ea typeface="+mj-lt"/>
                <a:cs typeface="+mj-lt"/>
              </a:rPr>
              <a:t> AdaBoost assigns weights to each data point in the training set. Initially, all weights are set equally. After each iteration, the weights of the misclassified points are increased, and the weights of the correctly classified points are decreased. This allows the algorithm to focus more on the difficult-to-predict instances.</a:t>
            </a:r>
            <a:br>
              <a:rPr lang="en-US" sz="1800">
                <a:solidFill>
                  <a:srgbClr val="D1D5DB"/>
                </a:solidFill>
                <a:ea typeface="+mj-lt"/>
                <a:cs typeface="+mj-lt"/>
              </a:rPr>
            </a:br>
            <a:endParaRPr lang="en-US" sz="1800"/>
          </a:p>
          <a:p>
            <a:r>
              <a:rPr lang="en-US" sz="1800" b="1">
                <a:ea typeface="+mj-lt"/>
                <a:cs typeface="+mj-lt"/>
              </a:rPr>
              <a:t>Combining Weak Learners:</a:t>
            </a:r>
            <a:r>
              <a:rPr lang="en-US" sz="1800">
                <a:solidFill>
                  <a:srgbClr val="D1D5DB"/>
                </a:solidFill>
                <a:ea typeface="+mj-lt"/>
                <a:cs typeface="+mj-lt"/>
              </a:rPr>
              <a:t> At each iteration, AdaBoost fits a weak learner to the data, and the model's performance is evaluated. The weak learner's contribution to the final model is determined based on its accuracy. The more accurate the weak learner, the more influence it has in the final combined model.</a:t>
            </a:r>
            <a:br>
              <a:rPr lang="en-US" sz="1800">
                <a:solidFill>
                  <a:srgbClr val="D1D5DB"/>
                </a:solidFill>
                <a:ea typeface="+mj-lt"/>
                <a:cs typeface="+mj-lt"/>
              </a:rPr>
            </a:br>
            <a:endParaRPr lang="en-US" sz="1800"/>
          </a:p>
          <a:p>
            <a:r>
              <a:rPr lang="en-US" sz="1800" b="1">
                <a:ea typeface="+mj-lt"/>
                <a:cs typeface="+mj-lt"/>
              </a:rPr>
              <a:t>Final Model Prediction:</a:t>
            </a:r>
            <a:r>
              <a:rPr lang="en-US" sz="1800">
                <a:solidFill>
                  <a:srgbClr val="D1D5DB"/>
                </a:solidFill>
                <a:ea typeface="+mj-lt"/>
                <a:cs typeface="+mj-lt"/>
              </a:rPr>
              <a:t> The final prediction is a weighted sum of the predictions from all the weak learners. The weights are determined by the accuracy of each weak learner.</a:t>
            </a:r>
          </a:p>
          <a:p>
            <a:endParaRPr lang="en-US" sz="1800"/>
          </a:p>
        </p:txBody>
      </p:sp>
    </p:spTree>
    <p:extLst>
      <p:ext uri="{BB962C8B-B14F-4D97-AF65-F5344CB8AC3E}">
        <p14:creationId xmlns:p14="http://schemas.microsoft.com/office/powerpoint/2010/main" val="56341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6" name="Group 2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7" name="Freeform: Shape 2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Oval 2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32" name="Rectangle 3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6" name="Group 35">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37" name="Freeform: Shape 36">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Box 2">
            <a:extLst>
              <a:ext uri="{FF2B5EF4-FFF2-40B4-BE49-F238E27FC236}">
                <a16:creationId xmlns:a16="http://schemas.microsoft.com/office/drawing/2014/main" id="{0B60F7FF-2F2C-FD87-F832-F3DD3316DE55}"/>
              </a:ext>
            </a:extLst>
          </p:cNvPr>
          <p:cNvSpPr txBox="1"/>
          <p:nvPr/>
        </p:nvSpPr>
        <p:spPr>
          <a:xfrm>
            <a:off x="1265827" y="605719"/>
            <a:ext cx="3565524" cy="3034657"/>
          </a:xfrm>
          <a:prstGeom prst="rect">
            <a:avLst/>
          </a:prstGeom>
        </p:spPr>
        <p:txBody>
          <a:bodyPr rot="0" spcFirstLastPara="0" vertOverflow="overflow" horzOverflow="overflow" vert="horz" wrap="square" lIns="0" tIns="0" rIns="0" bIns="0" numCol="1" spcCol="0" rtlCol="0" fromWordArt="0" anchor="b" anchorCtr="0" forceAA="0" compatLnSpc="1">
            <a:prstTxWarp prst="textNoShape">
              <a:avLst/>
            </a:prstTxWarp>
            <a:normAutofit/>
          </a:bodyPr>
          <a:lstStyle/>
          <a:p>
            <a:pPr>
              <a:spcBef>
                <a:spcPct val="0"/>
              </a:spcBef>
              <a:spcAft>
                <a:spcPts val="600"/>
              </a:spcAft>
            </a:pPr>
            <a:r>
              <a:rPr lang="en-US" sz="4800">
                <a:latin typeface="+mj-lt"/>
                <a:ea typeface="+mj-ea"/>
                <a:cs typeface="+mj-cs"/>
              </a:rPr>
              <a:t>Results</a:t>
            </a:r>
          </a:p>
        </p:txBody>
      </p:sp>
      <p:grpSp>
        <p:nvGrpSpPr>
          <p:cNvPr id="40" name="Group 39">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41"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5" name="Content Placeholder 4" descr="A screenshot of a computer&#10;&#10;Description automatically generated">
            <a:extLst>
              <a:ext uri="{FF2B5EF4-FFF2-40B4-BE49-F238E27FC236}">
                <a16:creationId xmlns:a16="http://schemas.microsoft.com/office/drawing/2014/main" id="{274FD3AB-C1F2-0889-29FC-FCCCB994A6F3}"/>
              </a:ext>
            </a:extLst>
          </p:cNvPr>
          <p:cNvPicPr>
            <a:picLocks noGrp="1" noChangeAspect="1"/>
          </p:cNvPicPr>
          <p:nvPr>
            <p:ph idx="1"/>
          </p:nvPr>
        </p:nvPicPr>
        <p:blipFill rotWithShape="1">
          <a:blip r:embed="rId2"/>
          <a:srcRect l="73" t="11234" r="66691" b="18829"/>
          <a:stretch/>
        </p:blipFill>
        <p:spPr>
          <a:xfrm>
            <a:off x="5024584" y="549275"/>
            <a:ext cx="5887747" cy="5761037"/>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2422808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F3051-D109-1B70-2D5A-B54C400DA50F}"/>
              </a:ext>
            </a:extLst>
          </p:cNvPr>
          <p:cNvSpPr>
            <a:spLocks noGrp="1"/>
          </p:cNvSpPr>
          <p:nvPr>
            <p:ph type="title"/>
          </p:nvPr>
        </p:nvSpPr>
        <p:spPr>
          <a:xfrm>
            <a:off x="1012355" y="720993"/>
            <a:ext cx="11091600" cy="1332000"/>
          </a:xfrm>
        </p:spPr>
        <p:txBody>
          <a:bodyPr/>
          <a:lstStyle/>
          <a:p>
            <a:r>
              <a:rPr lang="en-US"/>
              <a:t>Results</a:t>
            </a:r>
          </a:p>
        </p:txBody>
      </p:sp>
      <p:sp>
        <p:nvSpPr>
          <p:cNvPr id="3" name="Content Placeholder 2">
            <a:extLst>
              <a:ext uri="{FF2B5EF4-FFF2-40B4-BE49-F238E27FC236}">
                <a16:creationId xmlns:a16="http://schemas.microsoft.com/office/drawing/2014/main" id="{B1FBB7AF-4C98-84FA-6828-AF0F0B91012B}"/>
              </a:ext>
            </a:extLst>
          </p:cNvPr>
          <p:cNvSpPr>
            <a:spLocks noGrp="1"/>
          </p:cNvSpPr>
          <p:nvPr>
            <p:ph idx="1"/>
          </p:nvPr>
        </p:nvSpPr>
        <p:spPr>
          <a:xfrm>
            <a:off x="1563378" y="2850486"/>
            <a:ext cx="6016538" cy="1001952"/>
          </a:xfrm>
        </p:spPr>
        <p:txBody>
          <a:bodyPr/>
          <a:lstStyle/>
          <a:p>
            <a:endParaRPr lang="en-US"/>
          </a:p>
        </p:txBody>
      </p:sp>
      <p:pic>
        <p:nvPicPr>
          <p:cNvPr id="5" name="Content Placeholder 3" descr="A screenshot of a computer program&#10;&#10;Description automatically generated">
            <a:extLst>
              <a:ext uri="{FF2B5EF4-FFF2-40B4-BE49-F238E27FC236}">
                <a16:creationId xmlns:a16="http://schemas.microsoft.com/office/drawing/2014/main" id="{C451E93D-F1FC-8A86-CC81-BD58FF63B0FA}"/>
              </a:ext>
            </a:extLst>
          </p:cNvPr>
          <p:cNvPicPr>
            <a:picLocks noChangeAspect="1"/>
          </p:cNvPicPr>
          <p:nvPr/>
        </p:nvPicPr>
        <p:blipFill rotWithShape="1">
          <a:blip r:embed="rId2"/>
          <a:srcRect l="76" r="3064" b="37107"/>
          <a:stretch/>
        </p:blipFill>
        <p:spPr>
          <a:xfrm>
            <a:off x="1562194" y="2852209"/>
            <a:ext cx="6019541" cy="1001606"/>
          </a:xfrm>
          <a:prstGeom prst="rect">
            <a:avLst/>
          </a:prstGeom>
        </p:spPr>
      </p:pic>
    </p:spTree>
    <p:extLst>
      <p:ext uri="{BB962C8B-B14F-4D97-AF65-F5344CB8AC3E}">
        <p14:creationId xmlns:p14="http://schemas.microsoft.com/office/powerpoint/2010/main" val="3178332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50863" y="549275"/>
            <a:ext cx="3565525" cy="5543549"/>
          </a:xfrm>
        </p:spPr>
        <p:txBody>
          <a:bodyPr wrap="square" anchor="ctr">
            <a:normAutofit/>
          </a:bodyPr>
          <a:lstStyle/>
          <a:p>
            <a:r>
              <a:rPr lang="en-US"/>
              <a:t>Conclusion</a:t>
            </a:r>
          </a:p>
        </p:txBody>
      </p:sp>
      <p:sp>
        <p:nvSpPr>
          <p:cNvPr id="25" name="Rectangle 24">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a:extLst>
              <a:ext uri="{FF2B5EF4-FFF2-40B4-BE49-F238E27FC236}">
                <a16:creationId xmlns:a16="http://schemas.microsoft.com/office/drawing/2014/main" id="{31014378-BD69-9D79-8A48-A28C606AEA3D}"/>
              </a:ext>
            </a:extLst>
          </p:cNvPr>
          <p:cNvGraphicFramePr>
            <a:graphicFrameLocks noGrp="1"/>
          </p:cNvGraphicFramePr>
          <p:nvPr>
            <p:ph idx="1"/>
            <p:extLst>
              <p:ext uri="{D42A27DB-BD31-4B8C-83A1-F6EECF244321}">
                <p14:modId xmlns:p14="http://schemas.microsoft.com/office/powerpoint/2010/main" val="1466451717"/>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0122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0953B-D03F-982D-29D5-E795DDF014CE}"/>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E28173EC-1211-7123-5864-8B910AACD0C1}"/>
              </a:ext>
            </a:extLst>
          </p:cNvPr>
          <p:cNvSpPr>
            <a:spLocks noGrp="1"/>
          </p:cNvSpPr>
          <p:nvPr>
            <p:ph idx="1"/>
          </p:nvPr>
        </p:nvSpPr>
        <p:spPr/>
        <p:txBody>
          <a:bodyPr vert="horz" wrap="square" lIns="0" tIns="0" rIns="0" bIns="0" rtlCol="0" anchor="t">
            <a:normAutofit/>
          </a:bodyPr>
          <a:lstStyle/>
          <a:p>
            <a:r>
              <a:rPr lang="en-US">
                <a:solidFill>
                  <a:srgbClr val="FFFFFF">
                    <a:alpha val="60000"/>
                  </a:srgbClr>
                </a:solidFill>
                <a:ea typeface="Source Sans Pro"/>
              </a:rPr>
              <a:t>[1]</a:t>
            </a:r>
            <a:r>
              <a:rPr lang="en-US">
                <a:solidFill>
                  <a:srgbClr val="FFFFFF">
                    <a:alpha val="60000"/>
                  </a:srgbClr>
                </a:solidFill>
                <a:ea typeface="+mn-lt"/>
                <a:cs typeface="+mn-lt"/>
              </a:rPr>
              <a:t> </a:t>
            </a:r>
            <a:r>
              <a:rPr lang="en-US">
                <a:solidFill>
                  <a:srgbClr val="00B0F0">
                    <a:alpha val="60000"/>
                  </a:srgbClr>
                </a:solidFill>
                <a:ea typeface="+mn-lt"/>
                <a:cs typeface="+mn-lt"/>
                <a:hlinkClick r:id="rId2">
                  <a:extLst>
                    <a:ext uri="{A12FA001-AC4F-418D-AE19-62706E023703}">
                      <ahyp:hlinkClr xmlns:ahyp="http://schemas.microsoft.com/office/drawing/2018/hyperlinkcolor" val="tx"/>
                    </a:ext>
                  </a:extLst>
                </a:hlinkClick>
              </a:rPr>
              <a:t>https://www.researchgate.net/publication/341251832_Ensemble_Learning_for_Electricity_Consumption_Forecasting_in_Office_Buildings</a:t>
            </a:r>
            <a:endParaRPr lang="en-US">
              <a:solidFill>
                <a:srgbClr val="00B0F0">
                  <a:alpha val="60000"/>
                </a:srgbClr>
              </a:solidFill>
              <a:ea typeface="Source Sans Pro"/>
              <a:hlinkClick r:id="rId2">
                <a:extLst>
                  <a:ext uri="{A12FA001-AC4F-418D-AE19-62706E023703}">
                    <ahyp:hlinkClr xmlns:ahyp="http://schemas.microsoft.com/office/drawing/2018/hyperlinkcolor" val="tx"/>
                  </a:ext>
                </a:extLst>
              </a:hlinkClick>
            </a:endParaRPr>
          </a:p>
          <a:p>
            <a:r>
              <a:rPr lang="en-US">
                <a:solidFill>
                  <a:srgbClr val="FFFFFF">
                    <a:alpha val="60000"/>
                  </a:srgbClr>
                </a:solidFill>
                <a:ea typeface="+mn-lt"/>
                <a:cs typeface="+mn-lt"/>
              </a:rPr>
              <a:t>[2]</a:t>
            </a:r>
            <a:r>
              <a:rPr lang="en-US">
                <a:solidFill>
                  <a:srgbClr val="00B0F0">
                    <a:alpha val="60000"/>
                  </a:srgbClr>
                </a:solidFill>
                <a:ea typeface="+mn-lt"/>
                <a:cs typeface="+mn-lt"/>
              </a:rPr>
              <a:t> </a:t>
            </a:r>
            <a:r>
              <a:rPr lang="en-US">
                <a:solidFill>
                  <a:srgbClr val="00B0F0">
                    <a:alpha val="60000"/>
                  </a:srgbClr>
                </a:solidFill>
                <a:ea typeface="+mn-lt"/>
                <a:cs typeface="+mn-lt"/>
                <a:hlinkClick r:id="rId3">
                  <a:extLst>
                    <a:ext uri="{A12FA001-AC4F-418D-AE19-62706E023703}">
                      <ahyp:hlinkClr xmlns:ahyp="http://schemas.microsoft.com/office/drawing/2018/hyperlinkcolor" val="tx"/>
                    </a:ext>
                  </a:extLst>
                </a:hlinkClick>
              </a:rPr>
              <a:t>https://norma.ncirl.ie/4249/1/jeevantikalingalwar.pdf</a:t>
            </a:r>
            <a:endParaRPr lang="en-US">
              <a:solidFill>
                <a:srgbClr val="00B0F0">
                  <a:alpha val="60000"/>
                </a:srgbClr>
              </a:solidFill>
              <a:ea typeface="Source Sans Pro"/>
              <a:hlinkClick r:id="rId3">
                <a:extLst>
                  <a:ext uri="{A12FA001-AC4F-418D-AE19-62706E023703}">
                    <ahyp:hlinkClr xmlns:ahyp="http://schemas.microsoft.com/office/drawing/2018/hyperlinkcolor" val="tx"/>
                  </a:ext>
                </a:extLst>
              </a:hlinkClick>
            </a:endParaRPr>
          </a:p>
          <a:p>
            <a:r>
              <a:rPr lang="en-US">
                <a:solidFill>
                  <a:srgbClr val="FFFFFF"/>
                </a:solidFill>
                <a:ea typeface="+mn-lt"/>
                <a:cs typeface="+mn-lt"/>
              </a:rPr>
              <a:t>[3] </a:t>
            </a:r>
            <a:r>
              <a:rPr lang="en-US">
                <a:solidFill>
                  <a:srgbClr val="00B0F0"/>
                </a:solidFill>
                <a:ea typeface="+mn-lt"/>
                <a:cs typeface="+mn-lt"/>
                <a:hlinkClick r:id="rId4">
                  <a:extLst>
                    <a:ext uri="{A12FA001-AC4F-418D-AE19-62706E023703}">
                      <ahyp:hlinkClr xmlns:ahyp="http://schemas.microsoft.com/office/drawing/2018/hyperlinkcolor" val="tx"/>
                    </a:ext>
                  </a:extLst>
                </a:hlinkClick>
              </a:rPr>
              <a:t>https://www.researchsquare.com/article/rs-248534/v1</a:t>
            </a:r>
          </a:p>
          <a:p>
            <a:r>
              <a:rPr lang="en-US">
                <a:solidFill>
                  <a:srgbClr val="FFFFFF"/>
                </a:solidFill>
                <a:ea typeface="+mn-lt"/>
                <a:cs typeface="+mn-lt"/>
              </a:rPr>
              <a:t>[4] </a:t>
            </a:r>
            <a:r>
              <a:rPr lang="en-US">
                <a:solidFill>
                  <a:srgbClr val="00B0F0"/>
                </a:solidFill>
                <a:ea typeface="+mn-lt"/>
                <a:cs typeface="+mn-lt"/>
                <a:hlinkClick r:id="rId5">
                  <a:extLst>
                    <a:ext uri="{A12FA001-AC4F-418D-AE19-62706E023703}">
                      <ahyp:hlinkClr xmlns:ahyp="http://schemas.microsoft.com/office/drawing/2018/hyperlinkcolor" val="tx"/>
                    </a:ext>
                  </a:extLst>
                </a:hlinkClick>
              </a:rPr>
              <a:t>https://site.ieee.org/pes-iss/data-sets/</a:t>
            </a:r>
            <a:endParaRPr lang="en-US">
              <a:solidFill>
                <a:srgbClr val="00B0F0"/>
              </a:solidFill>
              <a:ea typeface="Source Sans Pro"/>
              <a:hlinkClick r:id="rId5">
                <a:extLst>
                  <a:ext uri="{A12FA001-AC4F-418D-AE19-62706E023703}">
                    <ahyp:hlinkClr xmlns:ahyp="http://schemas.microsoft.com/office/drawing/2018/hyperlinkcolor" val="tx"/>
                  </a:ext>
                </a:extLst>
              </a:hlinkClick>
            </a:endParaRPr>
          </a:p>
          <a:p>
            <a:r>
              <a:rPr lang="en-US">
                <a:solidFill>
                  <a:srgbClr val="FFFFFF">
                    <a:alpha val="60000"/>
                  </a:srgbClr>
                </a:solidFill>
                <a:ea typeface="+mn-lt"/>
                <a:cs typeface="+mn-lt"/>
              </a:rPr>
              <a:t>[5] </a:t>
            </a:r>
            <a:r>
              <a:rPr lang="en-US">
                <a:solidFill>
                  <a:srgbClr val="00B0F0">
                    <a:alpha val="60000"/>
                  </a:srgbClr>
                </a:solidFill>
                <a:ea typeface="+mn-lt"/>
                <a:cs typeface="+mn-lt"/>
                <a:hlinkClick r:id="rId6">
                  <a:extLst>
                    <a:ext uri="{A12FA001-AC4F-418D-AE19-62706E023703}">
                      <ahyp:hlinkClr xmlns:ahyp="http://schemas.microsoft.com/office/drawing/2018/hyperlinkcolor" val="tx"/>
                    </a:ext>
                  </a:extLst>
                </a:hlinkClick>
              </a:rPr>
              <a:t>https://www.sciencedirect.com/science/article/pii/S0925231220307372</a:t>
            </a:r>
          </a:p>
          <a:p>
            <a:endParaRPr lang="en-US">
              <a:solidFill>
                <a:srgbClr val="00B0F0">
                  <a:alpha val="60000"/>
                </a:srgbClr>
              </a:solidFill>
              <a:ea typeface="Source Sans Pro"/>
            </a:endParaRPr>
          </a:p>
          <a:p>
            <a:endParaRPr lang="en-US">
              <a:solidFill>
                <a:srgbClr val="FFFFFF">
                  <a:alpha val="60000"/>
                </a:srgbClr>
              </a:solidFill>
              <a:ea typeface="Source Sans Pro"/>
            </a:endParaRPr>
          </a:p>
          <a:p>
            <a:endParaRPr lang="en-US">
              <a:solidFill>
                <a:srgbClr val="FFFFFF">
                  <a:alpha val="60000"/>
                </a:srgbClr>
              </a:solidFill>
              <a:ea typeface="Source Sans Pro"/>
            </a:endParaRPr>
          </a:p>
          <a:p>
            <a:endParaRPr lang="en-US">
              <a:solidFill>
                <a:srgbClr val="FFFFFF">
                  <a:alpha val="60000"/>
                </a:srgbClr>
              </a:solidFill>
              <a:ea typeface="Source Sans Pro"/>
            </a:endParaRPr>
          </a:p>
        </p:txBody>
      </p:sp>
    </p:spTree>
    <p:extLst>
      <p:ext uri="{BB962C8B-B14F-4D97-AF65-F5344CB8AC3E}">
        <p14:creationId xmlns:p14="http://schemas.microsoft.com/office/powerpoint/2010/main" val="3749258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ADCF5B7-6483-53AC-9DA1-BD17D5444619}"/>
              </a:ext>
            </a:extLst>
          </p:cNvPr>
          <p:cNvSpPr txBox="1"/>
          <p:nvPr/>
        </p:nvSpPr>
        <p:spPr>
          <a:xfrm>
            <a:off x="2518119" y="2708807"/>
            <a:ext cx="6966964"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9600">
                <a:latin typeface="Times New Roman"/>
                <a:ea typeface="Source Sans Pro"/>
                <a:cs typeface="Times New Roman"/>
              </a:rPr>
              <a:t>"Thank You"</a:t>
            </a:r>
            <a:endParaRPr lang="en-US" sz="9600">
              <a:latin typeface="Times New Roman"/>
              <a:cs typeface="Times New Roman"/>
            </a:endParaRPr>
          </a:p>
        </p:txBody>
      </p:sp>
    </p:spTree>
    <p:extLst>
      <p:ext uri="{BB962C8B-B14F-4D97-AF65-F5344CB8AC3E}">
        <p14:creationId xmlns:p14="http://schemas.microsoft.com/office/powerpoint/2010/main" val="2053177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8392DC7-0988-443B-A0D0-E726C7DB6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4"/>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a:extLst>
              <a:ext uri="{FF2B5EF4-FFF2-40B4-BE49-F238E27FC236}">
                <a16:creationId xmlns:a16="http://schemas.microsoft.com/office/drawing/2014/main" id="{096FFF7C-6685-83A5-81BC-2EF66BA59AA1}"/>
              </a:ext>
            </a:extLst>
          </p:cNvPr>
          <p:cNvGraphicFramePr>
            <a:graphicFrameLocks noGrp="1"/>
          </p:cNvGraphicFramePr>
          <p:nvPr>
            <p:ph idx="1"/>
            <p:extLst>
              <p:ext uri="{D42A27DB-BD31-4B8C-83A1-F6EECF244321}">
                <p14:modId xmlns:p14="http://schemas.microsoft.com/office/powerpoint/2010/main" val="4227455322"/>
              </p:ext>
            </p:extLst>
          </p:nvPr>
        </p:nvGraphicFramePr>
        <p:xfrm>
          <a:off x="550863" y="2624135"/>
          <a:ext cx="11090276" cy="34686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5" name="TextBox 104">
            <a:extLst>
              <a:ext uri="{FF2B5EF4-FFF2-40B4-BE49-F238E27FC236}">
                <a16:creationId xmlns:a16="http://schemas.microsoft.com/office/drawing/2014/main" id="{98334756-8913-62BA-A76A-AE24B3E612EF}"/>
              </a:ext>
            </a:extLst>
          </p:cNvPr>
          <p:cNvSpPr txBox="1"/>
          <p:nvPr/>
        </p:nvSpPr>
        <p:spPr>
          <a:xfrm>
            <a:off x="899409" y="349770"/>
            <a:ext cx="91440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ea typeface="Source Sans Pro"/>
              </a:rPr>
              <a:t>Tables Of Contents </a:t>
            </a:r>
          </a:p>
        </p:txBody>
      </p:sp>
    </p:spTree>
    <p:extLst>
      <p:ext uri="{BB962C8B-B14F-4D97-AF65-F5344CB8AC3E}">
        <p14:creationId xmlns:p14="http://schemas.microsoft.com/office/powerpoint/2010/main" val="4093196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50862" y="580363"/>
            <a:ext cx="5437188" cy="1997855"/>
          </a:xfrm>
        </p:spPr>
        <p:txBody>
          <a:bodyPr wrap="square" anchor="t">
            <a:normAutofit/>
          </a:bodyPr>
          <a:lstStyle/>
          <a:p>
            <a:r>
              <a:rPr lang="en-US"/>
              <a:t>Introduction</a:t>
            </a:r>
          </a:p>
        </p:txBody>
      </p:sp>
      <p:sp>
        <p:nvSpPr>
          <p:cNvPr id="60" name="Oval 59">
            <a:extLst>
              <a:ext uri="{FF2B5EF4-FFF2-40B4-BE49-F238E27FC236}">
                <a16:creationId xmlns:a16="http://schemas.microsoft.com/office/drawing/2014/main" id="{6959C3E7-D59B-44C4-9BBD-3BC2A41A0C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151" y="3295640"/>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1" name="Group 60">
            <a:extLst>
              <a:ext uri="{FF2B5EF4-FFF2-40B4-BE49-F238E27FC236}">
                <a16:creationId xmlns:a16="http://schemas.microsoft.com/office/drawing/2014/main" id="{3654876B-FB01-4E58-9C9F-3D510011B1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22329" y="4018501"/>
            <a:ext cx="1468514" cy="1521012"/>
            <a:chOff x="8926879" y="88028"/>
            <a:chExt cx="1468514" cy="1521012"/>
          </a:xfrm>
        </p:grpSpPr>
        <p:sp>
          <p:nvSpPr>
            <p:cNvPr id="54" name="Freeform 5">
              <a:extLst>
                <a:ext uri="{FF2B5EF4-FFF2-40B4-BE49-F238E27FC236}">
                  <a16:creationId xmlns:a16="http://schemas.microsoft.com/office/drawing/2014/main" id="{6EE14B10-2C91-4CF8-ABB6-7E21AA98C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9153221" y="88028"/>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2" name="Freeform 6">
              <a:extLst>
                <a:ext uri="{FF2B5EF4-FFF2-40B4-BE49-F238E27FC236}">
                  <a16:creationId xmlns:a16="http://schemas.microsoft.com/office/drawing/2014/main" id="{5A93B35E-1AB2-4CCC-91AC-122E57A18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8926879" y="221946"/>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Freeform 8">
              <a:extLst>
                <a:ext uri="{FF2B5EF4-FFF2-40B4-BE49-F238E27FC236}">
                  <a16:creationId xmlns:a16="http://schemas.microsoft.com/office/drawing/2014/main" id="{E9951197-11BD-489A-BF2C-E542541ABC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9455555" y="532490"/>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5" name="Content Placeholder"/>
          <p:cNvSpPr>
            <a:spLocks noGrp="1"/>
          </p:cNvSpPr>
          <p:nvPr>
            <p:ph idx="1"/>
          </p:nvPr>
        </p:nvSpPr>
        <p:spPr>
          <a:xfrm>
            <a:off x="922133" y="1942233"/>
            <a:ext cx="10504198" cy="3937000"/>
          </a:xfrm>
        </p:spPr>
        <p:txBody>
          <a:bodyPr vert="horz" wrap="square" lIns="0" tIns="0" rIns="0" bIns="0" rtlCol="0" anchor="t">
            <a:noAutofit/>
          </a:bodyPr>
          <a:lstStyle/>
          <a:p>
            <a:pPr marL="457200" indent="-457200">
              <a:lnSpc>
                <a:spcPct val="100000"/>
              </a:lnSpc>
              <a:buAutoNum type="arabicPeriod"/>
            </a:pPr>
            <a:r>
              <a:rPr lang="en-US">
                <a:solidFill>
                  <a:schemeClr val="tx1"/>
                </a:solidFill>
                <a:ea typeface="+mn-lt"/>
                <a:cs typeface="+mn-lt"/>
              </a:rPr>
              <a:t>Ensemble learning, especially of the random forest algorithm, can be used towards real time energy prognosis in office buildings for efficiency and sustainability purposes of electricity consumption.</a:t>
            </a:r>
          </a:p>
          <a:p>
            <a:pPr marL="457200" indent="-457200">
              <a:lnSpc>
                <a:spcPct val="100000"/>
              </a:lnSpc>
              <a:buAutoNum type="arabicPeriod"/>
            </a:pPr>
            <a:r>
              <a:rPr lang="en-US">
                <a:solidFill>
                  <a:schemeClr val="tx1"/>
                </a:solidFill>
                <a:ea typeface="+mn-lt"/>
                <a:cs typeface="+mn-lt"/>
              </a:rPr>
              <a:t>Ensemble learning reduces limitations on individual models and leads to better accuracy in prediction using several learning algorithms. </a:t>
            </a:r>
          </a:p>
          <a:p>
            <a:pPr marL="457200" indent="-457200">
              <a:lnSpc>
                <a:spcPct val="100000"/>
              </a:lnSpc>
              <a:buAutoNum type="arabicPeriod"/>
            </a:pPr>
            <a:r>
              <a:rPr lang="en-US">
                <a:solidFill>
                  <a:schemeClr val="tx1"/>
                </a:solidFill>
                <a:ea typeface="+mn-lt"/>
                <a:cs typeface="+mn-lt"/>
              </a:rPr>
              <a:t>Ensemble learning combined with </a:t>
            </a:r>
            <a:r>
              <a:rPr lang="en-US" err="1">
                <a:solidFill>
                  <a:schemeClr val="tx1"/>
                </a:solidFill>
                <a:ea typeface="+mn-lt"/>
                <a:cs typeface="+mn-lt"/>
              </a:rPr>
              <a:t>apache</a:t>
            </a:r>
            <a:r>
              <a:rPr lang="en-US">
                <a:solidFill>
                  <a:schemeClr val="tx1"/>
                </a:solidFill>
                <a:ea typeface="+mn-lt"/>
                <a:cs typeface="+mn-lt"/>
              </a:rPr>
              <a:t> spark for data processing and </a:t>
            </a:r>
            <a:r>
              <a:rPr lang="en-US" err="1">
                <a:solidFill>
                  <a:schemeClr val="tx1"/>
                </a:solidFill>
                <a:ea typeface="+mn-lt"/>
                <a:cs typeface="+mn-lt"/>
              </a:rPr>
              <a:t>apache</a:t>
            </a:r>
            <a:r>
              <a:rPr lang="en-US">
                <a:solidFill>
                  <a:schemeClr val="tx1"/>
                </a:solidFill>
                <a:ea typeface="+mn-lt"/>
                <a:cs typeface="+mn-lt"/>
              </a:rPr>
              <a:t> </a:t>
            </a:r>
            <a:r>
              <a:rPr lang="en-US" err="1">
                <a:solidFill>
                  <a:schemeClr val="tx1"/>
                </a:solidFill>
                <a:ea typeface="+mn-lt"/>
                <a:cs typeface="+mn-lt"/>
              </a:rPr>
              <a:t>kafka</a:t>
            </a:r>
            <a:r>
              <a:rPr lang="en-US">
                <a:solidFill>
                  <a:schemeClr val="tx1"/>
                </a:solidFill>
                <a:ea typeface="+mn-lt"/>
                <a:cs typeface="+mn-lt"/>
              </a:rPr>
              <a:t> for real time streaming is a proposed solution which promises accurate and prompt forecasts. Such technique </a:t>
            </a:r>
            <a:r>
              <a:rPr lang="en-US" err="1">
                <a:solidFill>
                  <a:schemeClr val="tx1"/>
                </a:solidFill>
                <a:ea typeface="+mn-lt"/>
                <a:cs typeface="+mn-lt"/>
              </a:rPr>
              <a:t>maximise</a:t>
            </a:r>
            <a:r>
              <a:rPr lang="en-US">
                <a:solidFill>
                  <a:schemeClr val="tx1"/>
                </a:solidFill>
                <a:ea typeface="+mn-lt"/>
                <a:cs typeface="+mn-lt"/>
              </a:rPr>
              <a:t> the efficiency as well fits into environmental consciousness as a modern management theory of today. </a:t>
            </a:r>
          </a:p>
          <a:p>
            <a:pPr marL="457200" indent="-457200">
              <a:lnSpc>
                <a:spcPct val="100000"/>
              </a:lnSpc>
              <a:buAutoNum type="arabicPeriod"/>
            </a:pPr>
            <a:r>
              <a:rPr lang="en-US">
                <a:solidFill>
                  <a:schemeClr val="tx1"/>
                </a:solidFill>
                <a:ea typeface="+mn-lt"/>
                <a:cs typeface="+mn-lt"/>
              </a:rPr>
              <a:t>Finally, the combination of ensemble learning and state-of-the-art technology is targeted towards increasing efficiency and reducing costs in handling office buildings.</a:t>
            </a:r>
            <a:endParaRPr lang="en-US">
              <a:solidFill>
                <a:schemeClr val="tx1"/>
              </a:solidFill>
              <a:ea typeface="Source Sans Pro"/>
            </a:endParaRPr>
          </a:p>
        </p:txBody>
      </p:sp>
    </p:spTree>
    <p:extLst>
      <p:ext uri="{BB962C8B-B14F-4D97-AF65-F5344CB8AC3E}">
        <p14:creationId xmlns:p14="http://schemas.microsoft.com/office/powerpoint/2010/main" val="2812704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50864" y="-184503"/>
            <a:ext cx="3565524" cy="1997855"/>
          </a:xfrm>
        </p:spPr>
        <p:txBody>
          <a:bodyPr wrap="square" anchor="b">
            <a:normAutofit/>
          </a:bodyPr>
          <a:lstStyle/>
          <a:p>
            <a:r>
              <a:rPr lang="en-US"/>
              <a:t>LITERATURE REVIEW</a:t>
            </a:r>
          </a:p>
        </p:txBody>
      </p:sp>
      <p:sp>
        <p:nvSpPr>
          <p:cNvPr id="3" name="Content Placeholder"/>
          <p:cNvSpPr>
            <a:spLocks noGrp="1"/>
          </p:cNvSpPr>
          <p:nvPr>
            <p:ph idx="1"/>
          </p:nvPr>
        </p:nvSpPr>
        <p:spPr>
          <a:xfrm>
            <a:off x="550863" y="2678400"/>
            <a:ext cx="11251376" cy="3414425"/>
          </a:xfrm>
        </p:spPr>
        <p:txBody>
          <a:bodyPr vert="horz" wrap="square" lIns="0" tIns="0" rIns="0" bIns="0" rtlCol="0" anchor="t">
            <a:noAutofit/>
          </a:bodyPr>
          <a:lstStyle/>
          <a:p>
            <a:r>
              <a:rPr lang="en-US" sz="1600">
                <a:solidFill>
                  <a:srgbClr val="0097A7"/>
                </a:solidFill>
                <a:latin typeface="Verdana"/>
                <a:ea typeface="Verdana"/>
                <a:hlinkClick r:id="rId2"/>
              </a:rPr>
              <a:t>[1]</a:t>
            </a:r>
            <a:r>
              <a:rPr lang="en-US" sz="1600">
                <a:solidFill>
                  <a:srgbClr val="F3F3F3"/>
                </a:solidFill>
                <a:latin typeface="Verdana"/>
                <a:ea typeface="Verdana"/>
              </a:rPr>
              <a:t> </a:t>
            </a:r>
            <a:r>
              <a:rPr lang="en-US" sz="1600">
                <a:solidFill>
                  <a:srgbClr val="F3F3F3"/>
                </a:solidFill>
                <a:ea typeface="+mn-lt"/>
                <a:cs typeface="+mn-lt"/>
              </a:rPr>
              <a:t>Ensemble Learning for Electricity Consumption Forecasting in Office Buildings</a:t>
            </a:r>
            <a:endParaRPr lang="en-US" sz="1600" b="1">
              <a:solidFill>
                <a:srgbClr val="F3F3F3"/>
              </a:solidFill>
              <a:latin typeface="Verdana"/>
              <a:ea typeface="Verdana"/>
            </a:endParaRPr>
          </a:p>
          <a:p>
            <a:pPr marL="0" indent="0">
              <a:buNone/>
            </a:pPr>
            <a:r>
              <a:rPr lang="en-US" sz="1600">
                <a:solidFill>
                  <a:srgbClr val="F3F3F3"/>
                </a:solidFill>
                <a:ea typeface="+mn-lt"/>
                <a:cs typeface="+mn-lt"/>
              </a:rPr>
              <a:t>This paper introduces three ensemble learning models for short-term load forecasting in dynamic power systems. The study compares gradient boosted regression trees, random forests, and an adapted </a:t>
            </a:r>
            <a:r>
              <a:rPr lang="en-US" sz="1600" err="1">
                <a:solidFill>
                  <a:srgbClr val="F3F3F3"/>
                </a:solidFill>
                <a:ea typeface="+mn-lt"/>
                <a:cs typeface="+mn-lt"/>
              </a:rPr>
              <a:t>Adaboost</a:t>
            </a:r>
            <a:r>
              <a:rPr lang="en-US" sz="1600">
                <a:solidFill>
                  <a:srgbClr val="F3F3F3"/>
                </a:solidFill>
                <a:ea typeface="+mn-lt"/>
                <a:cs typeface="+mn-lt"/>
              </a:rPr>
              <a:t> model using real data from an office building. Results reveal that the modified </a:t>
            </a:r>
            <a:r>
              <a:rPr lang="en-US" sz="1600" err="1">
                <a:solidFill>
                  <a:srgbClr val="F3F3F3"/>
                </a:solidFill>
                <a:ea typeface="+mn-lt"/>
                <a:cs typeface="+mn-lt"/>
              </a:rPr>
              <a:t>Adaboost</a:t>
            </a:r>
            <a:r>
              <a:rPr lang="en-US" sz="1600">
                <a:solidFill>
                  <a:srgbClr val="F3F3F3"/>
                </a:solidFill>
                <a:ea typeface="+mn-lt"/>
                <a:cs typeface="+mn-lt"/>
              </a:rPr>
              <a:t> model outperforms reference models in accurately forecasting electricity consumption for the next hour.</a:t>
            </a:r>
            <a:endParaRPr lang="en-US">
              <a:solidFill>
                <a:srgbClr val="FFFFFF">
                  <a:alpha val="60000"/>
                </a:srgbClr>
              </a:solidFill>
              <a:ea typeface="+mn-lt"/>
              <a:cs typeface="+mn-lt"/>
            </a:endParaRPr>
          </a:p>
          <a:p>
            <a:r>
              <a:rPr lang="en-US" sz="1600">
                <a:solidFill>
                  <a:srgbClr val="0097A7"/>
                </a:solidFill>
                <a:latin typeface="Verdana"/>
                <a:ea typeface="Verdana"/>
                <a:hlinkClick r:id="rId3"/>
              </a:rPr>
              <a:t>[2]</a:t>
            </a:r>
            <a:r>
              <a:rPr lang="en-US" sz="1600">
                <a:solidFill>
                  <a:srgbClr val="F3F3F3"/>
                </a:solidFill>
                <a:latin typeface="Verdana"/>
                <a:ea typeface="Verdana"/>
              </a:rPr>
              <a:t> </a:t>
            </a:r>
            <a:r>
              <a:rPr lang="en-US" sz="1600">
                <a:solidFill>
                  <a:srgbClr val="F3F3F3"/>
                </a:solidFill>
                <a:ea typeface="+mn-lt"/>
                <a:cs typeface="+mn-lt"/>
              </a:rPr>
              <a:t>Improvising Processing of Huge Real Time Data Combining Kafka and Spark Streaming</a:t>
            </a:r>
            <a:endParaRPr lang="en-US" sz="1600" b="1">
              <a:solidFill>
                <a:srgbClr val="F3F3F3"/>
              </a:solidFill>
              <a:latin typeface="Verdana"/>
              <a:ea typeface="Verdana"/>
            </a:endParaRPr>
          </a:p>
          <a:p>
            <a:pPr marL="0" indent="0">
              <a:buNone/>
            </a:pPr>
            <a:r>
              <a:rPr lang="en-US" sz="1600">
                <a:solidFill>
                  <a:srgbClr val="F3F3F3"/>
                </a:solidFill>
                <a:ea typeface="+mn-lt"/>
                <a:cs typeface="+mn-lt"/>
              </a:rPr>
              <a:t>The Cloud Computing era introduces innovations in data processing, storage, and internet security. Knowledge Discovery is crucial, with the World Wide Web serving as a hub for these advancements. The surge in data has strained the WWW, necessitating efficient processing. Stream processing, exemplified by Apache Spark and Kafka, addresses real-time data challenges. Experimental results show Spark's efficiency with large datasets, while Kafka combined with Spark's execution time depends on dataset size.</a:t>
            </a:r>
            <a:endParaRPr lang="en-US"/>
          </a:p>
        </p:txBody>
      </p:sp>
      <p:sp>
        <p:nvSpPr>
          <p:cNvPr id="12" name="Rectangle 11">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0615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50864" y="-184503"/>
            <a:ext cx="3565524" cy="1997855"/>
          </a:xfrm>
        </p:spPr>
        <p:txBody>
          <a:bodyPr wrap="square" anchor="b">
            <a:normAutofit/>
          </a:bodyPr>
          <a:lstStyle/>
          <a:p>
            <a:r>
              <a:rPr lang="en-US"/>
              <a:t>LITERATURE REVIEW</a:t>
            </a:r>
          </a:p>
        </p:txBody>
      </p:sp>
      <p:sp>
        <p:nvSpPr>
          <p:cNvPr id="3" name="Content Placeholder"/>
          <p:cNvSpPr>
            <a:spLocks noGrp="1"/>
          </p:cNvSpPr>
          <p:nvPr>
            <p:ph idx="1"/>
          </p:nvPr>
        </p:nvSpPr>
        <p:spPr>
          <a:xfrm>
            <a:off x="550863" y="2678400"/>
            <a:ext cx="11251376" cy="3414425"/>
          </a:xfrm>
        </p:spPr>
        <p:txBody>
          <a:bodyPr vert="horz" wrap="square" lIns="0" tIns="0" rIns="0" bIns="0" rtlCol="0" anchor="t">
            <a:noAutofit/>
          </a:bodyPr>
          <a:lstStyle/>
          <a:p>
            <a:pPr marL="0" indent="0">
              <a:buNone/>
            </a:pPr>
            <a:r>
              <a:rPr lang="en-US" sz="1600" b="1">
                <a:solidFill>
                  <a:srgbClr val="FFFFFF">
                    <a:alpha val="60000"/>
                  </a:srgbClr>
                </a:solidFill>
                <a:latin typeface="Verdana"/>
                <a:ea typeface="Verdana"/>
                <a:hlinkClick r:id="rId2"/>
              </a:rPr>
              <a:t>[</a:t>
            </a:r>
            <a:r>
              <a:rPr lang="en-US" sz="1600" b="1">
                <a:solidFill>
                  <a:srgbClr val="FFFFFF">
                    <a:alpha val="60000"/>
                  </a:srgbClr>
                </a:solidFill>
                <a:latin typeface="Verdana"/>
                <a:ea typeface="Verdana"/>
                <a:hlinkClick r:id="rId2">
                  <a:extLst>
                    <a:ext uri="{A12FA001-AC4F-418D-AE19-62706E023703}">
                      <ahyp:hlinkClr xmlns:ahyp="http://schemas.microsoft.com/office/drawing/2018/hyperlinkcolor" val="tx"/>
                    </a:ext>
                  </a:extLst>
                </a:hlinkClick>
              </a:rPr>
              <a:t>3</a:t>
            </a:r>
            <a:r>
              <a:rPr lang="en-US" sz="1600" b="1">
                <a:solidFill>
                  <a:srgbClr val="FFFFFF">
                    <a:alpha val="60000"/>
                  </a:srgbClr>
                </a:solidFill>
                <a:latin typeface="Verdana"/>
                <a:ea typeface="Verdana"/>
              </a:rPr>
              <a:t>]</a:t>
            </a:r>
            <a:r>
              <a:rPr lang="en-US" sz="1600" b="1">
                <a:solidFill>
                  <a:srgbClr val="FFFFFF">
                    <a:alpha val="60000"/>
                  </a:srgbClr>
                </a:solidFill>
                <a:ea typeface="+mn-lt"/>
                <a:cs typeface="+mn-lt"/>
              </a:rPr>
              <a:t>Forecasting Electricity Consumption in a Moroccan Educational Institution</a:t>
            </a:r>
            <a:endParaRPr lang="en-US" sz="1600" b="1">
              <a:solidFill>
                <a:srgbClr val="F3F3F3"/>
              </a:solidFill>
              <a:latin typeface="Arial"/>
              <a:ea typeface="Source Sans Pro"/>
              <a:cs typeface="Arial"/>
            </a:endParaRPr>
          </a:p>
          <a:p>
            <a:pPr marL="0" indent="0">
              <a:buNone/>
            </a:pPr>
            <a:r>
              <a:rPr lang="en-US" sz="1600">
                <a:solidFill>
                  <a:srgbClr val="F3F3F3"/>
                </a:solidFill>
                <a:ea typeface="+mn-lt"/>
                <a:cs typeface="+mn-lt"/>
              </a:rPr>
              <a:t>This paper highlights the significant role of predictive analytics in ensuring a reliable power supply. It focuses on benchmarking commonly used forecasting models for predicting electrical energy consumption in educational institutions. Utilizing a real use case and Big Data ecosystem based on SMACK architecture, the study analyzes six years of data sets, including planning and meteorological data, impacting the energy consumption of the National School of Applied Sciences in El Jadida, Morocco. The objective is to assess the prediction performance of various models and identify the most accurate one for forecasting electricity consumption in educational settings.</a:t>
            </a:r>
            <a:endParaRPr lang="en-US"/>
          </a:p>
          <a:p>
            <a:pPr>
              <a:lnSpc>
                <a:spcPct val="100000"/>
              </a:lnSpc>
            </a:pPr>
            <a:endParaRPr lang="en-US" sz="1600">
              <a:solidFill>
                <a:srgbClr val="FFFFFF">
                  <a:alpha val="60000"/>
                </a:srgbClr>
              </a:solidFill>
              <a:ea typeface="Source Sans Pro"/>
            </a:endParaRPr>
          </a:p>
        </p:txBody>
      </p:sp>
      <p:sp>
        <p:nvSpPr>
          <p:cNvPr id="12" name="Rectangle 11">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8428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4CDB3E-A9D9-8C4C-F548-DCD2C642F324}"/>
              </a:ext>
            </a:extLst>
          </p:cNvPr>
          <p:cNvSpPr>
            <a:spLocks noGrp="1"/>
          </p:cNvSpPr>
          <p:nvPr>
            <p:ph type="title"/>
          </p:nvPr>
        </p:nvSpPr>
        <p:spPr>
          <a:xfrm>
            <a:off x="550864" y="549275"/>
            <a:ext cx="3565524" cy="1997855"/>
          </a:xfrm>
        </p:spPr>
        <p:txBody>
          <a:bodyPr wrap="square" anchor="b">
            <a:normAutofit/>
          </a:bodyPr>
          <a:lstStyle/>
          <a:p>
            <a:r>
              <a:rPr lang="en-US"/>
              <a:t>FlowChart</a:t>
            </a:r>
          </a:p>
        </p:txBody>
      </p:sp>
      <p:grpSp>
        <p:nvGrpSpPr>
          <p:cNvPr id="28" name="Group 27">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14"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8" name="Oval 17">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Content Placeholder 3" descr="A diagram of a product&#10;&#10;Description automatically generated">
            <a:extLst>
              <a:ext uri="{FF2B5EF4-FFF2-40B4-BE49-F238E27FC236}">
                <a16:creationId xmlns:a16="http://schemas.microsoft.com/office/drawing/2014/main" id="{29B6183F-8264-1CB5-9226-E62FD52C6FDE}"/>
              </a:ext>
            </a:extLst>
          </p:cNvPr>
          <p:cNvPicPr>
            <a:picLocks noChangeAspect="1"/>
          </p:cNvPicPr>
          <p:nvPr/>
        </p:nvPicPr>
        <p:blipFill>
          <a:blip r:embed="rId2"/>
          <a:stretch>
            <a:fillRect/>
          </a:stretch>
        </p:blipFill>
        <p:spPr>
          <a:xfrm>
            <a:off x="4550900" y="1408283"/>
            <a:ext cx="7090237" cy="4041434"/>
          </a:xfrm>
          <a:custGeom>
            <a:avLst/>
            <a:gdLst/>
            <a:ahLst/>
            <a:cxnLst/>
            <a:rect l="l" t="t" r="r" b="b"/>
            <a:pathLst>
              <a:path w="7090237" h="5759451">
                <a:moveTo>
                  <a:pt x="0" y="0"/>
                </a:moveTo>
                <a:lnTo>
                  <a:pt x="7090237" y="0"/>
                </a:lnTo>
                <a:lnTo>
                  <a:pt x="7090237" y="5759451"/>
                </a:lnTo>
                <a:lnTo>
                  <a:pt x="0" y="5759451"/>
                </a:lnTo>
                <a:close/>
              </a:path>
            </a:pathLst>
          </a:custGeom>
        </p:spPr>
      </p:pic>
    </p:spTree>
    <p:extLst>
      <p:ext uri="{BB962C8B-B14F-4D97-AF65-F5344CB8AC3E}">
        <p14:creationId xmlns:p14="http://schemas.microsoft.com/office/powerpoint/2010/main" val="864895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50863" y="549275"/>
            <a:ext cx="3565525" cy="5543549"/>
          </a:xfrm>
        </p:spPr>
        <p:txBody>
          <a:bodyPr wrap="square" anchor="ctr">
            <a:normAutofit/>
          </a:bodyPr>
          <a:lstStyle/>
          <a:p>
            <a:r>
              <a:rPr lang="en-US"/>
              <a:t>3. Ensemble Learning Models</a:t>
            </a:r>
          </a:p>
        </p:txBody>
      </p:sp>
      <p:sp>
        <p:nvSpPr>
          <p:cNvPr id="12" name="Rectangle 11">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04B46A11-07A9-AE9B-A6E1-0E96E7BDB11E}"/>
              </a:ext>
            </a:extLst>
          </p:cNvPr>
          <p:cNvSpPr txBox="1"/>
          <p:nvPr/>
        </p:nvSpPr>
        <p:spPr>
          <a:xfrm>
            <a:off x="4784650" y="717698"/>
            <a:ext cx="4102395" cy="13542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Source Sans Pro"/>
              </a:rPr>
              <a:t>1.</a:t>
            </a:r>
            <a:r>
              <a:rPr lang="en-US" b="1">
                <a:ea typeface="+mn-lt"/>
                <a:cs typeface="+mn-lt"/>
              </a:rPr>
              <a:t>Bagging (Bootstrap Aggregating):</a:t>
            </a:r>
          </a:p>
          <a:p>
            <a:endParaRPr lang="en-US" b="1">
              <a:ea typeface="Source Sans Pro"/>
            </a:endParaRPr>
          </a:p>
          <a:p>
            <a:r>
              <a:rPr lang="en-US" b="1">
                <a:ea typeface="Source Sans Pro"/>
              </a:rPr>
              <a:t>Example: Random Forest </a:t>
            </a:r>
          </a:p>
          <a:p>
            <a:endParaRPr lang="en-US" b="1">
              <a:ea typeface="Source Sans Pro"/>
            </a:endParaRPr>
          </a:p>
        </p:txBody>
      </p:sp>
      <p:sp>
        <p:nvSpPr>
          <p:cNvPr id="31" name="TextBox 30">
            <a:extLst>
              <a:ext uri="{FF2B5EF4-FFF2-40B4-BE49-F238E27FC236}">
                <a16:creationId xmlns:a16="http://schemas.microsoft.com/office/drawing/2014/main" id="{65A0CF51-F368-ADB9-C06C-738F1EF7EEFA}"/>
              </a:ext>
            </a:extLst>
          </p:cNvPr>
          <p:cNvSpPr txBox="1"/>
          <p:nvPr/>
        </p:nvSpPr>
        <p:spPr>
          <a:xfrm>
            <a:off x="4855534" y="4137837"/>
            <a:ext cx="27432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ea typeface="+mn-lt"/>
                <a:cs typeface="+mn-lt"/>
              </a:rPr>
              <a:t>2.Boosting</a:t>
            </a:r>
          </a:p>
          <a:p>
            <a:endParaRPr lang="en-US" b="1">
              <a:ea typeface="Source Sans Pro"/>
            </a:endParaRPr>
          </a:p>
          <a:p>
            <a:r>
              <a:rPr lang="en-US" b="1">
                <a:ea typeface="Source Sans Pro"/>
              </a:rPr>
              <a:t>Example: AdaBoost(Adaptive Boosting)</a:t>
            </a:r>
          </a:p>
        </p:txBody>
      </p:sp>
      <p:pic>
        <p:nvPicPr>
          <p:cNvPr id="32" name="Picture 31" descr="A black background with colorful text&#10;&#10;Description automatically generated">
            <a:extLst>
              <a:ext uri="{FF2B5EF4-FFF2-40B4-BE49-F238E27FC236}">
                <a16:creationId xmlns:a16="http://schemas.microsoft.com/office/drawing/2014/main" id="{4081FA8B-AF27-617F-2F17-A23C49F4D96F}"/>
              </a:ext>
            </a:extLst>
          </p:cNvPr>
          <p:cNvPicPr>
            <a:picLocks noChangeAspect="1"/>
          </p:cNvPicPr>
          <p:nvPr/>
        </p:nvPicPr>
        <p:blipFill>
          <a:blip r:embed="rId2"/>
          <a:stretch>
            <a:fillRect/>
          </a:stretch>
        </p:blipFill>
        <p:spPr>
          <a:xfrm>
            <a:off x="4729655" y="1965878"/>
            <a:ext cx="6096000" cy="403761"/>
          </a:xfrm>
          <a:prstGeom prst="rect">
            <a:avLst/>
          </a:prstGeom>
        </p:spPr>
      </p:pic>
      <p:pic>
        <p:nvPicPr>
          <p:cNvPr id="33" name="Picture 32">
            <a:extLst>
              <a:ext uri="{FF2B5EF4-FFF2-40B4-BE49-F238E27FC236}">
                <a16:creationId xmlns:a16="http://schemas.microsoft.com/office/drawing/2014/main" id="{ACB9D72D-A95E-A935-332D-C1E3D82039E0}"/>
              </a:ext>
            </a:extLst>
          </p:cNvPr>
          <p:cNvPicPr>
            <a:picLocks noChangeAspect="1"/>
          </p:cNvPicPr>
          <p:nvPr/>
        </p:nvPicPr>
        <p:blipFill>
          <a:blip r:embed="rId3"/>
          <a:stretch>
            <a:fillRect/>
          </a:stretch>
        </p:blipFill>
        <p:spPr>
          <a:xfrm>
            <a:off x="4913586" y="5699871"/>
            <a:ext cx="6096000" cy="293016"/>
          </a:xfrm>
          <a:prstGeom prst="rect">
            <a:avLst/>
          </a:prstGeom>
        </p:spPr>
      </p:pic>
    </p:spTree>
    <p:extLst>
      <p:ext uri="{BB962C8B-B14F-4D97-AF65-F5344CB8AC3E}">
        <p14:creationId xmlns:p14="http://schemas.microsoft.com/office/powerpoint/2010/main" val="2005405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50863" y="550800"/>
            <a:ext cx="7308850" cy="986400"/>
          </a:xfrm>
        </p:spPr>
        <p:txBody>
          <a:bodyPr wrap="square" anchor="ctr">
            <a:normAutofit/>
          </a:bodyPr>
          <a:lstStyle/>
          <a:p>
            <a:pPr>
              <a:lnSpc>
                <a:spcPct val="90000"/>
              </a:lnSpc>
            </a:pPr>
            <a:r>
              <a:rPr lang="en-US" sz="4100"/>
              <a:t>4. Model Training and Evaluation</a:t>
            </a:r>
          </a:p>
        </p:txBody>
      </p:sp>
      <p:pic>
        <p:nvPicPr>
          <p:cNvPr id="71" name="Content Placeholder 70" descr="A black background with white text&#10;&#10;Description automatically generated">
            <a:extLst>
              <a:ext uri="{FF2B5EF4-FFF2-40B4-BE49-F238E27FC236}">
                <a16:creationId xmlns:a16="http://schemas.microsoft.com/office/drawing/2014/main" id="{8D1ECEDE-95D2-733D-0111-DF41524F2AE2}"/>
              </a:ext>
            </a:extLst>
          </p:cNvPr>
          <p:cNvPicPr>
            <a:picLocks noGrp="1" noChangeAspect="1"/>
          </p:cNvPicPr>
          <p:nvPr>
            <p:ph idx="1"/>
          </p:nvPr>
        </p:nvPicPr>
        <p:blipFill>
          <a:blip r:embed="rId2"/>
          <a:stretch>
            <a:fillRect/>
          </a:stretch>
        </p:blipFill>
        <p:spPr>
          <a:xfrm>
            <a:off x="1156561" y="4390295"/>
            <a:ext cx="2362200" cy="561975"/>
          </a:xfrm>
        </p:spPr>
      </p:pic>
      <p:pic>
        <p:nvPicPr>
          <p:cNvPr id="72" name="Picture 71" descr="A black background with white text&#10;&#10;Description automatically generated">
            <a:extLst>
              <a:ext uri="{FF2B5EF4-FFF2-40B4-BE49-F238E27FC236}">
                <a16:creationId xmlns:a16="http://schemas.microsoft.com/office/drawing/2014/main" id="{E1D4A325-83CB-90CF-3654-E3CA1DFC0329}"/>
              </a:ext>
            </a:extLst>
          </p:cNvPr>
          <p:cNvPicPr>
            <a:picLocks noChangeAspect="1"/>
          </p:cNvPicPr>
          <p:nvPr/>
        </p:nvPicPr>
        <p:blipFill>
          <a:blip r:embed="rId3"/>
          <a:stretch>
            <a:fillRect/>
          </a:stretch>
        </p:blipFill>
        <p:spPr>
          <a:xfrm>
            <a:off x="1150345" y="3598028"/>
            <a:ext cx="2581275" cy="514350"/>
          </a:xfrm>
          <a:prstGeom prst="rect">
            <a:avLst/>
          </a:prstGeom>
        </p:spPr>
      </p:pic>
      <p:pic>
        <p:nvPicPr>
          <p:cNvPr id="74" name="Picture 73" descr="A black screen with white text&#10;&#10;Description automatically generated">
            <a:extLst>
              <a:ext uri="{FF2B5EF4-FFF2-40B4-BE49-F238E27FC236}">
                <a16:creationId xmlns:a16="http://schemas.microsoft.com/office/drawing/2014/main" id="{4FE6BC53-EAB3-4754-9675-FDE6662E4596}"/>
              </a:ext>
            </a:extLst>
          </p:cNvPr>
          <p:cNvPicPr>
            <a:picLocks noChangeAspect="1"/>
          </p:cNvPicPr>
          <p:nvPr/>
        </p:nvPicPr>
        <p:blipFill>
          <a:blip r:embed="rId4"/>
          <a:stretch>
            <a:fillRect/>
          </a:stretch>
        </p:blipFill>
        <p:spPr>
          <a:xfrm>
            <a:off x="1186589" y="2764591"/>
            <a:ext cx="2095500" cy="657225"/>
          </a:xfrm>
          <a:prstGeom prst="rect">
            <a:avLst/>
          </a:prstGeom>
        </p:spPr>
      </p:pic>
      <p:pic>
        <p:nvPicPr>
          <p:cNvPr id="76" name="Picture 75" descr="A screen shot of a computer program&#10;&#10;Description automatically generated">
            <a:extLst>
              <a:ext uri="{FF2B5EF4-FFF2-40B4-BE49-F238E27FC236}">
                <a16:creationId xmlns:a16="http://schemas.microsoft.com/office/drawing/2014/main" id="{1E93EDEC-F607-A5AB-1C3B-2ED61FBA4F13}"/>
              </a:ext>
            </a:extLst>
          </p:cNvPr>
          <p:cNvPicPr>
            <a:picLocks noChangeAspect="1"/>
          </p:cNvPicPr>
          <p:nvPr/>
        </p:nvPicPr>
        <p:blipFill>
          <a:blip r:embed="rId5"/>
          <a:stretch>
            <a:fillRect/>
          </a:stretch>
        </p:blipFill>
        <p:spPr>
          <a:xfrm>
            <a:off x="7183912" y="1999041"/>
            <a:ext cx="2714625" cy="2200275"/>
          </a:xfrm>
          <a:prstGeom prst="rect">
            <a:avLst/>
          </a:prstGeom>
        </p:spPr>
      </p:pic>
      <p:sp>
        <p:nvSpPr>
          <p:cNvPr id="77" name="TextBox 76">
            <a:extLst>
              <a:ext uri="{FF2B5EF4-FFF2-40B4-BE49-F238E27FC236}">
                <a16:creationId xmlns:a16="http://schemas.microsoft.com/office/drawing/2014/main" id="{D6B8A702-F5D9-941E-ADF8-3AB56968ABFF}"/>
              </a:ext>
            </a:extLst>
          </p:cNvPr>
          <p:cNvSpPr txBox="1"/>
          <p:nvPr/>
        </p:nvSpPr>
        <p:spPr>
          <a:xfrm>
            <a:off x="1182805" y="5356746"/>
            <a:ext cx="38896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ea typeface="Source Sans Pro"/>
              </a:rPr>
              <a:t>AdaBoost</a:t>
            </a:r>
            <a:endParaRPr lang="en-US"/>
          </a:p>
        </p:txBody>
      </p:sp>
      <p:sp>
        <p:nvSpPr>
          <p:cNvPr id="78" name="TextBox 77">
            <a:extLst>
              <a:ext uri="{FF2B5EF4-FFF2-40B4-BE49-F238E27FC236}">
                <a16:creationId xmlns:a16="http://schemas.microsoft.com/office/drawing/2014/main" id="{E0A47C60-A2B7-8744-7BFC-97F3A394F6F1}"/>
              </a:ext>
            </a:extLst>
          </p:cNvPr>
          <p:cNvSpPr txBox="1"/>
          <p:nvPr/>
        </p:nvSpPr>
        <p:spPr>
          <a:xfrm>
            <a:off x="7327050" y="5314555"/>
            <a:ext cx="27295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Source Sans Pro"/>
              </a:rPr>
              <a:t>Random Forest</a:t>
            </a:r>
          </a:p>
        </p:txBody>
      </p:sp>
      <p:pic>
        <p:nvPicPr>
          <p:cNvPr id="79" name="Picture 78">
            <a:extLst>
              <a:ext uri="{FF2B5EF4-FFF2-40B4-BE49-F238E27FC236}">
                <a16:creationId xmlns:a16="http://schemas.microsoft.com/office/drawing/2014/main" id="{4C44FF1B-20F1-0A89-3CA0-D4B1E6F633C2}"/>
              </a:ext>
            </a:extLst>
          </p:cNvPr>
          <p:cNvPicPr>
            <a:picLocks noChangeAspect="1"/>
          </p:cNvPicPr>
          <p:nvPr/>
        </p:nvPicPr>
        <p:blipFill>
          <a:blip r:embed="rId6"/>
          <a:stretch>
            <a:fillRect/>
          </a:stretch>
        </p:blipFill>
        <p:spPr>
          <a:xfrm>
            <a:off x="1156366" y="1963072"/>
            <a:ext cx="2505075" cy="400050"/>
          </a:xfrm>
          <a:prstGeom prst="rect">
            <a:avLst/>
          </a:prstGeom>
        </p:spPr>
      </p:pic>
    </p:spTree>
    <p:extLst>
      <p:ext uri="{BB962C8B-B14F-4D97-AF65-F5344CB8AC3E}">
        <p14:creationId xmlns:p14="http://schemas.microsoft.com/office/powerpoint/2010/main" val="491991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50863" y="549275"/>
            <a:ext cx="5437187" cy="2986234"/>
          </a:xfrm>
        </p:spPr>
        <p:txBody>
          <a:bodyPr anchor="b">
            <a:normAutofit/>
          </a:bodyPr>
          <a:lstStyle/>
          <a:p>
            <a:r>
              <a:rPr lang="en-US"/>
              <a:t>Methodology</a:t>
            </a:r>
          </a:p>
        </p:txBody>
      </p:sp>
      <p:grpSp>
        <p:nvGrpSpPr>
          <p:cNvPr id="20" name="Group 19">
            <a:extLst>
              <a:ext uri="{FF2B5EF4-FFF2-40B4-BE49-F238E27FC236}">
                <a16:creationId xmlns:a16="http://schemas.microsoft.com/office/drawing/2014/main" id="{73840CF4-F848-4FE0-AEA6-C9E806911B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20950" y="549275"/>
            <a:ext cx="667802" cy="631474"/>
            <a:chOff x="10478914" y="1506691"/>
            <a:chExt cx="667802" cy="631474"/>
          </a:xfrm>
        </p:grpSpPr>
        <p:sp>
          <p:nvSpPr>
            <p:cNvPr id="21" name="Freeform: Shape 20">
              <a:extLst>
                <a:ext uri="{FF2B5EF4-FFF2-40B4-BE49-F238E27FC236}">
                  <a16:creationId xmlns:a16="http://schemas.microsoft.com/office/drawing/2014/main" id="{F4B46153-41DB-494F-9B08-EBCCF27283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a:extLst>
                <a:ext uri="{FF2B5EF4-FFF2-40B4-BE49-F238E27FC236}">
                  <a16:creationId xmlns:a16="http://schemas.microsoft.com/office/drawing/2014/main" id="{7B6D42DA-2D84-4A50-A359-7A5C651B1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4" name="Oval 23">
            <a:extLst>
              <a:ext uri="{FF2B5EF4-FFF2-40B4-BE49-F238E27FC236}">
                <a16:creationId xmlns:a16="http://schemas.microsoft.com/office/drawing/2014/main" id="{94459D96-B947-4C7F-8BCA-915F8B07C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2954" y="5171203"/>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58767616"/>
      </p:ext>
    </p:extLst>
  </p:cSld>
  <p:clrMapOvr>
    <a:masterClrMapping/>
  </p:clrMapOvr>
</p:sld>
</file>

<file path=ppt/theme/theme1.xml><?xml version="1.0" encoding="utf-8"?>
<a:theme xmlns:a="http://schemas.openxmlformats.org/drawingml/2006/main" name="3DFloatVTI">
  <a:themeElements>
    <a:clrScheme name="AnalogousFromLightSeedRightStep">
      <a:dk1>
        <a:srgbClr val="000000"/>
      </a:dk1>
      <a:lt1>
        <a:srgbClr val="FFFFFF"/>
      </a:lt1>
      <a:dk2>
        <a:srgbClr val="3B2441"/>
      </a:dk2>
      <a:lt2>
        <a:srgbClr val="E2E8E3"/>
      </a:lt2>
      <a:accent1>
        <a:srgbClr val="C493BB"/>
      </a:accent1>
      <a:accent2>
        <a:srgbClr val="BA7F96"/>
      </a:accent2>
      <a:accent3>
        <a:srgbClr val="C69896"/>
      </a:accent3>
      <a:accent4>
        <a:srgbClr val="BA997F"/>
      </a:accent4>
      <a:accent5>
        <a:srgbClr val="AAA480"/>
      </a:accent5>
      <a:accent6>
        <a:srgbClr val="9BAA74"/>
      </a:accent6>
      <a:hlink>
        <a:srgbClr val="568E61"/>
      </a:hlink>
      <a:folHlink>
        <a:srgbClr val="7F7F7F"/>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3DFloatVTI</vt:lpstr>
      <vt:lpstr>"Real-Time Electricity Consumption Forecasting in Office Buildings using Ensemble Learning with Spark and Apache Kafka"</vt:lpstr>
      <vt:lpstr>PowerPoint Presentation</vt:lpstr>
      <vt:lpstr>Introduction</vt:lpstr>
      <vt:lpstr>LITERATURE REVIEW</vt:lpstr>
      <vt:lpstr>LITERATURE REVIEW</vt:lpstr>
      <vt:lpstr>FlowChart</vt:lpstr>
      <vt:lpstr>3. Ensemble Learning Models</vt:lpstr>
      <vt:lpstr>4. Model Training and Evaluation</vt:lpstr>
      <vt:lpstr>Methodology</vt:lpstr>
      <vt:lpstr>1. Data Collection and Streaming</vt:lpstr>
      <vt:lpstr>2. Data Preprocessing</vt:lpstr>
      <vt:lpstr>Methodology</vt:lpstr>
      <vt:lpstr>AdaBoost(Methodology)  Weak Learners (Base Estimators): These are the models that AdaBoost combines to create a strong learner. In the case of AdaBoost Regressor, decision trees are commonly used as weak learners.  Weighted Training: AdaBoost assigns weights to each data point in the training set. Initially, all weights are set equally. After each iteration, the weights of the misclassified points are increased, and the weights of the correctly classified points are decreased. This allows the algorithm to focus more on the difficult-to-predict instances.  Combining Weak Learners: At each iteration, AdaBoost fits a weak learner to the data, and the model's performance is evaluated. The weak learner's contribution to the final model is determined based on its accuracy. The more accurate the weak learner, the more influence it has in the final combined model.  Final Model Prediction: The final prediction is a weighted sum of the predictions from all the weak learners. The weights are determined by the accuracy of each weak learner. </vt:lpstr>
      <vt:lpstr>PowerPoint Presentation</vt:lpstr>
      <vt:lpstr>Results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revision>11</cp:revision>
  <dcterms:created xsi:type="dcterms:W3CDTF">2023-12-03T21:13:56Z</dcterms:created>
  <dcterms:modified xsi:type="dcterms:W3CDTF">2023-12-05T16:22:17Z</dcterms:modified>
</cp:coreProperties>
</file>