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1" r:id="rId4"/>
    <p:sldId id="272" r:id="rId5"/>
    <p:sldId id="284" r:id="rId6"/>
    <p:sldId id="273" r:id="rId7"/>
    <p:sldId id="274" r:id="rId8"/>
    <p:sldId id="275" r:id="rId9"/>
    <p:sldId id="277" r:id="rId10"/>
    <p:sldId id="285" r:id="rId11"/>
    <p:sldId id="286" r:id="rId12"/>
    <p:sldId id="278" r:id="rId13"/>
    <p:sldId id="279" r:id="rId14"/>
    <p:sldId id="280" r:id="rId15"/>
    <p:sldId id="292" r:id="rId16"/>
    <p:sldId id="293" r:id="rId17"/>
    <p:sldId id="281" r:id="rId18"/>
    <p:sldId id="288" r:id="rId19"/>
    <p:sldId id="282" r:id="rId20"/>
    <p:sldId id="289" r:id="rId21"/>
    <p:sldId id="290" r:id="rId22"/>
    <p:sldId id="283" r:id="rId23"/>
    <p:sldId id="287" r:id="rId24"/>
    <p:sldId id="25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ginnersbook.com/2013/05/java-abstract-class-metho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baeldung.com/java-8-date-time-intr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8" Type="http://schemas.openxmlformats.org/officeDocument/2006/relationships/hyperlink" Target="https://www.baeldung.com/java-8-functional-interfaces" TargetMode="External"/><Relationship Id="rId13" Type="http://schemas.openxmlformats.org/officeDocument/2006/relationships/hyperlink" Target="https://zeroturnaround.com/rebellabs/java-8-best-practices-cheat-sheet/" TargetMode="External"/><Relationship Id="rId18" Type="http://schemas.openxmlformats.org/officeDocument/2006/relationships/hyperlink" Target="https://www.journaldev.com/1076/java-threadlocal-example" TargetMode="External"/><Relationship Id="rId3" Type="http://schemas.openxmlformats.org/officeDocument/2006/relationships/hyperlink" Target="https://www.baeldung.com/java-stream-operated-upon-or-closed-exception" TargetMode="External"/><Relationship Id="rId7" Type="http://schemas.openxmlformats.org/officeDocument/2006/relationships/hyperlink" Target="https://docs.oracle.com/javase/8/docs/api/java/util/stream/package-summary.html" TargetMode="External"/><Relationship Id="rId12" Type="http://schemas.openxmlformats.org/officeDocument/2006/relationships/hyperlink" Target="https://www.journaldev.com/2774/java-8-stream" TargetMode="External"/><Relationship Id="rId17" Type="http://schemas.openxmlformats.org/officeDocument/2006/relationships/hyperlink" Target="https://www.quora.com/Why-cant-static-methods-be-overridden" TargetMode="External"/><Relationship Id="rId2" Type="http://schemas.openxmlformats.org/officeDocument/2006/relationships/hyperlink" Target="https://www.mkyong.com/java8/java-stream-has-already-been-operated-upon-or-closed/" TargetMode="External"/><Relationship Id="rId16" Type="http://schemas.openxmlformats.org/officeDocument/2006/relationships/hyperlink" Target="https://www.javatpoint.com/java-8-method-reference" TargetMode="External"/><Relationship Id="rId1" Type="http://schemas.openxmlformats.org/officeDocument/2006/relationships/slideLayout" Target="../slideLayouts/slideLayout2.xml"/><Relationship Id="rId6" Type="http://schemas.openxmlformats.org/officeDocument/2006/relationships/hyperlink" Target="https://www.geeksforgeeks.org/stream-in-java/" TargetMode="External"/><Relationship Id="rId11" Type="http://schemas.openxmlformats.org/officeDocument/2006/relationships/hyperlink" Target="https://www.baeldung.com/java-8-streams" TargetMode="External"/><Relationship Id="rId5" Type="http://schemas.openxmlformats.org/officeDocument/2006/relationships/hyperlink" Target="https://www.tutorialspoint.com/java8/java8_streams.htm" TargetMode="External"/><Relationship Id="rId15" Type="http://schemas.openxmlformats.org/officeDocument/2006/relationships/hyperlink" Target="https://www.codementor.io/eh3rrera/using-java-8-method-reference-du10866vx" TargetMode="External"/><Relationship Id="rId10" Type="http://schemas.openxmlformats.org/officeDocument/2006/relationships/hyperlink" Target="https://www.baeldung.com/java-static-default-methods" TargetMode="External"/><Relationship Id="rId19" Type="http://schemas.openxmlformats.org/officeDocument/2006/relationships/hyperlink" Target="https://www.mkyong.com/java8/java-8-how-to-format-localdatetime/" TargetMode="External"/><Relationship Id="rId4" Type="http://schemas.openxmlformats.org/officeDocument/2006/relationships/hyperlink" Target="https://www.baeldung.com/java-8-streams-introduction" TargetMode="External"/><Relationship Id="rId9" Type="http://schemas.openxmlformats.org/officeDocument/2006/relationships/hyperlink" Target="https://www.journaldev.com/2763/java-8-functional-interfaces" TargetMode="External"/><Relationship Id="rId14" Type="http://schemas.openxmlformats.org/officeDocument/2006/relationships/hyperlink" Target="https://www.mkyong.com/java8/java-8-streams-filter-exampl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8</a:t>
            </a:r>
            <a:endParaRPr lang="en-US" dirty="0"/>
          </a:p>
        </p:txBody>
      </p:sp>
      <p:sp>
        <p:nvSpPr>
          <p:cNvPr id="3" name="Subtitle 2"/>
          <p:cNvSpPr>
            <a:spLocks noGrp="1"/>
          </p:cNvSpPr>
          <p:nvPr>
            <p:ph type="subTitle" idx="1"/>
          </p:nvPr>
        </p:nvSpPr>
        <p:spPr/>
        <p:txBody>
          <a:bodyPr/>
          <a:lstStyle/>
          <a:p>
            <a:r>
              <a:rPr lang="en-US" dirty="0" smtClean="0"/>
              <a:t>Functional Programming Introduced</a:t>
            </a:r>
            <a:endParaRPr lang="en-US" dirty="0"/>
          </a:p>
        </p:txBody>
      </p:sp>
    </p:spTree>
    <p:extLst>
      <p:ext uri="{BB962C8B-B14F-4D97-AF65-F5344CB8AC3E}">
        <p14:creationId xmlns:p14="http://schemas.microsoft.com/office/powerpoint/2010/main" val="199808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4764" y="-24938"/>
            <a:ext cx="6924502" cy="789708"/>
          </a:xfrm>
        </p:spPr>
        <p:txBody>
          <a:bodyPr>
            <a:normAutofit/>
          </a:bodyPr>
          <a:lstStyle/>
          <a:p>
            <a:r>
              <a:rPr lang="en-US" sz="2000" b="1" dirty="0" smtClean="0"/>
              <a:t>Default and Static methods in interface</a:t>
            </a:r>
            <a:endParaRPr lang="en-US" sz="2000" b="1" dirty="0"/>
          </a:p>
        </p:txBody>
      </p:sp>
      <p:sp>
        <p:nvSpPr>
          <p:cNvPr id="9" name="TextBox 8"/>
          <p:cNvSpPr txBox="1"/>
          <p:nvPr/>
        </p:nvSpPr>
        <p:spPr>
          <a:xfrm>
            <a:off x="1088966" y="764770"/>
            <a:ext cx="9983587" cy="258532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smtClean="0"/>
              <a:t>Abstract classes </a:t>
            </a:r>
            <a:r>
              <a:rPr lang="en-US" b="1" dirty="0" err="1" smtClean="0">
                <a:solidFill>
                  <a:srgbClr val="FF0000"/>
                </a:solidFill>
              </a:rPr>
              <a:t>vs</a:t>
            </a:r>
            <a:r>
              <a:rPr lang="en-US" b="1" dirty="0" smtClean="0"/>
              <a:t> interfaces</a:t>
            </a:r>
          </a:p>
          <a:p>
            <a:endParaRPr lang="en-US" b="1" dirty="0" smtClean="0"/>
          </a:p>
          <a:p>
            <a:r>
              <a:rPr lang="en-US" sz="1400" dirty="0" smtClean="0"/>
              <a:t>With the introduction of default methods in interfaces, it seems that the </a:t>
            </a:r>
            <a:r>
              <a:rPr lang="en-US" sz="1400" u="sng" dirty="0" smtClean="0">
                <a:hlinkClick r:id="rId2"/>
              </a:rPr>
              <a:t>abstract classes</a:t>
            </a:r>
            <a:r>
              <a:rPr lang="en-US" sz="1400" dirty="0" smtClean="0"/>
              <a:t> are same as interface in java 8. </a:t>
            </a:r>
          </a:p>
          <a:p>
            <a:endParaRPr lang="en-US" sz="1400" dirty="0" smtClean="0"/>
          </a:p>
          <a:p>
            <a:r>
              <a:rPr lang="en-US" sz="1400" dirty="0" smtClean="0"/>
              <a:t>However this is not entirely true, even though we can now have concrete methods(methods with body) in interfaces just like abstract class, this doesn’t mean that they are same. There are still few differences between them, one of them is that abstract class can have constructor while in interfaces we can’t have constructors.</a:t>
            </a:r>
          </a:p>
          <a:p>
            <a:endParaRPr lang="en-US" sz="1400" dirty="0" smtClean="0"/>
          </a:p>
          <a:p>
            <a:r>
              <a:rPr lang="en-US" sz="1400" dirty="0" smtClean="0"/>
              <a:t>The purpose of interface is to provide full abstraction, while the purpose of abstract class is to provide partial abstraction. This still holds true. The interface is like a blueprint for your class, with the introduction of default methods you can simply say that we can add additional features in the interfaces without affecting the end user classes.</a:t>
            </a:r>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175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Default and Static methods in interface Example</a:t>
            </a:r>
            <a:endParaRPr lang="en-US" sz="2000" b="1" dirty="0"/>
          </a:p>
        </p:txBody>
      </p:sp>
      <p:sp>
        <p:nvSpPr>
          <p:cNvPr id="4" name="Rectangle 3"/>
          <p:cNvSpPr/>
          <p:nvPr/>
        </p:nvSpPr>
        <p:spPr>
          <a:xfrm>
            <a:off x="1571105" y="2271836"/>
            <a:ext cx="9010997" cy="1077218"/>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Let’s Discuss Some Scenario by doing some hands on!!</a:t>
            </a:r>
            <a:endParaRPr lang="en-US" sz="32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TextBox 4"/>
          <p:cNvSpPr txBox="1"/>
          <p:nvPr/>
        </p:nvSpPr>
        <p:spPr>
          <a:xfrm>
            <a:off x="2618510" y="4272742"/>
            <a:ext cx="7473142" cy="369332"/>
          </a:xfrm>
          <a:prstGeom prst="rect">
            <a:avLst/>
          </a:prstGeom>
          <a:noFill/>
        </p:spPr>
        <p:txBody>
          <a:bodyPr wrap="square" rtlCol="0">
            <a:spAutoFit/>
          </a:bodyPr>
          <a:lstStyle/>
          <a:p>
            <a:r>
              <a:rPr lang="en-US" b="1" dirty="0">
                <a:ln w="22225">
                  <a:solidFill>
                    <a:schemeClr val="accent2"/>
                  </a:solidFill>
                  <a:prstDash val="solid"/>
                </a:ln>
                <a:solidFill>
                  <a:schemeClr val="accent2">
                    <a:lumMod val="40000"/>
                    <a:lumOff val="60000"/>
                  </a:schemeClr>
                </a:solidFill>
              </a:rPr>
              <a:t>URL </a:t>
            </a:r>
            <a:r>
              <a:rPr lang="en-US" b="1" dirty="0" smtClean="0">
                <a:ln w="22225">
                  <a:solidFill>
                    <a:schemeClr val="accent2"/>
                  </a:solidFill>
                  <a:prstDash val="solid"/>
                </a:ln>
                <a:solidFill>
                  <a:schemeClr val="accent2">
                    <a:lumMod val="40000"/>
                    <a:lumOff val="60000"/>
                  </a:schemeClr>
                </a:solidFill>
              </a:rPr>
              <a:t>: </a:t>
            </a:r>
            <a:r>
              <a:rPr lang="en-US" sz="1200" dirty="0">
                <a:ln w="0"/>
                <a:effectLst>
                  <a:outerShdw blurRad="38100" dist="19050" dir="2700000" algn="tl" rotWithShape="0">
                    <a:schemeClr val="dk1">
                      <a:alpha val="40000"/>
                    </a:schemeClr>
                  </a:outerShdw>
                </a:effectLst>
              </a:rPr>
              <a:t>https://www.youtube.com/watch?v=0JNDWEBURiI&amp;list=PLuYkqT1zIL2ApSuC2DDuHStBTZwDEbahI&amp;index=3</a:t>
            </a:r>
            <a:endParaRPr lang="en-US" sz="1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Stream </a:t>
            </a:r>
            <a:r>
              <a:rPr lang="en-US" sz="2000" b="1" dirty="0" err="1" smtClean="0"/>
              <a:t>Api</a:t>
            </a:r>
            <a:endParaRPr lang="en-US" sz="2000" b="1" dirty="0"/>
          </a:p>
        </p:txBody>
      </p:sp>
      <p:sp>
        <p:nvSpPr>
          <p:cNvPr id="4" name="TextBox 3"/>
          <p:cNvSpPr txBox="1"/>
          <p:nvPr/>
        </p:nvSpPr>
        <p:spPr>
          <a:xfrm>
            <a:off x="1160086" y="711200"/>
            <a:ext cx="9983587" cy="440120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400" dirty="0" err="1" smtClean="0"/>
              <a:t>java.util.Stream</a:t>
            </a:r>
            <a:r>
              <a:rPr lang="en-US" sz="1400" dirty="0" smtClean="0"/>
              <a:t> represents a stream on which one or more operations can be performed. Stream </a:t>
            </a:r>
            <a:r>
              <a:rPr lang="en-US" sz="1400" b="1" dirty="0" smtClean="0"/>
              <a:t>operations are either intermediate or terminal</a:t>
            </a:r>
            <a:r>
              <a:rPr lang="en-US" sz="1400" dirty="0" smtClean="0"/>
              <a:t>. While </a:t>
            </a:r>
            <a:r>
              <a:rPr lang="en-US" sz="1400" b="1" dirty="0" smtClean="0"/>
              <a:t>terminal operations return a result of a certain type</a:t>
            </a:r>
            <a:r>
              <a:rPr lang="en-US" sz="1400" dirty="0" smtClean="0"/>
              <a:t>, </a:t>
            </a:r>
            <a:r>
              <a:rPr lang="en-US" sz="1400" b="1" dirty="0" smtClean="0"/>
              <a:t>intermediate operations return the stream itself</a:t>
            </a:r>
            <a:r>
              <a:rPr lang="en-US" sz="1400" dirty="0" smtClean="0"/>
              <a:t> so you can chain multiple method calls in a row. Streams are created on a source, e.g. a </a:t>
            </a:r>
            <a:r>
              <a:rPr lang="en-US" sz="1400" dirty="0" err="1" smtClean="0"/>
              <a:t>java.util.Collection</a:t>
            </a:r>
            <a:r>
              <a:rPr lang="en-US" sz="1400" dirty="0" smtClean="0"/>
              <a:t> like lists or sets (maps are not supported). Stream operations can either be executed sequential or parallel.</a:t>
            </a:r>
          </a:p>
          <a:p>
            <a:endParaRPr lang="en-US" sz="1400" dirty="0" smtClean="0"/>
          </a:p>
          <a:p>
            <a:r>
              <a:rPr lang="en-US" sz="1400" dirty="0" smtClean="0"/>
              <a:t>Based on above points, if we list down the various characteristics of Stream, they will be as follows:</a:t>
            </a:r>
          </a:p>
          <a:p>
            <a:pPr marL="342900" lvl="0" indent="-342900">
              <a:buFont typeface="+mj-lt"/>
              <a:buAutoNum type="arabicPeriod"/>
            </a:pPr>
            <a:r>
              <a:rPr lang="en-US" sz="1400" dirty="0" smtClean="0"/>
              <a:t>Not a data structure</a:t>
            </a:r>
          </a:p>
          <a:p>
            <a:pPr marL="342900" lvl="0" indent="-342900">
              <a:buFont typeface="+mj-lt"/>
              <a:buAutoNum type="arabicPeriod"/>
            </a:pPr>
            <a:r>
              <a:rPr lang="en-US" sz="1400" dirty="0" smtClean="0"/>
              <a:t>Designed for lambdas</a:t>
            </a:r>
          </a:p>
          <a:p>
            <a:pPr marL="342900" lvl="0" indent="-342900">
              <a:buFont typeface="+mj-lt"/>
              <a:buAutoNum type="arabicPeriod"/>
            </a:pPr>
            <a:r>
              <a:rPr lang="en-US" sz="1400" dirty="0" smtClean="0"/>
              <a:t>Do not support indexed access</a:t>
            </a:r>
          </a:p>
          <a:p>
            <a:pPr marL="342900" lvl="0" indent="-342900">
              <a:buFont typeface="+mj-lt"/>
              <a:buAutoNum type="arabicPeriod"/>
            </a:pPr>
            <a:r>
              <a:rPr lang="en-US" sz="1400" dirty="0" smtClean="0"/>
              <a:t>Can easily be outputted as arrays or lists</a:t>
            </a:r>
          </a:p>
          <a:p>
            <a:pPr marL="342900" lvl="0" indent="-342900">
              <a:buFont typeface="+mj-lt"/>
              <a:buAutoNum type="arabicPeriod"/>
            </a:pPr>
            <a:r>
              <a:rPr lang="en-US" sz="1400" dirty="0" smtClean="0"/>
              <a:t>Lazy access supported</a:t>
            </a:r>
          </a:p>
          <a:p>
            <a:pPr marL="342900" lvl="0" indent="-342900">
              <a:buFont typeface="+mj-lt"/>
              <a:buAutoNum type="arabicPeriod"/>
            </a:pPr>
            <a:r>
              <a:rPr lang="en-US" sz="1400" dirty="0" smtClean="0"/>
              <a:t>Parallelizable</a:t>
            </a:r>
          </a:p>
          <a:p>
            <a:endParaRPr lang="en-US" sz="1400" dirty="0" smtClean="0"/>
          </a:p>
          <a:p>
            <a:r>
              <a:rPr lang="en-US" sz="1400" b="1" dirty="0" smtClean="0"/>
              <a:t>Java Stream vs. Collection</a:t>
            </a:r>
          </a:p>
          <a:p>
            <a:endParaRPr lang="en-US" sz="1400" dirty="0" smtClean="0"/>
          </a:p>
          <a:p>
            <a:r>
              <a:rPr lang="en-US" sz="1400" dirty="0" smtClean="0"/>
              <a:t>A Collection is an in-memory data structure, which holds all the values that the data structure currently has—every element in the Collection has to be computed before it can be added to the Collection. A Stream is a conceptually fixed data structure, in which elements are computed on demand. This gives rise to significant programming benefits. The idea is that a user will extract only the values they require from a Stream, and these elements are only produced—invisibly to the user—as and when required. This is a form of a producer-consumer relationship.</a:t>
            </a:r>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175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Stream </a:t>
            </a:r>
            <a:r>
              <a:rPr lang="en-US" sz="2000" b="1" dirty="0" err="1" smtClean="0"/>
              <a:t>Api</a:t>
            </a:r>
            <a:r>
              <a:rPr lang="en-US" sz="2000" b="1" dirty="0" smtClean="0"/>
              <a:t> Example</a:t>
            </a:r>
            <a:endParaRPr lang="en-US" sz="2000" b="1" dirty="0"/>
          </a:p>
        </p:txBody>
      </p:sp>
      <p:sp>
        <p:nvSpPr>
          <p:cNvPr id="5" name="Rectangle 4"/>
          <p:cNvSpPr/>
          <p:nvPr/>
        </p:nvSpPr>
        <p:spPr>
          <a:xfrm>
            <a:off x="2200102" y="2271836"/>
            <a:ext cx="8382000" cy="1077218"/>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Let’s Discuss Some Scenario by doing some hands on!!</a:t>
            </a:r>
            <a:endParaRPr lang="en-US" sz="32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TextBox 5"/>
          <p:cNvSpPr txBox="1"/>
          <p:nvPr/>
        </p:nvSpPr>
        <p:spPr>
          <a:xfrm>
            <a:off x="2743200" y="4272742"/>
            <a:ext cx="7348451" cy="369332"/>
          </a:xfrm>
          <a:prstGeom prst="rect">
            <a:avLst/>
          </a:prstGeom>
          <a:noFill/>
        </p:spPr>
        <p:txBody>
          <a:bodyPr wrap="square" rtlCol="0">
            <a:spAutoFit/>
          </a:bodyPr>
          <a:lstStyle/>
          <a:p>
            <a:r>
              <a:rPr lang="en-US" b="1" dirty="0">
                <a:ln w="22225">
                  <a:solidFill>
                    <a:schemeClr val="accent2"/>
                  </a:solidFill>
                  <a:prstDash val="solid"/>
                </a:ln>
                <a:solidFill>
                  <a:schemeClr val="accent2">
                    <a:lumMod val="40000"/>
                    <a:lumOff val="60000"/>
                  </a:schemeClr>
                </a:solidFill>
              </a:rPr>
              <a:t>URL </a:t>
            </a:r>
            <a:r>
              <a:rPr lang="en-US" b="1" dirty="0" smtClean="0">
                <a:ln w="22225">
                  <a:solidFill>
                    <a:schemeClr val="accent2"/>
                  </a:solidFill>
                  <a:prstDash val="solid"/>
                </a:ln>
                <a:solidFill>
                  <a:schemeClr val="accent2">
                    <a:lumMod val="40000"/>
                    <a:lumOff val="60000"/>
                  </a:schemeClr>
                </a:solidFill>
              </a:rPr>
              <a:t>: </a:t>
            </a:r>
            <a:r>
              <a:rPr lang="en-US" sz="1200" dirty="0">
                <a:ln w="0"/>
                <a:effectLst>
                  <a:outerShdw blurRad="38100" dist="19050" dir="2700000" algn="tl" rotWithShape="0">
                    <a:schemeClr val="dk1">
                      <a:alpha val="40000"/>
                    </a:schemeClr>
                  </a:outerShdw>
                </a:effectLst>
              </a:rPr>
              <a:t>https://www.youtube.com/watch?v=4l-lSt2n6A0&amp;list=PLuYkqT1zIL2ApSuC2DDuHStBTZwDEbahI&amp;index=2</a:t>
            </a:r>
            <a:endParaRPr lang="en-US" sz="1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88966" y="764770"/>
            <a:ext cx="9983587" cy="116955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indent="-342900">
              <a:buFont typeface="+mj-lt"/>
              <a:buAutoNum type="alphaLcParenR"/>
            </a:pPr>
            <a:r>
              <a:rPr lang="en-US" sz="1400" dirty="0" smtClean="0">
                <a:latin typeface="Tw Cen MT (Body)"/>
              </a:rPr>
              <a:t>The main purpose of stream is to process the elements of collection and to perform bulk operation on the collection.</a:t>
            </a:r>
          </a:p>
          <a:p>
            <a:pPr marL="342900" indent="-342900">
              <a:buFont typeface="+mj-lt"/>
              <a:buAutoNum type="alphaLcParenR"/>
            </a:pPr>
            <a:endParaRPr lang="en-US" sz="1400" dirty="0" smtClean="0">
              <a:latin typeface="Tw Cen MT (Body)"/>
            </a:endParaRPr>
          </a:p>
          <a:p>
            <a:pPr marL="342900" indent="-342900">
              <a:buFont typeface="+mj-lt"/>
              <a:buAutoNum type="alphaLcParenR"/>
            </a:pPr>
            <a:r>
              <a:rPr lang="en-US" sz="1400" dirty="0" smtClean="0">
                <a:latin typeface="Tw Cen MT (Body)"/>
                <a:cs typeface="Times New Roman" pitchFamily="18" charset="0"/>
              </a:rPr>
              <a:t>Stream is initiated only when the terminal operator is used, to tell the stream what to perform with the data.</a:t>
            </a:r>
          </a:p>
          <a:p>
            <a:pPr marL="342900" indent="-342900">
              <a:buFont typeface="+mj-lt"/>
              <a:buAutoNum type="alphaLcParenR"/>
            </a:pPr>
            <a:endParaRPr lang="en-US" sz="1400" dirty="0" smtClean="0">
              <a:latin typeface="Tw Cen MT (Body)"/>
              <a:cs typeface="Times New Roman" pitchFamily="18" charset="0"/>
            </a:endParaRPr>
          </a:p>
          <a:p>
            <a:pPr marL="342900" indent="-342900">
              <a:buFont typeface="+mj-lt"/>
              <a:buAutoNum type="alphaLcParenR"/>
            </a:pPr>
            <a:r>
              <a:rPr lang="en-US" sz="1400" dirty="0" smtClean="0">
                <a:latin typeface="Tw Cen MT (Body)"/>
                <a:cs typeface="Times New Roman" pitchFamily="18" charset="0"/>
              </a:rPr>
              <a:t>It handles the iteration operation itself, we don’t have to tell it how to iterate.</a:t>
            </a:r>
          </a:p>
        </p:txBody>
      </p:sp>
      <p:sp>
        <p:nvSpPr>
          <p:cNvPr id="5" name="Title 1"/>
          <p:cNvSpPr txBox="1">
            <a:spLocks/>
          </p:cNvSpPr>
          <p:nvPr/>
        </p:nvSpPr>
        <p:spPr>
          <a:xfrm>
            <a:off x="2535381" y="-24938"/>
            <a:ext cx="7090756" cy="78970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2000" b="1" dirty="0" smtClean="0"/>
              <a:t>Stream Summary</a:t>
            </a:r>
            <a:endParaRPr lang="en-US" sz="2000" b="1" dirty="0"/>
          </a:p>
        </p:txBody>
      </p:sp>
      <p:sp>
        <p:nvSpPr>
          <p:cNvPr id="8" name="Title 1"/>
          <p:cNvSpPr>
            <a:spLocks noGrp="1"/>
          </p:cNvSpPr>
          <p:nvPr>
            <p:ph type="title"/>
          </p:nvPr>
        </p:nvSpPr>
        <p:spPr>
          <a:xfrm>
            <a:off x="2535381" y="2269374"/>
            <a:ext cx="7090756" cy="789708"/>
          </a:xfrm>
        </p:spPr>
        <p:txBody>
          <a:bodyPr>
            <a:normAutofit/>
          </a:bodyPr>
          <a:lstStyle/>
          <a:p>
            <a:r>
              <a:rPr lang="en-US" sz="2000" b="1" dirty="0"/>
              <a:t>Stream Limitations</a:t>
            </a:r>
          </a:p>
        </p:txBody>
      </p:sp>
      <p:sp>
        <p:nvSpPr>
          <p:cNvPr id="10" name="TextBox 9"/>
          <p:cNvSpPr txBox="1"/>
          <p:nvPr/>
        </p:nvSpPr>
        <p:spPr>
          <a:xfrm>
            <a:off x="1197032" y="3059082"/>
            <a:ext cx="9875521" cy="954107"/>
          </a:xfrm>
          <a:prstGeom prst="rect">
            <a:avLst/>
          </a:prstGeom>
          <a:noFill/>
        </p:spPr>
        <p:txBody>
          <a:bodyPr wrap="square" rtlCol="0">
            <a:spAutoFit/>
          </a:bodyPr>
          <a:lstStyle/>
          <a:p>
            <a:pPr marL="342900" indent="-342900">
              <a:buFont typeface="+mj-lt"/>
              <a:buAutoNum type="arabicPeriod"/>
            </a:pPr>
            <a:r>
              <a:rPr lang="en-US" sz="1400" dirty="0" smtClean="0"/>
              <a:t>Once a Stream is consumed, it can’t be used later on. As you can see in above examples that every time I am creating a stream.</a:t>
            </a:r>
          </a:p>
          <a:p>
            <a:pPr marL="342900" indent="-342900">
              <a:buFont typeface="+mj-lt"/>
              <a:buAutoNum type="arabicPeriod"/>
            </a:pPr>
            <a:endParaRPr lang="en-US" sz="1400" dirty="0" smtClean="0"/>
          </a:p>
          <a:p>
            <a:pPr marL="342900" indent="-342900">
              <a:buFont typeface="+mj-lt"/>
              <a:buAutoNum type="arabicPeriod"/>
            </a:pPr>
            <a:r>
              <a:rPr lang="en-US" sz="1400" dirty="0" smtClean="0"/>
              <a:t>There are a lot of methods in Stream API and the most confusing part is the overloaded methods. It makes the learning curve time taking.</a:t>
            </a:r>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175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59" y="0"/>
            <a:ext cx="7090756" cy="789708"/>
          </a:xfrm>
        </p:spPr>
        <p:txBody>
          <a:bodyPr>
            <a:normAutofit/>
          </a:bodyPr>
          <a:lstStyle/>
          <a:p>
            <a:r>
              <a:rPr lang="en-US" sz="2000" b="1" dirty="0"/>
              <a:t>Stream Limitations</a:t>
            </a:r>
          </a:p>
        </p:txBody>
      </p:sp>
      <p:sp>
        <p:nvSpPr>
          <p:cNvPr id="3" name="TextBox 2"/>
          <p:cNvSpPr txBox="1"/>
          <p:nvPr/>
        </p:nvSpPr>
        <p:spPr>
          <a:xfrm>
            <a:off x="1259376" y="723207"/>
            <a:ext cx="9875521" cy="5186035"/>
          </a:xfrm>
          <a:prstGeom prst="rect">
            <a:avLst/>
          </a:prstGeom>
          <a:noFill/>
        </p:spPr>
        <p:txBody>
          <a:bodyPr wrap="square" rtlCol="0">
            <a:spAutoFit/>
          </a:bodyPr>
          <a:lstStyle/>
          <a:p>
            <a:pPr marL="342900" indent="-342900">
              <a:buFont typeface="+mj-lt"/>
              <a:buAutoNum type="arabicPeriod" startAt="3"/>
            </a:pPr>
            <a:r>
              <a:rPr lang="en-US" sz="1400" dirty="0" smtClean="0"/>
              <a:t>Stateless </a:t>
            </a:r>
            <a:r>
              <a:rPr lang="en-US" sz="1400" dirty="0"/>
              <a:t>lambda expressions: If you are using parallel stream and lambda expressions are </a:t>
            </a:r>
            <a:r>
              <a:rPr lang="en-US" sz="1400" dirty="0" err="1"/>
              <a:t>stateful</a:t>
            </a:r>
            <a:r>
              <a:rPr lang="en-US" sz="1400" dirty="0"/>
              <a:t>, it can result in random responses. Let’s see it with a simple program.</a:t>
            </a:r>
          </a:p>
          <a:p>
            <a:r>
              <a:rPr lang="en-US" sz="1400" dirty="0"/>
              <a:t>	</a:t>
            </a:r>
            <a:endParaRPr lang="en-US" sz="1400" dirty="0" smtClean="0"/>
          </a:p>
          <a:p>
            <a:r>
              <a:rPr lang="en-US" sz="1400" dirty="0"/>
              <a:t>	</a:t>
            </a:r>
            <a:r>
              <a:rPr lang="en-US" sz="1400" b="1" dirty="0" smtClean="0"/>
              <a:t>StatefulParallelStream.java</a:t>
            </a:r>
          </a:p>
          <a:p>
            <a:pPr lvl="8"/>
            <a:r>
              <a:rPr lang="en-US" sz="1100" dirty="0" smtClean="0"/>
              <a:t>import </a:t>
            </a:r>
            <a:r>
              <a:rPr lang="en-US" sz="1100" dirty="0" err="1"/>
              <a:t>java.util.ArrayList</a:t>
            </a:r>
            <a:r>
              <a:rPr lang="en-US" sz="1100" dirty="0"/>
              <a:t>;</a:t>
            </a:r>
          </a:p>
          <a:p>
            <a:pPr lvl="8"/>
            <a:r>
              <a:rPr lang="en-US" sz="1100" dirty="0"/>
              <a:t>import </a:t>
            </a:r>
            <a:r>
              <a:rPr lang="en-US" sz="1100" dirty="0" err="1"/>
              <a:t>java.util.Arrays</a:t>
            </a:r>
            <a:r>
              <a:rPr lang="en-US" sz="1100" dirty="0"/>
              <a:t>;</a:t>
            </a:r>
          </a:p>
          <a:p>
            <a:pPr lvl="8"/>
            <a:r>
              <a:rPr lang="en-US" sz="1100" dirty="0"/>
              <a:t>import </a:t>
            </a:r>
            <a:r>
              <a:rPr lang="en-US" sz="1100" dirty="0" err="1"/>
              <a:t>java.util.List</a:t>
            </a:r>
            <a:r>
              <a:rPr lang="en-US" sz="1100" dirty="0"/>
              <a:t>;</a:t>
            </a:r>
          </a:p>
          <a:p>
            <a:pPr lvl="8"/>
            <a:r>
              <a:rPr lang="en-US" sz="1100" dirty="0"/>
              <a:t>import </a:t>
            </a:r>
            <a:r>
              <a:rPr lang="en-US" sz="1100" dirty="0" err="1"/>
              <a:t>java.util.stream.Stream</a:t>
            </a:r>
            <a:r>
              <a:rPr lang="en-US" sz="1100" dirty="0"/>
              <a:t>;</a:t>
            </a:r>
          </a:p>
          <a:p>
            <a:pPr lvl="8"/>
            <a:endParaRPr lang="en-US" sz="1100" dirty="0"/>
          </a:p>
          <a:p>
            <a:pPr lvl="8"/>
            <a:r>
              <a:rPr lang="en-US" sz="1100" dirty="0"/>
              <a:t>public class </a:t>
            </a:r>
            <a:r>
              <a:rPr lang="en-US" sz="1100" dirty="0" err="1"/>
              <a:t>StatefulParallelStream</a:t>
            </a:r>
            <a:r>
              <a:rPr lang="en-US" sz="1100" dirty="0"/>
              <a:t> {</a:t>
            </a:r>
          </a:p>
          <a:p>
            <a:pPr lvl="8"/>
            <a:endParaRPr lang="en-US" sz="1100" dirty="0"/>
          </a:p>
          <a:p>
            <a:pPr lvl="8"/>
            <a:r>
              <a:rPr lang="en-US" sz="1100" dirty="0"/>
              <a:t>	public static void main(String[] </a:t>
            </a:r>
            <a:r>
              <a:rPr lang="en-US" sz="1100" dirty="0" err="1"/>
              <a:t>args</a:t>
            </a:r>
            <a:r>
              <a:rPr lang="en-US" sz="1100" dirty="0"/>
              <a:t>) {</a:t>
            </a:r>
          </a:p>
          <a:p>
            <a:pPr lvl="8"/>
            <a:endParaRPr lang="en-US" sz="1100" dirty="0"/>
          </a:p>
          <a:p>
            <a:pPr lvl="8"/>
            <a:r>
              <a:rPr lang="en-US" sz="1100" dirty="0"/>
              <a:t>		List&lt;Integer&gt; </a:t>
            </a:r>
            <a:r>
              <a:rPr lang="en-US" sz="1100" dirty="0" err="1"/>
              <a:t>ss</a:t>
            </a:r>
            <a:r>
              <a:rPr lang="en-US" sz="1100" dirty="0"/>
              <a:t> = </a:t>
            </a:r>
            <a:r>
              <a:rPr lang="en-US" sz="1100" dirty="0" err="1"/>
              <a:t>Arrays.asList</a:t>
            </a:r>
            <a:r>
              <a:rPr lang="en-US" sz="1100" dirty="0"/>
              <a:t>(1,2,3,4,5,6,7,8,9,10,11,12,13,14,15);</a:t>
            </a:r>
          </a:p>
          <a:p>
            <a:pPr lvl="8"/>
            <a:r>
              <a:rPr lang="en-US" sz="1100" dirty="0"/>
              <a:t>		List&lt;Integer&gt; result = new </a:t>
            </a:r>
            <a:r>
              <a:rPr lang="en-US" sz="1100" dirty="0" err="1"/>
              <a:t>ArrayList</a:t>
            </a:r>
            <a:r>
              <a:rPr lang="en-US" sz="1100" dirty="0"/>
              <a:t>&lt;Integer&gt;();</a:t>
            </a:r>
          </a:p>
          <a:p>
            <a:pPr lvl="8"/>
            <a:r>
              <a:rPr lang="en-US" sz="1100" dirty="0"/>
              <a:t>		 </a:t>
            </a:r>
          </a:p>
          <a:p>
            <a:pPr lvl="8"/>
            <a:r>
              <a:rPr lang="en-US" sz="1100" dirty="0"/>
              <a:t>		Stream&lt;Integer&gt; stream = </a:t>
            </a:r>
            <a:r>
              <a:rPr lang="en-US" sz="1100" dirty="0" err="1"/>
              <a:t>ss.parallelStream</a:t>
            </a:r>
            <a:r>
              <a:rPr lang="en-US" sz="1100" dirty="0"/>
              <a:t>();</a:t>
            </a:r>
          </a:p>
          <a:p>
            <a:pPr lvl="8"/>
            <a:r>
              <a:rPr lang="en-US" sz="1100" dirty="0"/>
              <a:t>		 </a:t>
            </a:r>
          </a:p>
          <a:p>
            <a:pPr lvl="8"/>
            <a:r>
              <a:rPr lang="en-US" sz="1100" dirty="0"/>
              <a:t>		</a:t>
            </a:r>
            <a:r>
              <a:rPr lang="en-US" sz="1100" dirty="0" err="1"/>
              <a:t>stream.map</a:t>
            </a:r>
            <a:r>
              <a:rPr lang="en-US" sz="1100" dirty="0"/>
              <a:t>(s -&gt; {</a:t>
            </a:r>
          </a:p>
          <a:p>
            <a:pPr lvl="8"/>
            <a:r>
              <a:rPr lang="en-US" sz="1100" dirty="0"/>
              <a:t>		        synchronized (result) {</a:t>
            </a:r>
          </a:p>
          <a:p>
            <a:pPr lvl="8"/>
            <a:r>
              <a:rPr lang="en-US" sz="1100" dirty="0"/>
              <a:t>		          if (</a:t>
            </a:r>
            <a:r>
              <a:rPr lang="en-US" sz="1100" dirty="0" err="1"/>
              <a:t>result.size</a:t>
            </a:r>
            <a:r>
              <a:rPr lang="en-US" sz="1100" dirty="0"/>
              <a:t>() &lt; 10) {</a:t>
            </a:r>
          </a:p>
          <a:p>
            <a:pPr lvl="8"/>
            <a:r>
              <a:rPr lang="en-US" sz="1100" dirty="0"/>
              <a:t>		            </a:t>
            </a:r>
            <a:r>
              <a:rPr lang="en-US" sz="1100" dirty="0" err="1"/>
              <a:t>result.add</a:t>
            </a:r>
            <a:r>
              <a:rPr lang="en-US" sz="1100" dirty="0"/>
              <a:t>(s);</a:t>
            </a:r>
          </a:p>
          <a:p>
            <a:pPr lvl="8"/>
            <a:r>
              <a:rPr lang="en-US" sz="1100" dirty="0"/>
              <a:t>		          }</a:t>
            </a:r>
          </a:p>
          <a:p>
            <a:pPr lvl="8"/>
            <a:r>
              <a:rPr lang="en-US" sz="1100" dirty="0"/>
              <a:t>		        }</a:t>
            </a:r>
          </a:p>
          <a:p>
            <a:pPr lvl="8"/>
            <a:r>
              <a:rPr lang="en-US" sz="1100" dirty="0"/>
              <a:t>				return s;</a:t>
            </a:r>
          </a:p>
          <a:p>
            <a:pPr lvl="8"/>
            <a:r>
              <a:rPr lang="en-US" sz="1100" dirty="0"/>
              <a:t>		    }).</a:t>
            </a:r>
            <a:r>
              <a:rPr lang="en-US" sz="1100" dirty="0" err="1"/>
              <a:t>forEach</a:t>
            </a:r>
            <a:r>
              <a:rPr lang="en-US" sz="1100" dirty="0"/>
              <a:t>( e -&gt; {});</a:t>
            </a:r>
          </a:p>
          <a:p>
            <a:pPr lvl="8"/>
            <a:r>
              <a:rPr lang="en-US" sz="1100" dirty="0"/>
              <a:t>		 </a:t>
            </a:r>
            <a:r>
              <a:rPr lang="en-US" sz="1100" dirty="0" err="1"/>
              <a:t>System.out.println</a:t>
            </a:r>
            <a:r>
              <a:rPr lang="en-US" sz="1100" dirty="0"/>
              <a:t>(result);   </a:t>
            </a:r>
          </a:p>
          <a:p>
            <a:pPr lvl="8"/>
            <a:r>
              <a:rPr lang="en-US" sz="1100" dirty="0"/>
              <a:t>	}</a:t>
            </a:r>
          </a:p>
          <a:p>
            <a:pPr lvl="8"/>
            <a:r>
              <a:rPr lang="en-US" sz="1100" dirty="0"/>
              <a:t>}</a:t>
            </a:r>
          </a:p>
        </p:txBody>
      </p:sp>
    </p:spTree>
    <p:extLst>
      <p:ext uri="{BB962C8B-B14F-4D97-AF65-F5344CB8AC3E}">
        <p14:creationId xmlns:p14="http://schemas.microsoft.com/office/powerpoint/2010/main" val="93135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59" y="0"/>
            <a:ext cx="7090756" cy="789708"/>
          </a:xfrm>
        </p:spPr>
        <p:txBody>
          <a:bodyPr>
            <a:normAutofit/>
          </a:bodyPr>
          <a:lstStyle/>
          <a:p>
            <a:r>
              <a:rPr lang="en-US" sz="2000" b="1" dirty="0"/>
              <a:t>Stream Limitations</a:t>
            </a:r>
          </a:p>
        </p:txBody>
      </p:sp>
      <p:sp>
        <p:nvSpPr>
          <p:cNvPr id="3" name="TextBox 2"/>
          <p:cNvSpPr txBox="1"/>
          <p:nvPr/>
        </p:nvSpPr>
        <p:spPr>
          <a:xfrm>
            <a:off x="1259376" y="723207"/>
            <a:ext cx="9875521" cy="923330"/>
          </a:xfrm>
          <a:prstGeom prst="rect">
            <a:avLst/>
          </a:prstGeom>
          <a:noFill/>
        </p:spPr>
        <p:txBody>
          <a:bodyPr wrap="square" rtlCol="0">
            <a:spAutoFit/>
          </a:bodyPr>
          <a:lstStyle/>
          <a:p>
            <a:r>
              <a:rPr lang="en-US" dirty="0"/>
              <a:t>If we run above program, you will get different results because it depends on the way stream is getting iterated and we don’t have any order defined for parallel processing. If we use sequential stream, then this problem will not arise.</a:t>
            </a:r>
            <a:endParaRPr lang="en-US" sz="1100" dirty="0"/>
          </a:p>
        </p:txBody>
      </p:sp>
    </p:spTree>
    <p:extLst>
      <p:ext uri="{BB962C8B-B14F-4D97-AF65-F5344CB8AC3E}">
        <p14:creationId xmlns:p14="http://schemas.microsoft.com/office/powerpoint/2010/main" val="201076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Date and time </a:t>
            </a:r>
            <a:r>
              <a:rPr lang="en-US" sz="2000" b="1" dirty="0" err="1" smtClean="0"/>
              <a:t>api</a:t>
            </a:r>
            <a:endParaRPr lang="en-US" sz="2000" b="1" dirty="0"/>
          </a:p>
        </p:txBody>
      </p:sp>
      <p:sp>
        <p:nvSpPr>
          <p:cNvPr id="4" name="TextBox 3"/>
          <p:cNvSpPr txBox="1"/>
          <p:nvPr/>
        </p:nvSpPr>
        <p:spPr>
          <a:xfrm>
            <a:off x="1088966" y="764770"/>
            <a:ext cx="9983587" cy="375487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indent="-342900">
              <a:buFont typeface="+mj-lt"/>
              <a:buAutoNum type="alphaLcParenR"/>
            </a:pPr>
            <a:r>
              <a:rPr lang="en-US" sz="1400" dirty="0" smtClean="0"/>
              <a:t>Java </a:t>
            </a:r>
            <a:r>
              <a:rPr lang="en-US" sz="1400" dirty="0"/>
              <a:t>8 introduced new APIs for Date and Time to address the shortcomings of the older </a:t>
            </a:r>
            <a:r>
              <a:rPr lang="en-US" sz="1400" dirty="0" err="1"/>
              <a:t>java.util.Date</a:t>
            </a:r>
            <a:r>
              <a:rPr lang="en-US" sz="1400" dirty="0"/>
              <a:t> and </a:t>
            </a:r>
            <a:r>
              <a:rPr lang="en-US" sz="1400" dirty="0" err="1"/>
              <a:t>java.util.Calendar</a:t>
            </a:r>
            <a:r>
              <a:rPr lang="en-US" sz="1400" dirty="0" smtClean="0"/>
              <a:t>.</a:t>
            </a:r>
            <a:endParaRPr lang="en-US" sz="1400" dirty="0" smtClean="0"/>
          </a:p>
          <a:p>
            <a:pPr marL="342900" indent="-342900">
              <a:buFont typeface="+mj-lt"/>
              <a:buAutoNum type="alphaLcParenR"/>
            </a:pPr>
            <a:endParaRPr lang="en-US" sz="1400" dirty="0"/>
          </a:p>
          <a:p>
            <a:pPr marL="342900" indent="-342900">
              <a:buFont typeface="+mj-lt"/>
              <a:buAutoNum type="alphaLcParenR"/>
            </a:pPr>
            <a:r>
              <a:rPr lang="en-US" sz="1400" dirty="0"/>
              <a:t>We will also look at some of the core classes of the new Java 8 project that are part of the </a:t>
            </a:r>
            <a:r>
              <a:rPr lang="en-US" sz="1400" dirty="0" err="1"/>
              <a:t>java.time</a:t>
            </a:r>
            <a:r>
              <a:rPr lang="en-US" sz="1400" dirty="0"/>
              <a:t> package like LocalDate, </a:t>
            </a:r>
            <a:r>
              <a:rPr lang="en-US" sz="1400" dirty="0" err="1"/>
              <a:t>LocalTime</a:t>
            </a:r>
            <a:r>
              <a:rPr lang="en-US" sz="1400" dirty="0"/>
              <a:t>, LocalDateTime, </a:t>
            </a:r>
            <a:r>
              <a:rPr lang="en-US" sz="1400" dirty="0" err="1"/>
              <a:t>ZonedDateTime</a:t>
            </a:r>
            <a:r>
              <a:rPr lang="en-US" sz="1400" dirty="0"/>
              <a:t>, Period, Duration and their supported APIs</a:t>
            </a:r>
            <a:r>
              <a:rPr lang="en-US" sz="1400" dirty="0" smtClean="0"/>
              <a:t>.</a:t>
            </a:r>
          </a:p>
          <a:p>
            <a:pPr marL="342900" indent="-342900">
              <a:buFont typeface="+mj-lt"/>
              <a:buAutoNum type="alphaLcParenR"/>
            </a:pPr>
            <a:endParaRPr lang="en-US" sz="1400" dirty="0"/>
          </a:p>
          <a:p>
            <a:pPr marL="342900" indent="-342900">
              <a:buFont typeface="+mj-lt"/>
              <a:buAutoNum type="alphaLcParenR"/>
            </a:pPr>
            <a:r>
              <a:rPr lang="en-US" sz="1400" b="1" dirty="0"/>
              <a:t>Issues with the Existing Date/Time </a:t>
            </a:r>
            <a:r>
              <a:rPr lang="en-US" sz="1400" b="1" dirty="0" smtClean="0"/>
              <a:t>APIs</a:t>
            </a:r>
          </a:p>
          <a:p>
            <a:pPr marL="342900" indent="-342900">
              <a:buFont typeface="+mj-lt"/>
              <a:buAutoNum type="alphaLcParenR"/>
            </a:pPr>
            <a:endParaRPr lang="en-US" sz="1400" dirty="0"/>
          </a:p>
          <a:p>
            <a:pPr marL="800100" lvl="1" indent="-342900">
              <a:buFont typeface="+mj-lt"/>
              <a:buAutoNum type="arabicPeriod"/>
            </a:pPr>
            <a:r>
              <a:rPr lang="en-US" sz="1400" b="1" dirty="0"/>
              <a:t>Thread Safety </a:t>
            </a:r>
            <a:r>
              <a:rPr lang="en-US" sz="1400" dirty="0"/>
              <a:t>– The Date and Calendar classes are not thread safe, leaving developers to deal with the headache of hard to debug concurrency issues and to write additional code to handle thread safety. On the contrary the new Date and Time APIs introduced in Java 8 are immutable and thread safe, thus taking that concurrency headache away from developers</a:t>
            </a:r>
            <a:r>
              <a:rPr lang="en-US" sz="1400" dirty="0" smtClean="0"/>
              <a:t>.</a:t>
            </a:r>
          </a:p>
          <a:p>
            <a:pPr marL="800100" lvl="1" indent="-342900">
              <a:buFont typeface="+mj-lt"/>
              <a:buAutoNum type="arabicPeriod"/>
            </a:pPr>
            <a:endParaRPr lang="en-US" sz="1400" dirty="0"/>
          </a:p>
          <a:p>
            <a:pPr marL="800100" lvl="1" indent="-342900">
              <a:buFont typeface="+mj-lt"/>
              <a:buAutoNum type="arabicPeriod"/>
            </a:pPr>
            <a:r>
              <a:rPr lang="en-US" sz="1400" b="1" dirty="0"/>
              <a:t>APIs Design and Ease of Understanding </a:t>
            </a:r>
            <a:r>
              <a:rPr lang="en-US" sz="1400" dirty="0"/>
              <a:t>– The Date and Calendar APIs are poorly designed with inadequate methods to perform day-to-day operations. The new Date/Time APIs is ISO centric and follows consistent domain models for date, time, duration and periods. There are a wide variety of utility methods that support the commonest operations</a:t>
            </a:r>
            <a:r>
              <a:rPr lang="en-US" sz="1400" dirty="0" smtClean="0"/>
              <a:t>.</a:t>
            </a:r>
          </a:p>
          <a:p>
            <a:pPr marL="800100" lvl="1" indent="-342900">
              <a:buFont typeface="+mj-lt"/>
              <a:buAutoNum type="arabicPeriod"/>
            </a:pPr>
            <a:endParaRPr lang="en-US" sz="1400" dirty="0"/>
          </a:p>
          <a:p>
            <a:pPr marL="800100" lvl="1" indent="-342900">
              <a:buFont typeface="+mj-lt"/>
              <a:buAutoNum type="arabicPeriod"/>
            </a:pPr>
            <a:r>
              <a:rPr lang="en-US" sz="1400" b="1" dirty="0" err="1"/>
              <a:t>ZonedDate</a:t>
            </a:r>
            <a:r>
              <a:rPr lang="en-US" sz="1400" b="1" dirty="0"/>
              <a:t> and Time </a:t>
            </a:r>
            <a:r>
              <a:rPr lang="en-US" sz="1400" dirty="0"/>
              <a:t>– Developers had to write additional logic to handle </a:t>
            </a:r>
            <a:r>
              <a:rPr lang="en-US" sz="1400" dirty="0" err="1"/>
              <a:t>timezone</a:t>
            </a:r>
            <a:r>
              <a:rPr lang="en-US" sz="1400" dirty="0"/>
              <a:t> logic with the old APIs, whereas with the new APIs, handling of </a:t>
            </a:r>
            <a:r>
              <a:rPr lang="en-US" sz="1400" dirty="0" err="1"/>
              <a:t>timezone</a:t>
            </a:r>
            <a:r>
              <a:rPr lang="en-US" sz="1400" dirty="0"/>
              <a:t> can be done with Local and </a:t>
            </a:r>
            <a:r>
              <a:rPr lang="en-US" sz="1400" dirty="0" err="1"/>
              <a:t>ZonedDate</a:t>
            </a:r>
            <a:r>
              <a:rPr lang="en-US" sz="1400" dirty="0"/>
              <a:t>/Time APIs.</a:t>
            </a:r>
            <a:endParaRPr lang="en-US" sz="1400" dirty="0" smtClean="0"/>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Date and time </a:t>
            </a:r>
            <a:r>
              <a:rPr lang="en-US" sz="2000" b="1" dirty="0" err="1" smtClean="0"/>
              <a:t>api</a:t>
            </a:r>
            <a:endParaRPr lang="en-US" sz="2000" b="1" dirty="0"/>
          </a:p>
        </p:txBody>
      </p:sp>
      <p:sp>
        <p:nvSpPr>
          <p:cNvPr id="4" name="TextBox 3"/>
          <p:cNvSpPr txBox="1"/>
          <p:nvPr/>
        </p:nvSpPr>
        <p:spPr>
          <a:xfrm>
            <a:off x="1088966" y="764770"/>
            <a:ext cx="9983587" cy="160043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indent="-342900">
              <a:buFont typeface="+mj-lt"/>
              <a:buAutoNum type="alphaLcParenR" startAt="4"/>
            </a:pPr>
            <a:r>
              <a:rPr lang="en-US" sz="1400" dirty="0" smtClean="0"/>
              <a:t>Using </a:t>
            </a:r>
            <a:r>
              <a:rPr lang="en-US" sz="1400" b="1" dirty="0" smtClean="0"/>
              <a:t>LocalDate</a:t>
            </a:r>
            <a:r>
              <a:rPr lang="en-US" sz="1400" dirty="0" smtClean="0"/>
              <a:t>, </a:t>
            </a:r>
            <a:r>
              <a:rPr lang="en-US" sz="1400" b="1" dirty="0" err="1" smtClean="0"/>
              <a:t>LocalTime</a:t>
            </a:r>
            <a:r>
              <a:rPr lang="en-US" sz="1400" dirty="0" smtClean="0"/>
              <a:t> and </a:t>
            </a:r>
            <a:r>
              <a:rPr lang="en-US" sz="1400" b="1" dirty="0" smtClean="0"/>
              <a:t>LocalDateTime</a:t>
            </a:r>
          </a:p>
          <a:p>
            <a:pPr marL="342900" indent="-342900">
              <a:buFont typeface="+mj-lt"/>
              <a:buAutoNum type="alphaLcParenR" startAt="4"/>
            </a:pPr>
            <a:endParaRPr lang="en-US" sz="1400" dirty="0"/>
          </a:p>
          <a:p>
            <a:pPr marL="800100" lvl="1" indent="-342900">
              <a:buFont typeface="+mj-lt"/>
              <a:buAutoNum type="arabicPeriod"/>
            </a:pPr>
            <a:r>
              <a:rPr lang="en-US" sz="1400" dirty="0"/>
              <a:t>The most commonly used classes are </a:t>
            </a:r>
            <a:r>
              <a:rPr lang="en-US" sz="1400" b="1" dirty="0"/>
              <a:t>LocalDate</a:t>
            </a:r>
            <a:r>
              <a:rPr lang="en-US" sz="1400" dirty="0"/>
              <a:t>, </a:t>
            </a:r>
            <a:r>
              <a:rPr lang="en-US" sz="1400" b="1" dirty="0" err="1"/>
              <a:t>LocalTime</a:t>
            </a:r>
            <a:r>
              <a:rPr lang="en-US" sz="1400" dirty="0"/>
              <a:t> and </a:t>
            </a:r>
            <a:r>
              <a:rPr lang="en-US" sz="1400" b="1" dirty="0"/>
              <a:t>LocalDateTime</a:t>
            </a:r>
            <a:r>
              <a:rPr lang="en-US" sz="1400" dirty="0"/>
              <a:t>. As their names indicate, they represent the local Date/Time from the context of the </a:t>
            </a:r>
            <a:r>
              <a:rPr lang="en-US" sz="1400" dirty="0" smtClean="0"/>
              <a:t>observer.</a:t>
            </a:r>
          </a:p>
          <a:p>
            <a:pPr marL="800100" lvl="1" indent="-342900">
              <a:buFont typeface="+mj-lt"/>
              <a:buAutoNum type="arabicPeriod"/>
            </a:pPr>
            <a:endParaRPr lang="en-US" sz="1400" dirty="0" smtClean="0"/>
          </a:p>
          <a:p>
            <a:pPr marL="800100" lvl="1" indent="-342900">
              <a:buFont typeface="+mj-lt"/>
              <a:buAutoNum type="arabicPeriod"/>
            </a:pPr>
            <a:r>
              <a:rPr lang="en-US" sz="1400" dirty="0" smtClean="0"/>
              <a:t>These </a:t>
            </a:r>
            <a:r>
              <a:rPr lang="en-US" sz="1400" dirty="0"/>
              <a:t>classes are mainly used when </a:t>
            </a:r>
            <a:r>
              <a:rPr lang="en-US" sz="1400" b="1" dirty="0" err="1"/>
              <a:t>timezone</a:t>
            </a:r>
            <a:r>
              <a:rPr lang="en-US" sz="1400" dirty="0"/>
              <a:t> are not required to be explicitly specified in the context. As part of this section, we will cover the most commonly used APIs</a:t>
            </a:r>
            <a:r>
              <a:rPr lang="en-US" sz="1400" dirty="0" smtClean="0"/>
              <a:t>.</a:t>
            </a:r>
          </a:p>
        </p:txBody>
      </p:sp>
      <p:sp>
        <p:nvSpPr>
          <p:cNvPr id="3" name="TextBox 2"/>
          <p:cNvSpPr txBox="1"/>
          <p:nvPr/>
        </p:nvSpPr>
        <p:spPr>
          <a:xfrm>
            <a:off x="1529542" y="2668386"/>
            <a:ext cx="9268692" cy="31700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smtClean="0"/>
              <a:t>LocalDate : </a:t>
            </a:r>
            <a:r>
              <a:rPr lang="en-US" sz="1600" dirty="0"/>
              <a:t>The</a:t>
            </a:r>
            <a:r>
              <a:rPr lang="en-US" sz="1600" i="1" dirty="0"/>
              <a:t> LocalDate</a:t>
            </a:r>
            <a:r>
              <a:rPr lang="en-US" sz="1600" dirty="0"/>
              <a:t> represents </a:t>
            </a:r>
            <a:r>
              <a:rPr lang="en-US" sz="1600" b="1" dirty="0"/>
              <a:t>a date in ISO format (</a:t>
            </a:r>
            <a:r>
              <a:rPr lang="en-US" sz="1600" b="1" dirty="0" err="1"/>
              <a:t>yyyy</a:t>
            </a:r>
            <a:r>
              <a:rPr lang="en-US" sz="1600" b="1" dirty="0"/>
              <a:t>-MM-</a:t>
            </a:r>
            <a:r>
              <a:rPr lang="en-US" sz="1600" b="1" dirty="0" err="1"/>
              <a:t>dd</a:t>
            </a:r>
            <a:r>
              <a:rPr lang="en-US" sz="1600" b="1" dirty="0"/>
              <a:t>) without time</a:t>
            </a:r>
            <a:r>
              <a:rPr lang="en-US" sz="1600" dirty="0"/>
              <a:t>.</a:t>
            </a:r>
            <a:endParaRPr lang="en-US" sz="1600" b="1" dirty="0" smtClean="0"/>
          </a:p>
          <a:p>
            <a:endParaRPr lang="en-US" sz="1400" dirty="0" smtClean="0"/>
          </a:p>
          <a:p>
            <a:r>
              <a:rPr lang="en-US" sz="1400" b="1" dirty="0"/>
              <a:t>LocalDate</a:t>
            </a:r>
            <a:r>
              <a:rPr lang="en-US" sz="1400" dirty="0"/>
              <a:t> localDate = </a:t>
            </a:r>
            <a:r>
              <a:rPr lang="en-US" sz="1400" b="1" dirty="0"/>
              <a:t>LocalDate</a:t>
            </a:r>
            <a:r>
              <a:rPr lang="en-US" sz="1400" dirty="0"/>
              <a:t>.now</a:t>
            </a:r>
            <a:r>
              <a:rPr lang="en-US" sz="1400" dirty="0" smtClean="0"/>
              <a:t>();</a:t>
            </a:r>
          </a:p>
          <a:p>
            <a:r>
              <a:rPr lang="it-IT" sz="1400" b="1" dirty="0"/>
              <a:t>LocalDate</a:t>
            </a:r>
            <a:r>
              <a:rPr lang="it-IT" sz="1400" dirty="0"/>
              <a:t>.of(2015, 02, 20</a:t>
            </a:r>
            <a:r>
              <a:rPr lang="it-IT" sz="1400" dirty="0" smtClean="0"/>
              <a:t>); </a:t>
            </a:r>
            <a:endParaRPr lang="it-IT" sz="1400" dirty="0"/>
          </a:p>
          <a:p>
            <a:r>
              <a:rPr lang="it-IT" sz="1400" b="1" dirty="0"/>
              <a:t>LocalDate</a:t>
            </a:r>
            <a:r>
              <a:rPr lang="it-IT" sz="1400" dirty="0"/>
              <a:t>.parse("2015-02-20</a:t>
            </a:r>
            <a:r>
              <a:rPr lang="it-IT" sz="1400" dirty="0" smtClean="0"/>
              <a:t>");</a:t>
            </a:r>
          </a:p>
          <a:p>
            <a:r>
              <a:rPr lang="en-US" sz="1400" b="1" dirty="0"/>
              <a:t>LocalDate</a:t>
            </a:r>
            <a:r>
              <a:rPr lang="en-US" sz="1400" dirty="0"/>
              <a:t> tomorrow = </a:t>
            </a:r>
            <a:r>
              <a:rPr lang="en-US" sz="1400" b="1" dirty="0"/>
              <a:t>LocalDate</a:t>
            </a:r>
            <a:r>
              <a:rPr lang="en-US" sz="1400" dirty="0"/>
              <a:t>.now().plusDays(1</a:t>
            </a:r>
            <a:r>
              <a:rPr lang="en-US" sz="1400" dirty="0" smtClean="0"/>
              <a:t>);</a:t>
            </a:r>
          </a:p>
          <a:p>
            <a:r>
              <a:rPr lang="en-US" sz="1400" b="1" dirty="0"/>
              <a:t>LocalDate</a:t>
            </a:r>
            <a:r>
              <a:rPr lang="en-US" sz="1400" dirty="0"/>
              <a:t> previousMonthSameDay = </a:t>
            </a:r>
            <a:r>
              <a:rPr lang="en-US" sz="1400" b="1" dirty="0"/>
              <a:t>LocalDate</a:t>
            </a:r>
            <a:r>
              <a:rPr lang="en-US" sz="1400" dirty="0"/>
              <a:t>.now().minus(1, </a:t>
            </a:r>
            <a:r>
              <a:rPr lang="en-US" sz="1400" b="1" dirty="0"/>
              <a:t>ChronoUnit.MONTHS</a:t>
            </a:r>
            <a:r>
              <a:rPr lang="en-US" sz="1400" dirty="0" smtClean="0"/>
              <a:t>);</a:t>
            </a:r>
          </a:p>
          <a:p>
            <a:r>
              <a:rPr lang="en-US" sz="1400" b="1" dirty="0"/>
              <a:t>DayOfWeek</a:t>
            </a:r>
            <a:r>
              <a:rPr lang="en-US" sz="1400" dirty="0"/>
              <a:t> sunday = </a:t>
            </a:r>
            <a:r>
              <a:rPr lang="en-US" sz="1400" b="1" dirty="0"/>
              <a:t>LocalDate</a:t>
            </a:r>
            <a:r>
              <a:rPr lang="en-US" sz="1400" dirty="0"/>
              <a:t>.parse("2016-06-12").getDayOfWeek</a:t>
            </a:r>
            <a:r>
              <a:rPr lang="en-US" sz="1400" dirty="0" smtClean="0"/>
              <a:t>();</a:t>
            </a:r>
          </a:p>
          <a:p>
            <a:r>
              <a:rPr lang="en-US" sz="1400" b="1" dirty="0"/>
              <a:t>int</a:t>
            </a:r>
            <a:r>
              <a:rPr lang="en-US" sz="1400" dirty="0"/>
              <a:t> twelve = </a:t>
            </a:r>
            <a:r>
              <a:rPr lang="en-US" sz="1400" b="1" dirty="0"/>
              <a:t>LocalDate</a:t>
            </a:r>
            <a:r>
              <a:rPr lang="en-US" sz="1400" dirty="0"/>
              <a:t>.parse("2016-06-12").getDayOfMonth</a:t>
            </a:r>
            <a:r>
              <a:rPr lang="en-US" sz="1400" dirty="0" smtClean="0"/>
              <a:t>();</a:t>
            </a:r>
          </a:p>
          <a:p>
            <a:r>
              <a:rPr lang="en-US" sz="1400" b="1" dirty="0"/>
              <a:t>boolean</a:t>
            </a:r>
            <a:r>
              <a:rPr lang="en-US" sz="1400" dirty="0"/>
              <a:t> leapYear = </a:t>
            </a:r>
            <a:r>
              <a:rPr lang="en-US" sz="1400" b="1" dirty="0"/>
              <a:t>LocalDate</a:t>
            </a:r>
            <a:r>
              <a:rPr lang="en-US" sz="1400" dirty="0"/>
              <a:t>.now().isLeapYear</a:t>
            </a:r>
            <a:r>
              <a:rPr lang="en-US" sz="1400" dirty="0" smtClean="0"/>
              <a:t>();</a:t>
            </a:r>
          </a:p>
          <a:p>
            <a:r>
              <a:rPr lang="en-US" sz="1400" b="1" dirty="0"/>
              <a:t>boolean</a:t>
            </a:r>
            <a:r>
              <a:rPr lang="en-US" sz="1400" dirty="0"/>
              <a:t> notBefore = </a:t>
            </a:r>
            <a:r>
              <a:rPr lang="en-US" sz="1400" b="1" dirty="0"/>
              <a:t>LocalDate</a:t>
            </a:r>
            <a:r>
              <a:rPr lang="en-US" sz="1400" dirty="0"/>
              <a:t>.parse("2016-06-12</a:t>
            </a:r>
            <a:r>
              <a:rPr lang="en-US" sz="1400" dirty="0" smtClean="0"/>
              <a:t>").</a:t>
            </a:r>
            <a:r>
              <a:rPr lang="en-US" sz="1400" dirty="0" err="1"/>
              <a:t>isBefore</a:t>
            </a:r>
            <a:r>
              <a:rPr lang="en-US" sz="1400" dirty="0"/>
              <a:t>(LocalDate.parse("2016-06-11</a:t>
            </a:r>
            <a:r>
              <a:rPr lang="en-US" sz="1400" dirty="0" smtClean="0"/>
              <a:t>"));</a:t>
            </a:r>
          </a:p>
          <a:p>
            <a:r>
              <a:rPr lang="en-US" sz="1400" b="1" dirty="0"/>
              <a:t>boolean</a:t>
            </a:r>
            <a:r>
              <a:rPr lang="en-US" sz="1400" dirty="0"/>
              <a:t> isAfter = </a:t>
            </a:r>
            <a:r>
              <a:rPr lang="en-US" sz="1400" b="1" dirty="0"/>
              <a:t>LocalDate</a:t>
            </a:r>
            <a:r>
              <a:rPr lang="en-US" sz="1400" dirty="0"/>
              <a:t>.parse("2016-06-12</a:t>
            </a:r>
            <a:r>
              <a:rPr lang="en-US" sz="1400" dirty="0" smtClean="0"/>
              <a:t>").</a:t>
            </a:r>
            <a:r>
              <a:rPr lang="en-US" sz="1400" dirty="0"/>
              <a:t>isAfter(LocalDate.parse("2016-06-11</a:t>
            </a:r>
            <a:r>
              <a:rPr lang="en-US" sz="1400" dirty="0" smtClean="0"/>
              <a:t>"));</a:t>
            </a:r>
          </a:p>
          <a:p>
            <a:r>
              <a:rPr lang="en-US" sz="1400" b="1" dirty="0"/>
              <a:t>LocalDateTime</a:t>
            </a:r>
            <a:r>
              <a:rPr lang="en-US" sz="1400" dirty="0"/>
              <a:t> beginningOfDay = </a:t>
            </a:r>
            <a:r>
              <a:rPr lang="en-US" sz="1400" b="1" dirty="0"/>
              <a:t>LocalDate</a:t>
            </a:r>
            <a:r>
              <a:rPr lang="en-US" sz="1400" dirty="0"/>
              <a:t>.parse("2016-06-12").atStartOfDay();</a:t>
            </a:r>
          </a:p>
          <a:p>
            <a:r>
              <a:rPr lang="en-US" sz="1400" b="1" dirty="0"/>
              <a:t>LocalDate</a:t>
            </a:r>
            <a:r>
              <a:rPr lang="en-US" sz="1400" dirty="0"/>
              <a:t> firstDayOfMonth = </a:t>
            </a:r>
            <a:r>
              <a:rPr lang="en-US" sz="1400" b="1" dirty="0"/>
              <a:t>LocalDate</a:t>
            </a:r>
            <a:r>
              <a:rPr lang="en-US" sz="1400" dirty="0"/>
              <a:t>.parse("2016-06-12</a:t>
            </a:r>
            <a:r>
              <a:rPr lang="en-US" sz="1400" dirty="0" smtClean="0"/>
              <a:t>").</a:t>
            </a:r>
            <a:r>
              <a:rPr lang="en-US" sz="1400" dirty="0"/>
              <a:t>with(</a:t>
            </a:r>
            <a:r>
              <a:rPr lang="en-US" sz="1400" dirty="0" err="1"/>
              <a:t>TemporalAdjusters.firstDayOfMonth</a:t>
            </a:r>
            <a:r>
              <a:rPr lang="en-US" sz="1400" dirty="0"/>
              <a:t>());</a:t>
            </a:r>
          </a:p>
        </p:txBody>
      </p:sp>
    </p:spTree>
    <p:extLst>
      <p:ext uri="{BB962C8B-B14F-4D97-AF65-F5344CB8AC3E}">
        <p14:creationId xmlns:p14="http://schemas.microsoft.com/office/powerpoint/2010/main" val="34973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175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Date and time </a:t>
            </a:r>
            <a:r>
              <a:rPr lang="en-US" sz="2000" b="1" dirty="0" err="1" smtClean="0"/>
              <a:t>api</a:t>
            </a:r>
            <a:endParaRPr lang="en-US" sz="2000" b="1" dirty="0"/>
          </a:p>
        </p:txBody>
      </p:sp>
      <p:sp>
        <p:nvSpPr>
          <p:cNvPr id="4" name="TextBox 3"/>
          <p:cNvSpPr txBox="1"/>
          <p:nvPr/>
        </p:nvSpPr>
        <p:spPr>
          <a:xfrm>
            <a:off x="1529542" y="1167936"/>
            <a:ext cx="9268692" cy="209288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i="1" dirty="0" err="1" smtClean="0"/>
              <a:t>LocalTime</a:t>
            </a:r>
            <a:r>
              <a:rPr lang="en-US" b="1" i="1" dirty="0" smtClean="0"/>
              <a:t> </a:t>
            </a:r>
            <a:r>
              <a:rPr lang="en-US" b="1" dirty="0" smtClean="0"/>
              <a:t>: </a:t>
            </a:r>
            <a:r>
              <a:rPr lang="en-US" sz="1600" dirty="0"/>
              <a:t>The</a:t>
            </a:r>
            <a:r>
              <a:rPr lang="en-US" sz="1600" i="1" dirty="0"/>
              <a:t> </a:t>
            </a:r>
            <a:r>
              <a:rPr lang="en-US" sz="1600" i="1" dirty="0" err="1"/>
              <a:t>LocalTime</a:t>
            </a:r>
            <a:r>
              <a:rPr lang="en-US" sz="1600" dirty="0"/>
              <a:t> represents </a:t>
            </a:r>
            <a:r>
              <a:rPr lang="en-US" sz="1600" b="1" dirty="0"/>
              <a:t>time without a date</a:t>
            </a:r>
            <a:r>
              <a:rPr lang="en-US" sz="1600" dirty="0"/>
              <a:t>.</a:t>
            </a:r>
            <a:endParaRPr lang="en-US" sz="1600" b="1" dirty="0" smtClean="0"/>
          </a:p>
          <a:p>
            <a:endParaRPr lang="en-US" sz="1400" dirty="0" smtClean="0"/>
          </a:p>
          <a:p>
            <a:r>
              <a:rPr lang="en-US" sz="1400" b="1" dirty="0" err="1"/>
              <a:t>LocalTime</a:t>
            </a:r>
            <a:r>
              <a:rPr lang="en-US" sz="1400" b="1" dirty="0"/>
              <a:t> </a:t>
            </a:r>
            <a:r>
              <a:rPr lang="en-US" sz="1400" dirty="0"/>
              <a:t>now = </a:t>
            </a:r>
            <a:r>
              <a:rPr lang="en-US" sz="1400" b="1" dirty="0" err="1"/>
              <a:t>LocalTime</a:t>
            </a:r>
            <a:r>
              <a:rPr lang="en-US" sz="1400" dirty="0" err="1"/>
              <a:t>.now</a:t>
            </a:r>
            <a:r>
              <a:rPr lang="en-US" sz="1400" dirty="0" smtClean="0"/>
              <a:t>();</a:t>
            </a:r>
          </a:p>
          <a:p>
            <a:r>
              <a:rPr lang="en-US" sz="1400" b="1" dirty="0" err="1"/>
              <a:t>LocalTime</a:t>
            </a:r>
            <a:r>
              <a:rPr lang="en-US" sz="1400" dirty="0"/>
              <a:t> </a:t>
            </a:r>
            <a:r>
              <a:rPr lang="en-US" sz="1400" dirty="0" err="1"/>
              <a:t>sixThirty</a:t>
            </a:r>
            <a:r>
              <a:rPr lang="en-US" sz="1400" dirty="0"/>
              <a:t> = </a:t>
            </a:r>
            <a:r>
              <a:rPr lang="en-US" sz="1400" b="1" dirty="0" err="1"/>
              <a:t>LocalTime</a:t>
            </a:r>
            <a:r>
              <a:rPr lang="en-US" sz="1400" dirty="0" err="1"/>
              <a:t>.parse</a:t>
            </a:r>
            <a:r>
              <a:rPr lang="en-US" sz="1400" dirty="0"/>
              <a:t>("06:30</a:t>
            </a:r>
            <a:r>
              <a:rPr lang="en-US" sz="1400" dirty="0" smtClean="0"/>
              <a:t>");</a:t>
            </a:r>
          </a:p>
          <a:p>
            <a:r>
              <a:rPr lang="en-US" sz="1400" b="1" dirty="0" err="1"/>
              <a:t>LocalTime</a:t>
            </a:r>
            <a:r>
              <a:rPr lang="en-US" sz="1400" dirty="0"/>
              <a:t> </a:t>
            </a:r>
            <a:r>
              <a:rPr lang="en-US" sz="1400" dirty="0" err="1"/>
              <a:t>sixThirty</a:t>
            </a:r>
            <a:r>
              <a:rPr lang="en-US" sz="1400" dirty="0"/>
              <a:t> = </a:t>
            </a:r>
            <a:r>
              <a:rPr lang="en-US" sz="1400" b="1" dirty="0" err="1"/>
              <a:t>LocalTime</a:t>
            </a:r>
            <a:r>
              <a:rPr lang="en-US" sz="1400" dirty="0" err="1"/>
              <a:t>.of</a:t>
            </a:r>
            <a:r>
              <a:rPr lang="en-US" sz="1400" dirty="0"/>
              <a:t>(6, 30</a:t>
            </a:r>
            <a:r>
              <a:rPr lang="en-US" sz="1400" dirty="0" smtClean="0"/>
              <a:t>);</a:t>
            </a:r>
          </a:p>
          <a:p>
            <a:r>
              <a:rPr lang="en-US" sz="1400" b="1" dirty="0" err="1"/>
              <a:t>LocalTime</a:t>
            </a:r>
            <a:r>
              <a:rPr lang="en-US" sz="1400" dirty="0"/>
              <a:t> </a:t>
            </a:r>
            <a:r>
              <a:rPr lang="en-US" sz="1400" dirty="0" err="1"/>
              <a:t>sevenThirty</a:t>
            </a:r>
            <a:r>
              <a:rPr lang="en-US" sz="1400" dirty="0"/>
              <a:t> = </a:t>
            </a:r>
            <a:r>
              <a:rPr lang="en-US" sz="1400" b="1" dirty="0" err="1"/>
              <a:t>LocalTime</a:t>
            </a:r>
            <a:r>
              <a:rPr lang="en-US" sz="1400" dirty="0" err="1"/>
              <a:t>.parse</a:t>
            </a:r>
            <a:r>
              <a:rPr lang="en-US" sz="1400" dirty="0"/>
              <a:t>("06:30").plus(1, </a:t>
            </a:r>
            <a:r>
              <a:rPr lang="en-US" sz="1400" b="1" dirty="0" err="1"/>
              <a:t>ChronoUnit.HOURS</a:t>
            </a:r>
            <a:r>
              <a:rPr lang="en-US" sz="1400" dirty="0"/>
              <a:t>);</a:t>
            </a:r>
          </a:p>
          <a:p>
            <a:r>
              <a:rPr lang="en-US" sz="1400" b="1" dirty="0"/>
              <a:t>int</a:t>
            </a:r>
            <a:r>
              <a:rPr lang="en-US" sz="1400" dirty="0"/>
              <a:t> six = </a:t>
            </a:r>
            <a:r>
              <a:rPr lang="en-US" sz="1400" b="1" dirty="0" err="1"/>
              <a:t>LocalTime</a:t>
            </a:r>
            <a:r>
              <a:rPr lang="en-US" sz="1400" dirty="0" err="1"/>
              <a:t>.parse</a:t>
            </a:r>
            <a:r>
              <a:rPr lang="en-US" sz="1400" dirty="0"/>
              <a:t>("06:30").</a:t>
            </a:r>
            <a:r>
              <a:rPr lang="en-US" sz="1400" dirty="0" err="1"/>
              <a:t>getHour</a:t>
            </a:r>
            <a:r>
              <a:rPr lang="en-US" sz="1400" dirty="0" smtClean="0"/>
              <a:t>();</a:t>
            </a:r>
          </a:p>
          <a:p>
            <a:r>
              <a:rPr lang="en-US" sz="1400" b="1" dirty="0"/>
              <a:t>boolean</a:t>
            </a:r>
            <a:r>
              <a:rPr lang="en-US" sz="1400" dirty="0"/>
              <a:t> </a:t>
            </a:r>
            <a:r>
              <a:rPr lang="en-US" sz="1400" dirty="0" err="1"/>
              <a:t>isbefore</a:t>
            </a:r>
            <a:r>
              <a:rPr lang="en-US" sz="1400" dirty="0"/>
              <a:t> = </a:t>
            </a:r>
            <a:r>
              <a:rPr lang="en-US" sz="1400" b="1" dirty="0" err="1"/>
              <a:t>LocalTime</a:t>
            </a:r>
            <a:r>
              <a:rPr lang="en-US" sz="1400" dirty="0" err="1"/>
              <a:t>.parse</a:t>
            </a:r>
            <a:r>
              <a:rPr lang="en-US" sz="1400" dirty="0"/>
              <a:t>("06:30").isBefore(</a:t>
            </a:r>
            <a:r>
              <a:rPr lang="en-US" sz="1400" b="1" dirty="0" err="1"/>
              <a:t>LocalTime</a:t>
            </a:r>
            <a:r>
              <a:rPr lang="en-US" sz="1400" dirty="0" err="1"/>
              <a:t>.parse</a:t>
            </a:r>
            <a:r>
              <a:rPr lang="en-US" sz="1400" dirty="0"/>
              <a:t>("07:30</a:t>
            </a:r>
            <a:r>
              <a:rPr lang="en-US" sz="1400" dirty="0" smtClean="0"/>
              <a:t>"));</a:t>
            </a:r>
          </a:p>
          <a:p>
            <a:r>
              <a:rPr lang="en-US" sz="1400" b="1" dirty="0" err="1"/>
              <a:t>LocalTime</a:t>
            </a:r>
            <a:r>
              <a:rPr lang="en-US" sz="1400" dirty="0"/>
              <a:t> </a:t>
            </a:r>
            <a:r>
              <a:rPr lang="en-US" sz="1400" dirty="0" err="1"/>
              <a:t>maxTime</a:t>
            </a:r>
            <a:r>
              <a:rPr lang="en-US" sz="1400" dirty="0"/>
              <a:t> = </a:t>
            </a:r>
            <a:r>
              <a:rPr lang="en-US" sz="1400" b="1" dirty="0" err="1"/>
              <a:t>LocalTime</a:t>
            </a:r>
            <a:r>
              <a:rPr lang="en-US" sz="1400" dirty="0" err="1"/>
              <a:t>.MAX</a:t>
            </a:r>
            <a:endParaRPr lang="en-US" sz="1400" dirty="0"/>
          </a:p>
        </p:txBody>
      </p:sp>
      <p:sp>
        <p:nvSpPr>
          <p:cNvPr id="10" name="TextBox 9"/>
          <p:cNvSpPr txBox="1"/>
          <p:nvPr/>
        </p:nvSpPr>
        <p:spPr>
          <a:xfrm>
            <a:off x="1529542" y="3647359"/>
            <a:ext cx="9268692" cy="18774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i="1" dirty="0"/>
              <a:t>LocalDateTime </a:t>
            </a:r>
            <a:r>
              <a:rPr lang="en-US" b="1" dirty="0" smtClean="0"/>
              <a:t>: </a:t>
            </a:r>
            <a:r>
              <a:rPr lang="en-US" sz="1600" dirty="0"/>
              <a:t>The </a:t>
            </a:r>
            <a:r>
              <a:rPr lang="en-US" sz="1600" i="1" dirty="0"/>
              <a:t>LocalDateTime</a:t>
            </a:r>
            <a:r>
              <a:rPr lang="en-US" sz="1600" dirty="0"/>
              <a:t> is used to represent </a:t>
            </a:r>
            <a:r>
              <a:rPr lang="en-US" sz="1600" b="1" dirty="0"/>
              <a:t>a combination of date and time</a:t>
            </a:r>
            <a:r>
              <a:rPr lang="en-US" sz="1600" dirty="0"/>
              <a:t>.</a:t>
            </a:r>
            <a:endParaRPr lang="en-US" sz="1600" dirty="0" smtClean="0"/>
          </a:p>
          <a:p>
            <a:endParaRPr lang="en-US" sz="1400" b="1" dirty="0" smtClean="0"/>
          </a:p>
          <a:p>
            <a:r>
              <a:rPr lang="en-US" sz="1400" b="1" dirty="0" err="1"/>
              <a:t>LocalDateTime.now</a:t>
            </a:r>
            <a:r>
              <a:rPr lang="en-US" sz="1400" b="1" dirty="0" smtClean="0"/>
              <a:t>();</a:t>
            </a:r>
          </a:p>
          <a:p>
            <a:r>
              <a:rPr lang="en-US" sz="1400" dirty="0" err="1"/>
              <a:t>LocalDateTime.of</a:t>
            </a:r>
            <a:r>
              <a:rPr lang="en-US" sz="1400" dirty="0"/>
              <a:t>(2015, </a:t>
            </a:r>
            <a:r>
              <a:rPr lang="en-US" sz="1400" dirty="0" err="1"/>
              <a:t>Month.FEBRUARY</a:t>
            </a:r>
            <a:r>
              <a:rPr lang="en-US" sz="1400" dirty="0"/>
              <a:t>, 20, 06, 30</a:t>
            </a:r>
            <a:r>
              <a:rPr lang="en-US" sz="1400" dirty="0" smtClean="0"/>
              <a:t>);</a:t>
            </a:r>
          </a:p>
          <a:p>
            <a:r>
              <a:rPr lang="en-US" sz="1400" dirty="0" err="1"/>
              <a:t>LocalDateTime.parse</a:t>
            </a:r>
            <a:r>
              <a:rPr lang="en-US" sz="1400" dirty="0"/>
              <a:t>("2015-02-20T06:30:00</a:t>
            </a:r>
            <a:r>
              <a:rPr lang="en-US" sz="1400" dirty="0" smtClean="0"/>
              <a:t>");</a:t>
            </a:r>
          </a:p>
          <a:p>
            <a:r>
              <a:rPr lang="en-US" sz="1400" dirty="0" err="1"/>
              <a:t>localDateTime.plusDays</a:t>
            </a:r>
            <a:r>
              <a:rPr lang="en-US" sz="1400" dirty="0"/>
              <a:t>(1</a:t>
            </a:r>
            <a:r>
              <a:rPr lang="en-US" sz="1400" dirty="0" smtClean="0"/>
              <a:t>);</a:t>
            </a:r>
          </a:p>
          <a:p>
            <a:r>
              <a:rPr lang="en-US" sz="1400" dirty="0" err="1"/>
              <a:t>localDateTime.minusHours</a:t>
            </a:r>
            <a:r>
              <a:rPr lang="en-US" sz="1400" dirty="0"/>
              <a:t>(2</a:t>
            </a:r>
            <a:r>
              <a:rPr lang="en-US" sz="1400" dirty="0" smtClean="0"/>
              <a:t>);</a:t>
            </a:r>
          </a:p>
          <a:p>
            <a:r>
              <a:rPr lang="en-US" sz="1400" dirty="0" err="1"/>
              <a:t>localDateTime.getMonth</a:t>
            </a:r>
            <a:r>
              <a:rPr lang="en-US" sz="1400" dirty="0"/>
              <a:t>();</a:t>
            </a:r>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1)">
                                      <p:cBhvr>
                                        <p:cTn id="3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240" y="0"/>
            <a:ext cx="8737600" cy="843279"/>
          </a:xfrm>
        </p:spPr>
        <p:txBody>
          <a:bodyPr>
            <a:normAutofit/>
          </a:bodyPr>
          <a:lstStyle/>
          <a:p>
            <a:r>
              <a:rPr lang="en-US" sz="2000" b="1" dirty="0" smtClean="0"/>
              <a:t>Various features introduced in java 8</a:t>
            </a:r>
            <a:endParaRPr lang="en-US" sz="2000" b="1" dirty="0"/>
          </a:p>
        </p:txBody>
      </p:sp>
      <p:sp>
        <p:nvSpPr>
          <p:cNvPr id="3" name="Content Placeholder 2"/>
          <p:cNvSpPr>
            <a:spLocks noGrp="1"/>
          </p:cNvSpPr>
          <p:nvPr>
            <p:ph sz="quarter" idx="13"/>
          </p:nvPr>
        </p:nvSpPr>
        <p:spPr>
          <a:xfrm>
            <a:off x="1564640" y="1249680"/>
            <a:ext cx="9215120" cy="4490720"/>
          </a:xfrm>
        </p:spPr>
        <p:txBody>
          <a:bodyPr>
            <a:normAutofit/>
          </a:bodyPr>
          <a:lstStyle/>
          <a:p>
            <a:r>
              <a:rPr lang="en-US" sz="1200" dirty="0" smtClean="0"/>
              <a:t>Lambda expression</a:t>
            </a:r>
            <a:endParaRPr lang="en-US" sz="1200" dirty="0"/>
          </a:p>
          <a:p>
            <a:r>
              <a:rPr lang="en-US" sz="1200" dirty="0" smtClean="0"/>
              <a:t>Functional interface</a:t>
            </a:r>
          </a:p>
          <a:p>
            <a:r>
              <a:rPr lang="en-US" sz="1200" dirty="0" smtClean="0"/>
              <a:t>Pre-defined functional interface</a:t>
            </a:r>
            <a:endParaRPr lang="en-US" sz="1200" dirty="0"/>
          </a:p>
          <a:p>
            <a:r>
              <a:rPr lang="en-US" sz="1200" dirty="0" smtClean="0"/>
              <a:t>Default and Static methods in interface</a:t>
            </a:r>
          </a:p>
          <a:p>
            <a:r>
              <a:rPr lang="en-US" sz="1200" dirty="0" smtClean="0"/>
              <a:t>Java </a:t>
            </a:r>
            <a:r>
              <a:rPr lang="en-US" sz="1200" dirty="0"/>
              <a:t>Stream API for Bulk Data Operations on Collections</a:t>
            </a:r>
          </a:p>
          <a:p>
            <a:r>
              <a:rPr lang="en-US" sz="1200" dirty="0"/>
              <a:t>Java </a:t>
            </a:r>
            <a:r>
              <a:rPr lang="en-US" sz="1200" dirty="0" smtClean="0"/>
              <a:t>date and Time API</a:t>
            </a:r>
            <a:endParaRPr lang="en-US" sz="1200" dirty="0"/>
          </a:p>
        </p:txBody>
      </p:sp>
    </p:spTree>
    <p:extLst>
      <p:ext uri="{BB962C8B-B14F-4D97-AF65-F5344CB8AC3E}">
        <p14:creationId xmlns:p14="http://schemas.microsoft.com/office/powerpoint/2010/main" val="166209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Date and time </a:t>
            </a:r>
            <a:r>
              <a:rPr lang="en-US" sz="2000" b="1" dirty="0" err="1" smtClean="0"/>
              <a:t>api</a:t>
            </a:r>
            <a:endParaRPr lang="en-US" sz="2000" b="1" dirty="0"/>
          </a:p>
        </p:txBody>
      </p:sp>
      <p:sp>
        <p:nvSpPr>
          <p:cNvPr id="4" name="TextBox 3"/>
          <p:cNvSpPr txBox="1"/>
          <p:nvPr/>
        </p:nvSpPr>
        <p:spPr>
          <a:xfrm>
            <a:off x="1529542" y="1105914"/>
            <a:ext cx="9268692" cy="193899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1" i="1" dirty="0" err="1"/>
              <a:t>ZonedDateTime</a:t>
            </a:r>
            <a:r>
              <a:rPr lang="en-US" b="1" i="1" dirty="0"/>
              <a:t> API </a:t>
            </a:r>
            <a:r>
              <a:rPr lang="en-US" b="1" dirty="0" smtClean="0"/>
              <a:t>: </a:t>
            </a:r>
            <a:r>
              <a:rPr lang="en-US" sz="1600" i="1" dirty="0" smtClean="0"/>
              <a:t>Java </a:t>
            </a:r>
            <a:r>
              <a:rPr lang="en-US" sz="1600" i="1" dirty="0"/>
              <a:t>8 provides </a:t>
            </a:r>
            <a:r>
              <a:rPr lang="en-US" sz="1600" i="1" dirty="0" err="1"/>
              <a:t>ZonedDateTime</a:t>
            </a:r>
            <a:r>
              <a:rPr lang="en-US" sz="1600" i="1" dirty="0"/>
              <a:t> when we need to deal with time zone specific date and time. The </a:t>
            </a:r>
            <a:r>
              <a:rPr lang="en-US" sz="1600" i="1" dirty="0" err="1"/>
              <a:t>ZoneId</a:t>
            </a:r>
            <a:r>
              <a:rPr lang="en-US" sz="1600" i="1" dirty="0"/>
              <a:t> is an identifier used to represent different zones. There are about 40 different time zones and the </a:t>
            </a:r>
            <a:r>
              <a:rPr lang="en-US" sz="1600" i="1" dirty="0" err="1"/>
              <a:t>ZoneId</a:t>
            </a:r>
            <a:r>
              <a:rPr lang="en-US" sz="1600" i="1" dirty="0"/>
              <a:t> are used to represent </a:t>
            </a:r>
            <a:r>
              <a:rPr lang="en-US" sz="1600" i="1" dirty="0" smtClean="0"/>
              <a:t>them.</a:t>
            </a:r>
          </a:p>
          <a:p>
            <a:endParaRPr lang="en-US" sz="1400" dirty="0" smtClean="0"/>
          </a:p>
          <a:p>
            <a:r>
              <a:rPr lang="en-US" sz="1400" dirty="0" err="1" smtClean="0"/>
              <a:t>ZoneId</a:t>
            </a:r>
            <a:r>
              <a:rPr lang="en-US" sz="1400" dirty="0" smtClean="0"/>
              <a:t> </a:t>
            </a:r>
            <a:r>
              <a:rPr lang="en-US" sz="1400" dirty="0" err="1"/>
              <a:t>zoneId</a:t>
            </a:r>
            <a:r>
              <a:rPr lang="en-US" sz="1400" dirty="0"/>
              <a:t> = </a:t>
            </a:r>
            <a:r>
              <a:rPr lang="en-US" sz="1400" dirty="0" err="1"/>
              <a:t>ZoneId.of</a:t>
            </a:r>
            <a:r>
              <a:rPr lang="en-US" sz="1400" dirty="0"/>
              <a:t>("Europe/Paris");</a:t>
            </a:r>
            <a:endParaRPr lang="en-US" sz="1400" dirty="0" smtClean="0"/>
          </a:p>
          <a:p>
            <a:r>
              <a:rPr lang="en-US" sz="1400" dirty="0" smtClean="0"/>
              <a:t>Set&lt;String</a:t>
            </a:r>
            <a:r>
              <a:rPr lang="en-US" sz="1400" dirty="0"/>
              <a:t>&gt; </a:t>
            </a:r>
            <a:r>
              <a:rPr lang="en-US" sz="1400" dirty="0" err="1"/>
              <a:t>allZoneIds</a:t>
            </a:r>
            <a:r>
              <a:rPr lang="en-US" sz="1400" dirty="0"/>
              <a:t> = </a:t>
            </a:r>
            <a:r>
              <a:rPr lang="en-US" sz="1400" dirty="0" err="1"/>
              <a:t>ZoneId.getAvailableZoneIds</a:t>
            </a:r>
            <a:r>
              <a:rPr lang="en-US" sz="1400" dirty="0"/>
              <a:t>();</a:t>
            </a:r>
            <a:endParaRPr lang="en-US" sz="1400" dirty="0" smtClean="0"/>
          </a:p>
          <a:p>
            <a:r>
              <a:rPr lang="en-US" sz="1400" dirty="0" err="1"/>
              <a:t>ZonedDateTime</a:t>
            </a:r>
            <a:r>
              <a:rPr lang="en-US" sz="1400" dirty="0"/>
              <a:t> </a:t>
            </a:r>
            <a:r>
              <a:rPr lang="en-US" sz="1400" dirty="0" err="1"/>
              <a:t>zonedDateTime</a:t>
            </a:r>
            <a:r>
              <a:rPr lang="en-US" sz="1400" dirty="0"/>
              <a:t> = </a:t>
            </a:r>
            <a:r>
              <a:rPr lang="en-US" sz="1400" dirty="0" err="1"/>
              <a:t>ZonedDateTime.of</a:t>
            </a:r>
            <a:r>
              <a:rPr lang="en-US" sz="1400" dirty="0"/>
              <a:t>(</a:t>
            </a:r>
            <a:r>
              <a:rPr lang="en-US" sz="1400" dirty="0" err="1"/>
              <a:t>localDateTime</a:t>
            </a:r>
            <a:r>
              <a:rPr lang="en-US" sz="1400" dirty="0"/>
              <a:t>, </a:t>
            </a:r>
            <a:r>
              <a:rPr lang="en-US" sz="1400" dirty="0" err="1"/>
              <a:t>zoneId</a:t>
            </a:r>
            <a:r>
              <a:rPr lang="en-US" sz="1400" dirty="0" smtClean="0"/>
              <a:t>);</a:t>
            </a:r>
          </a:p>
          <a:p>
            <a:r>
              <a:rPr lang="en-US" sz="1400" dirty="0" err="1"/>
              <a:t>ZonedDateTime.parse</a:t>
            </a:r>
            <a:r>
              <a:rPr lang="en-US" sz="1400" dirty="0"/>
              <a:t>("2015-05-03T10:15:30+01:00[Europe/Paris</a:t>
            </a:r>
            <a:r>
              <a:rPr lang="en-US" sz="1400" dirty="0" smtClean="0"/>
              <a:t>]");</a:t>
            </a:r>
          </a:p>
        </p:txBody>
      </p:sp>
      <p:sp>
        <p:nvSpPr>
          <p:cNvPr id="7" name="TextBox 6"/>
          <p:cNvSpPr txBox="1"/>
          <p:nvPr/>
        </p:nvSpPr>
        <p:spPr>
          <a:xfrm>
            <a:off x="1529542" y="3386050"/>
            <a:ext cx="9268692"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1" dirty="0" err="1"/>
              <a:t>ZonedDateTime</a:t>
            </a:r>
            <a:r>
              <a:rPr lang="en-US" b="1" i="1" dirty="0"/>
              <a:t> API </a:t>
            </a:r>
            <a:r>
              <a:rPr lang="en-US" b="1" dirty="0" smtClean="0"/>
              <a:t>: </a:t>
            </a:r>
            <a:r>
              <a:rPr lang="en-US" sz="1600" i="1" dirty="0" smtClean="0"/>
              <a:t>Java </a:t>
            </a:r>
            <a:r>
              <a:rPr lang="en-US" sz="1600" i="1" dirty="0"/>
              <a:t>8 provides </a:t>
            </a:r>
            <a:r>
              <a:rPr lang="en-US" sz="1600" i="1" dirty="0" err="1"/>
              <a:t>ZonedDateTime</a:t>
            </a:r>
            <a:r>
              <a:rPr lang="en-US" sz="1600" i="1" dirty="0"/>
              <a:t> when we need to deal with time zone specific date and time. The </a:t>
            </a:r>
            <a:r>
              <a:rPr lang="en-US" sz="1600" i="1" dirty="0" err="1"/>
              <a:t>ZoneId</a:t>
            </a:r>
            <a:r>
              <a:rPr lang="en-US" sz="1600" i="1" dirty="0"/>
              <a:t> is an identifier used to represent different zones. There are about 40 different time zones and the </a:t>
            </a:r>
            <a:r>
              <a:rPr lang="en-US" sz="1600" i="1" dirty="0" err="1"/>
              <a:t>ZoneId</a:t>
            </a:r>
            <a:r>
              <a:rPr lang="en-US" sz="1600" i="1" dirty="0"/>
              <a:t> are used to represent </a:t>
            </a:r>
            <a:r>
              <a:rPr lang="en-US" sz="1600" i="1" dirty="0" smtClean="0"/>
              <a:t>them.</a:t>
            </a:r>
          </a:p>
          <a:p>
            <a:endParaRPr lang="en-US" sz="1400" dirty="0" smtClean="0"/>
          </a:p>
          <a:p>
            <a:r>
              <a:rPr lang="en-US" sz="1400" dirty="0" err="1" smtClean="0"/>
              <a:t>ZoneId</a:t>
            </a:r>
            <a:r>
              <a:rPr lang="en-US" sz="1400" dirty="0" smtClean="0"/>
              <a:t> </a:t>
            </a:r>
            <a:r>
              <a:rPr lang="en-US" sz="1400" dirty="0" err="1"/>
              <a:t>zoneId</a:t>
            </a:r>
            <a:r>
              <a:rPr lang="en-US" sz="1400" dirty="0"/>
              <a:t> = </a:t>
            </a:r>
            <a:r>
              <a:rPr lang="en-US" sz="1400" dirty="0" err="1"/>
              <a:t>ZoneId.of</a:t>
            </a:r>
            <a:r>
              <a:rPr lang="en-US" sz="1400" dirty="0"/>
              <a:t>("Europe/Paris");</a:t>
            </a:r>
            <a:endParaRPr lang="en-US" sz="1400" dirty="0" smtClean="0"/>
          </a:p>
          <a:p>
            <a:r>
              <a:rPr lang="en-US" sz="1400" dirty="0" smtClean="0"/>
              <a:t>Set&lt;String</a:t>
            </a:r>
            <a:r>
              <a:rPr lang="en-US" sz="1400" dirty="0"/>
              <a:t>&gt; </a:t>
            </a:r>
            <a:r>
              <a:rPr lang="en-US" sz="1400" dirty="0" err="1"/>
              <a:t>allZoneIds</a:t>
            </a:r>
            <a:r>
              <a:rPr lang="en-US" sz="1400" dirty="0"/>
              <a:t> = </a:t>
            </a:r>
            <a:r>
              <a:rPr lang="en-US" sz="1400" dirty="0" err="1"/>
              <a:t>ZoneId.getAvailableZoneIds</a:t>
            </a:r>
            <a:r>
              <a:rPr lang="en-US" sz="1400" dirty="0"/>
              <a:t>();</a:t>
            </a:r>
            <a:endParaRPr lang="en-US" sz="1400" dirty="0" smtClean="0"/>
          </a:p>
          <a:p>
            <a:r>
              <a:rPr lang="en-US" sz="1400" dirty="0" err="1"/>
              <a:t>ZonedDateTime</a:t>
            </a:r>
            <a:r>
              <a:rPr lang="en-US" sz="1400" dirty="0"/>
              <a:t> </a:t>
            </a:r>
            <a:r>
              <a:rPr lang="en-US" sz="1400" dirty="0" err="1"/>
              <a:t>zonedDateTime</a:t>
            </a:r>
            <a:r>
              <a:rPr lang="en-US" sz="1400" dirty="0"/>
              <a:t> = </a:t>
            </a:r>
            <a:r>
              <a:rPr lang="en-US" sz="1400" dirty="0" err="1"/>
              <a:t>ZonedDateTime.of</a:t>
            </a:r>
            <a:r>
              <a:rPr lang="en-US" sz="1400" dirty="0"/>
              <a:t>(</a:t>
            </a:r>
            <a:r>
              <a:rPr lang="en-US" sz="1400" dirty="0" err="1"/>
              <a:t>localDateTime</a:t>
            </a:r>
            <a:r>
              <a:rPr lang="en-US" sz="1400" dirty="0"/>
              <a:t>, </a:t>
            </a:r>
            <a:r>
              <a:rPr lang="en-US" sz="1400" dirty="0" err="1"/>
              <a:t>zoneId</a:t>
            </a:r>
            <a:r>
              <a:rPr lang="en-US" sz="1400" dirty="0" smtClean="0"/>
              <a:t>);</a:t>
            </a:r>
          </a:p>
          <a:p>
            <a:r>
              <a:rPr lang="en-US" sz="1400" dirty="0" err="1"/>
              <a:t>ZonedDateTime.parse</a:t>
            </a:r>
            <a:r>
              <a:rPr lang="en-US" sz="1400" dirty="0"/>
              <a:t>("2015-05-03T10:15:30+01:00[Europe/Paris</a:t>
            </a:r>
            <a:r>
              <a:rPr lang="en-US" sz="1400" dirty="0" smtClean="0"/>
              <a:t>]");</a:t>
            </a:r>
          </a:p>
        </p:txBody>
      </p:sp>
    </p:spTree>
    <p:extLst>
      <p:ext uri="{BB962C8B-B14F-4D97-AF65-F5344CB8AC3E}">
        <p14:creationId xmlns:p14="http://schemas.microsoft.com/office/powerpoint/2010/main" val="333817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Date and time </a:t>
            </a:r>
            <a:r>
              <a:rPr lang="en-US" sz="2000" b="1" dirty="0" err="1" smtClean="0"/>
              <a:t>api</a:t>
            </a:r>
            <a:endParaRPr lang="en-US" sz="2000" b="1" dirty="0"/>
          </a:p>
        </p:txBody>
      </p:sp>
      <p:sp>
        <p:nvSpPr>
          <p:cNvPr id="3" name="TextBox 2"/>
          <p:cNvSpPr txBox="1"/>
          <p:nvPr/>
        </p:nvSpPr>
        <p:spPr>
          <a:xfrm>
            <a:off x="1354975" y="914400"/>
            <a:ext cx="9800705" cy="646331"/>
          </a:xfrm>
          <a:prstGeom prst="rect">
            <a:avLst/>
          </a:prstGeom>
          <a:noFill/>
        </p:spPr>
        <p:txBody>
          <a:bodyPr wrap="square" rtlCol="0">
            <a:spAutoFit/>
          </a:bodyPr>
          <a:lstStyle/>
          <a:p>
            <a:r>
              <a:rPr lang="en-US" dirty="0" smtClean="0"/>
              <a:t>Apart form this there are many other features to find duration, period, calendar, etc.., for which you will get the link in the reference section.  </a:t>
            </a:r>
            <a:endParaRPr lang="en-US" dirty="0"/>
          </a:p>
        </p:txBody>
      </p:sp>
      <p:sp>
        <p:nvSpPr>
          <p:cNvPr id="6" name="TextBox 5"/>
          <p:cNvSpPr txBox="1"/>
          <p:nvPr/>
        </p:nvSpPr>
        <p:spPr>
          <a:xfrm>
            <a:off x="3807229" y="3338982"/>
            <a:ext cx="4896196" cy="646331"/>
          </a:xfrm>
          <a:prstGeom prst="rect">
            <a:avLst/>
          </a:prstGeom>
          <a:noFill/>
        </p:spPr>
        <p:txBody>
          <a:bodyPr wrap="square" rtlCol="0">
            <a:spAutoFit/>
          </a:bodyPr>
          <a:lstStyle/>
          <a:p>
            <a:r>
              <a:rPr lang="en-US" dirty="0">
                <a:hlinkClick r:id="rId2"/>
              </a:rPr>
              <a:t>https://</a:t>
            </a:r>
            <a:r>
              <a:rPr lang="en-US" dirty="0" smtClean="0">
                <a:hlinkClick r:id="rId2"/>
              </a:rPr>
              <a:t>www.baeldung.com/java-8-date-time-intro</a:t>
            </a:r>
            <a:endParaRPr lang="en-US" dirty="0" smtClean="0"/>
          </a:p>
          <a:p>
            <a:endParaRPr lang="en-US" dirty="0"/>
          </a:p>
        </p:txBody>
      </p:sp>
    </p:spTree>
    <p:extLst>
      <p:ext uri="{BB962C8B-B14F-4D97-AF65-F5344CB8AC3E}">
        <p14:creationId xmlns:p14="http://schemas.microsoft.com/office/powerpoint/2010/main" val="33770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Documentations</a:t>
            </a:r>
            <a:endParaRPr lang="en-US" sz="20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2458757294"/>
              </p:ext>
            </p:extLst>
          </p:nvPr>
        </p:nvGraphicFramePr>
        <p:xfrm>
          <a:off x="5108171" y="924469"/>
          <a:ext cx="914400" cy="771525"/>
        </p:xfrm>
        <a:graphic>
          <a:graphicData uri="http://schemas.openxmlformats.org/presentationml/2006/ole">
            <mc:AlternateContent xmlns:mc="http://schemas.openxmlformats.org/markup-compatibility/2006">
              <mc:Choice xmlns:v="urn:schemas-microsoft-com:vml" Requires="v">
                <p:oleObj spid="_x0000_s1202"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5108171" y="924469"/>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13054250"/>
              </p:ext>
            </p:extLst>
          </p:nvPr>
        </p:nvGraphicFramePr>
        <p:xfrm>
          <a:off x="6163888" y="946841"/>
          <a:ext cx="914400" cy="771525"/>
        </p:xfrm>
        <a:graphic>
          <a:graphicData uri="http://schemas.openxmlformats.org/presentationml/2006/ole">
            <mc:AlternateContent xmlns:mc="http://schemas.openxmlformats.org/markup-compatibility/2006">
              <mc:Choice xmlns:v="urn:schemas-microsoft-com:vml" Requires="v">
                <p:oleObj spid="_x0000_s1203"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6163888" y="94684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References</a:t>
            </a:r>
            <a:endParaRPr lang="en-US" sz="2000" b="1" dirty="0"/>
          </a:p>
        </p:txBody>
      </p:sp>
      <p:sp>
        <p:nvSpPr>
          <p:cNvPr id="9" name="TextBox 8"/>
          <p:cNvSpPr txBox="1"/>
          <p:nvPr/>
        </p:nvSpPr>
        <p:spPr>
          <a:xfrm>
            <a:off x="1088966" y="764770"/>
            <a:ext cx="9983587" cy="477053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indent="-342900"/>
            <a:r>
              <a:rPr lang="en-US" sz="1600" dirty="0" smtClean="0">
                <a:hlinkClick r:id="rId2"/>
              </a:rPr>
              <a:t>https://www.mkyong.com/java8/java-stream-has-already-been-operated-upon-or-closed/</a:t>
            </a:r>
            <a:endParaRPr lang="en-US" sz="1600" dirty="0" smtClean="0"/>
          </a:p>
          <a:p>
            <a:pPr marL="342900" indent="-342900"/>
            <a:r>
              <a:rPr lang="en-US" sz="1600" dirty="0" smtClean="0">
                <a:hlinkClick r:id="rId3"/>
              </a:rPr>
              <a:t>https://www.baeldung.com/java-stream-operated-upon-or-closed-exception</a:t>
            </a:r>
            <a:endParaRPr lang="en-US" sz="1600" dirty="0" smtClean="0"/>
          </a:p>
          <a:p>
            <a:pPr marL="342900" indent="-342900"/>
            <a:r>
              <a:rPr lang="en-US" sz="1600" dirty="0" smtClean="0">
                <a:hlinkClick r:id="rId4"/>
              </a:rPr>
              <a:t>https://www.baeldung.com/java-8-streams-introduction</a:t>
            </a:r>
            <a:endParaRPr lang="en-US" sz="1600" dirty="0" smtClean="0"/>
          </a:p>
          <a:p>
            <a:pPr marL="342900" indent="-342900"/>
            <a:r>
              <a:rPr lang="en-US" sz="1600" dirty="0" smtClean="0">
                <a:hlinkClick r:id="rId5"/>
              </a:rPr>
              <a:t>https://www.tutorialspoint.com/java8/java8_streams.htm</a:t>
            </a:r>
            <a:endParaRPr lang="en-US" sz="1600" dirty="0" smtClean="0"/>
          </a:p>
          <a:p>
            <a:pPr marL="342900" indent="-342900"/>
            <a:r>
              <a:rPr lang="en-US" sz="1600" dirty="0" smtClean="0">
                <a:hlinkClick r:id="rId6"/>
              </a:rPr>
              <a:t>https://www.geeksforgeeks.org/stream-in-java/</a:t>
            </a:r>
            <a:endParaRPr lang="en-US" sz="1600" dirty="0" smtClean="0"/>
          </a:p>
          <a:p>
            <a:pPr marL="342900" indent="-342900"/>
            <a:r>
              <a:rPr lang="en-US" sz="1600" dirty="0" smtClean="0">
                <a:hlinkClick r:id="rId7"/>
              </a:rPr>
              <a:t>https://docs.oracle.com/javase/8/docs/api/java/util/stream/package-summary.html</a:t>
            </a:r>
            <a:endParaRPr lang="en-US" sz="1600" dirty="0" smtClean="0"/>
          </a:p>
          <a:p>
            <a:pPr marL="342900" indent="-342900"/>
            <a:r>
              <a:rPr lang="en-US" sz="1600" dirty="0" smtClean="0">
                <a:hlinkClick r:id="rId6"/>
              </a:rPr>
              <a:t>https://www.geeksforgeeks.org/stream-in-java/</a:t>
            </a:r>
            <a:endParaRPr lang="en-US" sz="1600" dirty="0" smtClean="0"/>
          </a:p>
          <a:p>
            <a:pPr marL="342900" indent="-342900"/>
            <a:r>
              <a:rPr lang="en-US" sz="1600" dirty="0" smtClean="0">
                <a:hlinkClick r:id="rId8"/>
              </a:rPr>
              <a:t>https://www.baeldung.com/java-8-functional-interfaces</a:t>
            </a:r>
            <a:endParaRPr lang="en-US" sz="1600" dirty="0" smtClean="0"/>
          </a:p>
          <a:p>
            <a:pPr marL="342900" indent="-342900"/>
            <a:r>
              <a:rPr lang="en-US" sz="1600" dirty="0" smtClean="0">
                <a:hlinkClick r:id="rId9"/>
              </a:rPr>
              <a:t>https://www.journaldev.com/2763/java-8-functional-interfaces</a:t>
            </a:r>
            <a:endParaRPr lang="en-US" sz="1600" dirty="0" smtClean="0"/>
          </a:p>
          <a:p>
            <a:pPr marL="342900" indent="-342900"/>
            <a:r>
              <a:rPr lang="en-US" sz="1600" dirty="0" smtClean="0">
                <a:hlinkClick r:id="rId10"/>
              </a:rPr>
              <a:t>https://www.baeldung.com/java-static-default-methods</a:t>
            </a:r>
            <a:endParaRPr lang="en-US" sz="1600" dirty="0" smtClean="0"/>
          </a:p>
          <a:p>
            <a:pPr marL="342900" indent="-342900"/>
            <a:r>
              <a:rPr lang="en-US" sz="1600" dirty="0" smtClean="0">
                <a:hlinkClick r:id="rId11"/>
              </a:rPr>
              <a:t>https://www.baeldung.com/java-8-streams</a:t>
            </a:r>
            <a:endParaRPr lang="en-US" sz="1600" dirty="0" smtClean="0"/>
          </a:p>
          <a:p>
            <a:pPr marL="342900" indent="-342900"/>
            <a:r>
              <a:rPr lang="en-US" sz="1600" dirty="0">
                <a:hlinkClick r:id="rId12"/>
              </a:rPr>
              <a:t>https://</a:t>
            </a:r>
            <a:r>
              <a:rPr lang="en-US" sz="1600" dirty="0" smtClean="0">
                <a:hlinkClick r:id="rId12"/>
              </a:rPr>
              <a:t>www.journaldev.com/2774/java-8-stream</a:t>
            </a:r>
            <a:endParaRPr lang="en-US" sz="1600" dirty="0" smtClean="0"/>
          </a:p>
          <a:p>
            <a:pPr marL="342900" indent="-342900"/>
            <a:r>
              <a:rPr lang="en-US" sz="1600" dirty="0">
                <a:hlinkClick r:id="rId13"/>
              </a:rPr>
              <a:t>https://zeroturnaround.com/rebellabs/java-8-best-practices-cheat-sheet</a:t>
            </a:r>
            <a:r>
              <a:rPr lang="en-US" sz="1600" dirty="0" smtClean="0">
                <a:hlinkClick r:id="rId13"/>
              </a:rPr>
              <a:t>/</a:t>
            </a:r>
            <a:endParaRPr lang="en-US" sz="1600" dirty="0" smtClean="0"/>
          </a:p>
          <a:p>
            <a:pPr marL="342900" indent="-342900"/>
            <a:r>
              <a:rPr lang="en-US" sz="1600" dirty="0">
                <a:hlinkClick r:id="rId14"/>
              </a:rPr>
              <a:t>https://www.mkyong.com/java8/java-8-streams-filter-examples</a:t>
            </a:r>
            <a:r>
              <a:rPr lang="en-US" sz="1600" dirty="0" smtClean="0">
                <a:hlinkClick r:id="rId14"/>
              </a:rPr>
              <a:t>/</a:t>
            </a:r>
            <a:endParaRPr lang="en-US" sz="1600" dirty="0" smtClean="0"/>
          </a:p>
          <a:p>
            <a:pPr marL="342900" indent="-342900"/>
            <a:r>
              <a:rPr lang="en-US" sz="1600" dirty="0">
                <a:hlinkClick r:id="rId15"/>
              </a:rPr>
              <a:t>https://</a:t>
            </a:r>
            <a:r>
              <a:rPr lang="en-US" sz="1600" dirty="0" smtClean="0">
                <a:hlinkClick r:id="rId15"/>
              </a:rPr>
              <a:t>www.codementor.io/eh3rrera/using-java-8-method-reference-du10866vx</a:t>
            </a:r>
            <a:endParaRPr lang="en-US" sz="1600" dirty="0" smtClean="0"/>
          </a:p>
          <a:p>
            <a:pPr marL="342900" indent="-342900"/>
            <a:r>
              <a:rPr lang="en-US" sz="1600" dirty="0">
                <a:hlinkClick r:id="rId16"/>
              </a:rPr>
              <a:t>https://</a:t>
            </a:r>
            <a:r>
              <a:rPr lang="en-US" sz="1600" dirty="0" smtClean="0">
                <a:hlinkClick r:id="rId16"/>
              </a:rPr>
              <a:t>www.javatpoint.com/java-8-method-reference</a:t>
            </a:r>
            <a:endParaRPr lang="en-US" sz="1600" dirty="0" smtClean="0"/>
          </a:p>
          <a:p>
            <a:pPr marL="342900" indent="-342900"/>
            <a:r>
              <a:rPr lang="en-US" sz="1600" dirty="0">
                <a:hlinkClick r:id="rId17"/>
              </a:rPr>
              <a:t>https://</a:t>
            </a:r>
            <a:r>
              <a:rPr lang="en-US" sz="1600" dirty="0" smtClean="0">
                <a:hlinkClick r:id="rId17"/>
              </a:rPr>
              <a:t>www.quora.com/Why-cant-static-methods-be-overridden</a:t>
            </a:r>
            <a:endParaRPr lang="en-US" sz="1600" dirty="0" smtClean="0"/>
          </a:p>
          <a:p>
            <a:pPr marL="342900" indent="-342900"/>
            <a:r>
              <a:rPr lang="en-US" sz="1600" dirty="0">
                <a:hlinkClick r:id="rId18"/>
              </a:rPr>
              <a:t>https://</a:t>
            </a:r>
            <a:r>
              <a:rPr lang="en-US" sz="1600" dirty="0" smtClean="0">
                <a:hlinkClick r:id="rId18"/>
              </a:rPr>
              <a:t>www.journaldev.com/1076/java-threadlocal-example</a:t>
            </a:r>
            <a:endParaRPr lang="en-US" sz="1600" dirty="0" smtClean="0"/>
          </a:p>
          <a:p>
            <a:pPr marL="342900" indent="-342900"/>
            <a:r>
              <a:rPr lang="en-US" sz="1600" dirty="0">
                <a:hlinkClick r:id="rId19"/>
              </a:rPr>
              <a:t>https://www.mkyong.com/java8/java-8-how-to-format-localdatetime</a:t>
            </a:r>
            <a:r>
              <a:rPr lang="en-US" sz="1600" dirty="0" smtClean="0">
                <a:hlinkClick r:id="rId19"/>
              </a:rPr>
              <a:t>/</a:t>
            </a:r>
            <a:endParaRPr lang="en-US" sz="1600" dirty="0" smtClean="0"/>
          </a:p>
        </p:txBody>
      </p:sp>
    </p:spTree>
    <p:extLst>
      <p:ext uri="{BB962C8B-B14F-4D97-AF65-F5344CB8AC3E}">
        <p14:creationId xmlns:p14="http://schemas.microsoft.com/office/powerpoint/2010/main" val="29061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76400" y="1199494"/>
            <a:ext cx="8382000" cy="156966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9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9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Rectangle 2"/>
          <p:cNvSpPr/>
          <p:nvPr/>
        </p:nvSpPr>
        <p:spPr>
          <a:xfrm>
            <a:off x="1676400" y="2769154"/>
            <a:ext cx="8382000"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Have a Great Day</a:t>
            </a:r>
            <a:endParaRPr lang="en-US" sz="2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44606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Lambda Expression</a:t>
            </a:r>
            <a:endParaRPr lang="en-US" sz="2000" b="1" dirty="0"/>
          </a:p>
        </p:txBody>
      </p:sp>
      <p:sp>
        <p:nvSpPr>
          <p:cNvPr id="7" name="TextBox 6"/>
          <p:cNvSpPr txBox="1"/>
          <p:nvPr/>
        </p:nvSpPr>
        <p:spPr>
          <a:xfrm>
            <a:off x="390698" y="1929718"/>
            <a:ext cx="4638501" cy="830997"/>
          </a:xfrm>
          <a:prstGeom prst="rect">
            <a:avLst/>
          </a:prstGeom>
          <a:noFill/>
        </p:spPr>
        <p:txBody>
          <a:bodyPr wrap="square" rtlCol="0">
            <a:spAutoFit/>
          </a:bodyPr>
          <a:lstStyle/>
          <a:p>
            <a:r>
              <a:rPr lang="en-US" sz="1600" b="1" dirty="0" smtClean="0"/>
              <a:t>Why lambda :  </a:t>
            </a:r>
            <a:r>
              <a:rPr lang="en-US" sz="1600" dirty="0" smtClean="0"/>
              <a:t>It enables functional programming</a:t>
            </a:r>
          </a:p>
          <a:p>
            <a:r>
              <a:rPr lang="en-US" sz="1600" dirty="0"/>
              <a:t>	</a:t>
            </a:r>
            <a:r>
              <a:rPr lang="en-US" sz="1600" dirty="0" smtClean="0"/>
              <a:t>	       Readable and Concise code</a:t>
            </a:r>
          </a:p>
          <a:p>
            <a:r>
              <a:rPr lang="en-US" sz="1600" dirty="0"/>
              <a:t>	</a:t>
            </a:r>
            <a:r>
              <a:rPr lang="en-US" sz="1600" dirty="0" smtClean="0"/>
              <a:t>	       Enable support for parallel processing</a:t>
            </a:r>
            <a:endParaRPr lang="en-US" sz="1600" dirty="0"/>
          </a:p>
        </p:txBody>
      </p:sp>
      <p:sp>
        <p:nvSpPr>
          <p:cNvPr id="8" name="TextBox 7"/>
          <p:cNvSpPr txBox="1"/>
          <p:nvPr/>
        </p:nvSpPr>
        <p:spPr>
          <a:xfrm>
            <a:off x="270165" y="3210218"/>
            <a:ext cx="4696690" cy="280076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171450" indent="-171450">
              <a:buFont typeface="Arial" panose="020B0604020202020204" pitchFamily="34" charset="0"/>
              <a:buChar char="•"/>
            </a:pPr>
            <a:r>
              <a:rPr lang="en-US" sz="1600" dirty="0" smtClean="0"/>
              <a:t>Functional programming allows you to right more readable and maintainable code. Beside that there is no as such advantages been observed.</a:t>
            </a:r>
          </a:p>
          <a:p>
            <a:pPr marL="171450" indent="-171450">
              <a:buFont typeface="Arial" panose="020B0604020202020204" pitchFamily="34" charset="0"/>
              <a:buChar char="•"/>
            </a:pPr>
            <a:endParaRPr lang="en-US" sz="1600" dirty="0" smtClean="0"/>
          </a:p>
          <a:p>
            <a:pPr marL="171450" indent="-171450">
              <a:buFont typeface="Arial" panose="020B0604020202020204" pitchFamily="34" charset="0"/>
              <a:buChar char="•"/>
            </a:pPr>
            <a:r>
              <a:rPr lang="en-US" sz="1600" dirty="0" smtClean="0"/>
              <a:t>It should be treated as an another way to do a particular task when been required from programming point of view.</a:t>
            </a:r>
          </a:p>
          <a:p>
            <a:pPr marL="171450" indent="-171450">
              <a:buFont typeface="Arial" panose="020B0604020202020204" pitchFamily="34" charset="0"/>
              <a:buChar char="•"/>
            </a:pPr>
            <a:endParaRPr lang="en-US" sz="1600" dirty="0" smtClean="0"/>
          </a:p>
          <a:p>
            <a:pPr marL="171450" indent="-171450">
              <a:buFont typeface="Arial" panose="020B0604020202020204" pitchFamily="34" charset="0"/>
              <a:buChar char="•"/>
            </a:pPr>
            <a:r>
              <a:rPr lang="en-US" sz="1600" dirty="0" smtClean="0"/>
              <a:t>In object oriented language pretty much everything is object you can not have a piece of logic in isolation, It has to be a part of class/ part of object.</a:t>
            </a:r>
            <a:endParaRPr lang="en-US" sz="1600" dirty="0"/>
          </a:p>
        </p:txBody>
      </p:sp>
      <p:sp>
        <p:nvSpPr>
          <p:cNvPr id="9" name="TextBox 8"/>
          <p:cNvSpPr txBox="1"/>
          <p:nvPr/>
        </p:nvSpPr>
        <p:spPr>
          <a:xfrm>
            <a:off x="5029199" y="847899"/>
            <a:ext cx="6035041" cy="51706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smtClean="0"/>
              <a:t>Lambda </a:t>
            </a:r>
            <a:r>
              <a:rPr lang="en-US" sz="1400" dirty="0"/>
              <a:t>is </a:t>
            </a:r>
            <a:r>
              <a:rPr lang="en-US" sz="1400" dirty="0" smtClean="0"/>
              <a:t>a </a:t>
            </a:r>
            <a:r>
              <a:rPr lang="en-US" sz="1400" dirty="0"/>
              <a:t>particular frequency of light, and the term is widely used in optical </a:t>
            </a:r>
            <a:r>
              <a:rPr lang="en-US" sz="1400" dirty="0" smtClean="0"/>
              <a:t>networking as in physics. The Lambda Expression can be thought as Anonyms inner class on method level, that is, which is not bound inside the class itself. Lambda Expression can be termed as functions which are not part of a class and can exists in isolation and can be used as values.</a:t>
            </a:r>
          </a:p>
          <a:p>
            <a:endParaRPr lang="en-US" sz="1400" dirty="0"/>
          </a:p>
          <a:p>
            <a:r>
              <a:rPr lang="en-US" sz="1400" b="1" u="sng" dirty="0" smtClean="0"/>
              <a:t>Function as a Value :-</a:t>
            </a:r>
          </a:p>
          <a:p>
            <a:endParaRPr lang="en-US" sz="1400" dirty="0"/>
          </a:p>
          <a:p>
            <a:r>
              <a:rPr lang="en-US" sz="1400" b="1" dirty="0" smtClean="0"/>
              <a:t>String s = “Sharnendra Dey”;</a:t>
            </a:r>
          </a:p>
          <a:p>
            <a:r>
              <a:rPr lang="en-US" sz="1400" dirty="0" smtClean="0"/>
              <a:t>In this </a:t>
            </a:r>
            <a:r>
              <a:rPr lang="en-US" sz="1400" b="1" dirty="0" smtClean="0"/>
              <a:t>s is object </a:t>
            </a:r>
            <a:r>
              <a:rPr lang="en-US" sz="1400" dirty="0" smtClean="0"/>
              <a:t>of string type having </a:t>
            </a:r>
            <a:r>
              <a:rPr lang="en-US" sz="1400" b="1" dirty="0" smtClean="0"/>
              <a:t>value as “Sharnendra Dey”</a:t>
            </a:r>
          </a:p>
          <a:p>
            <a:r>
              <a:rPr lang="en-US" sz="1400" dirty="0" smtClean="0"/>
              <a:t>Now is it possible to assign a block of code to a variable as a value </a:t>
            </a:r>
            <a:r>
              <a:rPr lang="en-US" sz="1400" b="1" dirty="0" smtClean="0"/>
              <a:t>????</a:t>
            </a:r>
          </a:p>
          <a:p>
            <a:endParaRPr lang="en-US" sz="1400" dirty="0"/>
          </a:p>
          <a:p>
            <a:r>
              <a:rPr lang="en-US" sz="1400" dirty="0" smtClean="0"/>
              <a:t>No, as in </a:t>
            </a:r>
            <a:r>
              <a:rPr lang="en-US" sz="1400" b="1" dirty="0" smtClean="0"/>
              <a:t>java 7</a:t>
            </a:r>
            <a:r>
              <a:rPr lang="en-US" sz="1400" dirty="0" smtClean="0"/>
              <a:t>. Yes its possible in </a:t>
            </a:r>
            <a:r>
              <a:rPr lang="en-US" sz="1400" b="1" dirty="0" smtClean="0"/>
              <a:t>java 8</a:t>
            </a:r>
            <a:r>
              <a:rPr lang="en-US" sz="1400" dirty="0" smtClean="0"/>
              <a:t>.</a:t>
            </a:r>
          </a:p>
          <a:p>
            <a:endParaRPr lang="en-US" sz="1400" dirty="0"/>
          </a:p>
          <a:p>
            <a:r>
              <a:rPr lang="en-US" sz="1400" b="1" dirty="0" smtClean="0">
                <a:solidFill>
                  <a:srgbClr val="FF0000"/>
                </a:solidFill>
              </a:rPr>
              <a:t>DataType</a:t>
            </a:r>
            <a:r>
              <a:rPr lang="en-US" sz="1400" b="1" dirty="0" smtClean="0"/>
              <a:t> blockOfCode </a:t>
            </a:r>
            <a:r>
              <a:rPr lang="en-US" sz="1400" dirty="0" smtClean="0"/>
              <a:t>= public void </a:t>
            </a:r>
            <a:r>
              <a:rPr lang="en-US" sz="1400" b="1" dirty="0" smtClean="0"/>
              <a:t>show</a:t>
            </a:r>
            <a:r>
              <a:rPr lang="en-US" sz="1400" dirty="0" smtClean="0"/>
              <a:t>()</a:t>
            </a:r>
          </a:p>
          <a:p>
            <a:r>
              <a:rPr lang="en-US" sz="1400" dirty="0"/>
              <a:t>	</a:t>
            </a:r>
            <a:r>
              <a:rPr lang="en-US" sz="1400" dirty="0" smtClean="0"/>
              <a:t>	  		    </a:t>
            </a:r>
            <a:r>
              <a:rPr lang="en-US" sz="1400" b="1" dirty="0" smtClean="0"/>
              <a:t>{</a:t>
            </a:r>
          </a:p>
          <a:p>
            <a:r>
              <a:rPr lang="en-US" sz="1400" b="1" dirty="0"/>
              <a:t>	</a:t>
            </a:r>
            <a:r>
              <a:rPr lang="en-US" sz="1400" b="1" dirty="0" smtClean="0"/>
              <a:t>				System.out.println(“Hi”);</a:t>
            </a:r>
          </a:p>
          <a:p>
            <a:r>
              <a:rPr lang="en-US" sz="1400" b="1" dirty="0"/>
              <a:t>	</a:t>
            </a:r>
            <a:r>
              <a:rPr lang="en-US" sz="1400" b="1" dirty="0" smtClean="0"/>
              <a:t>	   		    }</a:t>
            </a:r>
          </a:p>
          <a:p>
            <a:r>
              <a:rPr lang="en-US" sz="1400" dirty="0" smtClean="0"/>
              <a:t>This thing is possible using lambda expression.</a:t>
            </a:r>
          </a:p>
          <a:p>
            <a:endParaRPr lang="en-US" sz="1400" dirty="0"/>
          </a:p>
          <a:p>
            <a:r>
              <a:rPr lang="en-US" sz="1400" dirty="0" smtClean="0"/>
              <a:t>There could be a question now like what kind of Data Type should be used to save </a:t>
            </a:r>
            <a:r>
              <a:rPr lang="en-US" sz="1400" b="1" dirty="0" smtClean="0">
                <a:solidFill>
                  <a:srgbClr val="FF0000"/>
                </a:solidFill>
              </a:rPr>
              <a:t>blockOfCode</a:t>
            </a:r>
            <a:r>
              <a:rPr lang="en-US" sz="1400" dirty="0" smtClean="0"/>
              <a:t> and how this can be implemented in form of lambda</a:t>
            </a:r>
            <a:r>
              <a:rPr lang="en-US" sz="1400" b="1" dirty="0" smtClean="0"/>
              <a:t>?</a:t>
            </a:r>
          </a:p>
          <a:p>
            <a:endParaRPr lang="en-US" sz="1100" b="1" dirty="0"/>
          </a:p>
          <a:p>
            <a:r>
              <a:rPr lang="en-US" sz="1100" b="1" dirty="0" smtClean="0"/>
              <a:t>THIS WILL BE EXPLAINED IN THE UP-COMING VIDEO</a:t>
            </a:r>
            <a:endParaRPr lang="en-US" sz="1100" b="1" dirty="0"/>
          </a:p>
        </p:txBody>
      </p:sp>
    </p:spTree>
    <p:extLst>
      <p:ext uri="{BB962C8B-B14F-4D97-AF65-F5344CB8AC3E}">
        <p14:creationId xmlns:p14="http://schemas.microsoft.com/office/powerpoint/2010/main" val="20617379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964" y="0"/>
            <a:ext cx="6359236" cy="789708"/>
          </a:xfrm>
        </p:spPr>
        <p:txBody>
          <a:bodyPr>
            <a:normAutofit/>
          </a:bodyPr>
          <a:lstStyle/>
          <a:p>
            <a:r>
              <a:rPr lang="en-US" sz="2000" b="1" dirty="0" smtClean="0"/>
              <a:t>Lambda Expression Example</a:t>
            </a:r>
            <a:endParaRPr lang="en-US" sz="2000" b="1" dirty="0"/>
          </a:p>
        </p:txBody>
      </p:sp>
      <p:sp>
        <p:nvSpPr>
          <p:cNvPr id="6" name="Rectangle 5"/>
          <p:cNvSpPr/>
          <p:nvPr/>
        </p:nvSpPr>
        <p:spPr>
          <a:xfrm>
            <a:off x="1812175" y="2271836"/>
            <a:ext cx="8769927" cy="1077218"/>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Let’s Discuss Some Scenario by doing some hands on!!</a:t>
            </a:r>
            <a:endParaRPr lang="en-US" sz="32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TextBox 6"/>
          <p:cNvSpPr txBox="1"/>
          <p:nvPr/>
        </p:nvSpPr>
        <p:spPr>
          <a:xfrm>
            <a:off x="2269375" y="4272742"/>
            <a:ext cx="7764087" cy="553998"/>
          </a:xfrm>
          <a:prstGeom prst="rect">
            <a:avLst/>
          </a:prstGeom>
          <a:noFill/>
        </p:spPr>
        <p:txBody>
          <a:bodyPr wrap="square" rtlCol="0">
            <a:spAutoFit/>
          </a:bodyPr>
          <a:lstStyle/>
          <a:p>
            <a:r>
              <a:rPr lang="en-US" b="1" dirty="0">
                <a:ln w="22225">
                  <a:solidFill>
                    <a:schemeClr val="accent2"/>
                  </a:solidFill>
                  <a:prstDash val="solid"/>
                </a:ln>
                <a:solidFill>
                  <a:schemeClr val="accent2">
                    <a:lumMod val="40000"/>
                    <a:lumOff val="60000"/>
                  </a:schemeClr>
                </a:solidFill>
              </a:rPr>
              <a:t>URL </a:t>
            </a:r>
            <a:r>
              <a:rPr lang="en-US" b="1" dirty="0" smtClean="0">
                <a:ln w="22225">
                  <a:solidFill>
                    <a:schemeClr val="accent2"/>
                  </a:solidFill>
                  <a:prstDash val="solid"/>
                </a:ln>
                <a:solidFill>
                  <a:schemeClr val="accent2">
                    <a:lumMod val="40000"/>
                    <a:lumOff val="60000"/>
                  </a:schemeClr>
                </a:solidFill>
              </a:rPr>
              <a:t>: </a:t>
            </a:r>
            <a:r>
              <a:rPr lang="en-US" sz="1200" dirty="0" smtClean="0">
                <a:ln w="0"/>
                <a:effectLst>
                  <a:outerShdw blurRad="38100" dist="19050" dir="2700000" algn="tl" rotWithShape="0">
                    <a:schemeClr val="dk1">
                      <a:alpha val="40000"/>
                    </a:schemeClr>
                  </a:outerShdw>
                </a:effectLst>
              </a:rPr>
              <a:t>https</a:t>
            </a:r>
            <a:r>
              <a:rPr lang="en-US" sz="1200" dirty="0">
                <a:ln w="0"/>
                <a:effectLst>
                  <a:outerShdw blurRad="38100" dist="19050" dir="2700000" algn="tl" rotWithShape="0">
                    <a:schemeClr val="dk1">
                      <a:alpha val="40000"/>
                    </a:schemeClr>
                  </a:outerShdw>
                </a:effectLst>
              </a:rPr>
              <a:t>://www.youtube.com/watch?v=uoGmkLfL54Y&amp;list=PLuYkqT1zIL2ApSuC2DDuHStBTZwDEbahI&amp;index=1&amp;pbjreload=10</a:t>
            </a:r>
            <a:endParaRPr lang="en-US" sz="1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Lambda Expression Summary</a:t>
            </a:r>
            <a:endParaRPr lang="en-US" sz="2000" b="1" dirty="0"/>
          </a:p>
        </p:txBody>
      </p:sp>
      <p:sp>
        <p:nvSpPr>
          <p:cNvPr id="9" name="TextBox 8"/>
          <p:cNvSpPr txBox="1"/>
          <p:nvPr/>
        </p:nvSpPr>
        <p:spPr>
          <a:xfrm>
            <a:off x="1088966" y="764770"/>
            <a:ext cx="9983587" cy="378565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smtClean="0"/>
              <a:t>Points which we have gone through is as follows :</a:t>
            </a:r>
          </a:p>
          <a:p>
            <a:endParaRPr lang="en-US" sz="1400" dirty="0"/>
          </a:p>
          <a:p>
            <a:pPr marL="285750" indent="-285750">
              <a:buFont typeface="Arial" panose="020B0604020202020204" pitchFamily="34" charset="0"/>
              <a:buChar char="•"/>
            </a:pPr>
            <a:r>
              <a:rPr lang="en-US" sz="1400" dirty="0" smtClean="0"/>
              <a:t>There is no separate data type to store a block of code rather the java interface concept is utilized to store it, for which the pre-requisite will be the signature of function defined in the interface should match with that of the block of code we are storing and the interface should have only one un-defined function. This type of interfaces are known as functional interface. The name is given with a thought that the interface will be able to enable functional programming by using lambda expression.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The signature of the lambda expression and that of function declaration with in the Interface should be same, and that functional interface can have only one function </a:t>
            </a:r>
            <a:r>
              <a:rPr lang="en-US" sz="1400" dirty="0"/>
              <a:t>declaration</a:t>
            </a:r>
            <a:r>
              <a:rPr lang="en-US" sz="1400" dirty="0" smtClean="0"/>
              <a:t>.</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If there is more than one </a:t>
            </a:r>
            <a:r>
              <a:rPr lang="en-US" sz="1400" dirty="0"/>
              <a:t>function </a:t>
            </a:r>
            <a:r>
              <a:rPr lang="en-US" sz="1400" dirty="0" smtClean="0"/>
              <a:t>declaration inside a functional interface then the compile will throw compile time exception.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It supports Lazy Loading.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Its is very much different from Anonymous Inner Classes as in that it generates .class file for each call, where as, in lambda when the function of the interface is called then an entry in the stack is created in the memory just like it does for normal functions of a class.</a:t>
            </a:r>
          </a:p>
          <a:p>
            <a:endParaRPr lang="en-US" sz="1400" dirty="0"/>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175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789708"/>
          </a:xfrm>
        </p:spPr>
        <p:txBody>
          <a:bodyPr>
            <a:normAutofit/>
          </a:bodyPr>
          <a:lstStyle/>
          <a:p>
            <a:r>
              <a:rPr lang="en-US" sz="2000" b="1" dirty="0" smtClean="0"/>
              <a:t>Functional Interface</a:t>
            </a:r>
            <a:endParaRPr lang="en-US" sz="2000" b="1" dirty="0"/>
          </a:p>
        </p:txBody>
      </p:sp>
      <p:sp>
        <p:nvSpPr>
          <p:cNvPr id="7" name="TextBox 6"/>
          <p:cNvSpPr txBox="1"/>
          <p:nvPr/>
        </p:nvSpPr>
        <p:spPr>
          <a:xfrm>
            <a:off x="390698" y="1929718"/>
            <a:ext cx="4472247" cy="2308324"/>
          </a:xfrm>
          <a:prstGeom prst="rect">
            <a:avLst/>
          </a:prstGeom>
          <a:noFill/>
        </p:spPr>
        <p:txBody>
          <a:bodyPr wrap="square" rtlCol="0">
            <a:spAutoFit/>
          </a:bodyPr>
          <a:lstStyle/>
          <a:p>
            <a:r>
              <a:rPr lang="en-US" sz="1600" b="1" dirty="0" smtClean="0"/>
              <a:t>Why functional interface :  </a:t>
            </a:r>
          </a:p>
          <a:p>
            <a:r>
              <a:rPr lang="en-US" sz="1600" dirty="0" smtClean="0"/>
              <a:t>To support lambda expression and enable functional programming. It has only one abstract method which can hold n number of block of code to work with lambda expression.</a:t>
            </a:r>
          </a:p>
          <a:p>
            <a:endParaRPr lang="en-US" sz="1600" dirty="0"/>
          </a:p>
          <a:p>
            <a:r>
              <a:rPr lang="en-US" sz="1600" dirty="0" smtClean="0"/>
              <a:t>So that a single functional interface can have multiple expressions of same signature in different classes doing different things.</a:t>
            </a:r>
            <a:endParaRPr lang="en-US" sz="1600" dirty="0"/>
          </a:p>
        </p:txBody>
      </p:sp>
      <p:sp>
        <p:nvSpPr>
          <p:cNvPr id="9" name="TextBox 8"/>
          <p:cNvSpPr txBox="1"/>
          <p:nvPr/>
        </p:nvSpPr>
        <p:spPr>
          <a:xfrm>
            <a:off x="4988559" y="1244139"/>
            <a:ext cx="6035041" cy="329320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smtClean="0"/>
              <a:t>All functional interfaces are recommended to have an informative </a:t>
            </a:r>
            <a:r>
              <a:rPr lang="en-US" sz="1400" b="1" i="1" dirty="0" smtClean="0"/>
              <a:t>@FunctionalInterface</a:t>
            </a:r>
            <a:r>
              <a:rPr lang="en-US" sz="1400" dirty="0" smtClean="0"/>
              <a:t> annotation. This not only clearly communicates the purpose of this interface, but also allows a compiler to generate an error if the annotated interface does not satisfy the conditions. </a:t>
            </a:r>
          </a:p>
          <a:p>
            <a:endParaRPr lang="en-US" sz="1400" dirty="0" smtClean="0"/>
          </a:p>
          <a:p>
            <a:r>
              <a:rPr lang="en-US" sz="1400" dirty="0" smtClean="0"/>
              <a:t>Any interface with a SAM(Single Abstract Method) is a functional interface, and its implementation may be treated as lambda expressions.</a:t>
            </a:r>
          </a:p>
          <a:p>
            <a:pPr marL="342900" indent="-342900">
              <a:buFont typeface="+mj-lt"/>
              <a:buAutoNum type="arabicPeriod"/>
            </a:pPr>
            <a:r>
              <a:rPr lang="en-US" sz="1400" dirty="0" smtClean="0"/>
              <a:t>Functions</a:t>
            </a:r>
          </a:p>
          <a:p>
            <a:pPr marL="342900" indent="-342900">
              <a:buFont typeface="+mj-lt"/>
              <a:buAutoNum type="arabicPeriod"/>
            </a:pPr>
            <a:r>
              <a:rPr lang="en-US" sz="1400" dirty="0" smtClean="0"/>
              <a:t>Suppliers</a:t>
            </a:r>
          </a:p>
          <a:p>
            <a:pPr marL="342900" indent="-342900">
              <a:buFont typeface="+mj-lt"/>
              <a:buAutoNum type="arabicPeriod"/>
            </a:pPr>
            <a:r>
              <a:rPr lang="en-US" sz="1400" dirty="0" smtClean="0"/>
              <a:t>Consumers</a:t>
            </a:r>
          </a:p>
          <a:p>
            <a:pPr marL="342900" indent="-342900">
              <a:buFont typeface="+mj-lt"/>
              <a:buAutoNum type="arabicPeriod"/>
            </a:pPr>
            <a:r>
              <a:rPr lang="en-US" sz="1400" dirty="0" smtClean="0"/>
              <a:t>Predicates</a:t>
            </a:r>
          </a:p>
          <a:p>
            <a:pPr marL="342900" indent="-342900">
              <a:buFont typeface="+mj-lt"/>
              <a:buAutoNum type="arabicPeriod"/>
            </a:pPr>
            <a:r>
              <a:rPr lang="en-US" sz="1400" dirty="0" smtClean="0"/>
              <a:t>Operators</a:t>
            </a:r>
          </a:p>
          <a:p>
            <a:pPr marL="342900" indent="-342900">
              <a:buFont typeface="+mj-lt"/>
              <a:buAutoNum type="arabicPeriod"/>
            </a:pPr>
            <a:r>
              <a:rPr lang="en-US" sz="1400" dirty="0" smtClean="0"/>
              <a:t>Legacy Functional Interfaces</a:t>
            </a:r>
          </a:p>
          <a:p>
            <a:endParaRPr lang="en-US" sz="1100" b="1" dirty="0" smtClean="0"/>
          </a:p>
          <a:p>
            <a:r>
              <a:rPr lang="en-US" sz="1100" b="1" dirty="0" smtClean="0"/>
              <a:t>THIS WILL BE EXPLAINED IN THE UP-COMING VIDEO</a:t>
            </a:r>
            <a:endParaRPr lang="en-US" sz="1100" b="1" dirty="0"/>
          </a:p>
        </p:txBody>
      </p:sp>
    </p:spTree>
    <p:extLst>
      <p:ext uri="{BB962C8B-B14F-4D97-AF65-F5344CB8AC3E}">
        <p14:creationId xmlns:p14="http://schemas.microsoft.com/office/powerpoint/2010/main" val="11498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515389"/>
          </a:xfrm>
        </p:spPr>
        <p:txBody>
          <a:bodyPr>
            <a:normAutofit/>
          </a:bodyPr>
          <a:lstStyle/>
          <a:p>
            <a:r>
              <a:rPr lang="en-US" sz="2000" b="1" dirty="0" smtClean="0"/>
              <a:t>Function Functional interface</a:t>
            </a:r>
            <a:endParaRPr lang="en-US" sz="2000" b="1" dirty="0"/>
          </a:p>
        </p:txBody>
      </p:sp>
      <p:sp>
        <p:nvSpPr>
          <p:cNvPr id="3" name="TextBox 2"/>
          <p:cNvSpPr txBox="1"/>
          <p:nvPr/>
        </p:nvSpPr>
        <p:spPr>
          <a:xfrm>
            <a:off x="1350819" y="615142"/>
            <a:ext cx="9626138" cy="1384995"/>
          </a:xfrm>
          <a:prstGeom prst="rect">
            <a:avLst/>
          </a:prstGeom>
          <a:noFill/>
        </p:spPr>
        <p:txBody>
          <a:bodyPr wrap="square" rtlCol="0">
            <a:spAutoFit/>
          </a:bodyPr>
          <a:lstStyle/>
          <a:p>
            <a:r>
              <a:rPr lang="en-US" sz="1400" b="1" dirty="0"/>
              <a:t>Function and </a:t>
            </a:r>
            <a:r>
              <a:rPr lang="en-US" sz="1400" b="1" dirty="0" err="1"/>
              <a:t>BiFunction</a:t>
            </a:r>
            <a:r>
              <a:rPr lang="en-US" sz="1400" b="1" dirty="0"/>
              <a:t>: </a:t>
            </a:r>
            <a:r>
              <a:rPr lang="en-US" sz="1400" dirty="0"/>
              <a:t>Function represents a function that takes one type of argument and returns another type of argument. Function&lt;T, R&gt; is the generic form where T is the type of the input to the function and R is the type of the result of the function.</a:t>
            </a:r>
          </a:p>
          <a:p>
            <a:endParaRPr lang="en-US" sz="1400" dirty="0" smtClean="0"/>
          </a:p>
          <a:p>
            <a:r>
              <a:rPr lang="en-US" sz="1400" dirty="0" smtClean="0"/>
              <a:t>For </a:t>
            </a:r>
            <a:r>
              <a:rPr lang="en-US" sz="1400" dirty="0"/>
              <a:t>handling primitive types, there are specific Function interfaces – </a:t>
            </a:r>
            <a:r>
              <a:rPr lang="en-US" sz="1400" b="1" dirty="0" err="1"/>
              <a:t>ToIntFunction</a:t>
            </a:r>
            <a:r>
              <a:rPr lang="en-US" sz="1400" dirty="0"/>
              <a:t>, </a:t>
            </a:r>
            <a:r>
              <a:rPr lang="en-US" sz="1400" b="1" dirty="0" err="1"/>
              <a:t>ToLongFunction</a:t>
            </a:r>
            <a:r>
              <a:rPr lang="en-US" sz="1400" dirty="0"/>
              <a:t>, </a:t>
            </a:r>
            <a:r>
              <a:rPr lang="en-US" sz="1400" b="1" dirty="0" err="1"/>
              <a:t>ToDoubleFunction</a:t>
            </a:r>
            <a:r>
              <a:rPr lang="en-US" sz="1400" dirty="0"/>
              <a:t>, </a:t>
            </a:r>
            <a:r>
              <a:rPr lang="en-US" sz="1400" b="1" dirty="0" err="1"/>
              <a:t>ToIntBiFunction</a:t>
            </a:r>
            <a:r>
              <a:rPr lang="en-US" sz="1400" dirty="0"/>
              <a:t>, </a:t>
            </a:r>
            <a:r>
              <a:rPr lang="en-US" sz="1400" b="1" dirty="0" err="1"/>
              <a:t>ToLongBiFunction</a:t>
            </a:r>
            <a:r>
              <a:rPr lang="en-US" sz="1400" dirty="0"/>
              <a:t>, </a:t>
            </a:r>
            <a:r>
              <a:rPr lang="en-US" sz="1400" b="1" dirty="0" err="1"/>
              <a:t>ToDoubleBiFunction</a:t>
            </a:r>
            <a:r>
              <a:rPr lang="en-US" sz="1400" dirty="0"/>
              <a:t>, </a:t>
            </a:r>
            <a:r>
              <a:rPr lang="en-US" sz="1400" b="1" dirty="0" err="1"/>
              <a:t>LongToIntFunction</a:t>
            </a:r>
            <a:r>
              <a:rPr lang="en-US" sz="1400" dirty="0"/>
              <a:t>, </a:t>
            </a:r>
            <a:r>
              <a:rPr lang="en-US" sz="1400" b="1" dirty="0" err="1"/>
              <a:t>LongToDoubleFunction</a:t>
            </a:r>
            <a:r>
              <a:rPr lang="en-US" sz="1400" dirty="0"/>
              <a:t>, </a:t>
            </a:r>
            <a:r>
              <a:rPr lang="en-US" sz="1400" b="1" dirty="0" err="1"/>
              <a:t>IntToLongFunction</a:t>
            </a:r>
            <a:r>
              <a:rPr lang="en-US" sz="1400" dirty="0"/>
              <a:t>, </a:t>
            </a:r>
            <a:r>
              <a:rPr lang="en-US" sz="1400" b="1" dirty="0" err="1"/>
              <a:t>IntToDoubleFunction</a:t>
            </a:r>
            <a:r>
              <a:rPr lang="en-US" sz="1400" dirty="0"/>
              <a:t> etc.</a:t>
            </a:r>
          </a:p>
        </p:txBody>
      </p:sp>
      <p:sp>
        <p:nvSpPr>
          <p:cNvPr id="6" name="Title 1"/>
          <p:cNvSpPr txBox="1">
            <a:spLocks/>
          </p:cNvSpPr>
          <p:nvPr/>
        </p:nvSpPr>
        <p:spPr>
          <a:xfrm>
            <a:off x="2618510" y="2242822"/>
            <a:ext cx="7090756" cy="5403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2000" b="1" smtClean="0"/>
              <a:t>Predicate  Functional interface</a:t>
            </a:r>
            <a:endParaRPr lang="en-US" sz="2000" b="1" dirty="0"/>
          </a:p>
        </p:txBody>
      </p:sp>
      <p:sp>
        <p:nvSpPr>
          <p:cNvPr id="7" name="TextBox 6"/>
          <p:cNvSpPr txBox="1"/>
          <p:nvPr/>
        </p:nvSpPr>
        <p:spPr>
          <a:xfrm>
            <a:off x="1350819" y="3025834"/>
            <a:ext cx="9530541" cy="523220"/>
          </a:xfrm>
          <a:prstGeom prst="rect">
            <a:avLst/>
          </a:prstGeom>
          <a:noFill/>
        </p:spPr>
        <p:txBody>
          <a:bodyPr wrap="square" rtlCol="0">
            <a:spAutoFit/>
          </a:bodyPr>
          <a:lstStyle/>
          <a:p>
            <a:r>
              <a:rPr lang="en-US" sz="1400" b="1" dirty="0"/>
              <a:t>Predicate and </a:t>
            </a:r>
            <a:r>
              <a:rPr lang="en-US" sz="1400" b="1" dirty="0" err="1"/>
              <a:t>BiPredicate</a:t>
            </a:r>
            <a:r>
              <a:rPr lang="en-US" sz="1400" b="1" dirty="0"/>
              <a:t>: </a:t>
            </a:r>
            <a:r>
              <a:rPr lang="en-US" sz="1400" dirty="0"/>
              <a:t>It represents a predicate against which elements of the stream are tested. This is used to filter elements from the java stream. Just like Function, there are primitive specific interfaces for </a:t>
            </a:r>
            <a:r>
              <a:rPr lang="en-US" sz="1400" b="1" dirty="0"/>
              <a:t>int</a:t>
            </a:r>
            <a:r>
              <a:rPr lang="en-US" sz="1400" dirty="0"/>
              <a:t>, </a:t>
            </a:r>
            <a:r>
              <a:rPr lang="en-US" sz="1400" b="1" dirty="0"/>
              <a:t>long</a:t>
            </a:r>
            <a:r>
              <a:rPr lang="en-US" sz="1400" dirty="0"/>
              <a:t> and </a:t>
            </a:r>
            <a:r>
              <a:rPr lang="en-US" sz="1400" b="1" dirty="0"/>
              <a:t>double</a:t>
            </a:r>
            <a:r>
              <a:rPr lang="en-US" sz="1400" dirty="0"/>
              <a:t>.</a:t>
            </a:r>
          </a:p>
        </p:txBody>
      </p:sp>
      <p:sp>
        <p:nvSpPr>
          <p:cNvPr id="8" name="Title 1"/>
          <p:cNvSpPr txBox="1">
            <a:spLocks/>
          </p:cNvSpPr>
          <p:nvPr/>
        </p:nvSpPr>
        <p:spPr>
          <a:xfrm>
            <a:off x="2948939" y="3791739"/>
            <a:ext cx="6334300" cy="5070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2000" b="1" smtClean="0"/>
              <a:t>Consumer Functional interface</a:t>
            </a:r>
            <a:endParaRPr lang="en-US" sz="2000" b="1" dirty="0"/>
          </a:p>
        </p:txBody>
      </p:sp>
      <p:sp>
        <p:nvSpPr>
          <p:cNvPr id="9" name="TextBox 8"/>
          <p:cNvSpPr txBox="1"/>
          <p:nvPr/>
        </p:nvSpPr>
        <p:spPr>
          <a:xfrm>
            <a:off x="1350819" y="4541500"/>
            <a:ext cx="9530541" cy="523220"/>
          </a:xfrm>
          <a:prstGeom prst="rect">
            <a:avLst/>
          </a:prstGeom>
          <a:noFill/>
        </p:spPr>
        <p:txBody>
          <a:bodyPr wrap="square" rtlCol="0">
            <a:spAutoFit/>
          </a:bodyPr>
          <a:lstStyle/>
          <a:p>
            <a:r>
              <a:rPr lang="en-US" sz="1400" b="1" dirty="0"/>
              <a:t>Consumer and </a:t>
            </a:r>
            <a:r>
              <a:rPr lang="en-US" sz="1400" b="1" dirty="0" err="1"/>
              <a:t>BiConsumer</a:t>
            </a:r>
            <a:r>
              <a:rPr lang="en-US" sz="1400" b="1" dirty="0"/>
              <a:t>: </a:t>
            </a:r>
            <a:r>
              <a:rPr lang="en-US" sz="1400" dirty="0"/>
              <a:t>It represents an operation that accepts a single input argument and returns no result. It can be used to perform some action on all the elements of the java stream.</a:t>
            </a:r>
          </a:p>
        </p:txBody>
      </p:sp>
    </p:spTree>
    <p:extLst>
      <p:ext uri="{BB962C8B-B14F-4D97-AF65-F5344CB8AC3E}">
        <p14:creationId xmlns:p14="http://schemas.microsoft.com/office/powerpoint/2010/main" val="411283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80">
                                          <p:stCondLst>
                                            <p:cond delay="0"/>
                                          </p:stCondLst>
                                        </p:cTn>
                                        <p:tgtEl>
                                          <p:spTgt spid="9"/>
                                        </p:tgtEl>
                                      </p:cBhvr>
                                    </p:animEffect>
                                    <p:anim calcmode="lin" valueType="num">
                                      <p:cBhvr>
                                        <p:cTn id="3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3" dur="26">
                                          <p:stCondLst>
                                            <p:cond delay="650"/>
                                          </p:stCondLst>
                                        </p:cTn>
                                        <p:tgtEl>
                                          <p:spTgt spid="9"/>
                                        </p:tgtEl>
                                      </p:cBhvr>
                                      <p:to x="100000" y="60000"/>
                                    </p:animScale>
                                    <p:animScale>
                                      <p:cBhvr>
                                        <p:cTn id="44" dur="166" decel="50000">
                                          <p:stCondLst>
                                            <p:cond delay="676"/>
                                          </p:stCondLst>
                                        </p:cTn>
                                        <p:tgtEl>
                                          <p:spTgt spid="9"/>
                                        </p:tgtEl>
                                      </p:cBhvr>
                                      <p:to x="100000" y="100000"/>
                                    </p:animScale>
                                    <p:animScale>
                                      <p:cBhvr>
                                        <p:cTn id="45" dur="26">
                                          <p:stCondLst>
                                            <p:cond delay="1312"/>
                                          </p:stCondLst>
                                        </p:cTn>
                                        <p:tgtEl>
                                          <p:spTgt spid="9"/>
                                        </p:tgtEl>
                                      </p:cBhvr>
                                      <p:to x="100000" y="80000"/>
                                    </p:animScale>
                                    <p:animScale>
                                      <p:cBhvr>
                                        <p:cTn id="46" dur="166" decel="50000">
                                          <p:stCondLst>
                                            <p:cond delay="1338"/>
                                          </p:stCondLst>
                                        </p:cTn>
                                        <p:tgtEl>
                                          <p:spTgt spid="9"/>
                                        </p:tgtEl>
                                      </p:cBhvr>
                                      <p:to x="100000" y="100000"/>
                                    </p:animScale>
                                    <p:animScale>
                                      <p:cBhvr>
                                        <p:cTn id="47" dur="26">
                                          <p:stCondLst>
                                            <p:cond delay="1642"/>
                                          </p:stCondLst>
                                        </p:cTn>
                                        <p:tgtEl>
                                          <p:spTgt spid="9"/>
                                        </p:tgtEl>
                                      </p:cBhvr>
                                      <p:to x="100000" y="90000"/>
                                    </p:animScale>
                                    <p:animScale>
                                      <p:cBhvr>
                                        <p:cTn id="48" dur="166" decel="50000">
                                          <p:stCondLst>
                                            <p:cond delay="1668"/>
                                          </p:stCondLst>
                                        </p:cTn>
                                        <p:tgtEl>
                                          <p:spTgt spid="9"/>
                                        </p:tgtEl>
                                      </p:cBhvr>
                                      <p:to x="100000" y="100000"/>
                                    </p:animScale>
                                    <p:animScale>
                                      <p:cBhvr>
                                        <p:cTn id="49" dur="26">
                                          <p:stCondLst>
                                            <p:cond delay="1808"/>
                                          </p:stCondLst>
                                        </p:cTn>
                                        <p:tgtEl>
                                          <p:spTgt spid="9"/>
                                        </p:tgtEl>
                                      </p:cBhvr>
                                      <p:to x="100000" y="95000"/>
                                    </p:animScale>
                                    <p:animScale>
                                      <p:cBhvr>
                                        <p:cTn id="5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0" y="-24938"/>
            <a:ext cx="7090756" cy="540327"/>
          </a:xfrm>
        </p:spPr>
        <p:txBody>
          <a:bodyPr>
            <a:normAutofit/>
          </a:bodyPr>
          <a:lstStyle/>
          <a:p>
            <a:r>
              <a:rPr lang="en-US" sz="2000" b="1" dirty="0" smtClean="0"/>
              <a:t>Functional interface's Example</a:t>
            </a:r>
            <a:endParaRPr lang="en-US" sz="2000" b="1" dirty="0"/>
          </a:p>
        </p:txBody>
      </p:sp>
      <p:sp>
        <p:nvSpPr>
          <p:cNvPr id="4" name="Rectangle 3"/>
          <p:cNvSpPr/>
          <p:nvPr/>
        </p:nvSpPr>
        <p:spPr>
          <a:xfrm>
            <a:off x="1961804" y="1855456"/>
            <a:ext cx="8393083" cy="1077218"/>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Let’s Discuss Some Scenario by doing some hands on!!</a:t>
            </a:r>
            <a:endParaRPr lang="en-US" sz="32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TextBox 4"/>
          <p:cNvSpPr txBox="1"/>
          <p:nvPr/>
        </p:nvSpPr>
        <p:spPr>
          <a:xfrm>
            <a:off x="2406535" y="4272742"/>
            <a:ext cx="7514705" cy="738664"/>
          </a:xfrm>
          <a:prstGeom prst="rect">
            <a:avLst/>
          </a:prstGeom>
          <a:noFill/>
        </p:spPr>
        <p:txBody>
          <a:bodyPr wrap="square" rtlCol="0">
            <a:spAutoFit/>
          </a:bodyPr>
          <a:lstStyle/>
          <a:p>
            <a:r>
              <a:rPr lang="en-US" b="1" dirty="0">
                <a:ln w="22225">
                  <a:solidFill>
                    <a:schemeClr val="accent2"/>
                  </a:solidFill>
                  <a:prstDash val="solid"/>
                </a:ln>
                <a:solidFill>
                  <a:schemeClr val="accent2">
                    <a:lumMod val="40000"/>
                    <a:lumOff val="60000"/>
                  </a:schemeClr>
                </a:solidFill>
              </a:rPr>
              <a:t>URL </a:t>
            </a:r>
            <a:r>
              <a:rPr lang="en-US" b="1" dirty="0" smtClean="0">
                <a:ln w="22225">
                  <a:solidFill>
                    <a:schemeClr val="accent2"/>
                  </a:solidFill>
                  <a:prstDash val="solid"/>
                </a:ln>
                <a:solidFill>
                  <a:schemeClr val="accent2">
                    <a:lumMod val="40000"/>
                    <a:lumOff val="60000"/>
                  </a:schemeClr>
                </a:solidFill>
              </a:rPr>
              <a:t>: </a:t>
            </a:r>
            <a:r>
              <a:rPr lang="en-US" sz="1200" dirty="0" smtClean="0">
                <a:ln w="0"/>
                <a:effectLst>
                  <a:outerShdw blurRad="38100" dist="19050" dir="2700000" algn="tl" rotWithShape="0">
                    <a:schemeClr val="dk1">
                      <a:alpha val="40000"/>
                    </a:schemeClr>
                  </a:outerShdw>
                </a:effectLst>
              </a:rPr>
              <a:t>https</a:t>
            </a:r>
            <a:r>
              <a:rPr lang="en-US" sz="1200" dirty="0">
                <a:ln w="0"/>
                <a:effectLst>
                  <a:outerShdw blurRad="38100" dist="19050" dir="2700000" algn="tl" rotWithShape="0">
                    <a:schemeClr val="dk1">
                      <a:alpha val="40000"/>
                    </a:schemeClr>
                  </a:outerShdw>
                </a:effectLst>
              </a:rPr>
              <a:t>://www.youtube.com/watch?v=uoGmkLfL54Y&amp;list=PLuYkqT1zIL2ApSuC2DDuHStBTZwDEbahI&amp;index=1&amp;pbjreload=10</a:t>
            </a:r>
            <a:endParaRPr lang="en-US" sz="1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70187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018" y="-24938"/>
            <a:ext cx="6758248" cy="789708"/>
          </a:xfrm>
        </p:spPr>
        <p:txBody>
          <a:bodyPr>
            <a:normAutofit/>
          </a:bodyPr>
          <a:lstStyle/>
          <a:p>
            <a:r>
              <a:rPr lang="en-US" sz="2000" b="1" dirty="0" smtClean="0"/>
              <a:t>Default and Static methods in interface</a:t>
            </a:r>
            <a:endParaRPr lang="en-US" sz="2000" b="1" dirty="0"/>
          </a:p>
        </p:txBody>
      </p:sp>
      <p:sp>
        <p:nvSpPr>
          <p:cNvPr id="9" name="TextBox 8"/>
          <p:cNvSpPr txBox="1"/>
          <p:nvPr/>
        </p:nvSpPr>
        <p:spPr>
          <a:xfrm>
            <a:off x="1088966" y="764770"/>
            <a:ext cx="9983587" cy="495520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400" dirty="0" smtClean="0"/>
              <a:t>All the methods of interfaces are public &amp; abstract by default. Java 8 allows the interfaces to have default and static methods. The reason we have default methods in interfaces is to allow the developers to add new methods to the interfaces without affecting the classes that implements these interfaces.</a:t>
            </a:r>
          </a:p>
          <a:p>
            <a:endParaRPr lang="en-US" sz="1400" dirty="0" smtClean="0"/>
          </a:p>
          <a:p>
            <a:r>
              <a:rPr lang="en-US" b="1" dirty="0" smtClean="0"/>
              <a:t>Default method</a:t>
            </a:r>
          </a:p>
          <a:p>
            <a:endParaRPr lang="en-US" sz="1400" dirty="0" smtClean="0"/>
          </a:p>
          <a:p>
            <a:r>
              <a:rPr lang="en-US" sz="1400" dirty="0" smtClean="0"/>
              <a:t>The best way to explain the default method will be stream in collection interface. This help the developers to use the .stream() function on all the collections without effecting the prior implementation, in such a way that, it acts as just some additional feature and backward compatibility is maintained.</a:t>
            </a:r>
          </a:p>
          <a:p>
            <a:endParaRPr lang="en-US" sz="1400" dirty="0" smtClean="0"/>
          </a:p>
          <a:p>
            <a:r>
              <a:rPr lang="en-US" sz="1400" dirty="0" smtClean="0"/>
              <a:t>We can say that concept of default method is introduced in java 8 to add the new methods in the existing interfaces in such a way so that they are backward compatible. Backward compatibility is adding new features without breaking the old code.</a:t>
            </a:r>
          </a:p>
          <a:p>
            <a:endParaRPr lang="en-US" sz="1400" dirty="0" smtClean="0"/>
          </a:p>
          <a:p>
            <a:r>
              <a:rPr lang="en-US" b="1" dirty="0" smtClean="0"/>
              <a:t>Static method</a:t>
            </a:r>
          </a:p>
          <a:p>
            <a:endParaRPr lang="en-US" sz="1400" dirty="0" smtClean="0"/>
          </a:p>
          <a:p>
            <a:r>
              <a:rPr lang="en-US" sz="1400" dirty="0" smtClean="0"/>
              <a:t>The static methods in interface are similar to default method so we need not to implement them in the implementation classes. We can safely add them to the existing interfaces without changing the code in the implementation classes. Since these methods are static, we cannot override them in the implementation classes.</a:t>
            </a:r>
          </a:p>
          <a:p>
            <a:endParaRPr lang="en-US" sz="1400" dirty="0" smtClean="0"/>
          </a:p>
          <a:p>
            <a:r>
              <a:rPr lang="en-US" sz="1400" dirty="0" smtClean="0"/>
              <a:t>We </a:t>
            </a:r>
            <a:r>
              <a:rPr lang="en-US" sz="1400" b="1" dirty="0" smtClean="0"/>
              <a:t>can</a:t>
            </a:r>
            <a:r>
              <a:rPr lang="en-US" sz="1400" dirty="0" smtClean="0"/>
              <a:t> declare static methods with same signature in subclass, but it is not considered overriding as there won’t be any run-time polymorphism. Hence the answer is ‘</a:t>
            </a:r>
            <a:r>
              <a:rPr lang="en-US" sz="1400" b="1" dirty="0" smtClean="0"/>
              <a:t>No</a:t>
            </a:r>
            <a:r>
              <a:rPr lang="en-US" sz="1400" dirty="0" smtClean="0"/>
              <a:t>’. If a derived class defines a static method with same signature as a static method in base class, the method in the derived class </a:t>
            </a:r>
            <a:r>
              <a:rPr lang="en-US" sz="1400" b="1" dirty="0" smtClean="0"/>
              <a:t>hides</a:t>
            </a:r>
            <a:r>
              <a:rPr lang="en-US" sz="1400" dirty="0" smtClean="0"/>
              <a:t> the method in the base class. This is also called </a:t>
            </a:r>
            <a:r>
              <a:rPr lang="en-US" sz="1400" b="1" dirty="0" smtClean="0"/>
              <a:t>method hiding.</a:t>
            </a:r>
            <a:endParaRPr lang="en-US" sz="1400" dirty="0" smtClean="0"/>
          </a:p>
        </p:txBody>
      </p:sp>
    </p:spTree>
    <p:extLst>
      <p:ext uri="{BB962C8B-B14F-4D97-AF65-F5344CB8AC3E}">
        <p14:creationId xmlns:p14="http://schemas.microsoft.com/office/powerpoint/2010/main" val="2444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175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9359</TotalTime>
  <Words>1820</Words>
  <Application>Microsoft Office PowerPoint</Application>
  <PresentationFormat>Widescreen</PresentationFormat>
  <Paragraphs>251</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Times New Roman</vt:lpstr>
      <vt:lpstr>Tw Cen MT</vt:lpstr>
      <vt:lpstr>Tw Cen MT (Body)</vt:lpstr>
      <vt:lpstr>Droplet</vt:lpstr>
      <vt:lpstr>Document</vt:lpstr>
      <vt:lpstr>Java 8</vt:lpstr>
      <vt:lpstr>Various features introduced in java 8</vt:lpstr>
      <vt:lpstr>Lambda Expression</vt:lpstr>
      <vt:lpstr>Lambda Expression Example</vt:lpstr>
      <vt:lpstr>Lambda Expression Summary</vt:lpstr>
      <vt:lpstr>Functional Interface</vt:lpstr>
      <vt:lpstr>Function Functional interface</vt:lpstr>
      <vt:lpstr>Functional interface's Example</vt:lpstr>
      <vt:lpstr>Default and Static methods in interface</vt:lpstr>
      <vt:lpstr>Default and Static methods in interface</vt:lpstr>
      <vt:lpstr>Default and Static methods in interface Example</vt:lpstr>
      <vt:lpstr>Stream Api</vt:lpstr>
      <vt:lpstr>Stream Api Example</vt:lpstr>
      <vt:lpstr>Stream Limitations</vt:lpstr>
      <vt:lpstr>Stream Limitations</vt:lpstr>
      <vt:lpstr>Stream Limitations</vt:lpstr>
      <vt:lpstr>Date and time api</vt:lpstr>
      <vt:lpstr>Date and time api</vt:lpstr>
      <vt:lpstr>Date and time api</vt:lpstr>
      <vt:lpstr>Date and time api</vt:lpstr>
      <vt:lpstr>Date and time api</vt:lpstr>
      <vt:lpstr>Documentations</vt:lpstr>
      <vt:lpstr>References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Dey, Sharnendra (Cognizant)</dc:creator>
  <cp:lastModifiedBy>Dey, Sharnendra (Cognizant)</cp:lastModifiedBy>
  <cp:revision>218</cp:revision>
  <dcterms:created xsi:type="dcterms:W3CDTF">2019-03-13T10:55:34Z</dcterms:created>
  <dcterms:modified xsi:type="dcterms:W3CDTF">2019-03-25T07:06:35Z</dcterms:modified>
</cp:coreProperties>
</file>