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4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E772-2C77-83FE-A5A9-B7C5B9D1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8E9C77-BB92-B3A4-1AAA-522C6D0D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A3720-7AC7-6EF1-14CB-D80FE48A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858E8-5107-B6BF-9245-4D4DA21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3A7D1-11AE-E587-CC2A-9565B87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80F1A-852D-3095-C7B5-E0FAD71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A3D16-272D-CBCC-06AC-2BE6269C8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BD17E-76E9-D8C3-A5B0-07197C95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0E779-1ECD-0D38-C767-E2001B3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12443-D554-D837-200D-43E7D927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747AA-05BB-28A5-43A6-F5E4EE37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9D31E4-7978-1B3B-55D5-F4FEED64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FA89C-24D4-EE59-7097-3944BEB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F0DDA-7BB8-76CF-F571-9A2EA62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F5F5-B670-57EF-D9D7-AD262D3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F3EB3-27C9-A5FA-BFCD-8D3A522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6BFC6-03A4-4922-0A6F-E33096BD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3ED79-8857-83A3-5564-4F3CAB2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674B3-4A7C-7DC9-B9BD-02269C0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9338-2BDF-9839-1DB7-134E1737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0E2E-EEEC-DF4E-6131-32879E4A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529FB-6ADD-D8D1-8135-AFD577A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5340B-20A7-A31B-75D7-7B0322D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FB39E-6DDD-BC39-61DC-64BF5B9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558C0-4229-5687-E930-E97B491D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B3AC2-010D-A5A9-D783-8C2C36C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FDBD3-FE7D-320D-62DE-786EBFBF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ACFA3E-D4D5-18A1-A0E2-827690A1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6F6F2-2529-3CA3-274E-D8EE4E1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8DD6D-8CA5-25D9-3736-E51A00B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0E740-DE02-F640-71B5-B74815C2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D5E8D-7975-CCD8-FB92-D8B3FDEF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BEF01-BC80-E9C5-68D9-FCBAA3C3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26AEB-342D-17D9-F2AD-D217DDBA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E7BB73-B1C1-423F-4364-B3247085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D3614-FBE9-830F-9DF4-A9FFB3E4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04D2BF-70FE-CDF2-E433-0617DB6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01D655-404D-150E-712F-D8132281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65407-F8D3-1EE8-61B7-ADDA24A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DEA11-8F4B-3F64-DE28-8A223BE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44C4C-5E4F-2BE4-A2AD-406A1DF0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C944E-4E44-1B61-B1AD-5385F932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667AAC-75C9-CFF5-3A7E-B87062A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3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B1C183-A0E3-BE26-A688-DC605B74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B7A69D-0AB0-D2EC-2025-42B433AE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B8589-EBE6-D32E-2BA6-FFD7AA3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9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01461-D107-26B9-2F68-9CE855A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9BC40-25C7-1001-29BD-33CBB3EC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A5B8EE-A59A-9C82-1576-E95B9C8F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5F79A-3705-3370-D745-1E85209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0BE76-82F3-F35C-0E07-A4CD2BB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695F5-C636-6178-FD0A-FF538D7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4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CB3D5-7F65-CE73-7365-79FA435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6C149E-4076-DDCC-9284-CA84BF65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04EB8-2CB4-8023-F6AC-77A24B01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6471B1-023F-E503-F155-742D40B1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FD18B7-9CC1-8841-ADC9-F2FB4AF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FEAA8-10A4-322B-DD37-93EBD26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F151DD-FB37-6A7D-51FF-CF575EBA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6CBC0-5522-DD20-68F0-8119A49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59B38-FE63-CBA7-67E6-B6957942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C8A13-B75D-4AC9-B8D7-EFCE3EE9CEF7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312DA-6237-0172-131B-09AF8AD8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CD60C-8B5E-3181-9B1B-B0030E924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-de.topographic-map.com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89C7-2763-0C92-87E8-1A3D5D27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277599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Modellierung und Simulation einer PV-Freiflächenanlage mit der PV_LIB-Toolbox in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DACCB-9892-AA5B-5C52-082B6D36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5638800" cy="1655762"/>
          </a:xfrm>
        </p:spPr>
        <p:txBody>
          <a:bodyPr/>
          <a:lstStyle/>
          <a:p>
            <a:pPr algn="l"/>
            <a:r>
              <a:rPr lang="de-DE" dirty="0"/>
              <a:t>Jonathan Huth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ED06-0AA7-99CA-6B34-1F95B1182CAB}"/>
              </a:ext>
            </a:extLst>
          </p:cNvPr>
          <p:cNvSpPr txBox="1"/>
          <p:nvPr/>
        </p:nvSpPr>
        <p:spPr>
          <a:xfrm>
            <a:off x="6096001" y="3602038"/>
            <a:ext cx="563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Andreas </a:t>
            </a:r>
            <a:r>
              <a:rPr lang="de-DE" sz="2400" dirty="0" err="1"/>
              <a:t>Boschert</a:t>
            </a:r>
            <a:r>
              <a:rPr lang="de-DE" sz="2400" dirty="0"/>
              <a:t>/</a:t>
            </a:r>
          </a:p>
          <a:p>
            <a:pPr algn="r"/>
            <a:r>
              <a:rPr lang="de-DE" sz="2400" dirty="0"/>
              <a:t>Prof. Michael Zehner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305CC8-6D57-D540-42B4-F82DA5290F7D}"/>
              </a:ext>
            </a:extLst>
          </p:cNvPr>
          <p:cNvSpPr txBox="1"/>
          <p:nvPr/>
        </p:nvSpPr>
        <p:spPr>
          <a:xfrm>
            <a:off x="6096000" y="6455664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13.11.2024</a:t>
            </a:r>
          </a:p>
        </p:txBody>
      </p:sp>
    </p:spTree>
    <p:extLst>
      <p:ext uri="{BB962C8B-B14F-4D97-AF65-F5344CB8AC3E}">
        <p14:creationId xmlns:p14="http://schemas.microsoft.com/office/powerpoint/2010/main" val="40803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CFC29-020E-F4C0-5617-87759FA0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4430E-AF31-FE71-D265-A5B2DD5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Dieses Projekt dient zur Erstellung eines digitalen Zwillings der PV-Freiflächenanlage „Buttenwiesen 1“ in Buttenwiesen. Dieses Modell soll mit Hilfe der PV_LIB in </a:t>
            </a:r>
            <a:r>
              <a:rPr lang="de-DE" dirty="0" err="1"/>
              <a:t>Matlab</a:t>
            </a:r>
            <a:r>
              <a:rPr lang="de-DE" dirty="0"/>
              <a:t> erstellt werden und anhand der Strahlungswerte GHI, DNI und DHI die Leistungsabgabe des Systems ausgeben. Mithilfe des Modells sollen dann aus Daten zu Wolkenbewegungen Leistungsprognosen für die PV-Anlage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7393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72BF2-8328-6732-8EF6-BE4761E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Verwendete Tools/Software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ABF7D-5CDE-9E0B-8A50-4A440D6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PV_LIB</a:t>
            </a:r>
          </a:p>
          <a:p>
            <a:r>
              <a:rPr lang="de-DE" dirty="0"/>
              <a:t>Google Maps </a:t>
            </a:r>
          </a:p>
          <a:p>
            <a:r>
              <a:rPr lang="de-DE" dirty="0" err="1"/>
              <a:t>Topographic-map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A43B0-081C-D7D9-35EA-3DA59F6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B3C2E-EAF3-E897-B817-068D82AE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Zelltemperatur (NOCT Modell)</a:t>
            </a:r>
          </a:p>
          <a:p>
            <a:pPr lvl="1"/>
            <a:r>
              <a:rPr lang="de-DE" dirty="0"/>
              <a:t>Windgeschwindigkeit &amp; Transmissions-/Absorptionseffekte vernachlässigt</a:t>
            </a:r>
          </a:p>
          <a:p>
            <a:pPr lvl="1"/>
            <a:r>
              <a:rPr lang="de-DE" dirty="0"/>
              <a:t>T_NOCT = </a:t>
            </a:r>
            <a:r>
              <a:rPr lang="de-DE" dirty="0" err="1"/>
              <a:t>T_NOCT,adj</a:t>
            </a:r>
            <a:r>
              <a:rPr lang="de-DE" dirty="0"/>
              <a:t> (open-rack)</a:t>
            </a:r>
          </a:p>
          <a:p>
            <a:pPr lvl="1"/>
            <a:r>
              <a:rPr lang="de-DE" dirty="0" err="1"/>
              <a:t>T_c</a:t>
            </a:r>
            <a:r>
              <a:rPr lang="de-DE" dirty="0"/>
              <a:t> = </a:t>
            </a:r>
            <a:r>
              <a:rPr lang="de-DE" dirty="0" err="1"/>
              <a:t>T_a</a:t>
            </a:r>
            <a:r>
              <a:rPr lang="de-DE" dirty="0"/>
              <a:t> + E_POA/800*(</a:t>
            </a:r>
            <a:r>
              <a:rPr lang="de-DE" dirty="0" err="1"/>
              <a:t>T_noct,adj</a:t>
            </a:r>
            <a:r>
              <a:rPr lang="de-DE" dirty="0"/>
              <a:t>– 20)</a:t>
            </a:r>
          </a:p>
          <a:p>
            <a:r>
              <a:rPr lang="de-DE" dirty="0"/>
              <a:t>Geometrie der Fläche</a:t>
            </a:r>
          </a:p>
          <a:p>
            <a:pPr lvl="1"/>
            <a:r>
              <a:rPr lang="de-DE" dirty="0"/>
              <a:t>Verschaltung der Module mit den Invertern vereinfacht (pro Inverter)</a:t>
            </a:r>
          </a:p>
          <a:p>
            <a:pPr lvl="2"/>
            <a:r>
              <a:rPr lang="de-DE" dirty="0"/>
              <a:t>Block A: 32 Module in Serie, 3 Reihen parallel</a:t>
            </a:r>
          </a:p>
          <a:p>
            <a:pPr lvl="2"/>
            <a:r>
              <a:rPr lang="de-DE" dirty="0"/>
              <a:t>Block B: 32 Module in Serie, 3 Reihen parallel</a:t>
            </a:r>
          </a:p>
          <a:p>
            <a:pPr lvl="2"/>
            <a:r>
              <a:rPr lang="de-DE" dirty="0"/>
              <a:t>Block C: 40 Module in Serie, 3 Reihen parallel &amp; 60 Module in Serie, 2 Reihen parallel</a:t>
            </a:r>
          </a:p>
          <a:p>
            <a:pPr lvl="2"/>
            <a:r>
              <a:rPr lang="de-DE" dirty="0"/>
              <a:t>Block D: 48 &amp; 60 Module in Serie, 2 Reihen parallel</a:t>
            </a:r>
          </a:p>
          <a:p>
            <a:r>
              <a:rPr lang="de-DE" dirty="0"/>
              <a:t>Modell der </a:t>
            </a:r>
            <a:r>
              <a:rPr lang="de-DE" dirty="0" err="1"/>
              <a:t>Diffusstrahlung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Kingdiffuse</a:t>
            </a:r>
            <a:endParaRPr lang="de-DE" dirty="0"/>
          </a:p>
          <a:p>
            <a:r>
              <a:rPr lang="de-DE" dirty="0"/>
              <a:t>PV-Modell </a:t>
            </a:r>
          </a:p>
          <a:p>
            <a:pPr lvl="1"/>
            <a:r>
              <a:rPr lang="de-DE" dirty="0"/>
              <a:t>single-diode mit </a:t>
            </a:r>
            <a:r>
              <a:rPr lang="de-DE" dirty="0" err="1"/>
              <a:t>Prametern</a:t>
            </a:r>
            <a:r>
              <a:rPr lang="de-DE" dirty="0"/>
              <a:t> aus CEC-Berechnungen</a:t>
            </a:r>
          </a:p>
          <a:p>
            <a:r>
              <a:rPr lang="de-DE" dirty="0"/>
              <a:t>Inverter Modell</a:t>
            </a:r>
          </a:p>
          <a:p>
            <a:pPr lvl="1"/>
            <a:r>
              <a:rPr lang="de-DE" dirty="0"/>
              <a:t>SNL-Inverter (</a:t>
            </a:r>
            <a:r>
              <a:rPr lang="de-DE" dirty="0" err="1"/>
              <a:t>Sandia</a:t>
            </a:r>
            <a:r>
              <a:rPr lang="de-DE" dirty="0"/>
              <a:t> National Laboratories)</a:t>
            </a:r>
          </a:p>
          <a:p>
            <a:r>
              <a:rPr lang="de-DE" dirty="0"/>
              <a:t>Position der Sonne</a:t>
            </a:r>
          </a:p>
          <a:p>
            <a:pPr lvl="1"/>
            <a:r>
              <a:rPr lang="de-DE" dirty="0"/>
              <a:t>Funktion: </a:t>
            </a:r>
            <a:r>
              <a:rPr lang="de-DE" dirty="0" err="1"/>
              <a:t>pvl_ephemeris</a:t>
            </a:r>
            <a:r>
              <a:rPr lang="de-DE" dirty="0"/>
              <a:t> &amp; </a:t>
            </a:r>
            <a:r>
              <a:rPr lang="de-DE" dirty="0" err="1"/>
              <a:t>pvl_getaoi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F690-3767-4179-3DEF-5339E91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C02A7-1DF6-68D9-6688-14447CDD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Definieren der Anlage</a:t>
            </a:r>
          </a:p>
          <a:p>
            <a:pPr lvl="1"/>
            <a:r>
              <a:rPr lang="de-DE" dirty="0"/>
              <a:t>Standort</a:t>
            </a:r>
          </a:p>
          <a:p>
            <a:pPr lvl="1"/>
            <a:r>
              <a:rPr lang="de-DE" dirty="0"/>
              <a:t>Geometrische Eigenschaften (Neigung Oberfläche, </a:t>
            </a:r>
            <a:r>
              <a:rPr lang="de-DE" dirty="0" err="1"/>
              <a:t>Azimuth</a:t>
            </a:r>
            <a:r>
              <a:rPr lang="de-DE" dirty="0"/>
              <a:t>-Winkel, Anzahl Module, Aufteilung Module)</a:t>
            </a:r>
          </a:p>
          <a:p>
            <a:pPr lvl="1"/>
            <a:r>
              <a:rPr lang="de-DE" dirty="0"/>
              <a:t>Parameter aus den Datenbanken laden (Modul und Inverter)</a:t>
            </a:r>
          </a:p>
          <a:p>
            <a:r>
              <a:rPr lang="de-DE" dirty="0"/>
              <a:t>Wetterdaten aus CSV-Datei lesen</a:t>
            </a:r>
          </a:p>
          <a:p>
            <a:pPr lvl="1"/>
            <a:r>
              <a:rPr lang="de-DE" dirty="0"/>
              <a:t>Strahlungswerte (GHI, DHI, DNI)</a:t>
            </a:r>
          </a:p>
          <a:p>
            <a:pPr lvl="1"/>
            <a:r>
              <a:rPr lang="de-DE" dirty="0"/>
              <a:t>Zeitraum der Aufzeichnungen</a:t>
            </a:r>
          </a:p>
          <a:p>
            <a:pPr lvl="1"/>
            <a:r>
              <a:rPr lang="de-DE" dirty="0"/>
              <a:t>Temperaturen</a:t>
            </a:r>
          </a:p>
          <a:p>
            <a:r>
              <a:rPr lang="de-DE" dirty="0"/>
              <a:t>Position der Sonne modellieren (</a:t>
            </a:r>
            <a:r>
              <a:rPr lang="de-DE" dirty="0" err="1"/>
              <a:t>pvl_ephemeris</a:t>
            </a:r>
            <a:r>
              <a:rPr lang="de-DE" dirty="0"/>
              <a:t>, </a:t>
            </a:r>
            <a:r>
              <a:rPr lang="de-DE" dirty="0" err="1"/>
              <a:t>pvl_getaoi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Zenith</a:t>
            </a:r>
            <a:r>
              <a:rPr lang="de-DE" dirty="0"/>
              <a:t>, </a:t>
            </a:r>
            <a:r>
              <a:rPr lang="de-DE" dirty="0" err="1"/>
              <a:t>Azimuth</a:t>
            </a:r>
            <a:r>
              <a:rPr lang="de-DE" dirty="0"/>
              <a:t>, Sonnenhöhe, Einfallswinkel</a:t>
            </a:r>
          </a:p>
        </p:txBody>
      </p:sp>
    </p:spTree>
    <p:extLst>
      <p:ext uri="{BB962C8B-B14F-4D97-AF65-F5344CB8AC3E}">
        <p14:creationId xmlns:p14="http://schemas.microsoft.com/office/powerpoint/2010/main" val="340125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C111F-9308-1D53-C828-4EB4DE46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de-DE" dirty="0"/>
              <a:t>Effektivstrahlung berechnen ( </a:t>
            </a:r>
            <a:r>
              <a:rPr lang="de-DE" dirty="0" err="1"/>
              <a:t>Eb</a:t>
            </a:r>
            <a:r>
              <a:rPr lang="de-DE" dirty="0"/>
              <a:t> + Eg + Ed)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Eb</a:t>
            </a:r>
            <a:r>
              <a:rPr lang="de-DE" dirty="0"/>
              <a:t>: Strahlungskomponente, Eg: Bodenreflektion, Ed: </a:t>
            </a:r>
            <a:r>
              <a:rPr lang="de-DE" dirty="0" err="1"/>
              <a:t>Diffusstrahlung</a:t>
            </a:r>
            <a:endParaRPr lang="de-DE" dirty="0"/>
          </a:p>
          <a:p>
            <a:r>
              <a:rPr lang="de-DE" dirty="0"/>
              <a:t>Zelltemperatur schätzen</a:t>
            </a:r>
          </a:p>
          <a:p>
            <a:r>
              <a:rPr lang="de-DE" dirty="0"/>
              <a:t>CEC-Parameter berechnen (</a:t>
            </a:r>
            <a:r>
              <a:rPr lang="de-DE" dirty="0" err="1"/>
              <a:t>pvl_calcparams_CEC</a:t>
            </a:r>
            <a:r>
              <a:rPr lang="de-DE" dirty="0"/>
              <a:t>)</a:t>
            </a:r>
          </a:p>
          <a:p>
            <a:r>
              <a:rPr lang="de-DE" dirty="0"/>
              <a:t>Strom, Spannung und Leistung aus „Single-diode-model“ (</a:t>
            </a:r>
            <a:r>
              <a:rPr lang="de-DE" dirty="0" err="1"/>
              <a:t>pvl_singlediode</a:t>
            </a:r>
            <a:r>
              <a:rPr lang="de-DE" dirty="0"/>
              <a:t>) berechnen</a:t>
            </a:r>
          </a:p>
          <a:p>
            <a:r>
              <a:rPr lang="de-DE" dirty="0"/>
              <a:t>Inverter Output berechnen(</a:t>
            </a:r>
            <a:r>
              <a:rPr lang="de-DE" dirty="0" err="1"/>
              <a:t>pvl_snlinverter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269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2C5D7-5FB4-E89F-5DF6-9E34480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A03F-931A-5765-2435-2750CB20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Offene Aufgaben:</a:t>
            </a:r>
          </a:p>
          <a:p>
            <a:pPr lvl="1"/>
            <a:r>
              <a:rPr lang="de-DE" dirty="0"/>
              <a:t>Reale Temperaturdaten integrieren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22E5-7FC7-CDD7-2299-FEC3DA3F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EAE59-BA80-9EF9-4BF1-49D10C78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Sandia</a:t>
            </a:r>
            <a:r>
              <a:rPr lang="de-DE" dirty="0"/>
              <a:t> National </a:t>
            </a:r>
            <a:r>
              <a:rPr lang="de-DE" dirty="0" err="1"/>
              <a:t>Laboratorie</a:t>
            </a:r>
            <a:r>
              <a:rPr lang="de-DE" dirty="0"/>
              <a:t>, PVPMC, </a:t>
            </a:r>
            <a:r>
              <a:rPr lang="de-DE" i="1" dirty="0"/>
              <a:t>Modeling Guide </a:t>
            </a:r>
            <a:r>
              <a:rPr lang="de-DE" dirty="0">
                <a:hlinkClick r:id="rId2"/>
              </a:rPr>
              <a:t>https://pvpmc.sandia.gov/modeling-guide/</a:t>
            </a:r>
            <a:endParaRPr lang="de-DE" dirty="0"/>
          </a:p>
          <a:p>
            <a:r>
              <a:rPr lang="de-DE" dirty="0"/>
              <a:t>Google Maps (2024), Buttenwiesen</a:t>
            </a:r>
          </a:p>
          <a:p>
            <a:r>
              <a:rPr lang="de-DE" dirty="0" err="1"/>
              <a:t>topographic-map</a:t>
            </a:r>
            <a:r>
              <a:rPr lang="de-DE" dirty="0"/>
              <a:t> (2024), Topografische Karte Buttenwiesen, </a:t>
            </a:r>
            <a:r>
              <a:rPr lang="de-DE" dirty="0">
                <a:hlinkClick r:id="rId3"/>
              </a:rPr>
              <a:t>https</a:t>
            </a:r>
            <a:r>
              <a:rPr lang="de-DE">
                <a:hlinkClick r:id="rId3"/>
              </a:rPr>
              <a:t>://de-de</a:t>
            </a:r>
            <a:r>
              <a:rPr lang="de-DE" dirty="0">
                <a:hlinkClick r:id="rId3"/>
              </a:rPr>
              <a:t>.topographic-map.</a:t>
            </a:r>
            <a:r>
              <a:rPr lang="de-DE">
                <a:hlinkClick r:id="rId3"/>
              </a:rPr>
              <a:t>com/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21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Modellierung und Simulation einer PV-Freiflächenanlage mit der PV_LIB-Toolbox in MatLab</vt:lpstr>
      <vt:lpstr>Projektbeschreibung</vt:lpstr>
      <vt:lpstr>Verwendete Tools/Software</vt:lpstr>
      <vt:lpstr>Annahmen</vt:lpstr>
      <vt:lpstr>Vorgehensweise</vt:lpstr>
      <vt:lpstr>PowerPoint-Präsentation</vt:lpstr>
      <vt:lpstr>Offene Punkte und nächste Schritte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Huth, Jonathan</dc:creator>
  <cp:lastModifiedBy>Huth, Jonathan</cp:lastModifiedBy>
  <cp:revision>15</cp:revision>
  <dcterms:created xsi:type="dcterms:W3CDTF">2024-11-15T11:06:58Z</dcterms:created>
  <dcterms:modified xsi:type="dcterms:W3CDTF">2025-03-29T14:22:50Z</dcterms:modified>
</cp:coreProperties>
</file>