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0" r:id="rId3"/>
    <p:sldId id="288" r:id="rId4"/>
    <p:sldId id="257" r:id="rId5"/>
    <p:sldId id="289" r:id="rId6"/>
    <p:sldId id="258" r:id="rId7"/>
    <p:sldId id="260" r:id="rId8"/>
    <p:sldId id="266" r:id="rId9"/>
    <p:sldId id="270" r:id="rId10"/>
    <p:sldId id="261" r:id="rId11"/>
    <p:sldId id="278" r:id="rId12"/>
    <p:sldId id="290" r:id="rId13"/>
    <p:sldId id="271" r:id="rId14"/>
    <p:sldId id="286" r:id="rId15"/>
    <p:sldId id="263" r:id="rId16"/>
    <p:sldId id="283" r:id="rId17"/>
    <p:sldId id="274" r:id="rId18"/>
    <p:sldId id="275" r:id="rId19"/>
    <p:sldId id="276" r:id="rId20"/>
    <p:sldId id="264" r:id="rId21"/>
    <p:sldId id="284" r:id="rId22"/>
    <p:sldId id="285" r:id="rId23"/>
    <p:sldId id="287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8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C7DFA6C-60AD-4A1F-B744-0E4559D63C0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34110C4-9257-4206-9710-037A4E5800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B6872-AD75-4054-BCC3-1392ED802429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345EAAE-EE53-4557-8212-122BA1527E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C76DBE-6778-4BD4-AECC-93C7918350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2FCF1-57F5-4E90-87DE-413DC83AF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00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A08273-BF68-4AAE-84D3-69A9DFF167D1}" type="datetimeFigureOut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DB04DF-BBF2-4FFB-B142-4EE1B89B8A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55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B04DF-BBF2-4FFB-B142-4EE1B89B8AD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789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B04DF-BBF2-4FFB-B142-4EE1B89B8AD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793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B04DF-BBF2-4FFB-B142-4EE1B89B8AD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636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DB04DF-BBF2-4FFB-B142-4EE1B89B8AD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775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DD45F-D353-4C43-9146-2AC3B9139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25637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3D5406-4173-4AA8-93F5-2B419ADCD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2F5EE1-93B3-4435-BAEF-39CE3C7A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748BB38-CF5B-422C-B69F-AA8B355E4837}" type="datetime1">
              <a:rPr lang="ko-KR" altLang="en-US" smtClean="0"/>
              <a:pPr/>
              <a:t>2022-06-20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1506F-70FD-4CA5-949A-0A810458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9C6BE0-62A6-4BE4-ADE0-0ABD28D3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05392CC-3B55-4F0A-910A-1400F51EF9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463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DC975-38AE-4F1A-879D-3DB19353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0CAD8F-792F-4D36-92F8-39BAF6C0D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B875FC-138C-416B-937B-3D891D887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D129E-6C68-428B-A59A-C05F0759229E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6D998-C8BD-422F-AFC8-365F99A24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1ED42-2305-4F48-A9FD-6A3AFB8E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35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447131-8951-4288-A01A-E4581150F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7A348E-7923-4651-8462-412207234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BCF717-4073-4B0A-A26E-4E98706C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2C90-B5C3-4F54-958E-135D702B22E7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36E70-9741-4E0F-AEC4-8C672F16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34B22E-DD8B-4D27-A199-781373FD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0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76E5E-4468-4A24-968D-2449E3047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93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E4EE88-7D08-4AE7-8950-D8311A33C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600"/>
            <a:ext cx="10515600" cy="50593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9D43A-4B0F-4F86-9125-1E12E63E8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334BFEA0-72C8-4D52-9E62-064E38B3FDBC}" type="datetime1">
              <a:rPr lang="ko-KR" altLang="en-US" smtClean="0"/>
              <a:pPr/>
              <a:t>2022-06-20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DD4A-B4B8-4F0B-A9BF-C8F8D3AE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11C2A-559E-4AB6-9775-2A5639C9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fld id="{C05392CC-3B55-4F0A-910A-1400F51EF9E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6169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0C496-D686-40AF-BD67-69078C439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B8676-183F-445C-896A-8B144F86D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06B4C-006E-4D1A-9D06-BEEBD607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AC585-6140-4C53-80D0-7C3552ADCB37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84327B-ECA0-49BE-A284-08DD1E4C6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DB19D2-6F89-4F1E-A7EA-C82E00AD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04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B13C5-8B1E-4980-81F2-574F7445E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52FCB-7840-43A3-9D6B-4266A77595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CCC80F-7801-4FE8-BA98-BC3485874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A7AB36-22A6-464C-820A-D41BB14D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D280B-A1EE-47AB-ADDD-DC0640B7E067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DB82A2-92C0-4CFB-AA7A-E45C4321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38E311-6986-485E-9CE1-59911140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82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FE4EE-13F6-408F-B58F-BBE5675CE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2CEA01-11D8-4D22-B14C-0366C314A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DA2617-F0D6-4099-8F9D-2A21EAAB6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A10CFC-83E6-40E6-9770-AC5135DCF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D435DB-9AB4-43F3-A05D-C1D4D5ACF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146873F-18D1-47A8-99D1-80E4E80C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234C8-6BEC-464B-9FD6-05178DA68012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8DD10C-4238-4E3A-BA45-DABB48EE6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ECF743-D585-41DF-B65B-777D90EBB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790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DD64CD-D3FB-45D6-A639-BB34034F1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BD6CFB-5F51-4D62-B93F-5CD5ADCF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09998-2AD1-4324-B152-D4E6431532B6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CBB10E-3E0A-43AD-8546-590F611ED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C5EF49-E431-4E38-A207-DAE2EB7B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69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FC900E-1F3F-4F3D-A96F-DBB3EACA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841CD-B0A0-419F-8569-320732172CB0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87E2B4-C041-4320-A517-7B3D44EA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97FE81-4620-4FA5-85BA-3B1466CF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43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4DF9B-E429-46A4-950D-48E664BC1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114EB-051A-4C01-BA8E-458BBA0CB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4A626C-B2B0-496D-9D8A-8FF9A9E7E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7DAD82-34E3-43AA-B3D4-EB6851CD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8253C-EB70-46F1-856E-6CC6516045BC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567691-8BD1-4AC1-AEE4-9BC1DAA0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F8264-215F-4A17-B8E7-BB40C88AA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53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D86FB1-9093-4923-95E6-5D3E3EC34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9C115A-41E1-4EF7-B9B7-7E6B8CD71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A52611-A0E5-4ABE-914B-49A17E0AD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62D87-E7E5-4D2C-B39A-C6B6193D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1218-D0F0-49D7-88F9-A752ECDDD57B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3389C8-2CDE-4AD1-9E94-8C1E82DC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F67AF-7713-45E8-96C9-BAE38F66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07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1E7682-39DD-40C1-95B3-DE28974E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FD1F6-600E-43AC-A9BF-84C7B29D8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11670-666B-42E7-AC4E-31500ACC8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0149E-4DD5-4CCD-AC6A-1121FA2C854B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64E9DA-C756-44DB-B9EA-FC4F89D94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DB323-7B05-4261-8EC2-20B1EF911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392CC-3B55-4F0A-910A-1400F51EF9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8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6BED8-BA14-46ED-92B7-50F061C29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25637"/>
          </a:xfrm>
        </p:spPr>
        <p:txBody>
          <a:bodyPr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altLang="ko-KR" sz="3600" b="1" kern="100" dirty="0">
                <a:effectLst/>
                <a:latin typeface="+mj-ea"/>
                <a:cs typeface="Times New Roman" panose="02020603050405020304" pitchFamily="18" charset="0"/>
              </a:rPr>
              <a:t>KOSPI </a:t>
            </a:r>
            <a:r>
              <a:rPr lang="ko-KR" altLang="ko-KR" sz="3600" b="1" kern="100" dirty="0">
                <a:effectLst/>
                <a:latin typeface="+mj-ea"/>
                <a:cs typeface="Times New Roman" panose="02020603050405020304" pitchFamily="18" charset="0"/>
              </a:rPr>
              <a:t>방향 예측에 대한 </a:t>
            </a:r>
            <a:r>
              <a:rPr lang="ko-KR" altLang="ko-KR" sz="3600" b="1" kern="100" dirty="0" err="1">
                <a:effectLst/>
                <a:latin typeface="+mj-ea"/>
                <a:cs typeface="Times New Roman" panose="02020603050405020304" pitchFamily="18" charset="0"/>
              </a:rPr>
              <a:t>랜덤포레스트</a:t>
            </a:r>
            <a:r>
              <a:rPr lang="en-US" altLang="ko-KR" sz="3600" b="1" kern="100" dirty="0">
                <a:effectLst/>
                <a:latin typeface="+mj-ea"/>
                <a:cs typeface="Times New Roman" panose="02020603050405020304" pitchFamily="18" charset="0"/>
              </a:rPr>
              <a:t> </a:t>
            </a:r>
            <a:r>
              <a:rPr lang="ko-KR" altLang="en-US" sz="3600" b="1" kern="100" dirty="0">
                <a:effectLst/>
                <a:latin typeface="+mj-ea"/>
                <a:cs typeface="Times New Roman" panose="02020603050405020304" pitchFamily="18" charset="0"/>
              </a:rPr>
              <a:t>기반</a:t>
            </a:r>
            <a:r>
              <a:rPr lang="ko-KR" altLang="ko-KR" sz="3600" b="1" kern="100" dirty="0">
                <a:effectLst/>
                <a:latin typeface="+mj-ea"/>
                <a:cs typeface="Times New Roman" panose="02020603050405020304" pitchFamily="18" charset="0"/>
              </a:rPr>
              <a:t> 군집화 변수중요도 분석</a:t>
            </a:r>
            <a:endParaRPr lang="ko-KR" altLang="ko-KR" sz="1800" kern="100" dirty="0">
              <a:effectLst/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FDA4B1-8BEB-4F2F-B8AB-FB1BC4C8B4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서강대학교 석사과정 </a:t>
            </a:r>
            <a:endParaRPr lang="en-US" altLang="ko-KR" sz="2000" dirty="0"/>
          </a:p>
          <a:p>
            <a:r>
              <a:rPr lang="ko-KR" altLang="en-US" sz="2000" dirty="0"/>
              <a:t>조정효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6B4F8-CD32-406C-A40C-A7A9C6864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4CDD-6EEA-43C1-8AAD-F7A23720BE40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C4727F-1162-42B8-89EC-042AC045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38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50562A-1B45-4C1F-896E-327E51084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모형 </a:t>
            </a:r>
            <a:r>
              <a:rPr lang="en-US" altLang="ko-KR" dirty="0"/>
              <a:t>– </a:t>
            </a:r>
            <a:r>
              <a:rPr lang="ko-KR" altLang="en-US" dirty="0"/>
              <a:t>랜덤 포레스트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8BCCA-AB02-47D5-8E5C-9BCE5212F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2000" dirty="0"/>
              <a:t>Random Forest (</a:t>
            </a:r>
            <a:r>
              <a:rPr lang="en-US" altLang="ko-KR" sz="2000" dirty="0" err="1"/>
              <a:t>Breiman</a:t>
            </a:r>
            <a:r>
              <a:rPr lang="en-US" altLang="ko-KR" sz="2000" dirty="0"/>
              <a:t>, 2001) 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RF</a:t>
            </a:r>
            <a:r>
              <a:rPr lang="ko-KR" altLang="en-US" sz="2000" dirty="0"/>
              <a:t>는 다수의 훈련된 의사결정나무</a:t>
            </a:r>
            <a:r>
              <a:rPr lang="en-US" altLang="ko-KR" sz="2000" dirty="0"/>
              <a:t>(decision tree)</a:t>
            </a:r>
            <a:r>
              <a:rPr lang="ko-KR" altLang="en-US" sz="2000" dirty="0"/>
              <a:t>를 사용하는 앙상블</a:t>
            </a:r>
            <a:r>
              <a:rPr lang="en-US" altLang="ko-KR" sz="2000" dirty="0"/>
              <a:t>(ensemble) </a:t>
            </a:r>
            <a:r>
              <a:rPr lang="ko-KR" altLang="en-US" sz="2000" dirty="0"/>
              <a:t>모형으로 부트스트랩</a:t>
            </a:r>
            <a:r>
              <a:rPr lang="en-US" altLang="ko-KR" sz="2000" dirty="0"/>
              <a:t>(bootstrap)</a:t>
            </a:r>
            <a:r>
              <a:rPr lang="ko-KR" altLang="en-US" sz="2000" dirty="0"/>
              <a:t>을 통해 무작위로 샘플을 여러 번 추출해 결과를 집계하고</a:t>
            </a:r>
            <a:r>
              <a:rPr lang="en-US" altLang="ko-KR" sz="2000" dirty="0"/>
              <a:t>,</a:t>
            </a:r>
            <a:r>
              <a:rPr lang="ko-KR" altLang="en-US" sz="2000" dirty="0"/>
              <a:t> 다수결로 예측치를 도출하는 모형</a:t>
            </a:r>
            <a:r>
              <a:rPr lang="en-US" altLang="ko-KR" sz="2000" dirty="0"/>
              <a:t>. </a:t>
            </a:r>
            <a:r>
              <a:rPr lang="ko-KR" altLang="en-US" sz="2000" dirty="0"/>
              <a:t>개별 의사결정나무 모형의 불안정성 및 </a:t>
            </a:r>
            <a:r>
              <a:rPr lang="ko-KR" altLang="en-US" sz="2000" dirty="0" err="1"/>
              <a:t>과적합</a:t>
            </a:r>
            <a:r>
              <a:rPr lang="en-US" altLang="ko-KR" sz="2000" dirty="0"/>
              <a:t>(overfitting)</a:t>
            </a:r>
            <a:r>
              <a:rPr lang="ko-KR" altLang="en-US" sz="2000" dirty="0"/>
              <a:t> 문제를 보완</a:t>
            </a:r>
            <a:r>
              <a:rPr lang="en-US" altLang="ko-KR" sz="2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모형 최적화 진행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 err="1"/>
              <a:t>하이퍼파라미터</a:t>
            </a:r>
            <a:r>
              <a:rPr lang="en-US" altLang="ko-KR" sz="2000" dirty="0"/>
              <a:t>(hyperparameter) </a:t>
            </a:r>
            <a:r>
              <a:rPr lang="ko-KR" altLang="en-US" sz="2000" dirty="0"/>
              <a:t>후보군을 설정 한 뒤 정확도를 가장 높이는 파라미터</a:t>
            </a:r>
            <a:r>
              <a:rPr lang="en-US" altLang="ko-KR" sz="2000" dirty="0"/>
              <a:t> </a:t>
            </a:r>
            <a:r>
              <a:rPr lang="ko-KR" altLang="en-US" sz="2000" dirty="0"/>
              <a:t>조합</a:t>
            </a:r>
            <a:r>
              <a:rPr lang="en-US" altLang="ko-KR" sz="2000" dirty="0"/>
              <a:t> </a:t>
            </a:r>
            <a:r>
              <a:rPr lang="ko-KR" altLang="en-US" sz="2000" dirty="0"/>
              <a:t>도출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각 목표변수</a:t>
            </a:r>
            <a:r>
              <a:rPr lang="en-US" altLang="ko-KR" sz="2000" dirty="0"/>
              <a:t>(1</a:t>
            </a:r>
            <a:r>
              <a:rPr lang="ko-KR" altLang="en-US" sz="2000" dirty="0"/>
              <a:t>일</a:t>
            </a:r>
            <a:r>
              <a:rPr lang="en-US" altLang="ko-KR" sz="2000" dirty="0"/>
              <a:t>, 5</a:t>
            </a:r>
            <a:r>
              <a:rPr lang="ko-KR" altLang="en-US" sz="2000" dirty="0"/>
              <a:t>일 </a:t>
            </a:r>
            <a:r>
              <a:rPr lang="en-US" altLang="ko-KR" sz="2000" dirty="0"/>
              <a:t>20</a:t>
            </a:r>
            <a:r>
              <a:rPr lang="ko-KR" altLang="en-US" sz="2000" dirty="0"/>
              <a:t>일 </a:t>
            </a:r>
            <a:r>
              <a:rPr lang="en-US" altLang="ko-KR" sz="2000" dirty="0"/>
              <a:t>KOSPI</a:t>
            </a:r>
            <a:r>
              <a:rPr lang="ko-KR" altLang="en-US" sz="2000" dirty="0"/>
              <a:t>방향</a:t>
            </a:r>
            <a:r>
              <a:rPr lang="en-US" altLang="ko-KR" sz="2000" dirty="0"/>
              <a:t>)</a:t>
            </a:r>
            <a:r>
              <a:rPr lang="ko-KR" altLang="en-US" sz="2000" dirty="0"/>
              <a:t>에 따라 최적화</a:t>
            </a:r>
            <a:endParaRPr lang="en-US" altLang="ko-KR" sz="2000" dirty="0"/>
          </a:p>
          <a:p>
            <a:pPr lvl="1"/>
            <a:endParaRPr lang="ko-KR" altLang="en-US" sz="18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EBC1425-4DC4-4B45-B75E-6ADEFD6B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84FC5-26B7-4F13-8531-7295A6CD5DF8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A6D320-7321-4212-85B8-B77430F1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C1E1F2A-4DDB-567F-7B48-866A19E60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072" y="4348963"/>
            <a:ext cx="6793855" cy="175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679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05FC-B04F-46B7-865A-FC4DC9DC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모형 </a:t>
            </a:r>
            <a:r>
              <a:rPr lang="en-US" altLang="ko-KR" dirty="0"/>
              <a:t>– </a:t>
            </a:r>
            <a:r>
              <a:rPr lang="ko-KR" altLang="en-US" dirty="0"/>
              <a:t>군집화 순열 중요도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14E397-2914-4123-B451-AB9B5B3680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sz="2000" dirty="0"/>
                  <a:t>순열 중요도</a:t>
                </a:r>
                <a:r>
                  <a:rPr lang="en-US" altLang="ko-KR" sz="2000" dirty="0"/>
                  <a:t>(Permutation importance)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/>
                  <a:t>학습된 기계학습 모형을 통해 중요도를 구하는 방법으로 특정한 변수 값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을 무작위로 재배열하여 정보를 제거 한 후 테스트 데이터에 대한 예측성능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이 재배열 전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에 비해 얼만큼 감소하는지를 측정</a:t>
                </a:r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:r>
                  <a:rPr lang="ko-KR" altLang="en-US" sz="2000" dirty="0"/>
                  <a:t>이 때 기준의 되는 성능은 정확도</a:t>
                </a:r>
                <a:r>
                  <a:rPr lang="en-US" altLang="ko-KR" sz="2000" dirty="0"/>
                  <a:t>, F1, AUC</a:t>
                </a:r>
                <a:r>
                  <a:rPr lang="ko-KR" altLang="en-US" sz="2000" dirty="0"/>
                  <a:t> 등 분류기 모형의 성능을 나타내는 어느 지표라도 사용 가능하며</a:t>
                </a:r>
                <a:r>
                  <a:rPr lang="en-US" altLang="ko-KR" sz="2000" dirty="0"/>
                  <a:t>,</a:t>
                </a:r>
                <a:r>
                  <a:rPr lang="ko-KR" altLang="en-US" sz="2000" dirty="0"/>
                  <a:t> 순열</a:t>
                </a:r>
                <a:r>
                  <a:rPr lang="en-US" altLang="ko-KR" sz="2000" dirty="0"/>
                  <a:t>(permutation)</a:t>
                </a:r>
                <a:r>
                  <a:rPr lang="ko-KR" altLang="en-US" sz="2000" dirty="0"/>
                  <a:t>을 여러 번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반복해 평균을 구하여 해당 변수의 중요도를 측정</a:t>
                </a:r>
                <a:endParaRPr lang="en-US" altLang="ko-KR" sz="2000" dirty="0"/>
              </a:p>
              <a:p>
                <a:pPr lvl="1">
                  <a:lnSpc>
                    <a:spcPct val="100000"/>
                  </a:lnSpc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ko-KR" dirty="0"/>
              </a:p>
              <a:p>
                <a:pPr>
                  <a:lnSpc>
                    <a:spcPct val="100000"/>
                  </a:lnSpc>
                </a:pPr>
                <a:endParaRPr lang="en-US" altLang="ko-KR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E714E397-2914-4123-B451-AB9B5B3680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602" r="-4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C76C0-9F80-4720-8D2A-6212B405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7CFB-F890-48B9-A4E3-9FAEE9B1CBDB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643050-572F-4E88-8A78-7A13AB88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3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605FC-B04F-46B7-865A-FC4DC9DC0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분석 모형 </a:t>
            </a:r>
            <a:r>
              <a:rPr lang="en-US" altLang="ko-KR" dirty="0"/>
              <a:t>– </a:t>
            </a:r>
            <a:r>
              <a:rPr lang="ko-KR" altLang="en-US" dirty="0"/>
              <a:t>군집화 순열 중요도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14E397-2914-4123-B451-AB9B5B368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군집화 순열 중요도 </a:t>
            </a:r>
            <a:r>
              <a:rPr lang="en-US" altLang="ko-KR" sz="2000" dirty="0"/>
              <a:t>(Clustered permutation importance)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예측변수를 미리 군집화</a:t>
            </a:r>
            <a:r>
              <a:rPr lang="en-US" altLang="ko-KR" sz="2000" dirty="0"/>
              <a:t>(cluster)</a:t>
            </a:r>
            <a:r>
              <a:rPr lang="ko-KR" altLang="en-US" sz="2000" dirty="0"/>
              <a:t>하여 중요도를 계산하는 방법으로 학습된 모형을 바탕으로 해당 변수 군집에 대한 중요도를 계산</a:t>
            </a:r>
            <a:r>
              <a:rPr lang="en-US" altLang="ko-KR" sz="2000" dirty="0"/>
              <a:t>.</a:t>
            </a:r>
            <a:r>
              <a:rPr lang="ko-KR" altLang="en-US" sz="2000" dirty="0"/>
              <a:t> 따라서 예측변수 간의 상관관계를 사전에 차단할 수 있음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계층적 군집화</a:t>
            </a:r>
            <a:r>
              <a:rPr lang="en-US" altLang="ko-KR" sz="2000" dirty="0"/>
              <a:t>(Hierarchical Clustering)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변수 간의 거리가 가장 가까운 두 변수를 선택한 후 하나의 군집으로 묶고</a:t>
            </a:r>
            <a:r>
              <a:rPr lang="en-US" altLang="ko-KR" sz="2000" dirty="0"/>
              <a:t>,</a:t>
            </a:r>
            <a:r>
              <a:rPr lang="ko-KR" altLang="en-US" sz="2000" dirty="0"/>
              <a:t> 또 거리가 가까운 두 군집을 하나로 합치며 군집 개수를 줄여 가는 방법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본 연구에서는 변수</a:t>
            </a:r>
            <a:r>
              <a:rPr lang="en-US" altLang="ko-KR" sz="2000" dirty="0"/>
              <a:t> </a:t>
            </a:r>
            <a:r>
              <a:rPr lang="ko-KR" altLang="en-US" sz="2000" dirty="0"/>
              <a:t>혹은</a:t>
            </a:r>
            <a:r>
              <a:rPr lang="en-US" altLang="ko-KR" sz="2000" dirty="0"/>
              <a:t> </a:t>
            </a:r>
            <a:r>
              <a:rPr lang="ko-KR" altLang="en-US" sz="2000" dirty="0"/>
              <a:t>군집 간 거리를 </a:t>
            </a:r>
            <a:r>
              <a:rPr lang="en-US" altLang="ko-KR" sz="2000" dirty="0"/>
              <a:t>Spearman </a:t>
            </a:r>
            <a:r>
              <a:rPr lang="ko-KR" altLang="en-US" sz="2000" dirty="0"/>
              <a:t>상관계수로 계산하며 거리 행렬</a:t>
            </a:r>
            <a:r>
              <a:rPr lang="en-US" altLang="ko-KR" sz="2000" dirty="0"/>
              <a:t>(distance matrix)</a:t>
            </a:r>
            <a:r>
              <a:rPr lang="ko-KR" altLang="en-US" sz="2000" dirty="0"/>
              <a:t>을 이용해 군집</a:t>
            </a:r>
            <a:r>
              <a:rPr lang="en-US" altLang="ko-KR" sz="2000" dirty="0"/>
              <a:t>,</a:t>
            </a:r>
            <a:r>
              <a:rPr lang="ko-KR" altLang="en-US" sz="2000" dirty="0"/>
              <a:t> 연결 기준</a:t>
            </a:r>
            <a:r>
              <a:rPr lang="en-US" altLang="ko-KR" sz="2000" dirty="0"/>
              <a:t>(linkage criterion)</a:t>
            </a:r>
            <a:r>
              <a:rPr lang="ko-KR" altLang="en-US" sz="2000" dirty="0"/>
              <a:t>으로 분산을 최소화하는 </a:t>
            </a:r>
            <a:r>
              <a:rPr lang="en-US" altLang="ko-KR" sz="2000" dirty="0"/>
              <a:t>“Wald’s criterion”</a:t>
            </a:r>
            <a:r>
              <a:rPr lang="ko-KR" altLang="en-US" sz="2000" dirty="0"/>
              <a:t>을 사용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2C76C0-9F80-4720-8D2A-6212B405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27CFB-F890-48B9-A4E3-9FAEE9B1CBDB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643050-572F-4E88-8A78-7A13AB883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13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CCE1-0151-463D-8BC0-01109A8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모형 </a:t>
            </a:r>
            <a:r>
              <a:rPr lang="en-US" altLang="ko-KR" dirty="0"/>
              <a:t>– </a:t>
            </a:r>
            <a:r>
              <a:rPr lang="ko-KR" altLang="en-US" dirty="0"/>
              <a:t>군집화 순열 중요도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B14D7-9A9C-4FAC-A7E6-E7B76724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예측변수의 계층적 군집화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DA11F-426A-4729-BFCA-AF837D97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34EE-49C6-466B-861F-63991143BE06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D2B5C-6C79-435B-AEF3-526DBCC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F478DF-F9E7-AF98-F382-5831D17E3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803" y="1607304"/>
            <a:ext cx="5792843" cy="4079953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293231-9CFB-40C5-BCDE-86A57A778DFC}"/>
              </a:ext>
            </a:extLst>
          </p:cNvPr>
          <p:cNvCxnSpPr>
            <a:cxnSpLocks/>
          </p:cNvCxnSpPr>
          <p:nvPr/>
        </p:nvCxnSpPr>
        <p:spPr>
          <a:xfrm>
            <a:off x="3798684" y="3219256"/>
            <a:ext cx="438565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626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2CCE1-0151-463D-8BC0-01109A844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모형 </a:t>
            </a:r>
            <a:r>
              <a:rPr lang="en-US" altLang="ko-KR" dirty="0"/>
              <a:t>– </a:t>
            </a:r>
            <a:r>
              <a:rPr lang="ko-KR" altLang="en-US" dirty="0"/>
              <a:t>군집화 순열 중요도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9B14D7-9A9C-4FAC-A7E6-E7B76724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예측변수의 계층적 군집화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lnSpc>
                <a:spcPct val="110000"/>
              </a:lnSpc>
              <a:buNone/>
            </a:pPr>
            <a:endParaRPr lang="en-US" altLang="ko-KR" sz="1800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4DA11F-426A-4729-BFCA-AF837D97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34EE-49C6-466B-861F-63991143BE06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DD2B5C-6C79-435B-AEF3-526DBCC5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F9E01E9-D676-9889-1D08-5CFEAA2C3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34" y="2081669"/>
            <a:ext cx="7968725" cy="298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747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00B1F-B663-4EDF-975E-89B818DD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 </a:t>
            </a:r>
            <a:r>
              <a:rPr lang="en-US" altLang="ko-KR" dirty="0"/>
              <a:t>– </a:t>
            </a:r>
            <a:r>
              <a:rPr lang="ko-KR" altLang="en-US" dirty="0"/>
              <a:t>예측성능 비교</a:t>
            </a:r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19D8F7C2-D4DB-44A1-A744-A4FEDA776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RF</a:t>
            </a:r>
            <a:r>
              <a:rPr lang="ko-KR" altLang="en-US" sz="2000" dirty="0"/>
              <a:t>의 성능을 다른 분류기 방법인 로지스틱 회귀모형</a:t>
            </a:r>
            <a:r>
              <a:rPr lang="en-US" altLang="ko-KR" sz="2000" dirty="0"/>
              <a:t>(Logistic Regression)</a:t>
            </a:r>
            <a:r>
              <a:rPr lang="ko-KR" altLang="en-US" sz="2000" dirty="0"/>
              <a:t>과 비교</a:t>
            </a:r>
            <a:endParaRPr lang="en-US" altLang="ko-KR" sz="2000" dirty="0"/>
          </a:p>
          <a:p>
            <a:pPr marL="742950" lvl="1" indent="-285750"/>
            <a:r>
              <a:rPr lang="ko-KR" altLang="en-US" sz="2000" dirty="0"/>
              <a:t>정확도</a:t>
            </a:r>
            <a:r>
              <a:rPr lang="en-US" altLang="ko-KR" sz="2000" dirty="0"/>
              <a:t>(accuracy), F1-</a:t>
            </a:r>
            <a:r>
              <a:rPr lang="ko-KR" altLang="en-US" sz="2000" dirty="0"/>
              <a:t>점수</a:t>
            </a:r>
            <a:r>
              <a:rPr lang="en-US" altLang="ko-KR" sz="2000" dirty="0"/>
              <a:t>, ROC-AUC </a:t>
            </a:r>
            <a:r>
              <a:rPr lang="ko-KR" altLang="en-US" sz="2000" dirty="0"/>
              <a:t>점수 세 가지를 이용하여 성능을 측정</a:t>
            </a:r>
            <a:r>
              <a:rPr lang="en-US" altLang="ko-KR" sz="2000" dirty="0"/>
              <a:t>. </a:t>
            </a:r>
            <a:r>
              <a:rPr lang="ko-KR" altLang="en-US" sz="2000" dirty="0"/>
              <a:t>모두</a:t>
            </a:r>
            <a:r>
              <a:rPr lang="en-US" altLang="ko-KR" sz="2000" dirty="0"/>
              <a:t> 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사이의 값으로 </a:t>
            </a:r>
            <a:r>
              <a:rPr lang="en-US" altLang="ko-KR" sz="2000" dirty="0"/>
              <a:t>1</a:t>
            </a:r>
            <a:r>
              <a:rPr lang="ko-KR" altLang="en-US" sz="2000" dirty="0"/>
              <a:t>에 가까울수록 예측력이 높음을 의미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742950" lvl="1" indent="-285750"/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5EE1A7-06F9-405F-BA7C-9F2A36EAE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A651-6BDB-4701-A6C7-7AB0007D6ED6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13529FF3-2B49-4131-8E0E-7DE2B63A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3C36F-6D4E-9D70-8619-18BE58823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230" y="2399169"/>
            <a:ext cx="7913539" cy="30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802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00B1F-B663-4EDF-975E-89B818DD5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 </a:t>
            </a:r>
            <a:r>
              <a:rPr lang="en-US" altLang="ko-KR" dirty="0"/>
              <a:t>– </a:t>
            </a:r>
            <a:r>
              <a:rPr lang="ko-KR" altLang="en-US" dirty="0"/>
              <a:t>예측성능 비교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E5B511-E6B8-4E59-95B9-078EADB19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2624-61AE-49BF-A1E0-0B5F8E39415E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4A5A67-7719-476F-8E92-D8DEB380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6FC457-851B-4B11-8880-16BD848E55F7}"/>
              </a:ext>
            </a:extLst>
          </p:cNvPr>
          <p:cNvSpPr txBox="1"/>
          <p:nvPr/>
        </p:nvSpPr>
        <p:spPr>
          <a:xfrm>
            <a:off x="720863" y="4949357"/>
            <a:ext cx="103025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모든 목표변수에 대해 세 가지 성능이 모두 </a:t>
            </a:r>
            <a:r>
              <a:rPr lang="en-US" altLang="ko-KR" b="1" dirty="0"/>
              <a:t>RF</a:t>
            </a:r>
            <a:r>
              <a:rPr lang="ko-KR" altLang="en-US" b="1" dirty="0"/>
              <a:t>가 </a:t>
            </a:r>
            <a:r>
              <a:rPr lang="en-US" altLang="ko-KR" b="1" dirty="0"/>
              <a:t>LR</a:t>
            </a:r>
            <a:r>
              <a:rPr lang="ko-KR" altLang="en-US" b="1" dirty="0"/>
              <a:t>보다 뛰어남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예측력이 높은 </a:t>
            </a:r>
            <a:r>
              <a:rPr lang="en-US" altLang="ko-KR" b="1" dirty="0">
                <a:sym typeface="Wingdings" panose="05000000000000000000" pitchFamily="2" charset="2"/>
              </a:rPr>
              <a:t>RF </a:t>
            </a:r>
            <a:r>
              <a:rPr lang="ko-KR" altLang="en-US" b="1" dirty="0">
                <a:sym typeface="Wingdings" panose="05000000000000000000" pitchFamily="2" charset="2"/>
              </a:rPr>
              <a:t>모형을 기반으로 중요도를 구함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20</a:t>
            </a:r>
            <a:r>
              <a:rPr lang="ko-KR" altLang="en-US" dirty="0"/>
              <a:t>일</a:t>
            </a:r>
            <a:r>
              <a:rPr lang="en-US" altLang="ko-KR" dirty="0"/>
              <a:t>, 5</a:t>
            </a:r>
            <a:r>
              <a:rPr lang="ko-KR" altLang="en-US" dirty="0"/>
              <a:t>일</a:t>
            </a:r>
            <a:r>
              <a:rPr lang="en-US" altLang="ko-KR" dirty="0"/>
              <a:t>, 1</a:t>
            </a:r>
            <a:r>
              <a:rPr lang="ko-KR" altLang="en-US" dirty="0"/>
              <a:t>일 순으로 점수가 높음 </a:t>
            </a:r>
            <a:r>
              <a:rPr lang="en-US" altLang="ko-KR" dirty="0"/>
              <a:t>(</a:t>
            </a:r>
            <a:r>
              <a:rPr lang="ko-KR" altLang="en-US" dirty="0"/>
              <a:t>즉 예측하는 </a:t>
            </a:r>
            <a:r>
              <a:rPr lang="en-US" altLang="ko-KR" b="1" dirty="0"/>
              <a:t>KOSPI </a:t>
            </a:r>
            <a:r>
              <a:rPr lang="ko-KR" altLang="en-US" b="1" dirty="0"/>
              <a:t>방향의 기간이 길수록 예측력이 높음</a:t>
            </a:r>
            <a:r>
              <a:rPr lang="en-US" altLang="ko-KR" dirty="0"/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7DC7728-1619-74F1-F12B-16DC6984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934" y="979056"/>
            <a:ext cx="6036229" cy="42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47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DC15-983A-4B11-AC1B-4FC66C17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 </a:t>
            </a:r>
            <a:r>
              <a:rPr lang="en-US" altLang="ko-KR" dirty="0"/>
              <a:t>– </a:t>
            </a:r>
            <a:r>
              <a:rPr lang="ko-KR" altLang="en-US" dirty="0"/>
              <a:t>변수 군집 중요도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A2627D-9B5B-4BD4-A2BB-30F6AD786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endParaRPr lang="en-US" altLang="ko-KR" sz="1800" dirty="0"/>
          </a:p>
          <a:p>
            <a:endParaRPr lang="en-US" altLang="ko-KR" dirty="0"/>
          </a:p>
          <a:p>
            <a:r>
              <a:rPr lang="ko-KR" altLang="en-US" sz="1800" dirty="0"/>
              <a:t>군집</a:t>
            </a:r>
            <a:r>
              <a:rPr lang="en-US" altLang="ko-KR" sz="1800" dirty="0"/>
              <a:t>4(</a:t>
            </a:r>
            <a:r>
              <a:rPr lang="ko-KR" altLang="en-US" sz="1800" b="1" dirty="0"/>
              <a:t>환율 </a:t>
            </a:r>
            <a:r>
              <a:rPr lang="ko-KR" altLang="en-US" b="1" dirty="0"/>
              <a:t>변수</a:t>
            </a:r>
            <a:r>
              <a:rPr lang="en-US" altLang="ko-KR" sz="1800" dirty="0"/>
              <a:t>)</a:t>
            </a:r>
            <a:r>
              <a:rPr lang="ko-KR" altLang="en-US" sz="1800" dirty="0"/>
              <a:t>의 중요도가 </a:t>
            </a:r>
            <a:r>
              <a:rPr lang="ko-KR" altLang="en-US" sz="1800" b="1" dirty="0"/>
              <a:t>높음</a:t>
            </a:r>
            <a:endParaRPr lang="en-US" altLang="ko-KR" sz="1800" b="1" dirty="0"/>
          </a:p>
          <a:p>
            <a:endParaRPr lang="ko-KR" altLang="en-US" dirty="0">
              <a:latin typeface="+mn-ea"/>
            </a:endParaRPr>
          </a:p>
        </p:txBody>
      </p:sp>
      <p:sp>
        <p:nvSpPr>
          <p:cNvPr id="8" name="날짜 개체 틀 7">
            <a:extLst>
              <a:ext uri="{FF2B5EF4-FFF2-40B4-BE49-F238E27FC236}">
                <a16:creationId xmlns:a16="http://schemas.microsoft.com/office/drawing/2014/main" id="{84644A3D-F67E-4BBA-BA58-6BEAA2F2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830C-28F4-4A97-901F-9922338D1720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7A8F23-94FE-4B3B-98B9-0142E957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132CE3-530F-1E1C-2169-6B1E03DD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099" y="1117600"/>
            <a:ext cx="7133801" cy="4265125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756FC2F-D430-DF18-77F9-FB22A5577379}"/>
              </a:ext>
            </a:extLst>
          </p:cNvPr>
          <p:cNvSpPr/>
          <p:nvPr/>
        </p:nvSpPr>
        <p:spPr>
          <a:xfrm>
            <a:off x="3974841" y="4753069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E8E62C1-4657-E72B-A238-3661C8349AB4}"/>
              </a:ext>
            </a:extLst>
          </p:cNvPr>
          <p:cNvSpPr/>
          <p:nvPr/>
        </p:nvSpPr>
        <p:spPr>
          <a:xfrm>
            <a:off x="6345336" y="4769674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2D0662-B164-D597-30FB-3D29E1B9BD17}"/>
              </a:ext>
            </a:extLst>
          </p:cNvPr>
          <p:cNvSpPr/>
          <p:nvPr/>
        </p:nvSpPr>
        <p:spPr>
          <a:xfrm>
            <a:off x="8762626" y="4769674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2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E122CD0-674A-6134-7852-FD2148C30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827" y="1108402"/>
            <a:ext cx="7128346" cy="4167998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65DC15-983A-4B11-AC1B-4FC66C17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 </a:t>
            </a:r>
            <a:r>
              <a:rPr lang="en-US" altLang="ko-KR" dirty="0"/>
              <a:t>– </a:t>
            </a:r>
            <a:r>
              <a:rPr lang="ko-KR" altLang="en-US" dirty="0"/>
              <a:t>변수 군집 중요도</a:t>
            </a:r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5B298BAE-B4D8-4B9B-B3E2-0FE1EA24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540A4-B408-4E20-8F9E-27C63B626392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6315BD7-8314-457C-A727-26B148A1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73165B-EC6A-4A3F-87E0-AEDC82744CAD}"/>
              </a:ext>
            </a:extLst>
          </p:cNvPr>
          <p:cNvSpPr txBox="1"/>
          <p:nvPr/>
        </p:nvSpPr>
        <p:spPr>
          <a:xfrm>
            <a:off x="838200" y="5405746"/>
            <a:ext cx="839718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/>
              <a:t>군집</a:t>
            </a:r>
            <a:r>
              <a:rPr lang="en-US" altLang="ko-KR" dirty="0"/>
              <a:t>2(</a:t>
            </a:r>
            <a:r>
              <a:rPr lang="ko-KR" altLang="en-US" b="1" dirty="0"/>
              <a:t>장기 시장 추세</a:t>
            </a:r>
            <a:r>
              <a:rPr lang="en-US" altLang="ko-KR" dirty="0"/>
              <a:t>)</a:t>
            </a:r>
            <a:r>
              <a:rPr lang="ko-KR" altLang="en-US" dirty="0"/>
              <a:t>와 군집</a:t>
            </a:r>
            <a:r>
              <a:rPr lang="en-US" altLang="ko-KR" dirty="0"/>
              <a:t>3(</a:t>
            </a:r>
            <a:r>
              <a:rPr lang="ko-KR" altLang="en-US" b="1" dirty="0"/>
              <a:t>변동성 지표</a:t>
            </a:r>
            <a:r>
              <a:rPr lang="en-US" altLang="ko-KR" dirty="0"/>
              <a:t>)</a:t>
            </a:r>
            <a:r>
              <a:rPr lang="ko-KR" altLang="en-US" dirty="0"/>
              <a:t>의 중요도가 </a:t>
            </a:r>
            <a:r>
              <a:rPr lang="ko-KR" altLang="en-US" b="1" dirty="0"/>
              <a:t>높음</a:t>
            </a:r>
            <a:endParaRPr lang="en-US" altLang="ko-KR" dirty="0"/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9B12819-48C4-A96B-F509-DB24B72504BC}"/>
              </a:ext>
            </a:extLst>
          </p:cNvPr>
          <p:cNvSpPr/>
          <p:nvPr/>
        </p:nvSpPr>
        <p:spPr>
          <a:xfrm>
            <a:off x="3268674" y="4716857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7914C50B-391E-4AC5-305C-1C6CBFDF46FE}"/>
              </a:ext>
            </a:extLst>
          </p:cNvPr>
          <p:cNvSpPr/>
          <p:nvPr/>
        </p:nvSpPr>
        <p:spPr>
          <a:xfrm>
            <a:off x="3585544" y="4716857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00D701-F643-9161-2B4D-1AD9CCB12B32}"/>
              </a:ext>
            </a:extLst>
          </p:cNvPr>
          <p:cNvSpPr/>
          <p:nvPr/>
        </p:nvSpPr>
        <p:spPr>
          <a:xfrm>
            <a:off x="5586355" y="4707804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DDD183D-0F38-A1DA-EDE3-89A8274B550F}"/>
              </a:ext>
            </a:extLst>
          </p:cNvPr>
          <p:cNvSpPr/>
          <p:nvPr/>
        </p:nvSpPr>
        <p:spPr>
          <a:xfrm>
            <a:off x="5993770" y="4707804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F5417818-E633-4AEE-1042-0CBC8F76B800}"/>
              </a:ext>
            </a:extLst>
          </p:cNvPr>
          <p:cNvSpPr/>
          <p:nvPr/>
        </p:nvSpPr>
        <p:spPr>
          <a:xfrm>
            <a:off x="7958371" y="4716857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FFE503C-AE32-16EC-7C78-9560C7046823}"/>
              </a:ext>
            </a:extLst>
          </p:cNvPr>
          <p:cNvSpPr/>
          <p:nvPr/>
        </p:nvSpPr>
        <p:spPr>
          <a:xfrm>
            <a:off x="8347675" y="4707804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25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5DC15-983A-4B11-AC1B-4FC66C172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결과 </a:t>
            </a:r>
            <a:r>
              <a:rPr lang="en-US" altLang="ko-KR" dirty="0"/>
              <a:t>– </a:t>
            </a:r>
            <a:r>
              <a:rPr lang="ko-KR" altLang="en-US" dirty="0"/>
              <a:t>변수 군집 중요도</a:t>
            </a:r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305EA1F3-0B62-C6F5-8072-B13A02F45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2862" y="1120772"/>
            <a:ext cx="7169264" cy="4252774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2ADBDF-7F1C-452C-B615-F3297953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9B38D-FD86-4AF6-BAB1-2420C3012C2C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478DE9-5045-4D7E-8FC5-7D9E982E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E0FED4-E800-4B9F-B708-2F19CED251EC}"/>
              </a:ext>
            </a:extLst>
          </p:cNvPr>
          <p:cNvSpPr txBox="1"/>
          <p:nvPr/>
        </p:nvSpPr>
        <p:spPr>
          <a:xfrm>
            <a:off x="838200" y="5349586"/>
            <a:ext cx="10290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군집</a:t>
            </a:r>
            <a:r>
              <a:rPr lang="en-US" altLang="ko-KR" dirty="0"/>
              <a:t>2(</a:t>
            </a:r>
            <a:r>
              <a:rPr lang="ko-KR" altLang="en-US" b="1" dirty="0"/>
              <a:t>장기 시장 추세</a:t>
            </a:r>
            <a:r>
              <a:rPr lang="en-US" altLang="ko-KR" dirty="0"/>
              <a:t>)</a:t>
            </a:r>
            <a:r>
              <a:rPr lang="ko-KR" altLang="en-US" dirty="0"/>
              <a:t>와 군집</a:t>
            </a:r>
            <a:r>
              <a:rPr lang="en-US" altLang="ko-KR" dirty="0"/>
              <a:t>3(</a:t>
            </a:r>
            <a:r>
              <a:rPr lang="ko-KR" altLang="en-US" b="1" dirty="0"/>
              <a:t>변동성 지표</a:t>
            </a:r>
            <a:r>
              <a:rPr lang="en-US" altLang="ko-KR" dirty="0"/>
              <a:t>)</a:t>
            </a:r>
            <a:r>
              <a:rPr lang="ko-KR" altLang="en-US" dirty="0"/>
              <a:t>의 중요도가 </a:t>
            </a:r>
            <a:r>
              <a:rPr lang="ko-KR" altLang="en-US" b="1" dirty="0"/>
              <a:t>높음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반면</a:t>
            </a:r>
            <a:r>
              <a:rPr lang="en-US" altLang="ko-KR" dirty="0"/>
              <a:t>,</a:t>
            </a:r>
            <a:r>
              <a:rPr lang="ko-KR" altLang="en-US" dirty="0"/>
              <a:t> 군집</a:t>
            </a:r>
            <a:r>
              <a:rPr lang="en-US" altLang="ko-KR" dirty="0"/>
              <a:t>1</a:t>
            </a:r>
            <a:r>
              <a:rPr lang="en-US" altLang="ko-KR" b="1" dirty="0"/>
              <a:t>(</a:t>
            </a:r>
            <a:r>
              <a:rPr lang="ko-KR" altLang="en-US" b="1" dirty="0"/>
              <a:t>단기 시장 추세</a:t>
            </a:r>
            <a:r>
              <a:rPr lang="en-US" altLang="ko-KR" b="1" dirty="0"/>
              <a:t>)</a:t>
            </a:r>
            <a:r>
              <a:rPr lang="ko-KR" altLang="en-US" dirty="0"/>
              <a:t>의 중요도는 </a:t>
            </a:r>
            <a:r>
              <a:rPr lang="ko-KR" altLang="en-US" b="1" dirty="0"/>
              <a:t>낮음</a:t>
            </a:r>
            <a:endParaRPr lang="en-US" altLang="ko-KR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C95FD2B-3BE2-DD1C-1F57-8866AF5FF227}"/>
              </a:ext>
            </a:extLst>
          </p:cNvPr>
          <p:cNvSpPr/>
          <p:nvPr/>
        </p:nvSpPr>
        <p:spPr>
          <a:xfrm>
            <a:off x="3268674" y="4716857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B7F8EF-0A13-28C3-09B6-AC1682BB2ED3}"/>
              </a:ext>
            </a:extLst>
          </p:cNvPr>
          <p:cNvSpPr/>
          <p:nvPr/>
        </p:nvSpPr>
        <p:spPr>
          <a:xfrm>
            <a:off x="3585544" y="4716857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8BA52DF-96E2-65F6-7289-810617525113}"/>
              </a:ext>
            </a:extLst>
          </p:cNvPr>
          <p:cNvSpPr/>
          <p:nvPr/>
        </p:nvSpPr>
        <p:spPr>
          <a:xfrm>
            <a:off x="5586355" y="4707804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19C56AA8-AE85-E631-178C-73CBBBE997F2}"/>
              </a:ext>
            </a:extLst>
          </p:cNvPr>
          <p:cNvSpPr/>
          <p:nvPr/>
        </p:nvSpPr>
        <p:spPr>
          <a:xfrm>
            <a:off x="5993770" y="4707804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49DF23B-BF61-BE93-DAAE-896928031C13}"/>
              </a:ext>
            </a:extLst>
          </p:cNvPr>
          <p:cNvSpPr/>
          <p:nvPr/>
        </p:nvSpPr>
        <p:spPr>
          <a:xfrm>
            <a:off x="7958371" y="4716857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4EA4686-EB95-8474-040C-30AB6F18ED1A}"/>
              </a:ext>
            </a:extLst>
          </p:cNvPr>
          <p:cNvSpPr/>
          <p:nvPr/>
        </p:nvSpPr>
        <p:spPr>
          <a:xfrm>
            <a:off x="8347675" y="4707804"/>
            <a:ext cx="307448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7CEACCE-3923-53DC-3C3E-6507CD57CABC}"/>
              </a:ext>
            </a:extLst>
          </p:cNvPr>
          <p:cNvSpPr/>
          <p:nvPr/>
        </p:nvSpPr>
        <p:spPr>
          <a:xfrm>
            <a:off x="2911243" y="4707804"/>
            <a:ext cx="307448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D36C393-9461-BE74-4417-99C8E610FB91}"/>
              </a:ext>
            </a:extLst>
          </p:cNvPr>
          <p:cNvSpPr/>
          <p:nvPr/>
        </p:nvSpPr>
        <p:spPr>
          <a:xfrm>
            <a:off x="5242697" y="4688096"/>
            <a:ext cx="307448" cy="50006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89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77D41-8019-4B46-BFE3-ACDAA9F2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연구동기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F2FE2-C76B-4C44-B2EB-A29E7317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최근 금융 분야에서 인공지능 활용에 대한 관심도가 높아지며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b="1" dirty="0"/>
              <a:t>주가지수 움직임을 예측</a:t>
            </a:r>
            <a:r>
              <a:rPr lang="ko-KR" altLang="en-US" sz="2000" dirty="0"/>
              <a:t>하는 기계학습 모형 개발 연구가 다수 진행</a:t>
            </a:r>
            <a:r>
              <a:rPr lang="en-US" altLang="ko-KR" sz="20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예측 정확도를 높이는 모형 개발이 연구의 주를 이룬 반면 </a:t>
            </a:r>
            <a:r>
              <a:rPr lang="ko-KR" altLang="en-US" sz="2000" b="1" dirty="0"/>
              <a:t>예측변수를 해석하는 방법에 대한 연구</a:t>
            </a:r>
            <a:r>
              <a:rPr lang="ko-KR" altLang="en-US" sz="2000" dirty="0"/>
              <a:t>는 비교적 적음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b="1" dirty="0"/>
              <a:t>변수중요도</a:t>
            </a:r>
            <a:r>
              <a:rPr lang="ko-KR" altLang="en-US" sz="2000" dirty="0"/>
              <a:t>는 기계학습 모형의 훈련과 예측 과정에서 예측변수들이 얼마나 기여했는지를 측정하는 방법</a:t>
            </a:r>
            <a:r>
              <a:rPr lang="en-US" altLang="ko-KR" sz="2000" dirty="0"/>
              <a:t> </a:t>
            </a:r>
          </a:p>
          <a:p>
            <a:pPr>
              <a:lnSpc>
                <a:spcPct val="100000"/>
              </a:lnSpc>
            </a:pPr>
            <a:r>
              <a:rPr lang="ko-KR" altLang="en-US" sz="2000" dirty="0"/>
              <a:t>금융시장의 변수중요도 연구는 많이 이루어지지 않았으며</a:t>
            </a:r>
            <a:r>
              <a:rPr lang="en-US" altLang="ko-KR" sz="2000" dirty="0"/>
              <a:t>, </a:t>
            </a:r>
            <a:r>
              <a:rPr lang="ko-KR" altLang="en-US" sz="2000" dirty="0"/>
              <a:t>그 중에서도 </a:t>
            </a:r>
            <a:r>
              <a:rPr lang="ko-KR" altLang="en-US" sz="2000" b="1" dirty="0"/>
              <a:t>변수 간 상관관계</a:t>
            </a:r>
            <a:r>
              <a:rPr lang="ko-KR" altLang="en-US" sz="2000" dirty="0"/>
              <a:t>가 있을 때 중요도가 하향 편향되는 등 </a:t>
            </a:r>
            <a:r>
              <a:rPr lang="ko-KR" altLang="en-US" sz="2000" b="1" dirty="0"/>
              <a:t>기존의 변수중요도 기법의 한계점</a:t>
            </a:r>
            <a:r>
              <a:rPr lang="ko-KR" altLang="en-US" sz="2000" dirty="0"/>
              <a:t>을 보완하지 않은 방법론을 사용한 것이 대부분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7E9DA-00DC-4C0A-AEF2-30C6913B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AE5C-DD01-4AA1-B2ED-D4774D63669A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9B8E4-DB54-4A48-877C-326978D8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5019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BD018E-7249-4ACF-8096-AD8326E3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D3A06-750D-4536-BBB5-969F7A98A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주식시장 예측을 위한 기계학습 모형의 활용을 넘어 예측에 사용되는 </a:t>
            </a:r>
            <a:r>
              <a:rPr lang="ko-KR" altLang="en-US" b="1" dirty="0"/>
              <a:t>변수의 중요도를 측정하는 방법</a:t>
            </a:r>
            <a:r>
              <a:rPr lang="ko-KR" altLang="en-US" dirty="0"/>
              <a:t>을 연구하여 설명가능한 기계학습 모형을 구축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변수 간 상관관계가 있음에도 이를 고려하지 않은 채 중요도를 도출한 연구가 다수였음</a:t>
            </a:r>
            <a:r>
              <a:rPr lang="en-US" altLang="ko-KR" dirty="0"/>
              <a:t>.</a:t>
            </a:r>
            <a:r>
              <a:rPr lang="ko-KR" altLang="en-US" dirty="0"/>
              <a:t> 본 연구는 이러한 점을 보완한 방법인 </a:t>
            </a:r>
            <a:r>
              <a:rPr lang="ko-KR" altLang="en-US" b="1" dirty="0"/>
              <a:t>군집화 변수중요도</a:t>
            </a:r>
            <a:r>
              <a:rPr lang="ko-KR" altLang="en-US" dirty="0"/>
              <a:t>를 이용하여 변수에 대해 분석한다는 점에서 의의가 있음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실증분석 결과</a:t>
            </a:r>
            <a:r>
              <a:rPr lang="en-US" altLang="ko-KR" dirty="0"/>
              <a:t>, </a:t>
            </a:r>
            <a:r>
              <a:rPr lang="ko-KR" altLang="en-US" dirty="0" err="1"/>
              <a:t>랜덤포레스트</a:t>
            </a:r>
            <a:r>
              <a:rPr lang="ko-KR" altLang="en-US" dirty="0"/>
              <a:t> 모형을 사용했을 때 </a:t>
            </a:r>
            <a:r>
              <a:rPr lang="en-US" altLang="ko-KR" dirty="0"/>
              <a:t>KOSPI </a:t>
            </a:r>
            <a:r>
              <a:rPr lang="ko-KR" altLang="en-US" dirty="0"/>
              <a:t>방향 예측력이 높으며</a:t>
            </a:r>
            <a:r>
              <a:rPr lang="en-US" altLang="ko-KR" dirty="0"/>
              <a:t>,</a:t>
            </a:r>
            <a:r>
              <a:rPr lang="ko-KR" altLang="en-US" dirty="0"/>
              <a:t> 예측 기간이 길수록 예측 성능이 높아지는 것을 확인함</a:t>
            </a:r>
            <a:r>
              <a:rPr lang="en-US" altLang="ko-KR" dirty="0"/>
              <a:t>.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변수군집에 대한 중요도 분석 결과</a:t>
            </a:r>
            <a:r>
              <a:rPr lang="en-US" altLang="ko-KR" dirty="0"/>
              <a:t>, 1</a:t>
            </a:r>
            <a:r>
              <a:rPr lang="ko-KR" altLang="en-US" dirty="0"/>
              <a:t>일 </a:t>
            </a:r>
            <a:r>
              <a:rPr lang="en-US" altLang="ko-KR" dirty="0"/>
              <a:t>KOSPI </a:t>
            </a:r>
            <a:r>
              <a:rPr lang="ko-KR" altLang="en-US" dirty="0"/>
              <a:t>방향에 대해서는 환율 변수가 큰 중요도를 보였으며</a:t>
            </a:r>
            <a:r>
              <a:rPr lang="en-US" altLang="ko-KR" dirty="0"/>
              <a:t>, 5</a:t>
            </a:r>
            <a:r>
              <a:rPr lang="ko-KR" altLang="en-US" dirty="0"/>
              <a:t>일</a:t>
            </a:r>
            <a:r>
              <a:rPr lang="en-US" altLang="ko-KR" dirty="0"/>
              <a:t>, 20</a:t>
            </a:r>
            <a:r>
              <a:rPr lang="ko-KR" altLang="en-US" dirty="0"/>
              <a:t>일 </a:t>
            </a:r>
            <a:r>
              <a:rPr lang="en-US" altLang="ko-KR" dirty="0"/>
              <a:t>KOSPI </a:t>
            </a:r>
            <a:r>
              <a:rPr lang="ko-KR" altLang="en-US" dirty="0"/>
              <a:t>방향에 대해서는 장기적 시장 추세와 시장 변동성 변수가 큰 중요도를 보임</a:t>
            </a:r>
            <a:r>
              <a:rPr lang="en-US" altLang="ko-KR" dirty="0"/>
              <a:t>. </a:t>
            </a:r>
            <a:r>
              <a:rPr lang="ko-KR" altLang="en-US" dirty="0"/>
              <a:t>특히 예측모형의 성능이 좋았던 </a:t>
            </a:r>
            <a:r>
              <a:rPr lang="en-US" altLang="ko-KR" dirty="0"/>
              <a:t>5</a:t>
            </a:r>
            <a:r>
              <a:rPr lang="ko-KR" altLang="en-US" dirty="0"/>
              <a:t>일</a:t>
            </a:r>
            <a:r>
              <a:rPr lang="en-US" altLang="ko-KR" dirty="0"/>
              <a:t>, 20</a:t>
            </a:r>
            <a:r>
              <a:rPr lang="ko-KR" altLang="en-US" dirty="0"/>
              <a:t>일 </a:t>
            </a:r>
            <a:r>
              <a:rPr lang="en-US" altLang="ko-KR" dirty="0"/>
              <a:t>KOSPI </a:t>
            </a:r>
            <a:r>
              <a:rPr lang="ko-KR" altLang="en-US" dirty="0"/>
              <a:t>방향 예측에 있어서 거시경제 변수보다 </a:t>
            </a:r>
            <a:r>
              <a:rPr lang="ko-KR" altLang="en-US" b="1" dirty="0"/>
              <a:t>과거 시장 변수</a:t>
            </a:r>
            <a:r>
              <a:rPr lang="ko-KR" altLang="en-US" dirty="0"/>
              <a:t>가 더 많이 기여함을 확인함으로써 과거 시장 정보가 주가지수 예측에 도움이 됨을 밝힘</a:t>
            </a:r>
            <a:r>
              <a:rPr lang="en-US" altLang="ko-KR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하지만 </a:t>
            </a:r>
            <a:r>
              <a:rPr lang="en-US" altLang="ko-KR" dirty="0"/>
              <a:t>2019</a:t>
            </a:r>
            <a:r>
              <a:rPr lang="ko-KR" altLang="en-US" dirty="0"/>
              <a:t>년</a:t>
            </a:r>
            <a:r>
              <a:rPr lang="en-US" altLang="ko-KR" dirty="0"/>
              <a:t>-2021</a:t>
            </a:r>
            <a:r>
              <a:rPr lang="ko-KR" altLang="en-US" dirty="0"/>
              <a:t>년</a:t>
            </a:r>
            <a:r>
              <a:rPr lang="en-US" altLang="ko-KR" dirty="0"/>
              <a:t>(3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  <a:r>
              <a:rPr lang="ko-KR" altLang="en-US" dirty="0"/>
              <a:t>의 테스트 기간 데이터에 대한 예측 결과를 바탕으로 하기 때문에 다양한 기간에 대한 분석을 향후 연구 과제로 남겨두며</a:t>
            </a:r>
            <a:r>
              <a:rPr lang="en-US" altLang="ko-KR" dirty="0"/>
              <a:t>,</a:t>
            </a:r>
            <a:r>
              <a:rPr lang="ko-KR" altLang="en-US" dirty="0"/>
              <a:t> 또한 예측 변수로 미시구조론 변수 혹은 뉴스</a:t>
            </a:r>
            <a:r>
              <a:rPr lang="en-US" altLang="ko-KR" dirty="0"/>
              <a:t>, SNS </a:t>
            </a:r>
            <a:r>
              <a:rPr lang="ko-KR" altLang="en-US" dirty="0" err="1"/>
              <a:t>센티멘트</a:t>
            </a:r>
            <a:r>
              <a:rPr lang="ko-KR" altLang="en-US" dirty="0"/>
              <a:t> 등 비정형 데이터를 사용한 변수를 추가한 분석 등이 가능할 것으로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E1B9E-8667-4BFA-94D6-A932D752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9E1D3-6260-45A8-B6ED-259A0EAD3434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561763-B860-43D9-8B68-D587FB1FA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10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07C-442F-4F54-8FC9-BC0CD602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019CF-463B-45F7-BC24-0AC380F0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김수경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변영태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(2011).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외국인 및 기관투자자의 순매수강도와 주식수익률 간의 관계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경영과 정보연구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30(4), 23-44.</a:t>
            </a:r>
          </a:p>
          <a:p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박석진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정재식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(2019).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고빈도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자료를 이용한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머신러닝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모형의 예측력 비교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·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분석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KOSPI200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선물시장을 중심으로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금융연구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33(4), 31-60.</a:t>
            </a:r>
          </a:p>
          <a:p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박재연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유재필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신현준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(2016)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기술적 지표와 기계학습을 이용한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KOSPI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주가지수 예측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정보화연구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13:2, 331-340 </a:t>
            </a:r>
          </a:p>
          <a:p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신승범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조형준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(2021).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랜덤포레스트를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위한 상관예측변수 중요도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응용통계연구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34(2), 177-190.</a:t>
            </a:r>
          </a:p>
          <a:p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이우식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(2017).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딥러닝분석과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기술적 분석 지표를 이용한 한국 코스피주가지수 방향성 예측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한국데이터정보과학회지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28(2), 287-295.</a:t>
            </a:r>
          </a:p>
          <a:p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이재응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한지형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(2021).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설명 가능한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KOSPI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증감 예측 딥러닝 모델을 위한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Layer-wise Relevance Propagation (LRP)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기반 기술적 지표 및 거시경제 지표 영향 분석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정보과학회논문지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48(12), 1289-1297. </a:t>
            </a:r>
          </a:p>
          <a:p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정재위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(2002).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기관투자가의 거래가 증권시장에 미치는 경향에 관한 연구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세무회계연구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11(0), 237-249.</a:t>
            </a:r>
          </a:p>
          <a:p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정현철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정영우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(2011).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외국인 순투자가 주가에 미치는 영향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국제경영연구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22(1), 1-28.</a:t>
            </a:r>
          </a:p>
          <a:p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하대우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김영민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안재준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.(2019).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모형을 활용한 코스피 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200 </a:t>
            </a:r>
            <a:r>
              <a:rPr lang="ko-KR" alt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주가지수 등락 예측에 관한 연구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한국데이터정보과학회지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,30(3),655-669.</a:t>
            </a:r>
          </a:p>
          <a:p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Ballings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M., Van den Poel, D.,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Hespeels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N., &amp;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Gryp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R. (2015). Evaluating multiple classifiers for stock price direction prediction. Expert systems with Applications, 42(20), 7046-7056.</a:t>
            </a:r>
          </a:p>
          <a:p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ko-KR" sz="16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FDA7D-9A86-4B3A-AB96-3740173E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FEA0-72C8-4D52-9E62-064E38B3FDBC}" type="datetime1">
              <a:rPr lang="ko-KR" altLang="en-US" smtClean="0"/>
              <a:pPr/>
              <a:t>2022-06-20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7015E-1C4E-4526-ADF9-56FD8BF7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47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3C07C-442F-4F54-8FC9-BC0CD602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019CF-463B-45F7-BC24-0AC380F08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 Prado, M. M. L. (2020). Machine learning for asset managers. Cambridge University Press.</a:t>
            </a:r>
          </a:p>
          <a:p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Debeer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D., &amp; Strobl, C. (2020). Conditional permutation importance revisited. BMC bioinformatics, 21(1), 1-30.</a:t>
            </a:r>
          </a:p>
          <a:p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Fama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E. F. (1970). Efficient capital markets: A review of theory and empirical work. The Journal of Finance, 25(2), 383-417. </a:t>
            </a:r>
          </a:p>
          <a:p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Gregorutti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B., Michel, B., &amp; Saint-Pierre, P. (2017). Correlation and variable importance in random forests. Statistics and Computing, 27(3), 659-678.</a:t>
            </a:r>
          </a:p>
          <a:p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Haq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U., Zeb, A., Lei, Z., &amp; Zhang, D. (2021). Forecasting daily stock trend using multi-filter feature selection and deep learning. Expert Systems with Applications, 168, 114444.</a:t>
            </a:r>
          </a:p>
          <a:p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Jegadeesh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N., &amp; Titman, S. (1993). Returns to buying winners and selling losers: Implications for stock market efficiency. The Journal of finance, 48(1), 65-91.</a:t>
            </a:r>
          </a:p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Kim, K. J. (2003). Financial time series forecasting using support vector machines. Neurocomputing, 55(1-2), 307-319.</a:t>
            </a:r>
          </a:p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Moskowitz, T. J.,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Ooi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Y. H., &amp; Pedersen, L. H. (2012). Time series momentum. Journal of financial economics, 104(2), 228-250.</a:t>
            </a:r>
          </a:p>
          <a:p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Nicodemus, K. K., Malley, J. D., Strobl, C., &amp; Ziegler, A. (2010). The </a:t>
            </a:r>
            <a:r>
              <a:rPr lang="en-US" altLang="ko-KR" sz="16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behaviour</a:t>
            </a:r>
            <a:r>
              <a:rPr lang="en-US" altLang="ko-KR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of random forest permutation-based variable importance measures under predictor correlation. BMC bioinformatics, 11(1), 1-13.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FDA7D-9A86-4B3A-AB96-3740173E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FEA0-72C8-4D52-9E62-064E38B3FDBC}" type="datetime1">
              <a:rPr lang="ko-KR" altLang="en-US" smtClean="0"/>
              <a:pPr/>
              <a:t>2022-06-20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97015E-1C4E-4526-ADF9-56FD8BF7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8341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022D-38E5-6AD4-813E-C8FF0F32B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29AA30-EBB3-E049-07F0-1D846A359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Nti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O., Adekoya, A., &amp;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Weyori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B. (2019). Random forest-based feature selection of macroeconomic variables for stock market prediction. American Journal of Applied Sciences, 16(7), 200-212.</a:t>
            </a:r>
          </a:p>
          <a:p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Patel, J., Shah, S., Thakkar, P., &amp; Kotecha, K. (2015). Predicting stock and stock price index movement using trend deterministic data preparation and machine learning techniques. Expert systems with applications, 42(1), 259-268.</a:t>
            </a:r>
          </a:p>
          <a:p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Strobl, C.,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Boulesteix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L.,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Zeileis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A., &amp;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Hothorn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 (2007). Bias in random forest variable importance measures: Illustrations, sources and a solution. BMC bioinformatics, 8(1), 1-21.</a:t>
            </a:r>
          </a:p>
          <a:p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Strobl, C.,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Boulesteix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L.,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Kneib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T., Augustin, T., &amp; </a:t>
            </a:r>
            <a:r>
              <a:rPr lang="en-US" altLang="ko-KR" sz="18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Zeileis</a:t>
            </a:r>
            <a:r>
              <a:rPr lang="en-US" altLang="ko-KR" sz="1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(2008). Conditional variable importance for random forests. BMC bioinformatics, 9(1), 1-11.</a:t>
            </a:r>
            <a:endParaRPr lang="ko-KR" altLang="en-US" sz="1800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DAE3E-8A8F-B770-D745-349340D4F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BFEA0-72C8-4D52-9E62-064E38B3FDBC}" type="datetime1">
              <a:rPr lang="ko-KR" altLang="en-US" smtClean="0"/>
              <a:pPr/>
              <a:t>2022-06-20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99353E-CB90-D658-DB7B-B38C55CF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392CC-3B55-4F0A-910A-1400F51EF9E4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582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77D41-8019-4B46-BFE3-ACDAA9F2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연구목표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F2FE2-C76B-4C44-B2EB-A29E7317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본 논문은 변수중요도 측정 방법 중 랜덤 포레스트</a:t>
            </a:r>
            <a:r>
              <a:rPr lang="en-US" altLang="ko-KR" sz="2000" dirty="0"/>
              <a:t>(</a:t>
            </a:r>
            <a:r>
              <a:rPr lang="en-US" altLang="ko-KR" sz="2000" dirty="0" err="1"/>
              <a:t>Breiman</a:t>
            </a:r>
            <a:r>
              <a:rPr lang="en-US" altLang="ko-KR" sz="2000" dirty="0"/>
              <a:t>, 2001)</a:t>
            </a:r>
            <a:r>
              <a:rPr lang="ko-KR" altLang="en-US" sz="2000" dirty="0"/>
              <a:t>를 이용한 순열중요도</a:t>
            </a:r>
            <a:r>
              <a:rPr lang="en-US" altLang="ko-KR" sz="2000" dirty="0"/>
              <a:t>(permutation importance)</a:t>
            </a:r>
            <a:r>
              <a:rPr lang="ko-KR" altLang="en-US" sz="2000" dirty="0"/>
              <a:t> 기법을 선택해 이를 기반으로 하여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b="1" dirty="0"/>
              <a:t>변수 간 상관관계를 차단한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군집화 변수 중요도</a:t>
            </a:r>
            <a:r>
              <a:rPr lang="en-US" altLang="ko-KR" sz="2000" dirty="0"/>
              <a:t>(De Prado, 2020)</a:t>
            </a:r>
            <a:r>
              <a:rPr lang="ko-KR" altLang="en-US" sz="2000" dirty="0"/>
              <a:t>의 개념을 이용해 변수중요도를 도출하는 방법 연구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예측변수를 과거 시장 정보를 담은 </a:t>
            </a:r>
            <a:r>
              <a:rPr lang="ko-KR" altLang="en-US" sz="2000" b="1" dirty="0"/>
              <a:t>기술적 분석 지표</a:t>
            </a:r>
            <a:r>
              <a:rPr lang="ko-KR" altLang="en-US" sz="2000" dirty="0"/>
              <a:t>와 </a:t>
            </a:r>
            <a:r>
              <a:rPr lang="ko-KR" altLang="en-US" sz="2000" b="1" dirty="0"/>
              <a:t>거시경제 지표</a:t>
            </a:r>
            <a:r>
              <a:rPr lang="ko-KR" altLang="en-US" sz="2000" dirty="0"/>
              <a:t>인</a:t>
            </a:r>
            <a:r>
              <a:rPr lang="en-US" altLang="ko-KR" sz="2000" dirty="0"/>
              <a:t> </a:t>
            </a:r>
            <a:r>
              <a:rPr lang="ko-KR" altLang="en-US" sz="2000" dirty="0"/>
              <a:t>환율</a:t>
            </a:r>
            <a:r>
              <a:rPr lang="en-US" altLang="ko-KR" sz="2000" dirty="0"/>
              <a:t>, </a:t>
            </a:r>
            <a:r>
              <a:rPr lang="ko-KR" altLang="en-US" sz="2000" dirty="0"/>
              <a:t>상품가격으로 설정</a:t>
            </a:r>
            <a:r>
              <a:rPr lang="en-US" altLang="ko-KR" sz="2000" dirty="0"/>
              <a:t>,</a:t>
            </a:r>
            <a:r>
              <a:rPr lang="ko-KR" altLang="en-US" sz="2000" dirty="0"/>
              <a:t> 목표변수를 </a:t>
            </a:r>
            <a:r>
              <a:rPr lang="ko-KR" altLang="en-US" sz="2000" b="1" dirty="0"/>
              <a:t>서로 다른 기간의 </a:t>
            </a:r>
            <a:r>
              <a:rPr lang="en-US" altLang="ko-KR" sz="2000" b="1" dirty="0"/>
              <a:t>KOSPI</a:t>
            </a:r>
            <a:r>
              <a:rPr lang="ko-KR" altLang="en-US" sz="2000" b="1" dirty="0"/>
              <a:t> 방향</a:t>
            </a:r>
            <a:r>
              <a:rPr lang="ko-KR" altLang="en-US" sz="2000" dirty="0"/>
              <a:t>으로 설정하여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b="1" dirty="0"/>
              <a:t>주가지수 방향 예측에 대한 변수 중요도를 도출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000" dirty="0"/>
              <a:t>이를 통해 과거 시장 정보를 이용하여 향후 </a:t>
            </a:r>
            <a:r>
              <a:rPr lang="ko-KR" altLang="en-US" sz="2000" b="1" dirty="0"/>
              <a:t>주가 지수의 움직임을 예측할 수 있는지</a:t>
            </a:r>
            <a:r>
              <a:rPr lang="en-US" altLang="ko-KR" sz="2000" dirty="0"/>
              <a:t>, </a:t>
            </a:r>
            <a:r>
              <a:rPr lang="ko-KR" altLang="en-US" sz="2000" dirty="0"/>
              <a:t>그리고 </a:t>
            </a:r>
            <a:r>
              <a:rPr lang="ko-KR" altLang="en-US" sz="2000" b="1" dirty="0"/>
              <a:t>어떤 변수</a:t>
            </a:r>
            <a:r>
              <a:rPr lang="ko-KR" altLang="en-US" sz="2000" dirty="0"/>
              <a:t>가</a:t>
            </a:r>
            <a:r>
              <a:rPr lang="ko-KR" altLang="en-US" sz="2000" b="1" dirty="0"/>
              <a:t> </a:t>
            </a:r>
            <a:r>
              <a:rPr lang="ko-KR" altLang="en-US" sz="2000" dirty="0"/>
              <a:t>예측에 기여를 많이 하며</a:t>
            </a:r>
            <a:r>
              <a:rPr lang="en-US" altLang="ko-KR" sz="2000" dirty="0"/>
              <a:t>, </a:t>
            </a:r>
            <a:r>
              <a:rPr lang="ko-KR" altLang="en-US" sz="2000" dirty="0"/>
              <a:t>또한 </a:t>
            </a:r>
            <a:r>
              <a:rPr lang="ko-KR" altLang="en-US" sz="2000" b="1" dirty="0"/>
              <a:t>예측 기간에 따라</a:t>
            </a:r>
            <a:r>
              <a:rPr lang="ko-KR" altLang="en-US" sz="2000" dirty="0"/>
              <a:t> 변수의 중요도가 어떻게 달라지는지를 알아보고자 함</a:t>
            </a:r>
            <a:endParaRPr lang="en-US" altLang="ko-KR" sz="2000" dirty="0"/>
          </a:p>
          <a:p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67E9DA-00DC-4C0A-AEF2-30C6913BC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CAE5C-DD01-4AA1-B2ED-D4774D63669A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E9B8E4-DB54-4A48-877C-326978D8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50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77D41-8019-4B46-BFE3-ACDAA9F2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선행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F2FE2-C76B-4C44-B2EB-A29E7317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kern="100" dirty="0">
                <a:effectLst/>
                <a:cs typeface="Times New Roman" panose="02020603050405020304" pitchFamily="18" charset="0"/>
              </a:rPr>
              <a:t>기계학습을 통한 주가지수 </a:t>
            </a:r>
            <a:r>
              <a:rPr lang="ko-KR" altLang="en-US" sz="2000" kern="100" dirty="0">
                <a:cs typeface="Times New Roman" panose="02020603050405020304" pitchFamily="18" charset="0"/>
              </a:rPr>
              <a:t>예측</a:t>
            </a:r>
            <a:endParaRPr lang="en-US" altLang="ko-KR" sz="2000" kern="100" dirty="0"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과거 시장 정보를</a:t>
            </a:r>
            <a:r>
              <a:rPr lang="en-US" altLang="ko-KR" sz="2000" dirty="0"/>
              <a:t> </a:t>
            </a:r>
            <a:r>
              <a:rPr lang="ko-KR" altLang="en-US" sz="2000" dirty="0"/>
              <a:t>담은 </a:t>
            </a:r>
            <a:r>
              <a:rPr lang="ko-KR" altLang="en-US" sz="2000" b="1" dirty="0"/>
              <a:t>기술적 분석 지표</a:t>
            </a:r>
            <a:r>
              <a:rPr lang="en-US" altLang="ko-KR" sz="2000" dirty="0"/>
              <a:t>(technical analysis indicator) </a:t>
            </a:r>
            <a:r>
              <a:rPr lang="ko-KR" altLang="en-US" sz="2000" dirty="0"/>
              <a:t>등을 예측변수로 하여 여러 기계학습 모형을 통해 주가지수를 예측하려는 연구들이 최근 증가하고 있으며</a:t>
            </a:r>
            <a:r>
              <a:rPr lang="en-US" altLang="ko-KR" sz="2000" dirty="0"/>
              <a:t>, </a:t>
            </a:r>
            <a:r>
              <a:rPr lang="ko-KR" altLang="en-US" sz="2000" dirty="0"/>
              <a:t>국내 연구들 또한 진행 되어 옴</a:t>
            </a:r>
            <a:r>
              <a:rPr lang="en-US" altLang="ko-KR" sz="2000" dirty="0"/>
              <a:t>(Kim, 2003; </a:t>
            </a:r>
            <a:r>
              <a:rPr lang="ko-KR" altLang="en-US" sz="2000" dirty="0" err="1"/>
              <a:t>박재연</a:t>
            </a:r>
            <a:r>
              <a:rPr lang="ko-KR" altLang="en-US" sz="2000" dirty="0"/>
              <a:t> 외</a:t>
            </a:r>
            <a:r>
              <a:rPr lang="en-US" altLang="ko-KR" sz="2000" dirty="0"/>
              <a:t>, 2016; </a:t>
            </a:r>
            <a:r>
              <a:rPr lang="ko-KR" altLang="en-US" sz="2000" dirty="0" err="1"/>
              <a:t>이우식</a:t>
            </a:r>
            <a:r>
              <a:rPr lang="en-US" altLang="ko-KR" sz="2000" dirty="0"/>
              <a:t>, 2017; </a:t>
            </a:r>
            <a:r>
              <a:rPr lang="ko-KR" altLang="en-US" sz="2000" dirty="0" err="1"/>
              <a:t>하대우</a:t>
            </a:r>
            <a:r>
              <a:rPr lang="ko-KR" altLang="en-US" sz="2000" dirty="0"/>
              <a:t> 외</a:t>
            </a:r>
            <a:r>
              <a:rPr lang="en-US" altLang="ko-KR" sz="2000" dirty="0"/>
              <a:t>, 2019)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Ballings</a:t>
            </a:r>
            <a:r>
              <a:rPr lang="en-US" altLang="ko-KR" sz="2000" dirty="0"/>
              <a:t> </a:t>
            </a:r>
            <a:r>
              <a:rPr lang="en-US" altLang="ko-KR" sz="2000" i="1" dirty="0"/>
              <a:t>et al. </a:t>
            </a:r>
            <a:r>
              <a:rPr lang="en-US" altLang="ko-KR" sz="2000" dirty="0"/>
              <a:t>(2015), Patel</a:t>
            </a:r>
            <a:r>
              <a:rPr lang="ko-KR" altLang="en-US" sz="2000" dirty="0"/>
              <a:t> </a:t>
            </a:r>
            <a:r>
              <a:rPr lang="en-US" altLang="ko-KR" sz="2000" i="1" dirty="0"/>
              <a:t>et al. </a:t>
            </a:r>
            <a:r>
              <a:rPr lang="en-US" altLang="ko-KR" sz="2000" dirty="0"/>
              <a:t>(2015)</a:t>
            </a:r>
            <a:r>
              <a:rPr lang="ko-KR" altLang="en-US" sz="2000" dirty="0"/>
              <a:t>은 앙상블</a:t>
            </a:r>
            <a:r>
              <a:rPr lang="en-US" altLang="ko-KR" sz="2000" dirty="0"/>
              <a:t>(ensemble) </a:t>
            </a:r>
            <a:r>
              <a:rPr lang="ko-KR" altLang="en-US" sz="2000" dirty="0"/>
              <a:t>방법인 </a:t>
            </a:r>
            <a:r>
              <a:rPr lang="ko-KR" altLang="en-US" sz="2000" b="1" dirty="0" err="1"/>
              <a:t>랜덤포레스트</a:t>
            </a:r>
            <a:r>
              <a:rPr lang="en-US" altLang="ko-KR" sz="2000" b="1" dirty="0"/>
              <a:t>(Random Forest, </a:t>
            </a:r>
            <a:r>
              <a:rPr lang="ko-KR" altLang="en-US" sz="2000" b="1" dirty="0"/>
              <a:t>이하 </a:t>
            </a:r>
            <a:r>
              <a:rPr lang="en-US" altLang="ko-KR" sz="2000" b="1" dirty="0"/>
              <a:t>RF)</a:t>
            </a:r>
            <a:r>
              <a:rPr lang="ko-KR" altLang="en-US" sz="2000" dirty="0"/>
              <a:t>의 성능이 </a:t>
            </a:r>
            <a:r>
              <a:rPr lang="en-US" altLang="ko-KR" sz="2000" dirty="0"/>
              <a:t>SVM(support vector machine), ANN(artificial neural networks) </a:t>
            </a:r>
            <a:r>
              <a:rPr lang="ko-KR" altLang="en-US" sz="2000" dirty="0"/>
              <a:t>등의 다른 기법보다 뛰어남을 보임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8A198-25D1-4BBB-B525-428EF824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EDB-A4D1-4AB2-B2DD-DD428535B843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589316-7418-4FA2-B7BA-4C99F36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33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77D41-8019-4B46-BFE3-ACDAA9F20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선행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6F2FE2-C76B-4C44-B2EB-A29E73171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변수중요도를 이용한 금융 변수 분석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Nti</a:t>
            </a:r>
            <a:r>
              <a:rPr lang="en-US" altLang="ko-KR" sz="2000" dirty="0"/>
              <a:t> </a:t>
            </a:r>
            <a:r>
              <a:rPr lang="en-US" altLang="ko-KR" sz="2000" i="1" dirty="0"/>
              <a:t>et al. </a:t>
            </a:r>
            <a:r>
              <a:rPr lang="en-US" altLang="ko-KR" sz="2000" dirty="0"/>
              <a:t>(2019):</a:t>
            </a:r>
            <a:r>
              <a:rPr lang="ko-KR" altLang="en-US" sz="2000" dirty="0"/>
              <a:t> </a:t>
            </a:r>
            <a:r>
              <a:rPr lang="en-US" altLang="ko-KR" sz="2000" dirty="0"/>
              <a:t>RF </a:t>
            </a:r>
            <a:r>
              <a:rPr lang="ko-KR" altLang="en-US" sz="2000" dirty="0"/>
              <a:t>기반 </a:t>
            </a:r>
            <a:r>
              <a:rPr lang="en-US" altLang="ko-KR" sz="2000" dirty="0"/>
              <a:t>feature selection</a:t>
            </a:r>
            <a:r>
              <a:rPr lang="ko-KR" altLang="en-US" sz="2000" dirty="0"/>
              <a:t>을 통해 주가예측에 대한 거시경제 변수의 중요도 측정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 err="1"/>
              <a:t>Haq</a:t>
            </a:r>
            <a:r>
              <a:rPr lang="en-US" altLang="ko-KR" sz="2000" dirty="0"/>
              <a:t> </a:t>
            </a:r>
            <a:r>
              <a:rPr lang="en-US" altLang="ko-KR" sz="2000" i="1" dirty="0"/>
              <a:t>et al. </a:t>
            </a:r>
            <a:r>
              <a:rPr lang="en-US" altLang="ko-KR" sz="2000" dirty="0"/>
              <a:t>(2021): </a:t>
            </a:r>
            <a:r>
              <a:rPr lang="en-US" altLang="ko-KR" sz="2000" b="1" dirty="0"/>
              <a:t>RF</a:t>
            </a:r>
            <a:r>
              <a:rPr lang="ko-KR" altLang="en-US" sz="2000" b="1" dirty="0"/>
              <a:t>의 순열 중요도</a:t>
            </a:r>
            <a:r>
              <a:rPr lang="en-US" altLang="ko-KR" sz="2000" b="1" dirty="0"/>
              <a:t>(permutation importance)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Feature-Ranking </a:t>
            </a:r>
            <a:r>
              <a:rPr lang="ko-KR" altLang="en-US" sz="2000" dirty="0"/>
              <a:t>방법으로 주가 추세를 예측하고 이를 </a:t>
            </a:r>
            <a:r>
              <a:rPr lang="en-US" altLang="ko-KR" sz="2000" dirty="0"/>
              <a:t>LR(logistic regression), SVM</a:t>
            </a:r>
            <a:r>
              <a:rPr lang="ko-KR" altLang="en-US" sz="2000" dirty="0"/>
              <a:t>의 </a:t>
            </a:r>
            <a:r>
              <a:rPr lang="en-US" altLang="ko-KR" sz="2000" dirty="0"/>
              <a:t>feature-selection</a:t>
            </a:r>
            <a:r>
              <a:rPr lang="ko-KR" altLang="en-US" sz="2000" dirty="0"/>
              <a:t>과 비교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ko-KR" sz="2000" dirty="0" err="1">
                <a:effectLst/>
                <a:cs typeface="Times New Roman" panose="02020603050405020304" pitchFamily="18" charset="0"/>
              </a:rPr>
              <a:t>이재응</a:t>
            </a:r>
            <a:r>
              <a:rPr lang="en-US" altLang="ko-KR" sz="2000" dirty="0">
                <a:effectLst/>
                <a:cs typeface="Times New Roman" panose="02020603050405020304" pitchFamily="18" charset="0"/>
              </a:rPr>
              <a:t>, </a:t>
            </a:r>
            <a:r>
              <a:rPr lang="ko-KR" altLang="ko-KR" sz="2000" dirty="0">
                <a:effectLst/>
                <a:cs typeface="Times New Roman" panose="02020603050405020304" pitchFamily="18" charset="0"/>
              </a:rPr>
              <a:t>한지형</a:t>
            </a:r>
            <a:r>
              <a:rPr lang="en-US" altLang="ko-KR" sz="2000" dirty="0">
                <a:effectLst/>
                <a:cs typeface="Times New Roman" panose="02020603050405020304" pitchFamily="18" charset="0"/>
              </a:rPr>
              <a:t> (2021). Layer-wise Relevance Propagation (LRP)</a:t>
            </a:r>
            <a:r>
              <a:rPr lang="ko-KR" altLang="en-US" sz="2000" dirty="0">
                <a:effectLst/>
                <a:cs typeface="Times New Roman" panose="02020603050405020304" pitchFamily="18" charset="0"/>
              </a:rPr>
              <a:t>를 이용하여 </a:t>
            </a:r>
            <a:r>
              <a:rPr lang="en-US" altLang="ko-KR" sz="2000" dirty="0">
                <a:effectLst/>
                <a:cs typeface="Times New Roman" panose="02020603050405020304" pitchFamily="18" charset="0"/>
              </a:rPr>
              <a:t>KOSPI </a:t>
            </a:r>
            <a:r>
              <a:rPr lang="ko-KR" altLang="en-US" sz="2000" dirty="0">
                <a:cs typeface="Times New Roman" panose="02020603050405020304" pitchFamily="18" charset="0"/>
              </a:rPr>
              <a:t>증감에 대한 </a:t>
            </a:r>
            <a:r>
              <a:rPr lang="ko-KR" altLang="ko-KR" sz="2000" dirty="0">
                <a:effectLst/>
                <a:cs typeface="Times New Roman" panose="02020603050405020304" pitchFamily="18" charset="0"/>
              </a:rPr>
              <a:t>기술적 지표 및 거시경제 지표 영향 분석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C8A198-25D1-4BBB-B525-428EF824C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86EDB-A4D1-4AB2-B2DD-DD428535B843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589316-7418-4FA2-B7BA-4C99F367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993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E2E07-B671-4427-880B-0B1AB524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선행 연구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929BA-5424-4E35-A3CF-1B38E653D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상관관계가 있는 변수에 대한 </a:t>
            </a:r>
            <a:r>
              <a:rPr lang="ko-KR" altLang="en-US" sz="2000" dirty="0" err="1"/>
              <a:t>랜덤포레스트의</a:t>
            </a:r>
            <a:r>
              <a:rPr lang="ko-KR" altLang="en-US" sz="2000" dirty="0"/>
              <a:t> 순열중요도 연구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선형 또는 비선형의 상관관계가 있는 변수의 경우 해당 변수의 순열 중요도가 낮게 편향되어 있음을 밝힘</a:t>
            </a:r>
            <a:r>
              <a:rPr lang="en-US" altLang="ko-KR" sz="2000" dirty="0"/>
              <a:t>(Strobl </a:t>
            </a:r>
            <a:r>
              <a:rPr lang="en-US" altLang="ko-KR" sz="2000" i="1" dirty="0"/>
              <a:t>et al.</a:t>
            </a:r>
            <a:r>
              <a:rPr lang="en-US" altLang="ko-KR" sz="2000" dirty="0"/>
              <a:t>, 2007; Nicodemus </a:t>
            </a:r>
            <a:r>
              <a:rPr lang="en-US" altLang="ko-KR" sz="2000" i="1" dirty="0"/>
              <a:t>et al., </a:t>
            </a:r>
            <a:r>
              <a:rPr lang="en-US" altLang="ko-KR" sz="2000" dirty="0"/>
              <a:t>2010; </a:t>
            </a:r>
            <a:r>
              <a:rPr lang="en-US" altLang="ko-KR" sz="2000" dirty="0" err="1"/>
              <a:t>Gregorutti</a:t>
            </a:r>
            <a:r>
              <a:rPr lang="en-US" altLang="ko-KR" sz="2000" dirty="0"/>
              <a:t> </a:t>
            </a:r>
            <a:r>
              <a:rPr lang="en-US" altLang="ko-KR" sz="2000" i="1" dirty="0"/>
              <a:t>et al., </a:t>
            </a:r>
            <a:r>
              <a:rPr lang="en-US" altLang="ko-KR" sz="2000" dirty="0"/>
              <a:t>2017)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이를 해결한 중요도 기법으로 조건부 순열 중요도</a:t>
            </a:r>
            <a:r>
              <a:rPr lang="en-US" altLang="ko-KR" sz="2000" dirty="0"/>
              <a:t> (Strobl </a:t>
            </a:r>
            <a:r>
              <a:rPr lang="en-US" altLang="ko-KR" sz="2000" i="1" dirty="0"/>
              <a:t>et al., </a:t>
            </a:r>
            <a:r>
              <a:rPr lang="en-US" altLang="ko-KR" sz="2000" dirty="0"/>
              <a:t>2008; </a:t>
            </a:r>
            <a:r>
              <a:rPr lang="en-US" altLang="ko-KR" sz="2000" dirty="0" err="1"/>
              <a:t>Debeer</a:t>
            </a:r>
            <a:r>
              <a:rPr lang="en-US" altLang="ko-KR" sz="2000" dirty="0"/>
              <a:t> and Strobl, 2020), </a:t>
            </a:r>
            <a:r>
              <a:rPr lang="ko-KR" altLang="en-US" sz="2000" b="1" dirty="0"/>
              <a:t>군집화 변수 중요도</a:t>
            </a:r>
            <a:r>
              <a:rPr lang="en-US" altLang="ko-KR" sz="2000" b="1" dirty="0"/>
              <a:t>(Clustered-feature importance)</a:t>
            </a:r>
            <a:r>
              <a:rPr lang="ko-KR" altLang="en-US" sz="2000" dirty="0"/>
              <a:t> </a:t>
            </a:r>
            <a:r>
              <a:rPr lang="en-US" altLang="ko-KR" sz="2000" dirty="0"/>
              <a:t>(De Prado, 2020), Max MDA (</a:t>
            </a:r>
            <a:r>
              <a:rPr lang="ko-KR" altLang="en-US" sz="2000" dirty="0" err="1"/>
              <a:t>신승범</a:t>
            </a:r>
            <a:r>
              <a:rPr lang="ko-KR" altLang="en-US" sz="2000" dirty="0"/>
              <a:t> 조형준</a:t>
            </a:r>
            <a:r>
              <a:rPr lang="en-US" altLang="ko-KR" sz="2000" dirty="0"/>
              <a:t>, 2021) </a:t>
            </a:r>
            <a:r>
              <a:rPr lang="ko-KR" altLang="en-US" sz="2000" dirty="0"/>
              <a:t>등이 제안됨</a:t>
            </a:r>
            <a:r>
              <a:rPr lang="en-US" altLang="ko-KR" sz="2000" dirty="0"/>
              <a:t>. </a:t>
            </a:r>
            <a:r>
              <a:rPr lang="ko-KR" altLang="en-US" sz="2000" dirty="0"/>
              <a:t>하지만 이러한 중요도 기법을 이용한 주식시장의 분석은 아직까지 이루어지지 않음</a:t>
            </a:r>
            <a:r>
              <a:rPr lang="en-US" altLang="ko-KR" sz="20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8A3C8-6DF9-43C1-B7B4-0B3FB58A0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1DB1F-F915-419B-B97A-6EF4048A0A9B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AC3F30-9358-45BA-8476-06384A17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416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467F7-83CF-4AC9-9AA3-BAB687E0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자료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B70428-A565-4F23-BB9A-DCB4EC794B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샘플기간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훈련기간</a:t>
                </a:r>
                <a:r>
                  <a:rPr lang="en-US" altLang="ko-KR" sz="2000" dirty="0"/>
                  <a:t>(</a:t>
                </a:r>
                <a:r>
                  <a:rPr lang="en-US" altLang="ko-KR" sz="2000" dirty="0">
                    <a:effectLst/>
                    <a:cs typeface="Times New Roman" panose="02020603050405020304" pitchFamily="18" charset="0"/>
                  </a:rPr>
                  <a:t>2012</a:t>
                </a:r>
                <a:r>
                  <a:rPr lang="ko-KR" altLang="en-US" sz="2000" dirty="0">
                    <a:effectLst/>
                    <a:cs typeface="Times New Roman" panose="02020603050405020304" pitchFamily="18" charset="0"/>
                  </a:rPr>
                  <a:t>년</a:t>
                </a:r>
                <a:r>
                  <a:rPr lang="en-US" altLang="ko-KR" sz="2000" dirty="0">
                    <a:effectLst/>
                    <a:cs typeface="Times New Roman" panose="02020603050405020304" pitchFamily="18" charset="0"/>
                  </a:rPr>
                  <a:t>-2018</a:t>
                </a:r>
                <a:r>
                  <a:rPr lang="ko-KR" altLang="en-US" sz="2000" dirty="0">
                    <a:effectLst/>
                    <a:cs typeface="Times New Roman" panose="02020603050405020304" pitchFamily="18" charset="0"/>
                  </a:rPr>
                  <a:t>년</a:t>
                </a:r>
                <a:r>
                  <a:rPr lang="en-US" altLang="ko-KR" sz="2000" dirty="0"/>
                  <a:t>) 1665</a:t>
                </a:r>
                <a:r>
                  <a:rPr lang="ko-KR" altLang="en-US" sz="2000" dirty="0"/>
                  <a:t>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테스트기간</a:t>
                </a:r>
                <a:r>
                  <a:rPr lang="en-US" altLang="ko-KR" sz="2000" dirty="0"/>
                  <a:t>(</a:t>
                </a:r>
                <a:r>
                  <a:rPr lang="en-US" altLang="ko-KR" sz="2000" dirty="0">
                    <a:effectLst/>
                    <a:cs typeface="Times New Roman" panose="02020603050405020304" pitchFamily="18" charset="0"/>
                  </a:rPr>
                  <a:t>2019</a:t>
                </a:r>
                <a:r>
                  <a:rPr lang="ko-KR" altLang="en-US" sz="2000" dirty="0">
                    <a:effectLst/>
                    <a:cs typeface="Times New Roman" panose="02020603050405020304" pitchFamily="18" charset="0"/>
                  </a:rPr>
                  <a:t>년</a:t>
                </a:r>
                <a:r>
                  <a:rPr lang="en-US" altLang="ko-KR" sz="2000" dirty="0">
                    <a:effectLst/>
                    <a:cs typeface="Times New Roman" panose="02020603050405020304" pitchFamily="18" charset="0"/>
                  </a:rPr>
                  <a:t>-2021</a:t>
                </a:r>
                <a:r>
                  <a:rPr lang="ko-KR" altLang="en-US" sz="2000" dirty="0">
                    <a:effectLst/>
                    <a:cs typeface="Times New Roman" panose="02020603050405020304" pitchFamily="18" charset="0"/>
                  </a:rPr>
                  <a:t>년</a:t>
                </a:r>
                <a:r>
                  <a:rPr lang="en-US" altLang="ko-KR" sz="2000" dirty="0"/>
                  <a:t>) 721</a:t>
                </a:r>
                <a:r>
                  <a:rPr lang="ko-KR" altLang="en-US" sz="2000" dirty="0"/>
                  <a:t>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일별 데이터 </a:t>
                </a:r>
                <a:endParaRPr lang="en-US" altLang="ko-KR" sz="2000" dirty="0"/>
              </a:p>
              <a:p>
                <a:r>
                  <a:rPr lang="ko-KR" altLang="en-US" sz="2000" dirty="0"/>
                  <a:t>목표변수</a:t>
                </a:r>
                <a:r>
                  <a:rPr lang="en-US" altLang="ko-KR" sz="2000" dirty="0"/>
                  <a:t>(y)</a:t>
                </a:r>
              </a:p>
              <a:p>
                <a:pPr lvl="1"/>
                <a:r>
                  <a:rPr lang="en-US" altLang="ko-KR" sz="2000" dirty="0"/>
                  <a:t>KOSPI </a:t>
                </a:r>
                <a:r>
                  <a:rPr lang="ko-KR" altLang="en-US" sz="2000" dirty="0"/>
                  <a:t>일별 수정종가 기준으로 </a:t>
                </a:r>
                <a14:m>
                  <m:oMath xmlns:m="http://schemas.openxmlformats.org/officeDocument/2006/math">
                    <m:r>
                      <a:rPr lang="en-US" altLang="ko-KR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ko-KR" sz="2000" i="1" kern="1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거래일 후 대비 등락 여부로 하며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상승하였으면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같거나 하락하였으면 </a:t>
                </a:r>
                <a14:m>
                  <m:oMath xmlns:m="http://schemas.openxmlformats.org/officeDocument/2006/math">
                    <m:r>
                      <a:rPr lang="en-US" altLang="ko-KR" sz="20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ko-KR" altLang="en-US" sz="2000" dirty="0"/>
                  <a:t>으로 하는 이중</a:t>
                </a:r>
                <a:r>
                  <a:rPr lang="en-US" altLang="ko-KR" sz="2000" dirty="0"/>
                  <a:t>-</a:t>
                </a:r>
                <a:r>
                  <a:rPr lang="ko-KR" altLang="en-US" sz="2000" dirty="0"/>
                  <a:t>클래스 라벨</a:t>
                </a:r>
                <a:r>
                  <a:rPr lang="en-US" altLang="ko-KR" sz="2000" dirty="0"/>
                  <a:t>(binary-class label)</a:t>
                </a:r>
                <a:r>
                  <a:rPr lang="ko-KR" altLang="en-US" sz="2000" dirty="0"/>
                  <a:t>로 설정</a:t>
                </a:r>
                <a:r>
                  <a:rPr lang="en-US" altLang="ko-KR" sz="2000" dirty="0"/>
                  <a:t>.</a:t>
                </a:r>
              </a:p>
              <a:p>
                <a:pPr lvl="1"/>
                <a:r>
                  <a:rPr lang="ko-KR" altLang="en-US" sz="2000" kern="100" dirty="0">
                    <a:effectLst/>
                    <a:cs typeface="Times New Roman" panose="02020603050405020304" pitchFamily="18" charset="0"/>
                  </a:rPr>
                  <a:t>이 때 </a:t>
                </a:r>
                <a14:m>
                  <m:oMath xmlns:m="http://schemas.openxmlformats.org/officeDocument/2006/math">
                    <m:r>
                      <a:rPr lang="en-US" altLang="ko-KR" sz="2000" i="1" kern="10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ko-KR" altLang="en-US" sz="2000" kern="100" dirty="0">
                    <a:effectLst/>
                    <a:cs typeface="Times New Roman" panose="02020603050405020304" pitchFamily="18" charset="0"/>
                  </a:rPr>
                  <a:t>에 대해 각각 </a:t>
                </a:r>
                <a14:m>
                  <m:oMath xmlns:m="http://schemas.openxmlformats.org/officeDocument/2006/math">
                    <m:r>
                      <a:rPr lang="en-US" altLang="ko-KR" sz="2000" i="1" kern="10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ko-KR" sz="2000" i="1" kern="10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000" i="1" kern="100" dirty="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ko-KR" sz="2000" i="1" kern="100" dirty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5, 20</m:t>
                    </m:r>
                  </m:oMath>
                </a14:m>
                <a:r>
                  <a:rPr lang="ko-KR" altLang="en-US" sz="2000" kern="100" dirty="0">
                    <a:effectLst/>
                    <a:cs typeface="Times New Roman" panose="02020603050405020304" pitchFamily="18" charset="0"/>
                  </a:rPr>
                  <a:t>일 때의 결과를 도출하여 서로 다른 기간의 가격 방향에 대한 예측력과 변수중요도를 비교</a:t>
                </a:r>
                <a:endParaRPr lang="en-US" altLang="ko-KR" sz="2000" kern="100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:endParaRPr lang="en-US" altLang="ko-KR" sz="2000" kern="100" dirty="0">
                  <a:effectLst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2000" i="1" kern="10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0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ko-KR" altLang="ko-KR" sz="2000" i="1" kern="10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ko-KR" altLang="ko-KR" sz="20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1,  </m:t>
                            </m:r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ko-KR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0,    </m:t>
                            </m:r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𝑖𝑓</m:t>
                            </m:r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ko-KR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altLang="ko-KR" sz="2000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sub>
                            </m:sSub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 kern="10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ko-KR" sz="2000" i="1" kern="10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sz="2000" kern="100" dirty="0">
                    <a:effectLst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20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altLang="ko-KR" sz="2000" i="1" kern="10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=1, 5, 20</m:t>
                    </m:r>
                  </m:oMath>
                </a14:m>
                <a:r>
                  <a:rPr lang="en-US" altLang="ko-KR" sz="2000" kern="100" dirty="0">
                    <a:effectLst/>
                    <a:cs typeface="Times New Roman" panose="02020603050405020304" pitchFamily="18" charset="0"/>
                  </a:rPr>
                  <a:t> 	</a:t>
                </a:r>
                <a:endParaRPr lang="ko-KR" altLang="ko-KR" sz="2000" kern="100" dirty="0">
                  <a:effectLst/>
                  <a:cs typeface="Times New Roman" panose="02020603050405020304" pitchFamily="18" charset="0"/>
                </a:endParaRPr>
              </a:p>
              <a:p>
                <a:endParaRPr lang="en-US" altLang="ko-KR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FB70428-A565-4F23-BB9A-DCB4EC794B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05" r="-5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B5779F-4946-4736-922C-664B40CC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2F121-E902-4DE1-97A9-5C15A3C0C313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4403CD-A61B-4677-8A23-BA084E5A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93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467F7-83CF-4AC9-9AA3-BAB687E0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70428-A565-4F23-BB9A-DCB4EC79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000" dirty="0"/>
              <a:t>예측변수</a:t>
            </a:r>
            <a:r>
              <a:rPr lang="en-US" altLang="ko-KR" sz="2000" dirty="0"/>
              <a:t>(X) (</a:t>
            </a:r>
            <a:r>
              <a:rPr lang="ko-KR" altLang="en-US" sz="2000" dirty="0"/>
              <a:t>총 </a:t>
            </a:r>
            <a:r>
              <a:rPr lang="en-US" altLang="ko-KR" sz="2000" dirty="0"/>
              <a:t>28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기술적 분석 지표 </a:t>
            </a:r>
            <a:r>
              <a:rPr lang="en-US" altLang="ko-KR" sz="2000" dirty="0"/>
              <a:t>(18</a:t>
            </a:r>
            <a:r>
              <a:rPr lang="ko-KR" altLang="en-US" sz="2000" dirty="0"/>
              <a:t>개</a:t>
            </a:r>
            <a:r>
              <a:rPr lang="en-US" altLang="ko-KR" sz="2000" dirty="0"/>
              <a:t>): </a:t>
            </a:r>
            <a:r>
              <a:rPr lang="ko-KR" altLang="en-US" sz="2000" dirty="0"/>
              <a:t>과거 가격</a:t>
            </a:r>
            <a:r>
              <a:rPr lang="en-US" altLang="ko-KR" sz="2000" dirty="0"/>
              <a:t>(</a:t>
            </a:r>
            <a:r>
              <a:rPr lang="ko-KR" altLang="en-US" sz="2000" dirty="0"/>
              <a:t>시가</a:t>
            </a:r>
            <a:r>
              <a:rPr lang="en-US" altLang="ko-KR" sz="2000" dirty="0"/>
              <a:t>, </a:t>
            </a:r>
            <a:r>
              <a:rPr lang="ko-KR" altLang="en-US" sz="2000" dirty="0"/>
              <a:t>저가</a:t>
            </a:r>
            <a:r>
              <a:rPr lang="en-US" altLang="ko-KR" sz="2000" dirty="0"/>
              <a:t>, </a:t>
            </a:r>
            <a:r>
              <a:rPr lang="ko-KR" altLang="en-US" sz="2000" dirty="0"/>
              <a:t>고가</a:t>
            </a:r>
            <a:r>
              <a:rPr lang="en-US" altLang="ko-KR" sz="2000" dirty="0"/>
              <a:t>, </a:t>
            </a:r>
            <a:r>
              <a:rPr lang="ko-KR" altLang="en-US" sz="2000" dirty="0"/>
              <a:t>종가</a:t>
            </a:r>
            <a:r>
              <a:rPr lang="en-US" altLang="ko-KR" sz="2000" dirty="0"/>
              <a:t>), </a:t>
            </a:r>
            <a:r>
              <a:rPr lang="ko-KR" altLang="en-US" sz="2000" dirty="0"/>
              <a:t>거래량을 이용</a:t>
            </a:r>
            <a:endParaRPr lang="en-US" altLang="ko-KR" sz="2000" dirty="0"/>
          </a:p>
          <a:p>
            <a:pPr lvl="2">
              <a:lnSpc>
                <a:spcPct val="100000"/>
              </a:lnSpc>
            </a:pPr>
            <a:r>
              <a:rPr lang="ko-KR" altLang="en-US" sz="2000" dirty="0"/>
              <a:t>기술적 지표는 차트 분석가들이 주로 이용하는 지표로 과거 모멘텀</a:t>
            </a:r>
            <a:r>
              <a:rPr lang="en-US" altLang="ko-KR" sz="2000" dirty="0"/>
              <a:t> </a:t>
            </a:r>
            <a:r>
              <a:rPr lang="ko-KR" altLang="en-US" sz="2000" dirty="0"/>
              <a:t>및 추세</a:t>
            </a:r>
            <a:r>
              <a:rPr lang="en-US" altLang="ko-KR" sz="2000" dirty="0"/>
              <a:t>, </a:t>
            </a:r>
            <a:r>
              <a:rPr lang="ko-KR" altLang="en-US" sz="2000" dirty="0"/>
              <a:t>거래량</a:t>
            </a:r>
            <a:r>
              <a:rPr lang="en-US" altLang="ko-KR" sz="2000" dirty="0"/>
              <a:t>, </a:t>
            </a:r>
            <a:r>
              <a:rPr lang="ko-KR" altLang="en-US" sz="2000" dirty="0"/>
              <a:t>변동성 등의 정보를 담고 있음 </a:t>
            </a:r>
            <a:endParaRPr lang="en-US" altLang="ko-KR" sz="2000" dirty="0"/>
          </a:p>
          <a:p>
            <a:pPr lvl="2">
              <a:lnSpc>
                <a:spcPct val="100000"/>
              </a:lnSpc>
            </a:pPr>
            <a:r>
              <a:rPr lang="ko-KR" altLang="en-US" sz="2000" dirty="0"/>
              <a:t>각 기술적 지표의 계산 과정의 과거 기간</a:t>
            </a:r>
            <a:r>
              <a:rPr lang="en-US" altLang="ko-KR" sz="2000" dirty="0"/>
              <a:t>(look-back window)</a:t>
            </a:r>
            <a:r>
              <a:rPr lang="ko-KR" altLang="en-US" sz="2000" dirty="0"/>
              <a:t>은 이전 연구에서 주로 쓰이는 것을 사용하며</a:t>
            </a:r>
            <a:r>
              <a:rPr lang="en-US" altLang="ko-KR" sz="2000" dirty="0"/>
              <a:t>,</a:t>
            </a:r>
            <a:r>
              <a:rPr lang="ko-KR" altLang="en-US" sz="2000" dirty="0"/>
              <a:t> 그것의 두배 기간으로 계산한 지표를 추가하여 각 기술적 지표를 두 개씩으로 함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투자주체별 수급 </a:t>
            </a:r>
            <a:r>
              <a:rPr lang="en-US" altLang="ko-KR" sz="2000" dirty="0"/>
              <a:t>(3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lvl="2">
              <a:lnSpc>
                <a:spcPct val="100000"/>
              </a:lnSpc>
            </a:pPr>
            <a:r>
              <a:rPr lang="en-US" altLang="ko-KR" sz="2000" dirty="0"/>
              <a:t>KOSPI </a:t>
            </a:r>
            <a:r>
              <a:rPr lang="ko-KR" altLang="en-US" sz="2000" dirty="0"/>
              <a:t>종목의 개인</a:t>
            </a:r>
            <a:r>
              <a:rPr lang="en-US" altLang="ko-KR" sz="2000" dirty="0"/>
              <a:t>, </a:t>
            </a:r>
            <a:r>
              <a:rPr lang="ko-KR" altLang="en-US" sz="2000" dirty="0"/>
              <a:t>기관</a:t>
            </a:r>
            <a:r>
              <a:rPr lang="en-US" altLang="ko-KR" sz="2000" dirty="0"/>
              <a:t>, </a:t>
            </a:r>
            <a:r>
              <a:rPr lang="ko-KR" altLang="en-US" sz="2000" dirty="0"/>
              <a:t>외국인의 </a:t>
            </a:r>
            <a:r>
              <a:rPr lang="ko-KR" altLang="en-US" sz="2000" dirty="0" err="1"/>
              <a:t>순매수량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환율 및 상품가격 </a:t>
            </a:r>
            <a:r>
              <a:rPr lang="en-US" altLang="ko-KR" sz="2000" dirty="0"/>
              <a:t>(7</a:t>
            </a:r>
            <a:r>
              <a:rPr lang="ko-KR" altLang="en-US" sz="2000" dirty="0"/>
              <a:t>개</a:t>
            </a:r>
            <a:r>
              <a:rPr lang="en-US" altLang="ko-KR" sz="2000" dirty="0"/>
              <a:t>)</a:t>
            </a:r>
          </a:p>
          <a:p>
            <a:pPr lvl="2">
              <a:lnSpc>
                <a:spcPct val="100000"/>
              </a:lnSpc>
            </a:pPr>
            <a:r>
              <a:rPr lang="ko-KR" altLang="en-US" sz="2000" dirty="0"/>
              <a:t>환율</a:t>
            </a:r>
            <a:r>
              <a:rPr lang="en-US" altLang="ko-KR" sz="2000" dirty="0"/>
              <a:t>(</a:t>
            </a:r>
            <a:r>
              <a:rPr lang="ko-KR" altLang="en-US" sz="2000" dirty="0"/>
              <a:t>원 대비 달러</a:t>
            </a:r>
            <a:r>
              <a:rPr lang="en-US" altLang="ko-KR" sz="2000" dirty="0"/>
              <a:t>, </a:t>
            </a:r>
            <a:r>
              <a:rPr lang="ko-KR" altLang="en-US" sz="2000" dirty="0"/>
              <a:t>유로</a:t>
            </a:r>
            <a:r>
              <a:rPr lang="en-US" altLang="ko-KR" sz="2000" dirty="0"/>
              <a:t>, </a:t>
            </a:r>
            <a:r>
              <a:rPr lang="ko-KR" altLang="en-US" sz="2000" dirty="0"/>
              <a:t>엔</a:t>
            </a:r>
            <a:r>
              <a:rPr lang="en-US" altLang="ko-KR" sz="2000" dirty="0"/>
              <a:t>, </a:t>
            </a:r>
            <a:r>
              <a:rPr lang="ko-KR" altLang="en-US" sz="2000" dirty="0"/>
              <a:t>위안</a:t>
            </a:r>
            <a:r>
              <a:rPr lang="en-US" altLang="ko-KR" sz="2000" dirty="0"/>
              <a:t>), </a:t>
            </a:r>
            <a:r>
              <a:rPr lang="ko-KR" altLang="en-US" sz="2000" dirty="0"/>
              <a:t>상품가격</a:t>
            </a:r>
            <a:r>
              <a:rPr lang="en-US" altLang="ko-KR" sz="2000" dirty="0"/>
              <a:t>(</a:t>
            </a:r>
            <a:r>
              <a:rPr lang="ko-KR" altLang="en-US" sz="2000" dirty="0"/>
              <a:t>원유</a:t>
            </a:r>
            <a:r>
              <a:rPr lang="en-US" altLang="ko-KR" sz="2000" dirty="0"/>
              <a:t>(WTI), </a:t>
            </a:r>
            <a:r>
              <a:rPr lang="ko-KR" altLang="en-US" sz="2000" dirty="0"/>
              <a:t>금</a:t>
            </a:r>
            <a:r>
              <a:rPr lang="en-US" altLang="ko-KR" sz="2000" dirty="0"/>
              <a:t>, </a:t>
            </a:r>
            <a:r>
              <a:rPr lang="ko-KR" altLang="en-US" sz="2000" dirty="0"/>
              <a:t>천연가스 선물</a:t>
            </a:r>
            <a:r>
              <a:rPr lang="en-US" altLang="ko-KR" sz="2000" dirty="0"/>
              <a:t>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1245D-0FDC-4020-B2E8-3898EA17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18EA9-61A5-4EF3-B5A6-4970C8E6666C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AF31EB-6D67-446D-A13C-CC63888D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49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8467F7-83CF-4AC9-9AA3-BAB687E0D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분석 자료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B70428-A565-4F23-BB9A-DCB4EC794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예측변수</a:t>
            </a:r>
            <a:r>
              <a:rPr lang="en-US" altLang="ko-KR" dirty="0"/>
              <a:t>(X)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5F2BC7-07F7-4C20-B5E8-A7084A7E2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40B32-584D-4A7F-8F53-3E5D00423ED3}" type="datetime1">
              <a:rPr lang="ko-KR" altLang="en-US" smtClean="0"/>
              <a:t>2022-06-20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0A3041-6C43-4498-9F48-8BBFA1CE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B18B1-50B7-4361-9354-03585CA87D97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F0B455B-8D7A-0DB2-4225-87600F80C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54" y="1789891"/>
            <a:ext cx="7410692" cy="3278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578575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3371</TotalTime>
  <Words>2134</Words>
  <Application>Microsoft Office PowerPoint</Application>
  <PresentationFormat>와이드스크린</PresentationFormat>
  <Paragraphs>192</Paragraphs>
  <Slides>23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디자인 사용자 지정</vt:lpstr>
      <vt:lpstr>KOSPI 방향 예측에 대한 랜덤포레스트 기반 군집화 변수중요도 분석</vt:lpstr>
      <vt:lpstr>연구동기</vt:lpstr>
      <vt:lpstr>연구목표</vt:lpstr>
      <vt:lpstr>선행 연구</vt:lpstr>
      <vt:lpstr>선행 연구</vt:lpstr>
      <vt:lpstr>선행 연구</vt:lpstr>
      <vt:lpstr>분석 자료</vt:lpstr>
      <vt:lpstr>분석 자료</vt:lpstr>
      <vt:lpstr>분석 자료</vt:lpstr>
      <vt:lpstr>분석 모형 – 랜덤 포레스트</vt:lpstr>
      <vt:lpstr>분석 모형 – 군집화 순열 중요도</vt:lpstr>
      <vt:lpstr>분석 모형 – 군집화 순열 중요도</vt:lpstr>
      <vt:lpstr>분석 모형 – 군집화 순열 중요도</vt:lpstr>
      <vt:lpstr>분석 모형 – 군집화 순열 중요도</vt:lpstr>
      <vt:lpstr>분석 결과 – 예측성능 비교</vt:lpstr>
      <vt:lpstr>분석 결과 – 예측성능 비교</vt:lpstr>
      <vt:lpstr>분석 결과 – 변수 군집 중요도</vt:lpstr>
      <vt:lpstr>분석 결과 – 변수 군집 중요도</vt:lpstr>
      <vt:lpstr>분석 결과 – 변수 군집 중요도</vt:lpstr>
      <vt:lpstr>결론</vt:lpstr>
      <vt:lpstr>참고문헌</vt:lpstr>
      <vt:lpstr>참고문헌</vt:lpstr>
      <vt:lpstr>참고문헌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조정효</dc:creator>
  <cp:lastModifiedBy>조정효</cp:lastModifiedBy>
  <cp:revision>69</cp:revision>
  <dcterms:created xsi:type="dcterms:W3CDTF">2022-04-01T09:31:22Z</dcterms:created>
  <dcterms:modified xsi:type="dcterms:W3CDTF">2022-06-19T18:29:07Z</dcterms:modified>
</cp:coreProperties>
</file>