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44E-BA70-4AE5-BF47-89C3571C14D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7E-7433-49A2-A2EB-6D0563B2933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8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44E-BA70-4AE5-BF47-89C3571C14D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7E-7433-49A2-A2EB-6D0563B29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44E-BA70-4AE5-BF47-89C3571C14D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7E-7433-49A2-A2EB-6D0563B29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5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44E-BA70-4AE5-BF47-89C3571C14D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7E-7433-49A2-A2EB-6D0563B29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4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44E-BA70-4AE5-BF47-89C3571C14D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7E-7433-49A2-A2EB-6D0563B2933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29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44E-BA70-4AE5-BF47-89C3571C14D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7E-7433-49A2-A2EB-6D0563B29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44E-BA70-4AE5-BF47-89C3571C14D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7E-7433-49A2-A2EB-6D0563B29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2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44E-BA70-4AE5-BF47-89C3571C14D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7E-7433-49A2-A2EB-6D0563B29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3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44E-BA70-4AE5-BF47-89C3571C14D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7E-7433-49A2-A2EB-6D0563B29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7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F2944E-BA70-4AE5-BF47-89C3571C14D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0E6E7E-7433-49A2-A2EB-6D0563B29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944E-BA70-4AE5-BF47-89C3571C14D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6E7E-7433-49A2-A2EB-6D0563B29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F2944E-BA70-4AE5-BF47-89C3571C14D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0E6E7E-7433-49A2-A2EB-6D0563B2933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12AA4-07A1-4D92-B18E-14C4CA57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647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KB-BERT: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금융 특화 한국어 사전학습 언어모델과 그 응용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E9D537-902D-4227-9238-ABCD0DE41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953991"/>
            <a:ext cx="10058400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ko-KR" altLang="en-US" dirty="0"/>
              <a:t>김동규</a:t>
            </a:r>
            <a:r>
              <a:rPr lang="en-US" altLang="ko-KR" dirty="0"/>
              <a:t>*</a:t>
            </a:r>
            <a:r>
              <a:rPr lang="ko-KR" altLang="en-US" dirty="0"/>
              <a:t> 외</a:t>
            </a:r>
            <a:endParaRPr lang="en-US" altLang="ko-KR" dirty="0"/>
          </a:p>
          <a:p>
            <a:pPr algn="ctr"/>
            <a:r>
              <a:rPr lang="en-US" altLang="ko-KR" dirty="0"/>
              <a:t>2022, </a:t>
            </a:r>
            <a:r>
              <a:rPr lang="ko-KR" altLang="en-US" dirty="0"/>
              <a:t>지능정보연구</a:t>
            </a:r>
            <a:r>
              <a:rPr lang="en-US" altLang="ko-KR" dirty="0"/>
              <a:t>, vol.28, no.2</a:t>
            </a:r>
          </a:p>
          <a:p>
            <a:pPr algn="ctr"/>
            <a:r>
              <a:rPr lang="en-US" altLang="ko-KR" sz="1500" dirty="0"/>
              <a:t>*KB</a:t>
            </a:r>
            <a:r>
              <a:rPr lang="ko-KR" altLang="en-US" sz="1500" dirty="0"/>
              <a:t>국민은행</a:t>
            </a:r>
            <a:endParaRPr lang="en-US" altLang="ko-KR" sz="1500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E31E587-91D2-4B8D-8A42-44F0FF687C75}"/>
              </a:ext>
            </a:extLst>
          </p:cNvPr>
          <p:cNvSpPr txBox="1">
            <a:spLocks/>
          </p:cNvSpPr>
          <p:nvPr/>
        </p:nvSpPr>
        <p:spPr>
          <a:xfrm>
            <a:off x="1066800" y="453425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발제자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조정효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05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금융 특화 평가 데이터셋 </a:t>
            </a:r>
            <a:r>
              <a:rPr lang="en-US" altLang="ko-KR" sz="3600" dirty="0"/>
              <a:t>– </a:t>
            </a:r>
            <a:r>
              <a:rPr lang="ko-KR" altLang="en-US" sz="3600" dirty="0"/>
              <a:t>토픽 분류</a:t>
            </a:r>
            <a:endParaRPr lang="ko-KR" altLang="en-US" sz="36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F8D809-7F72-47E0-B650-867C23A9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31" y="2021076"/>
            <a:ext cx="7498841" cy="41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8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금융 특화 평가 데이터셋 </a:t>
            </a:r>
            <a:r>
              <a:rPr lang="en-US" altLang="ko-KR" sz="3600" dirty="0"/>
              <a:t>– </a:t>
            </a:r>
            <a:r>
              <a:rPr lang="ko-KR" altLang="en-US" sz="3600" dirty="0"/>
              <a:t>감성 분석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84CDB-0131-4372-B67C-6F8A460A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/>
              <a:t>가장 흔히 사용되는 감성 분석 데이터로는 영화 리뷰 데이터 기반의 </a:t>
            </a:r>
            <a:r>
              <a:rPr lang="en-US" altLang="ko-KR" sz="2400" dirty="0"/>
              <a:t>NSMC (</a:t>
            </a:r>
            <a:r>
              <a:rPr lang="en-US" altLang="ko-KR" sz="2400" dirty="0" err="1"/>
              <a:t>Naver</a:t>
            </a:r>
            <a:r>
              <a:rPr lang="en-US" altLang="ko-KR" sz="2400" dirty="0"/>
              <a:t> sentiment movie corpus)</a:t>
            </a:r>
            <a:r>
              <a:rPr lang="ko-KR" altLang="en-US" sz="2400" dirty="0"/>
              <a:t>가 존재 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400" dirty="0"/>
              <a:t>금융 등의 특수 도메인 데이터를 대상으로 활용하기에 어려움이 있음 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/>
              <a:t>본 논문에서 사용된 금융 특화 감성 분류 데이터셋은 </a:t>
            </a:r>
            <a:r>
              <a:rPr lang="ko-KR" altLang="en-US" sz="2400" b="1" dirty="0"/>
              <a:t>영문 멀티 레이블 감성 분석 </a:t>
            </a:r>
            <a:r>
              <a:rPr lang="ko-KR" altLang="en-US" sz="2400" b="1" dirty="0" err="1"/>
              <a:t>데이터셋인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GoEmotions</a:t>
            </a:r>
            <a:r>
              <a:rPr lang="en-US" altLang="ko-KR" sz="2400" b="1" dirty="0"/>
              <a:t> (</a:t>
            </a:r>
            <a:r>
              <a:rPr lang="en-US" altLang="ko-KR" sz="2400" b="1" dirty="0" err="1"/>
              <a:t>Demszky</a:t>
            </a:r>
            <a:r>
              <a:rPr lang="en-US" altLang="ko-KR" sz="2400" b="1" dirty="0"/>
              <a:t> et al, 2020)</a:t>
            </a:r>
            <a:r>
              <a:rPr lang="ko-KR" altLang="en-US" sz="2400" b="1" dirty="0"/>
              <a:t>의 감성체계</a:t>
            </a:r>
            <a:r>
              <a:rPr lang="ko-KR" altLang="en-US" sz="2400" dirty="0"/>
              <a:t>를 기반으로 구축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2400" dirty="0"/>
              <a:t> 이에 더하여 금융 도메인 감성 분석 에 필요한 세분화 클래스가 추가적으로 포함</a:t>
            </a:r>
            <a:endParaRPr lang="ko-KR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628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금융 특화 평가 데이터셋 </a:t>
            </a:r>
            <a:r>
              <a:rPr lang="en-US" altLang="ko-KR" sz="3600" dirty="0"/>
              <a:t>– </a:t>
            </a:r>
            <a:r>
              <a:rPr lang="ko-KR" altLang="en-US" sz="3600" dirty="0"/>
              <a:t>감성 분석</a:t>
            </a:r>
            <a:endParaRPr lang="ko-KR" altLang="en-US" sz="36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F16705-88A3-46A2-9AF5-682E9B367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92" y="1959528"/>
            <a:ext cx="8486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7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금융 특화 평가 데이터셋 </a:t>
            </a:r>
            <a:r>
              <a:rPr lang="en-US" altLang="ko-KR" sz="3600" dirty="0"/>
              <a:t>– </a:t>
            </a:r>
            <a:r>
              <a:rPr lang="ko-KR" altLang="en-US" sz="3600" dirty="0"/>
              <a:t>질의 응답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84CDB-0131-4372-B67C-6F8A460A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/>
              <a:t>금융 특화 질의 응답 데이 </a:t>
            </a:r>
            <a:r>
              <a:rPr lang="ko-KR" altLang="en-US" sz="2400" dirty="0" err="1"/>
              <a:t>터셋은</a:t>
            </a:r>
            <a:r>
              <a:rPr lang="ko-KR" altLang="en-US" sz="2400" dirty="0"/>
              <a:t> 금융 상품 등에 대한 뉴스와 상품 설명서 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기반으로 생성된 샘플로 구성</a:t>
            </a:r>
            <a:endParaRPr lang="ko-KR" altLang="en-US" sz="2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D0FEB-0CFE-4BE4-B3AB-90F686F2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796118"/>
            <a:ext cx="8343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2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+mn-ea"/>
                <a:ea typeface="+mn-ea"/>
              </a:rPr>
              <a:t>성능 평가 </a:t>
            </a:r>
            <a:r>
              <a:rPr lang="en-US" altLang="ko-KR" sz="3600" dirty="0">
                <a:latin typeface="+mn-ea"/>
                <a:ea typeface="+mn-ea"/>
              </a:rPr>
              <a:t>– </a:t>
            </a:r>
            <a:r>
              <a:rPr lang="ko-KR" altLang="en-US" sz="3600" dirty="0">
                <a:latin typeface="+mn-ea"/>
                <a:ea typeface="+mn-ea"/>
              </a:rPr>
              <a:t>범용 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84CDB-0131-4372-B67C-6F8A460A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/>
              <a:t>NSMC (</a:t>
            </a:r>
            <a:r>
              <a:rPr lang="ko-KR" altLang="en-US" sz="2400" dirty="0"/>
              <a:t>감성 분석</a:t>
            </a:r>
            <a:r>
              <a:rPr lang="en-US" altLang="ko-KR" sz="2400" dirty="0"/>
              <a:t>), KLUE-YNAT(</a:t>
            </a:r>
            <a:r>
              <a:rPr lang="ko-KR" altLang="en-US" sz="2400" dirty="0"/>
              <a:t>토픽 분류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KorQuAD</a:t>
            </a:r>
            <a:r>
              <a:rPr lang="en-US" altLang="ko-KR" sz="2400" dirty="0"/>
              <a:t> (</a:t>
            </a:r>
            <a:r>
              <a:rPr lang="ko-KR" altLang="en-US" sz="2400" dirty="0"/>
              <a:t>질의 응답</a:t>
            </a:r>
            <a:r>
              <a:rPr lang="en-US" altLang="ko-KR" sz="2400" dirty="0"/>
              <a:t>) </a:t>
            </a:r>
            <a:r>
              <a:rPr lang="ko-KR" altLang="en-US" sz="2400" dirty="0"/>
              <a:t>세 개의 오픈소스 데이터셋이 사용</a:t>
            </a:r>
            <a:endParaRPr lang="ko-KR" altLang="en-US" sz="2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5B7BB2-72C1-43BD-97A5-0F7459BE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978092"/>
            <a:ext cx="9494988" cy="21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8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+mn-ea"/>
                <a:ea typeface="+mn-ea"/>
              </a:rPr>
              <a:t>성능 평가 </a:t>
            </a:r>
            <a:r>
              <a:rPr lang="en-US" altLang="ko-KR" sz="3600" dirty="0">
                <a:latin typeface="+mn-ea"/>
                <a:ea typeface="+mn-ea"/>
              </a:rPr>
              <a:t>– </a:t>
            </a:r>
            <a:r>
              <a:rPr lang="ko-KR" altLang="en-US" sz="3600" dirty="0">
                <a:latin typeface="+mn-ea"/>
                <a:ea typeface="+mn-ea"/>
              </a:rPr>
              <a:t>금융 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84CDB-0131-4372-B67C-6F8A460A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/>
              <a:t>KB-BERT</a:t>
            </a:r>
            <a:r>
              <a:rPr lang="ko-KR" altLang="en-US" sz="2400" dirty="0"/>
              <a:t>는 모든 금융 특화 데이터셋에서 </a:t>
            </a:r>
            <a:r>
              <a:rPr lang="en-US" altLang="ko-KR" sz="2400" dirty="0"/>
              <a:t>KoELECTRA-v3, KLUE-</a:t>
            </a:r>
            <a:r>
              <a:rPr lang="en-US" altLang="ko-KR" sz="2400" dirty="0" err="1"/>
              <a:t>RoBERTa</a:t>
            </a:r>
            <a:r>
              <a:rPr lang="ko-KR" altLang="en-US" sz="2400" dirty="0"/>
              <a:t>와 비교하여 높은 성능을 보임</a:t>
            </a:r>
            <a:r>
              <a:rPr lang="en-US" altLang="ko-KR" sz="2400" dirty="0"/>
              <a:t>!</a:t>
            </a:r>
            <a:endParaRPr lang="ko-KR" altLang="en-US" sz="22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C316A-DC3F-427F-B22F-FD5A686A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42" y="3227664"/>
            <a:ext cx="82581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B8441-7E37-4391-9EAC-0F72884A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3600" dirty="0">
                <a:latin typeface="+mn-ea"/>
                <a:ea typeface="+mn-ea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ED7C7-E207-47DA-A14D-DD290BA5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이 논문은 금융 분야에 특화된 한국어 사전학습 언어모델인 </a:t>
            </a:r>
            <a:r>
              <a:rPr lang="en-US" altLang="ko-KR" sz="2400" dirty="0">
                <a:latin typeface="+mn-ea"/>
              </a:rPr>
              <a:t>KB-BERT</a:t>
            </a:r>
            <a:r>
              <a:rPr lang="ko-KR" altLang="en-US" sz="2400" dirty="0">
                <a:latin typeface="+mn-ea"/>
              </a:rPr>
              <a:t>를 소개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대규모 금융 텍스트 데이터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금융 특화 말뭉치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를 기반으로 학습되었으며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이를 통해 금융 관련 언어 처리 작업의 성능을 향상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또한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다양한 언어 처리 작업에서의 </a:t>
            </a:r>
            <a:r>
              <a:rPr lang="en-US" altLang="ko-KR" sz="2400" dirty="0">
                <a:latin typeface="+mn-ea"/>
              </a:rPr>
              <a:t>KB-BERT</a:t>
            </a:r>
            <a:r>
              <a:rPr lang="ko-KR" altLang="en-US" sz="2400" dirty="0">
                <a:latin typeface="+mn-ea"/>
              </a:rPr>
              <a:t>의 성능을 평가하고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그 결과를 기존 모델</a:t>
            </a:r>
            <a:r>
              <a:rPr lang="en-US" altLang="ko-KR" sz="2400" dirty="0">
                <a:latin typeface="+mn-ea"/>
              </a:rPr>
              <a:t>(</a:t>
            </a:r>
            <a:r>
              <a:rPr lang="en-US" altLang="ko-KR" sz="2400" dirty="0" err="1">
                <a:latin typeface="+mn-ea"/>
              </a:rPr>
              <a:t>KoELECTRA</a:t>
            </a:r>
            <a:r>
              <a:rPr lang="en-US" altLang="ko-KR" sz="2400" dirty="0">
                <a:latin typeface="+mn-ea"/>
              </a:rPr>
              <a:t>, KLUE-</a:t>
            </a:r>
            <a:r>
              <a:rPr lang="en-US" altLang="ko-KR" sz="2400" dirty="0" err="1">
                <a:latin typeface="+mn-ea"/>
              </a:rPr>
              <a:t>RoBERTa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등 </a:t>
            </a:r>
            <a:r>
              <a:rPr lang="en-US" altLang="ko-KR" sz="2400" dirty="0">
                <a:latin typeface="+mn-ea"/>
              </a:rPr>
              <a:t>state-of-the-art </a:t>
            </a:r>
            <a:r>
              <a:rPr lang="ko-KR" altLang="en-US" sz="2400" dirty="0">
                <a:latin typeface="+mn-ea"/>
              </a:rPr>
              <a:t>한국어 사전학습 모델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과 비교 분석</a:t>
            </a:r>
            <a:endParaRPr lang="en-US" altLang="ko-KR" sz="2400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3600">
                <a:latin typeface="+mn-ea"/>
                <a:ea typeface="+mn-ea"/>
              </a:rPr>
              <a:t>관련연구</a:t>
            </a:r>
            <a:r>
              <a:rPr lang="en-US" altLang="ko-KR" sz="3600" dirty="0">
                <a:latin typeface="+mn-ea"/>
                <a:ea typeface="+mn-ea"/>
              </a:rPr>
              <a:t>-BERT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84CDB-0131-4372-B67C-6F8A460A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 BERT </a:t>
            </a:r>
            <a:r>
              <a:rPr lang="ko-KR" altLang="en-US" sz="2400" dirty="0">
                <a:latin typeface="+mn-ea"/>
              </a:rPr>
              <a:t>사전학습 언어모델은 </a:t>
            </a:r>
            <a:r>
              <a:rPr lang="en-US" altLang="ko-KR" sz="2400" dirty="0">
                <a:latin typeface="+mn-ea"/>
              </a:rPr>
              <a:t>Transformer </a:t>
            </a:r>
            <a:r>
              <a:rPr lang="ko-KR" altLang="en-US" sz="2400" dirty="0" err="1">
                <a:latin typeface="+mn-ea"/>
              </a:rPr>
              <a:t>뉴럴</a:t>
            </a:r>
            <a:r>
              <a:rPr lang="ko-KR" altLang="en-US" sz="2400" dirty="0">
                <a:latin typeface="+mn-ea"/>
              </a:rPr>
              <a:t> 네트워크 구조를 활용한 첫 번 째 언어모델</a:t>
            </a:r>
            <a:endParaRPr lang="en-US" altLang="ko-KR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 Self-Attention </a:t>
            </a:r>
            <a:r>
              <a:rPr lang="ko-KR" altLang="en-US" sz="2400" dirty="0">
                <a:latin typeface="+mn-ea"/>
              </a:rPr>
              <a:t>구조를 통해 자연어 텍스트로부터 더 강력한 </a:t>
            </a:r>
            <a:r>
              <a:rPr lang="en-US" altLang="ko-KR" sz="2400" dirty="0">
                <a:latin typeface="+mn-ea"/>
              </a:rPr>
              <a:t>contextual representation</a:t>
            </a:r>
            <a:r>
              <a:rPr lang="ko-KR" altLang="en-US" sz="2400" dirty="0">
                <a:latin typeface="+mn-ea"/>
              </a:rPr>
              <a:t>을 학습</a:t>
            </a:r>
            <a:endParaRPr lang="en-US" altLang="ko-KR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 Masked language modeling </a:t>
            </a: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+mn-ea"/>
              </a:rPr>
              <a:t>비지도 방식으로 언어 지식 학습</a:t>
            </a:r>
            <a:endParaRPr lang="en-US" altLang="ko-KR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사전 학습 언어모델에 목표 태스크의 학습 데이터를 이용해 미세조정</a:t>
            </a:r>
            <a:r>
              <a:rPr lang="en-US" altLang="ko-KR" sz="2400" dirty="0">
                <a:latin typeface="+mn-ea"/>
              </a:rPr>
              <a:t>(Fine-tuning)</a:t>
            </a:r>
            <a:r>
              <a:rPr lang="ko-KR" altLang="en-US" sz="2400" dirty="0">
                <a:latin typeface="+mn-ea"/>
              </a:rPr>
              <a:t>으로 불리는 추가 학습을 거침</a:t>
            </a:r>
          </a:p>
        </p:txBody>
      </p:sp>
    </p:spTree>
    <p:extLst>
      <p:ext uri="{BB962C8B-B14F-4D97-AF65-F5344CB8AC3E}">
        <p14:creationId xmlns:p14="http://schemas.microsoft.com/office/powerpoint/2010/main" val="240156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+mn-ea"/>
                <a:ea typeface="+mn-ea"/>
              </a:rPr>
              <a:t>관련연구</a:t>
            </a:r>
            <a:r>
              <a:rPr lang="en-US" altLang="ko-KR" sz="3600" dirty="0">
                <a:latin typeface="+mn-ea"/>
                <a:ea typeface="+mn-ea"/>
              </a:rPr>
              <a:t>-</a:t>
            </a:r>
            <a:r>
              <a:rPr lang="ko-KR" altLang="en-US" sz="3600" dirty="0">
                <a:latin typeface="+mn-ea"/>
                <a:ea typeface="+mn-ea"/>
              </a:rPr>
              <a:t>도메인 특화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84CDB-0131-4372-B67C-6F8A460A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목표 도메인 말뭉치를 수집 및 활용하여 </a:t>
            </a:r>
            <a:r>
              <a:rPr lang="en-US" altLang="ko-KR" sz="2400" dirty="0">
                <a:latin typeface="+mn-ea"/>
              </a:rPr>
              <a:t>From-scratch </a:t>
            </a:r>
            <a:r>
              <a:rPr lang="ko-KR" altLang="en-US" sz="2400" dirty="0">
                <a:latin typeface="+mn-ea"/>
              </a:rPr>
              <a:t>방식으로 언어 모델을 학습</a:t>
            </a:r>
            <a:endParaRPr lang="en-US" altLang="ko-KR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 기존 학습된 범용 목적 언어모델을 기반으로 도메인 적응 기법을 활용 </a:t>
            </a: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latin typeface="+mn-ea"/>
              </a:rPr>
              <a:t>DAPT(</a:t>
            </a:r>
            <a:r>
              <a:rPr lang="en-US" altLang="ko-KR" sz="2400" dirty="0" err="1">
                <a:latin typeface="+mn-ea"/>
              </a:rPr>
              <a:t>Gururangan</a:t>
            </a:r>
            <a:r>
              <a:rPr lang="en-US" altLang="ko-KR" sz="2400" dirty="0">
                <a:latin typeface="+mn-ea"/>
              </a:rPr>
              <a:t> et al, 2020)</a:t>
            </a:r>
            <a:r>
              <a:rPr lang="ko-KR" altLang="en-US" sz="2400" dirty="0">
                <a:latin typeface="+mn-ea"/>
              </a:rPr>
              <a:t>는 소규모의 도메인 특화 말뭉치를 범용 모델에 추가적으로 학습</a:t>
            </a:r>
            <a:r>
              <a:rPr lang="en-US" altLang="ko-KR" sz="2400" dirty="0">
                <a:latin typeface="+mn-ea"/>
              </a:rPr>
              <a:t>(post-training)</a:t>
            </a:r>
            <a:r>
              <a:rPr lang="ko-KR" altLang="en-US" sz="2400" dirty="0">
                <a:latin typeface="+mn-ea"/>
              </a:rPr>
              <a:t>하는 방법을 제안</a:t>
            </a:r>
            <a:endParaRPr lang="en-US" altLang="ko-KR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범용 언어모델 기반의 </a:t>
            </a:r>
            <a:r>
              <a:rPr lang="en-US" altLang="ko-KR" sz="2400" dirty="0">
                <a:latin typeface="+mn-ea"/>
              </a:rPr>
              <a:t>Post-training </a:t>
            </a:r>
            <a:r>
              <a:rPr lang="ko-KR" altLang="en-US" sz="2400" dirty="0">
                <a:latin typeface="+mn-ea"/>
              </a:rPr>
              <a:t>방법들은 앞서 설명된 </a:t>
            </a:r>
            <a:r>
              <a:rPr lang="en-US" altLang="ko-KR" sz="2400" dirty="0">
                <a:latin typeface="+mn-ea"/>
              </a:rPr>
              <a:t>From-scratch </a:t>
            </a:r>
            <a:r>
              <a:rPr lang="ko-KR" altLang="en-US" sz="2400" dirty="0">
                <a:latin typeface="+mn-ea"/>
              </a:rPr>
              <a:t>방식과 비교해 성능상 뒤쳐지지만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학습 시간 및 비용 등 효율성 측면 에서 장점이 있음</a:t>
            </a:r>
          </a:p>
        </p:txBody>
      </p:sp>
    </p:spTree>
    <p:extLst>
      <p:ext uri="{BB962C8B-B14F-4D97-AF65-F5344CB8AC3E}">
        <p14:creationId xmlns:p14="http://schemas.microsoft.com/office/powerpoint/2010/main" val="417798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금융 특화 사전학습 언어모델 </a:t>
            </a:r>
            <a:r>
              <a:rPr lang="en-US" altLang="ko-KR" sz="3600" dirty="0"/>
              <a:t>– KB-BERT</a:t>
            </a:r>
            <a:endParaRPr lang="ko-KR" altLang="en-US" sz="36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7BCB1-C421-4DA4-9823-049EC64D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31" y="1871583"/>
            <a:ext cx="9187698" cy="40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9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금융 특화 사전학습 언어모델 </a:t>
            </a:r>
            <a:r>
              <a:rPr lang="en-US" altLang="ko-KR" sz="3600" dirty="0"/>
              <a:t>– </a:t>
            </a:r>
            <a:r>
              <a:rPr lang="ko-KR" altLang="en-US" sz="3600" dirty="0"/>
              <a:t>학습 말뭉치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84CDB-0131-4372-B67C-6F8A460A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/>
              <a:t>기본적인 위키</a:t>
            </a:r>
            <a:r>
              <a:rPr lang="en-US" altLang="ko-KR" sz="2400" dirty="0"/>
              <a:t>, </a:t>
            </a:r>
            <a:r>
              <a:rPr lang="ko-KR" altLang="en-US" sz="2400" dirty="0"/>
              <a:t>뉴스</a:t>
            </a:r>
            <a:r>
              <a:rPr lang="en-US" altLang="ko-KR" sz="2400" dirty="0"/>
              <a:t>, </a:t>
            </a:r>
            <a:r>
              <a:rPr lang="ko-KR" altLang="en-US" sz="2400" dirty="0"/>
              <a:t>웹 문서를 포함하며 추가적으로 금융 관련 문서 포함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/>
              <a:t>금융 상품 설명서 및 투자 리포트 문서 </a:t>
            </a:r>
            <a:r>
              <a:rPr lang="en-US" altLang="ko-KR" sz="2400" dirty="0"/>
              <a:t>(</a:t>
            </a:r>
            <a:r>
              <a:rPr lang="ko-KR" altLang="en-US" sz="2400" dirty="0"/>
              <a:t>약</a:t>
            </a:r>
            <a:r>
              <a:rPr lang="en-US" altLang="ko-KR" sz="2400" dirty="0"/>
              <a:t> 9GB)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총 용량의 약 </a:t>
            </a:r>
            <a:r>
              <a:rPr lang="en-US" altLang="ko-KR" sz="2400" dirty="0"/>
              <a:t>40%</a:t>
            </a:r>
            <a:r>
              <a:rPr lang="ko-KR" altLang="en-US" sz="2400" dirty="0"/>
              <a:t>에 해당하는 </a:t>
            </a:r>
            <a:r>
              <a:rPr lang="en-US" altLang="ko-KR" sz="2400" dirty="0"/>
              <a:t>40GB</a:t>
            </a:r>
            <a:r>
              <a:rPr lang="ko-KR" altLang="en-US" sz="2400" dirty="0"/>
              <a:t>는 경제 관련 뉴 스</a:t>
            </a:r>
            <a:r>
              <a:rPr lang="en-US" altLang="ko-KR" sz="2400" dirty="0"/>
              <a:t>, </a:t>
            </a:r>
            <a:r>
              <a:rPr lang="ko-KR" altLang="en-US" sz="2400" dirty="0"/>
              <a:t>금융 관련 문서로 구성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ko-KR" altLang="en-US" sz="24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BD0F8-1C17-4374-8E0A-BC51D2FC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88" y="3429000"/>
            <a:ext cx="5928482" cy="26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8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금융 특화 사전학습 언어모델 </a:t>
            </a:r>
            <a:r>
              <a:rPr lang="en-US" altLang="ko-KR" sz="3600" dirty="0"/>
              <a:t>– </a:t>
            </a:r>
            <a:r>
              <a:rPr lang="ko-KR" altLang="en-US" sz="3600" dirty="0"/>
              <a:t>학습 말뭉치 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84CDB-0131-4372-B67C-6F8A460A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전처리</a:t>
            </a:r>
            <a:endParaRPr lang="en-US" altLang="ko-KR" sz="24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200" dirty="0"/>
              <a:t>스팸 텍스트 분류 모델</a:t>
            </a:r>
            <a:endParaRPr lang="en-US" altLang="ko-KR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/>
              <a:t>해시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MinHashLSH</a:t>
            </a:r>
            <a:r>
              <a:rPr lang="en-US" altLang="ko-KR" sz="2000" dirty="0"/>
              <a:t>) </a:t>
            </a:r>
            <a:r>
              <a:rPr lang="ko-KR" altLang="en-US" sz="2000" dirty="0"/>
              <a:t>기반 문서 중복 제거</a:t>
            </a:r>
            <a:endParaRPr lang="en-US" altLang="ko-KR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2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/>
              <a:t> </a:t>
            </a:r>
            <a:r>
              <a:rPr lang="ko-KR" altLang="en-US" sz="2400" dirty="0"/>
              <a:t>증강</a:t>
            </a:r>
            <a:endParaRPr lang="en-US" altLang="ko-K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문서 검색 기반의 </a:t>
            </a:r>
            <a:r>
              <a:rPr lang="ko-KR" altLang="en-US" sz="2000" dirty="0" err="1">
                <a:latin typeface="+mn-ea"/>
              </a:rPr>
              <a:t>말뭉</a:t>
            </a:r>
            <a:r>
              <a:rPr lang="ko-KR" altLang="en-US" sz="2000" dirty="0">
                <a:latin typeface="+mn-ea"/>
              </a:rPr>
              <a:t> 치 증강 과정 수행</a:t>
            </a:r>
            <a:endParaRPr lang="en-US" altLang="ko-KR" sz="20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초기 금융 말뭉치는 대량의 웹 말뭉치를 대상으로 검색 쿼리로 활용되며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이렇게 검색된 웹 문서들은 학습용 금융 특화 말뭉치에 추가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+mn-ea"/>
                <a:sym typeface="Wingdings" panose="05000000000000000000" pitchFamily="2" charset="2"/>
              </a:rPr>
              <a:t>총 </a:t>
            </a: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40GB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590F94-FEF9-48CF-9C0D-304A033E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897" y="4846434"/>
            <a:ext cx="4137888" cy="17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4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금융 특화 평가 데이터셋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84CDB-0131-4372-B67C-6F8A460A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/>
              <a:t>금융 특화 사전학습 언어 모델을 평가하기 위해 사용되는 </a:t>
            </a:r>
            <a:endParaRPr lang="en-US" altLang="ko-K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200" dirty="0"/>
              <a:t>토픽 분류</a:t>
            </a:r>
            <a:endParaRPr lang="en-US" altLang="ko-KR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200" dirty="0"/>
              <a:t>감성 분류</a:t>
            </a:r>
            <a:endParaRPr lang="en-US" altLang="ko-KR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200" dirty="0"/>
              <a:t>질의 응답</a:t>
            </a:r>
            <a:endParaRPr lang="ko-KR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88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C8791-1E4C-4798-BD7D-1E9765FE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금융 특화 평가 데이터셋 </a:t>
            </a:r>
            <a:r>
              <a:rPr lang="en-US" altLang="ko-KR" sz="3600" dirty="0"/>
              <a:t>– </a:t>
            </a:r>
            <a:r>
              <a:rPr lang="ko-KR" altLang="en-US" sz="3600" dirty="0"/>
              <a:t>토픽 분류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84CDB-0131-4372-B67C-6F8A460A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본 연구에서 사용된 금융 특화 토픽 분류 데이터 셋은 정책</a:t>
            </a:r>
            <a:r>
              <a:rPr lang="en-US" altLang="ko-KR" sz="2400" dirty="0"/>
              <a:t>, </a:t>
            </a:r>
            <a:r>
              <a:rPr lang="ko-KR" altLang="en-US" sz="2400" dirty="0"/>
              <a:t>상품 등 금융 관련 기사를 더 자세히 구분하기 위한 </a:t>
            </a:r>
            <a:r>
              <a:rPr lang="en-US" altLang="ko-KR" sz="2400" dirty="0"/>
              <a:t>39</a:t>
            </a:r>
            <a:r>
              <a:rPr lang="ko-KR" altLang="en-US" sz="2400" dirty="0"/>
              <a:t>개의 토픽 클래스로 구성</a:t>
            </a:r>
            <a:r>
              <a:rPr lang="ko-KR" altLang="en-US" sz="2400" dirty="0">
                <a:latin typeface="+mn-ea"/>
              </a:rPr>
              <a:t> </a:t>
            </a:r>
            <a:endParaRPr lang="ko-KR" altLang="en-US" sz="22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2CC90-AF21-4131-911B-B02A6C9E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45" y="2874845"/>
            <a:ext cx="9341600" cy="22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9884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553</Words>
  <Application>Microsoft Office PowerPoint</Application>
  <PresentationFormat>와이드스크린</PresentationFormat>
  <Paragraphs>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Wingdings</vt:lpstr>
      <vt:lpstr>추억</vt:lpstr>
      <vt:lpstr>KB-BERT: 금융 특화 한국어 사전학습 언어모델과 그 응용</vt:lpstr>
      <vt:lpstr>개요</vt:lpstr>
      <vt:lpstr>관련연구-BERT</vt:lpstr>
      <vt:lpstr>관련연구-도메인 특화 학습</vt:lpstr>
      <vt:lpstr>금융 특화 사전학습 언어모델 – KB-BERT</vt:lpstr>
      <vt:lpstr>금융 특화 사전학습 언어모델 – 학습 말뭉치</vt:lpstr>
      <vt:lpstr>금융 특화 사전학습 언어모델 – 학습 말뭉치 </vt:lpstr>
      <vt:lpstr>금융 특화 평가 데이터셋</vt:lpstr>
      <vt:lpstr>금융 특화 평가 데이터셋 – 토픽 분류</vt:lpstr>
      <vt:lpstr>금융 특화 평가 데이터셋 – 토픽 분류</vt:lpstr>
      <vt:lpstr>금융 특화 평가 데이터셋 – 감성 분석</vt:lpstr>
      <vt:lpstr>금융 특화 평가 데이터셋 – 감성 분석</vt:lpstr>
      <vt:lpstr>금융 특화 평가 데이터셋 – 질의 응답</vt:lpstr>
      <vt:lpstr>성능 평가 – 범용 데이터셋</vt:lpstr>
      <vt:lpstr>성능 평가 – 금융 데이터셋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KB-BERT: 금융 특화 한국어 사전학습 언어모델과 그 응용</dc:title>
  <dc:creator>master</dc:creator>
  <cp:lastModifiedBy>master</cp:lastModifiedBy>
  <cp:revision>4</cp:revision>
  <dcterms:created xsi:type="dcterms:W3CDTF">2023-12-18T10:53:45Z</dcterms:created>
  <dcterms:modified xsi:type="dcterms:W3CDTF">2023-12-18T11:27:23Z</dcterms:modified>
</cp:coreProperties>
</file>