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57DC6-FE75-4CCD-858A-FB58EEAD7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ADFD79-4AE6-489F-A55D-BFEEC0137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0C0D3-6A29-4697-8A8A-060FF7C5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6104B-F059-42BC-B33B-ABC9168A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58077-1911-412E-9C02-4EF005DF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4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DAF8F-CDDF-4E0F-AB8F-9CC44508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72EF14-A9F0-4317-973C-DD0C8A225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7BD3E-949D-40DC-A815-74A83900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79C1B-AB14-40F4-9381-E4E6F7C5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49919-E0B4-40C8-80B3-BCA3C8CB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0F8220-6AC9-4652-87A4-C20FAAC28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68C0B-C4D1-4ED3-AFEF-72D89AE0F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301D3-E0A6-4605-A4F4-CD033CDB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E18CF-9B16-465A-B93E-7D90C24D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0E5C3-AFB5-4DE4-81E3-8501A09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7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0307-E182-482A-BDBD-A4E09CA7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C6DFC-CC8E-4EE8-8992-BEB90B80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1DA6B-A2B6-46DF-AB48-9D3C09D5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A2FA4-CD01-46B2-B786-94409C19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121E8-1178-4120-B7E1-95A2C9C8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5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16FDA-D5C5-4CB3-BBD0-80406C60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B754-658F-435F-B00F-D2271E8BF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4B255-977B-4280-B2D0-77805AF5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51E6B-68A2-4C65-A533-9BE633EA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2D2F6-F17C-4267-9F46-3790FD5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FADB2-6481-417E-A5C4-0944BC09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1EDA1-1BC0-4A21-BC3A-C8D307B5E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0CB9-7594-4046-A51A-DE92E0FF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285CE-F312-4C62-9F93-0D01A285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DF57D-04D1-4F31-AFE0-959EB2A1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D877A-B8B2-4B9B-AB53-2B9C293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3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304DC-FC71-4534-ABEE-799BBEB1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484AB-4290-4DEF-A792-4D293012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E9F68-C448-4604-A68D-E63C37F30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57603-05DE-4A44-BD68-DBF06D81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11F15-92CE-4DE1-9DCF-C2A2043A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3505AC-1838-4988-88BC-1CF9BD20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99356-8A77-4C34-82FA-EC912736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EAB8E7-CD7E-46F3-8997-4AF664E0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47A5C-A230-4D6E-A1E9-999F3CA8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29C9C-B065-4842-A881-03E0B48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A53BA0-98B8-4F39-8147-CCDCF540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418D8-6D1C-4709-BE68-9C0303B9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7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C159F7-4049-4D35-AE3A-9E97B55A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4E913-A10B-494B-9E27-24F135FE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5FAAB-AC78-4952-A91F-39D9054F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2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C9A1-8239-40A0-A947-896682FE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CFA06-54A3-4194-806D-B0C13879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43852-CD40-40CF-BD8E-97D7684B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82104-64C8-4ABE-91C8-62C89C76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FCA29-9AC7-4CEB-BEBF-8032A3F2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005A3-3667-4C7F-AE47-6ED81943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7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D1229-B869-43EF-8929-49CA2B4F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65BE38-9921-4433-A2B3-3BBD153E5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FE3EF-D47B-4AD8-8925-C07B10C61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7574F-6593-4646-81A4-F9AA05E3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45B89-899C-44EE-8A34-DDA1653C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400C-B66F-4B50-93F9-BA520170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32F3CF-1E78-433F-9F62-94BA0E66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331B7-0E9D-459E-A784-176528D3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ED4EF-CD03-417D-A4EF-68860E055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0207-0D4C-48E9-8737-F58414F3DF47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EA8B1-A522-4E8E-BCF5-68AD5DCE1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0CC67-601D-4FCE-AD3A-9EA0596BA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16B8-E81C-4A0E-93FF-177A1AD64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 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1028" name="Picture 4" descr="https://velog.velcdn.com/images/onicle/post/43fb7b19-56fe-40a0-b06f-4b948731a628/image.png">
            <a:extLst>
              <a:ext uri="{FF2B5EF4-FFF2-40B4-BE49-F238E27FC236}">
                <a16:creationId xmlns:a16="http://schemas.microsoft.com/office/drawing/2014/main" id="{15B95783-739B-4B05-BFCD-163D03C65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6" y="2424794"/>
            <a:ext cx="6417594" cy="30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643E-E47C-4CBF-A97A-B3DDD456F7F6}"/>
              </a:ext>
            </a:extLst>
          </p:cNvPr>
          <p:cNvSpPr txBox="1"/>
          <p:nvPr/>
        </p:nvSpPr>
        <p:spPr>
          <a:xfrm>
            <a:off x="583096" y="1625551"/>
            <a:ext cx="79513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보통 한 단어에 대해 여러 학습 기회를 가지는 </a:t>
            </a:r>
            <a:r>
              <a:rPr lang="en-US" altLang="ko-KR" sz="1600" dirty="0"/>
              <a:t>Skip-gram</a:t>
            </a:r>
            <a:r>
              <a:rPr lang="ko-KR" altLang="en-US" sz="1600" dirty="0"/>
              <a:t>의 성능이 더 좋다고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4511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만약 단어 집합의 크기가 수만 이상에 달한다면 </a:t>
            </a:r>
            <a:r>
              <a:rPr lang="en-US" altLang="ko-KR" sz="1800" dirty="0"/>
              <a:t>Word2Vec</a:t>
            </a:r>
            <a:r>
              <a:rPr lang="ko-KR" altLang="en-US" sz="1800" dirty="0"/>
              <a:t>은 학습하기에 무거운 모델이 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 Word2Vec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역전파</a:t>
            </a:r>
            <a:r>
              <a:rPr lang="ko-KR" altLang="en-US" sz="1800" dirty="0"/>
              <a:t> 과정에서 </a:t>
            </a:r>
            <a:r>
              <a:rPr lang="ko-KR" altLang="en-US" sz="1800" b="1" dirty="0"/>
              <a:t>모든 단어의 </a:t>
            </a:r>
            <a:r>
              <a:rPr lang="ko-KR" altLang="en-US" sz="1800" b="1" dirty="0" err="1"/>
              <a:t>임베딩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벡터값의</a:t>
            </a:r>
            <a:r>
              <a:rPr lang="ko-KR" altLang="en-US" sz="1800" b="1" dirty="0"/>
              <a:t> 업데이트를 수행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현재 집중하고 있는 중심 단어와 주변 단어가 ＇</a:t>
            </a:r>
            <a:r>
              <a:rPr lang="ko-KR" altLang="en-US" sz="1800" dirty="0" err="1"/>
              <a:t>강아지＇와</a:t>
            </a:r>
            <a:r>
              <a:rPr lang="ko-KR" altLang="en-US" sz="1800" dirty="0"/>
              <a:t> ＇고양이＇</a:t>
            </a:r>
            <a:r>
              <a:rPr lang="en-US" altLang="ko-KR" sz="1800" dirty="0"/>
              <a:t>, </a:t>
            </a:r>
            <a:r>
              <a:rPr lang="ko-KR" altLang="en-US" sz="1800" dirty="0"/>
              <a:t>＇</a:t>
            </a:r>
            <a:r>
              <a:rPr lang="ko-KR" altLang="en-US" sz="1800" dirty="0" err="1"/>
              <a:t>귀여운＇과</a:t>
            </a:r>
            <a:r>
              <a:rPr lang="ko-KR" altLang="en-US" sz="1800" dirty="0"/>
              <a:t> 같은 단어라면</a:t>
            </a:r>
            <a:r>
              <a:rPr lang="en-US" altLang="ko-KR" sz="1800" dirty="0"/>
              <a:t>, </a:t>
            </a:r>
            <a:r>
              <a:rPr lang="ko-KR" altLang="en-US" sz="1800" dirty="0"/>
              <a:t>사실 이 단어들과 별 연관 관계가 없는 ＇</a:t>
            </a:r>
            <a:r>
              <a:rPr lang="ko-KR" altLang="en-US" sz="1800" dirty="0" err="1"/>
              <a:t>돈가스＇나</a:t>
            </a:r>
            <a:r>
              <a:rPr lang="ko-KR" altLang="en-US" sz="1800" dirty="0"/>
              <a:t> ＇</a:t>
            </a:r>
            <a:r>
              <a:rPr lang="ko-KR" altLang="en-US" sz="1800" dirty="0" err="1"/>
              <a:t>컴퓨터＇와</a:t>
            </a:r>
            <a:r>
              <a:rPr lang="ko-KR" altLang="en-US" sz="1800" dirty="0"/>
              <a:t> 같은 수많은 단어의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벡터값까지</a:t>
            </a:r>
            <a:r>
              <a:rPr lang="ko-KR" altLang="en-US" sz="1800" dirty="0"/>
              <a:t> 업데이트하는 것은 </a:t>
            </a:r>
            <a:r>
              <a:rPr lang="ko-KR" altLang="en-US" sz="1800" b="1" dirty="0"/>
              <a:t>비효율적</a:t>
            </a:r>
            <a:r>
              <a:rPr lang="ko-KR" altLang="en-US" sz="1800" dirty="0"/>
              <a:t>임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네거티브 샘플링</a:t>
            </a:r>
            <a:r>
              <a:rPr lang="en-US" altLang="ko-KR" sz="1800" b="1" dirty="0"/>
              <a:t>(negative sampling)</a:t>
            </a:r>
            <a:r>
              <a:rPr lang="ko-KR" altLang="en-US" sz="1800" dirty="0"/>
              <a:t>은 </a:t>
            </a:r>
            <a:r>
              <a:rPr lang="en-US" altLang="ko-KR" sz="1800" dirty="0"/>
              <a:t>Word2Vec</a:t>
            </a:r>
            <a:r>
              <a:rPr lang="ko-KR" altLang="en-US" sz="1800" dirty="0"/>
              <a:t>이 학습 과정에서 전체 단어 집합이 아니라 </a:t>
            </a:r>
            <a:r>
              <a:rPr lang="ko-KR" altLang="en-US" sz="1800" b="1" dirty="0"/>
              <a:t>일부 단어 집합에만 집중</a:t>
            </a:r>
            <a:r>
              <a:rPr lang="ko-KR" altLang="en-US" sz="1800" dirty="0"/>
              <a:t>할 수 있도록 하는 방법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하나의 중심 단어에 대해서 전체 단어 집합보다 훨씬 작은 단어 집합을 만들어 놓고 마지막 단계를 이진 분류 문제로 변환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b="1" dirty="0"/>
              <a:t>주변 단어들을 긍정</a:t>
            </a:r>
            <a:r>
              <a:rPr lang="en-US" altLang="ko-KR" sz="1800" b="1" dirty="0"/>
              <a:t>(positive</a:t>
            </a:r>
            <a:r>
              <a:rPr lang="en-US" altLang="ko-KR" sz="1800" dirty="0"/>
              <a:t>), </a:t>
            </a:r>
            <a:r>
              <a:rPr lang="ko-KR" altLang="en-US" sz="1800" b="1" dirty="0"/>
              <a:t>랜덤으로 샘플링 된 단어들을 부정</a:t>
            </a:r>
            <a:r>
              <a:rPr lang="en-US" altLang="ko-KR" sz="1800" b="1" dirty="0"/>
              <a:t>(negative)</a:t>
            </a:r>
            <a:r>
              <a:rPr lang="ko-KR" altLang="en-US" sz="1800" dirty="0"/>
              <a:t>으로 </a:t>
            </a:r>
            <a:r>
              <a:rPr lang="ko-KR" altLang="en-US" sz="1800" dirty="0" err="1"/>
              <a:t>레이블링한다면</a:t>
            </a:r>
            <a:r>
              <a:rPr lang="ko-KR" altLang="en-US" sz="1800" dirty="0"/>
              <a:t> </a:t>
            </a:r>
            <a:r>
              <a:rPr lang="ko-KR" altLang="en-US" sz="1800" b="1" dirty="0"/>
              <a:t>이진 분류 문제</a:t>
            </a:r>
            <a:r>
              <a:rPr lang="ko-KR" altLang="en-US" sz="1800" dirty="0"/>
              <a:t>를 위한 데이터셋이 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이는 기존의 단어 집합의 크기만큼의 선택지를 두고 다중 클래스 분류 문제를 풀던 </a:t>
            </a:r>
            <a:r>
              <a:rPr lang="en-US" altLang="ko-KR" sz="1800" dirty="0"/>
              <a:t>Word2Vec</a:t>
            </a:r>
            <a:r>
              <a:rPr lang="ko-KR" altLang="en-US" sz="1800" dirty="0"/>
              <a:t>보다 훨씬 </a:t>
            </a:r>
            <a:r>
              <a:rPr lang="ko-KR" altLang="en-US" sz="1800" dirty="0" err="1"/>
              <a:t>연산량에서</a:t>
            </a:r>
            <a:r>
              <a:rPr lang="ko-KR" altLang="en-US" sz="1800" dirty="0"/>
              <a:t> 효율적임</a:t>
            </a:r>
            <a:r>
              <a:rPr lang="en-US" altLang="ko-KR" sz="1800" dirty="0"/>
              <a:t>.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721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 with negative sampling(SGNS)</a:t>
            </a:r>
          </a:p>
          <a:p>
            <a:pPr>
              <a:buFontTx/>
              <a:buChar char="-"/>
            </a:pPr>
            <a:r>
              <a:rPr lang="en-US" altLang="ko-KR" sz="1800" dirty="0"/>
              <a:t>SGNS</a:t>
            </a:r>
            <a:r>
              <a:rPr lang="ko-KR" altLang="en-US" sz="1800" dirty="0"/>
              <a:t>는 중심 단어와 주변 단어가 모두 입력이 되고</a:t>
            </a:r>
            <a:r>
              <a:rPr lang="en-US" altLang="ko-KR" sz="1800" dirty="0"/>
              <a:t>, </a:t>
            </a:r>
            <a:r>
              <a:rPr lang="ko-KR" altLang="en-US" sz="1800" dirty="0"/>
              <a:t>두 단어가 실제 윈도우 크기 내에 존재하는 이웃 관계인지 그 확률을 예측</a:t>
            </a:r>
            <a:endParaRPr lang="en-US" altLang="ko-KR" sz="1800" dirty="0"/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9DEEF8-30B2-42EA-8ECB-7B2D5DB9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2116725"/>
            <a:ext cx="6546291" cy="262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3DE224-91E0-4F09-9BCC-EFB56C8D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902" y="2116725"/>
            <a:ext cx="41814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 with negative sampling(SGNS)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387571-D7F3-4A9C-BF06-1AD61CE2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0" y="1378036"/>
            <a:ext cx="4498322" cy="226999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8AD06B-1D5F-4BF3-A32C-73C28F06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837" y="2751431"/>
            <a:ext cx="2523064" cy="179674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C5FB3-42E3-455B-8212-A30FDC7663BC}"/>
              </a:ext>
            </a:extLst>
          </p:cNvPr>
          <p:cNvSpPr txBox="1"/>
          <p:nvPr/>
        </p:nvSpPr>
        <p:spPr>
          <a:xfrm>
            <a:off x="5709174" y="1484664"/>
            <a:ext cx="5784727" cy="116955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테이블 중 </a:t>
            </a:r>
            <a:endParaRPr lang="en-US" altLang="ko-KR" sz="1400" dirty="0"/>
          </a:p>
          <a:p>
            <a:r>
              <a:rPr lang="ko-KR" altLang="en-US" sz="1400" dirty="0"/>
              <a:t>하나는 입력 </a:t>
            </a:r>
            <a:r>
              <a:rPr lang="en-US" altLang="ko-KR" sz="1400" dirty="0"/>
              <a:t>1</a:t>
            </a:r>
            <a:r>
              <a:rPr lang="ko-KR" altLang="en-US" sz="1400" dirty="0"/>
              <a:t>인 중심 단어의 테이블 </a:t>
            </a:r>
            <a:r>
              <a:rPr lang="ko-KR" altLang="en-US" sz="1400" dirty="0" err="1"/>
              <a:t>룩업을</a:t>
            </a:r>
            <a:r>
              <a:rPr lang="ko-KR" altLang="en-US" sz="1400" dirty="0"/>
              <a:t> 위한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테이블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하나는 입력 </a:t>
            </a:r>
            <a:r>
              <a:rPr lang="en-US" altLang="ko-KR" sz="1400" dirty="0"/>
              <a:t>2</a:t>
            </a:r>
            <a:r>
              <a:rPr lang="ko-KR" altLang="en-US" sz="1400" dirty="0"/>
              <a:t>인 주변 단어의 테이블 </a:t>
            </a:r>
            <a:r>
              <a:rPr lang="ko-KR" altLang="en-US" sz="1400" dirty="0" err="1"/>
              <a:t>룩업을</a:t>
            </a:r>
            <a:r>
              <a:rPr lang="ko-KR" altLang="en-US" sz="1400" dirty="0"/>
              <a:t> 위한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테이블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단어는 각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테이블을 테이블 </a:t>
            </a:r>
            <a:r>
              <a:rPr lang="ko-KR" altLang="en-US" sz="1400" dirty="0" err="1"/>
              <a:t>룩업하여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벡터로 변환</a:t>
            </a:r>
            <a:endParaRPr lang="en-US" altLang="ko-KR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ED7CA2-EC35-4859-9F42-0B84E933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27" y="3911207"/>
            <a:ext cx="3599014" cy="271676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22368B-FB2D-4B36-9B58-B4E70C2446AB}"/>
              </a:ext>
            </a:extLst>
          </p:cNvPr>
          <p:cNvSpPr txBox="1"/>
          <p:nvPr/>
        </p:nvSpPr>
        <p:spPr>
          <a:xfrm>
            <a:off x="4515219" y="5117576"/>
            <a:ext cx="5784727" cy="7386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중심 단어와 주변 단어의 </a:t>
            </a:r>
            <a:r>
              <a:rPr lang="ko-KR" altLang="en-US" sz="1400" b="1" dirty="0" err="1"/>
              <a:t>내적값</a:t>
            </a:r>
            <a:r>
              <a:rPr lang="ko-KR" altLang="en-US" sz="1400" dirty="0" err="1"/>
              <a:t>을</a:t>
            </a:r>
            <a:r>
              <a:rPr lang="ko-KR" altLang="en-US" sz="1400" dirty="0"/>
              <a:t> 이 모델의 </a:t>
            </a:r>
            <a:r>
              <a:rPr lang="ko-KR" altLang="en-US" sz="1400" b="1" dirty="0" err="1"/>
              <a:t>예측값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하고</a:t>
            </a:r>
            <a:r>
              <a:rPr lang="en-US" altLang="ko-KR" sz="1400" dirty="0"/>
              <a:t>, </a:t>
            </a:r>
          </a:p>
          <a:p>
            <a:r>
              <a:rPr lang="ko-KR" altLang="en-US" sz="1400" b="1" dirty="0"/>
              <a:t>레이블과의 오차로부터 </a:t>
            </a:r>
            <a:r>
              <a:rPr lang="ko-KR" altLang="en-US" sz="1400" b="1" dirty="0" err="1"/>
              <a:t>역전파</a:t>
            </a:r>
            <a:r>
              <a:rPr lang="ko-KR" altLang="en-US" sz="1400" dirty="0" err="1"/>
              <a:t>하여</a:t>
            </a:r>
            <a:r>
              <a:rPr lang="ko-KR" altLang="en-US" sz="1400" dirty="0"/>
              <a:t> 중심 단어와 주변 단어의 </a:t>
            </a:r>
            <a:r>
              <a:rPr lang="ko-KR" altLang="en-US" sz="1400" b="1" dirty="0" err="1"/>
              <a:t>임베딩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벡터값을</a:t>
            </a:r>
            <a:r>
              <a:rPr lang="ko-KR" altLang="en-US" sz="1400" b="1" dirty="0"/>
              <a:t> 업데이트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43503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 with negative sampling(SGNS) - </a:t>
            </a:r>
            <a:r>
              <a:rPr lang="en-US" altLang="ko-KR" sz="1800" dirty="0" err="1"/>
              <a:t>Keras</a:t>
            </a:r>
            <a:r>
              <a:rPr lang="en-US" altLang="ko-KR" sz="1800" dirty="0"/>
              <a:t> </a:t>
            </a:r>
            <a:r>
              <a:rPr lang="ko-KR" altLang="en-US" sz="1800" dirty="0"/>
              <a:t>이용</a:t>
            </a:r>
            <a:endParaRPr lang="en-US" altLang="ko-KR" sz="1800" dirty="0"/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3DED56-F980-40C4-8215-CE17A64D8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382946"/>
            <a:ext cx="5048250" cy="26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00F06B-747A-4C1F-A721-4658BF05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1680159"/>
            <a:ext cx="7781925" cy="542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896769-24FA-40D5-A0F3-E51EDD3B0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97"/>
          <a:stretch/>
        </p:blipFill>
        <p:spPr>
          <a:xfrm>
            <a:off x="434173" y="2425584"/>
            <a:ext cx="5595151" cy="2314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DF5CD8-3E3B-447F-B457-D1952280A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49" y="4808423"/>
            <a:ext cx="5391150" cy="1724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928392-BE4E-459C-A161-52C13F677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678" y="2358793"/>
            <a:ext cx="57721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9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4"/>
            <a:ext cx="10852951" cy="5235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카운트 기반</a:t>
            </a:r>
            <a:r>
              <a:rPr lang="en-US" altLang="ko-KR" sz="1800" dirty="0"/>
              <a:t>, </a:t>
            </a:r>
            <a:r>
              <a:rPr lang="ko-KR" altLang="en-US" sz="1800" dirty="0"/>
              <a:t>예측기반을</a:t>
            </a:r>
            <a:r>
              <a:rPr lang="en-US" altLang="ko-KR" sz="1800" dirty="0"/>
              <a:t> </a:t>
            </a:r>
            <a:r>
              <a:rPr lang="ko-KR" altLang="en-US" sz="1800" dirty="0"/>
              <a:t>모두 사용하는 방법론 </a:t>
            </a:r>
            <a:r>
              <a:rPr lang="en-US" altLang="ko-KR" sz="1800" dirty="0"/>
              <a:t>(2014)</a:t>
            </a:r>
          </a:p>
          <a:p>
            <a:pPr marL="0" indent="0">
              <a:buNone/>
            </a:pPr>
            <a:r>
              <a:rPr lang="ko-KR" altLang="en-US" sz="1800" b="1" dirty="0"/>
              <a:t>카운트 기반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en-US" altLang="ko-KR" sz="1800" dirty="0"/>
              <a:t>LSA(Latent Semantic Analysis): DTM</a:t>
            </a:r>
            <a:r>
              <a:rPr lang="ko-KR" altLang="en-US" sz="1800" dirty="0"/>
              <a:t>이나 </a:t>
            </a:r>
            <a:r>
              <a:rPr lang="en-US" altLang="ko-KR" sz="1800" dirty="0"/>
              <a:t>TF-IDF </a:t>
            </a:r>
            <a:r>
              <a:rPr lang="ko-KR" altLang="en-US" sz="1800" dirty="0"/>
              <a:t>행렬과 같이 각 문서에서의 각 단어의 빈도수를 카운트 한 행렬이라는 전체적인 통계 정보를 입력으로 받아 차원을 축소</a:t>
            </a:r>
            <a:r>
              <a:rPr lang="en-US" altLang="ko-KR" sz="1800" dirty="0"/>
              <a:t>(Truncated SVD)</a:t>
            </a:r>
            <a:r>
              <a:rPr lang="ko-KR" altLang="en-US" sz="1800" dirty="0"/>
              <a:t>하여 잠재된 의미를 끌어내는 방법론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단어 의미의 유추 작업</a:t>
            </a:r>
            <a:r>
              <a:rPr lang="en-US" altLang="ko-KR" sz="1800" dirty="0"/>
              <a:t>(Analogy task)</a:t>
            </a:r>
            <a:r>
              <a:rPr lang="ko-KR" altLang="en-US" sz="1800" dirty="0"/>
              <a:t>에 성능이 떨어짐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예측 기반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en-US" altLang="ko-KR" sz="1800" dirty="0"/>
              <a:t>Word2Vec: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실제값과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예측값에</a:t>
            </a:r>
            <a:r>
              <a:rPr lang="ko-KR" altLang="en-US" sz="1800" dirty="0"/>
              <a:t> 대한 오차를 손실 함수를 통해 </a:t>
            </a:r>
            <a:r>
              <a:rPr lang="ko-KR" altLang="en-US" sz="1800" dirty="0" err="1"/>
              <a:t>줄여나가며</a:t>
            </a:r>
            <a:r>
              <a:rPr lang="ko-KR" altLang="en-US" sz="1800" dirty="0"/>
              <a:t> 학습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err="1"/>
              <a:t>임베딩</a:t>
            </a:r>
            <a:r>
              <a:rPr lang="ko-KR" altLang="en-US" sz="1800" dirty="0"/>
              <a:t> 벡터가 윈도우 크기 내에서만 주변 단어를 고려하기 때문에 코퍼스의 전체적인 통계 정보를 반영하지 못함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4863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912"/>
            <a:ext cx="10515600" cy="5227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희소 표현</a:t>
            </a:r>
            <a:r>
              <a:rPr lang="en-US" altLang="ko-KR" sz="1800" dirty="0"/>
              <a:t>(sparse representation)</a:t>
            </a:r>
            <a:r>
              <a:rPr lang="ko-KR" altLang="en-US" sz="1800" dirty="0"/>
              <a:t> </a:t>
            </a:r>
            <a:r>
              <a:rPr lang="en-US" altLang="ko-KR" sz="1800" dirty="0"/>
              <a:t>vs </a:t>
            </a:r>
            <a:r>
              <a:rPr lang="ko-KR" altLang="en-US" sz="1800" dirty="0"/>
              <a:t>밀집 표현</a:t>
            </a:r>
            <a:r>
              <a:rPr lang="en-US" altLang="ko-KR" sz="1800" dirty="0"/>
              <a:t>(dense representation)</a:t>
            </a:r>
          </a:p>
          <a:p>
            <a:r>
              <a:rPr lang="ko-KR" altLang="en-US" sz="1800" dirty="0"/>
              <a:t>희소 표현</a:t>
            </a:r>
            <a:endParaRPr lang="en-US" altLang="ko-KR" sz="1800" dirty="0"/>
          </a:p>
          <a:p>
            <a:pPr lvl="1"/>
            <a:r>
              <a:rPr lang="ko-KR" altLang="en-US" sz="1800" dirty="0"/>
              <a:t>원</a:t>
            </a:r>
            <a:r>
              <a:rPr lang="en-US" altLang="ko-KR" sz="1800" dirty="0"/>
              <a:t>-</a:t>
            </a:r>
            <a:r>
              <a:rPr lang="ko-KR" altLang="en-US" sz="1800" dirty="0"/>
              <a:t>핫 벡터 </a:t>
            </a:r>
            <a:r>
              <a:rPr lang="en-US" altLang="ko-KR" sz="1800" dirty="0"/>
              <a:t>(0</a:t>
            </a:r>
            <a:r>
              <a:rPr lang="ko-KR" altLang="en-US" sz="1800" dirty="0"/>
              <a:t>과 </a:t>
            </a:r>
            <a:r>
              <a:rPr lang="en-US" altLang="ko-KR" sz="1800" dirty="0"/>
              <a:t>1)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강아지 </a:t>
            </a:r>
            <a:r>
              <a:rPr lang="en-US" altLang="ko-KR" sz="1800" dirty="0"/>
              <a:t>= [ 0 0 0 0 1 0 0 0 0 0 0 0 ... </a:t>
            </a:r>
            <a:r>
              <a:rPr lang="ko-KR" altLang="en-US" sz="1800" dirty="0"/>
              <a:t>중략 </a:t>
            </a:r>
            <a:r>
              <a:rPr lang="en-US" altLang="ko-KR" sz="1800" dirty="0"/>
              <a:t>... 0] # </a:t>
            </a:r>
            <a:r>
              <a:rPr lang="ko-KR" altLang="en-US" sz="1800" dirty="0"/>
              <a:t>이때 </a:t>
            </a:r>
            <a:r>
              <a:rPr lang="en-US" altLang="ko-KR" sz="1800" dirty="0"/>
              <a:t>1 </a:t>
            </a:r>
            <a:r>
              <a:rPr lang="ko-KR" altLang="en-US" sz="1800" dirty="0"/>
              <a:t>뒤의 </a:t>
            </a:r>
            <a:r>
              <a:rPr lang="en-US" altLang="ko-KR" sz="1800" dirty="0"/>
              <a:t>0</a:t>
            </a:r>
            <a:r>
              <a:rPr lang="ko-KR" altLang="en-US" sz="1800" dirty="0"/>
              <a:t>의 수는 </a:t>
            </a:r>
            <a:r>
              <a:rPr lang="en-US" altLang="ko-KR" sz="1800" dirty="0"/>
              <a:t>9995</a:t>
            </a:r>
            <a:r>
              <a:rPr lang="ko-KR" altLang="en-US" sz="1800" dirty="0"/>
              <a:t>개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공간적 낭비</a:t>
            </a:r>
            <a:r>
              <a:rPr lang="en-US" altLang="ko-KR" sz="1800" dirty="0"/>
              <a:t>, </a:t>
            </a:r>
            <a:r>
              <a:rPr lang="ko-KR" altLang="en-US" sz="1800" dirty="0"/>
              <a:t>단어의 의미를 표현하지 못함</a:t>
            </a:r>
            <a:endParaRPr lang="en-US" altLang="ko-KR" sz="1800" dirty="0"/>
          </a:p>
          <a:p>
            <a:r>
              <a:rPr lang="ko-KR" altLang="en-US" sz="1800" dirty="0"/>
              <a:t>밀집 표현</a:t>
            </a:r>
            <a:endParaRPr lang="en-US" altLang="ko-KR" sz="1800" dirty="0"/>
          </a:p>
          <a:p>
            <a:pPr lvl="1"/>
            <a:r>
              <a:rPr lang="en-US" altLang="ko-KR" sz="1800" dirty="0"/>
              <a:t>LSA, Word2Vec, </a:t>
            </a:r>
            <a:r>
              <a:rPr lang="en-US" altLang="ko-KR" sz="1800" dirty="0" err="1"/>
              <a:t>FastText</a:t>
            </a:r>
            <a:r>
              <a:rPr lang="en-US" altLang="ko-KR" sz="1800" dirty="0"/>
              <a:t>, Glove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1"/>
            <a:r>
              <a:rPr lang="ko-KR" altLang="en-US" sz="1800" dirty="0"/>
              <a:t>사용자가 설정한 값으로 모든 단어의 벡터 표현의 차원을 맞춤</a:t>
            </a:r>
            <a:endParaRPr lang="en-US" altLang="ko-KR" sz="18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강아지 </a:t>
            </a:r>
            <a:r>
              <a:rPr lang="en-US" altLang="ko-KR" sz="1800" dirty="0"/>
              <a:t>= [0.2 1.8 1.1 -2.1 1.1 2.8 ... </a:t>
            </a:r>
            <a:r>
              <a:rPr lang="ko-KR" altLang="en-US" sz="1800" dirty="0"/>
              <a:t>중략 </a:t>
            </a:r>
            <a:r>
              <a:rPr lang="en-US" altLang="ko-KR" sz="1800" dirty="0"/>
              <a:t>...] # </a:t>
            </a:r>
            <a:r>
              <a:rPr lang="ko-KR" altLang="en-US" sz="1800" dirty="0"/>
              <a:t>이 벡터의 차원은 </a:t>
            </a:r>
            <a:r>
              <a:rPr lang="en-US" altLang="ko-KR" sz="1800" dirty="0"/>
              <a:t>128</a:t>
            </a:r>
          </a:p>
          <a:p>
            <a:pPr lvl="1"/>
            <a:r>
              <a:rPr lang="ko-KR" altLang="en-US" sz="1800" dirty="0"/>
              <a:t>단어를 밀집 벡터</a:t>
            </a:r>
            <a:r>
              <a:rPr lang="en-US" altLang="ko-KR" sz="1800" dirty="0"/>
              <a:t>(dense vector)</a:t>
            </a:r>
            <a:r>
              <a:rPr lang="ko-KR" altLang="en-US" sz="1800" dirty="0"/>
              <a:t>의 형태로 표현하는 방법을 워드 </a:t>
            </a:r>
            <a:r>
              <a:rPr lang="ko-KR" altLang="en-US" sz="1800" dirty="0" err="1"/>
              <a:t>임베딩</a:t>
            </a:r>
            <a:r>
              <a:rPr lang="en-US" altLang="ko-KR" sz="1800" dirty="0"/>
              <a:t>(word embedding)</a:t>
            </a:r>
            <a:r>
              <a:rPr lang="ko-KR" altLang="en-US" sz="1800" dirty="0"/>
              <a:t>이라고 함</a:t>
            </a:r>
            <a:endParaRPr lang="en-US" altLang="ko-KR" sz="1800" dirty="0"/>
          </a:p>
          <a:p>
            <a:pPr lvl="1"/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359FE9-913E-4FCB-9D64-1FD089A1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43" y="4500385"/>
            <a:ext cx="4317330" cy="2005052"/>
          </a:xfrm>
          <a:prstGeom prst="rect">
            <a:avLst/>
          </a:prstGeom>
        </p:spPr>
      </p:pic>
      <p:sp>
        <p:nvSpPr>
          <p:cNvPr id="13" name="제목 7">
            <a:extLst>
              <a:ext uri="{FF2B5EF4-FFF2-40B4-BE49-F238E27FC236}">
                <a16:creationId xmlns:a16="http://schemas.microsoft.com/office/drawing/2014/main" id="{36E172FC-D24B-4CB2-8443-9403588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워드 </a:t>
            </a:r>
            <a:r>
              <a:rPr lang="ko-KR" altLang="en-US" sz="2400" dirty="0" err="1"/>
              <a:t>임베딩</a:t>
            </a:r>
            <a:r>
              <a:rPr lang="en-US" altLang="ko-KR" sz="2400" dirty="0"/>
              <a:t>(Word Embedding)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524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4"/>
            <a:ext cx="10852951" cy="5235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분산 표현</a:t>
            </a:r>
            <a:r>
              <a:rPr lang="en-US" altLang="ko-KR" sz="1800" dirty="0"/>
              <a:t>(Distributed </a:t>
            </a:r>
            <a:r>
              <a:rPr lang="en-US" altLang="ko-KR" sz="1800" dirty="0" err="1"/>
              <a:t>Represetation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희소 표현은 단어 벡터간 유사성 표현 불가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의미를 다차원 공간에 벡터화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‘</a:t>
            </a:r>
            <a:r>
              <a:rPr lang="ko-KR" altLang="en-US" sz="1800" dirty="0">
                <a:sym typeface="Wingdings" panose="05000000000000000000" pitchFamily="2" charset="2"/>
              </a:rPr>
              <a:t>분포 가설</a:t>
            </a:r>
            <a:r>
              <a:rPr lang="en-US" altLang="ko-KR" sz="1800" dirty="0">
                <a:sym typeface="Wingdings" panose="05000000000000000000" pitchFamily="2" charset="2"/>
              </a:rPr>
              <a:t>’</a:t>
            </a:r>
            <a:r>
              <a:rPr lang="ko-KR" altLang="en-US" sz="1800" dirty="0">
                <a:sym typeface="Wingdings" panose="05000000000000000000" pitchFamily="2" charset="2"/>
              </a:rPr>
              <a:t> 가정 </a:t>
            </a:r>
            <a:r>
              <a:rPr lang="en-US" altLang="ko-KR" sz="1800" dirty="0">
                <a:sym typeface="Wingdings" panose="05000000000000000000" pitchFamily="2" charset="2"/>
              </a:rPr>
              <a:t>('</a:t>
            </a:r>
            <a:r>
              <a:rPr lang="ko-KR" altLang="en-US" sz="1800" dirty="0">
                <a:sym typeface="Wingdings" panose="05000000000000000000" pitchFamily="2" charset="2"/>
              </a:rPr>
              <a:t>비슷한 문맥에서 등장하는 단어들은 비슷한 의미를 가진다</a:t>
            </a:r>
            <a:r>
              <a:rPr lang="en-US" altLang="ko-KR" sz="1800" dirty="0">
                <a:sym typeface="Wingdings" panose="05000000000000000000" pitchFamily="2" charset="2"/>
              </a:rPr>
              <a:t>’)</a:t>
            </a:r>
          </a:p>
          <a:p>
            <a:r>
              <a:rPr lang="ko-KR" altLang="en-US" sz="1800" dirty="0"/>
              <a:t>저차원에 단어의 의미를 여러 차원에다가 분산하여 표현</a:t>
            </a:r>
            <a:endParaRPr lang="en-US" altLang="ko-KR" sz="1800" dirty="0"/>
          </a:p>
          <a:p>
            <a:r>
              <a:rPr lang="ko-KR" altLang="en-US" sz="1800" dirty="0"/>
              <a:t>단어 벡터 간 유의미한 유사도 계산 가능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분산 표현의 대표적인 학습 방법인 </a:t>
            </a:r>
            <a:r>
              <a:rPr lang="en-US" altLang="ko-KR" sz="1800" dirty="0"/>
              <a:t>Word2Vec(2013) </a:t>
            </a:r>
            <a:r>
              <a:rPr lang="ko-KR" altLang="en-US" sz="1800" dirty="0"/>
              <a:t>부터 알아보자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Word2Vec</a:t>
            </a:r>
            <a:r>
              <a:rPr lang="ko-KR" altLang="en-US" sz="1800" dirty="0"/>
              <a:t>의 학습 방식에는 </a:t>
            </a:r>
            <a:r>
              <a:rPr lang="en-US" altLang="ko-KR" sz="1800" b="1" dirty="0"/>
              <a:t>CBOW(Continuous Bag of Words)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Skip-Gram</a:t>
            </a:r>
            <a:r>
              <a:rPr lang="en-US" altLang="ko-KR" sz="1800" dirty="0"/>
              <a:t> </a:t>
            </a:r>
            <a:r>
              <a:rPr lang="ko-KR" altLang="en-US" sz="1800" dirty="0"/>
              <a:t>두 가지 방식이 있음</a:t>
            </a:r>
            <a:endParaRPr lang="en-US" altLang="ko-KR" sz="1800" dirty="0"/>
          </a:p>
        </p:txBody>
      </p:sp>
      <p:pic>
        <p:nvPicPr>
          <p:cNvPr id="5" name="Picture 2" descr="Word2Vec (CBOW and Skip-gram) There are two different methods in the... |  Download Scientific Diagram">
            <a:extLst>
              <a:ext uri="{FF2B5EF4-FFF2-40B4-BE49-F238E27FC236}">
                <a16:creationId xmlns:a16="http://schemas.microsoft.com/office/drawing/2014/main" id="{A1A295DF-5D02-4C1F-8E7B-9E365111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19" y="4075914"/>
            <a:ext cx="3986282" cy="21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14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CBOW(Continuous Bag of Words) 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주변에 있는 단어들을 입력으로 중간에 있는 단어들을 예측하는 방법</a:t>
            </a: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90BACC-7231-42AE-AE1A-E0E4B0C0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9" y="1703889"/>
            <a:ext cx="5238750" cy="3648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E88762-5F0A-4A49-9BB5-1770E9A9CB43}"/>
              </a:ext>
            </a:extLst>
          </p:cNvPr>
          <p:cNvSpPr txBox="1"/>
          <p:nvPr/>
        </p:nvSpPr>
        <p:spPr>
          <a:xfrm>
            <a:off x="5869435" y="1986812"/>
            <a:ext cx="5147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옆의 예는 윈도우</a:t>
            </a:r>
            <a:r>
              <a:rPr lang="en-US" altLang="ko-KR" sz="1600" dirty="0"/>
              <a:t>(window) </a:t>
            </a:r>
            <a:r>
              <a:rPr lang="ko-KR" altLang="en-US" sz="1600" dirty="0"/>
              <a:t>크기가 </a:t>
            </a:r>
            <a:r>
              <a:rPr lang="en-US" altLang="ko-KR" sz="1600" dirty="0"/>
              <a:t>2 </a:t>
            </a:r>
            <a:r>
              <a:rPr lang="ko-KR" altLang="en-US" sz="1600" dirty="0"/>
              <a:t>인 경우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슬라이딩 윈도우</a:t>
            </a:r>
            <a:r>
              <a:rPr lang="en-US" altLang="ko-KR" sz="1600" dirty="0"/>
              <a:t>(sliding window): </a:t>
            </a:r>
            <a:r>
              <a:rPr lang="ko-KR" altLang="en-US" sz="1600" dirty="0"/>
              <a:t>윈도우 크기가 정해지면 윈도우를 옆으로 움직여서 주변 단어와 중심 단어의 선택을 변경해가며 학습을 위한 데이터 셋을 만듦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058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0012"/>
            <a:ext cx="10852951" cy="530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CBOW(Continuous Bag of Words)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88762-5F0A-4A49-9BB5-1770E9A9CB43}"/>
              </a:ext>
            </a:extLst>
          </p:cNvPr>
          <p:cNvSpPr txBox="1"/>
          <p:nvPr/>
        </p:nvSpPr>
        <p:spPr>
          <a:xfrm>
            <a:off x="5733426" y="1951545"/>
            <a:ext cx="5555202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입력층</a:t>
            </a:r>
            <a:r>
              <a:rPr lang="en-US" altLang="ko-KR" sz="1400" b="1" dirty="0"/>
              <a:t>(Input layer)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입력으로서</a:t>
            </a:r>
            <a:r>
              <a:rPr lang="ko-KR" altLang="en-US" sz="1400" dirty="0"/>
              <a:t> 앞</a:t>
            </a:r>
            <a:r>
              <a:rPr lang="en-US" altLang="ko-KR" sz="1400" dirty="0"/>
              <a:t>, </a:t>
            </a:r>
            <a:r>
              <a:rPr lang="ko-KR" altLang="en-US" sz="1400" dirty="0"/>
              <a:t>뒤로 사용자가 정한 윈도우 크기 범위 안에 있는 </a:t>
            </a:r>
            <a:r>
              <a:rPr lang="ko-KR" altLang="en-US" sz="1400" b="1" dirty="0"/>
              <a:t>주변 단어들의 원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핫 벡터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들어감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ko-KR" altLang="en-US" sz="1400" b="1" dirty="0" err="1"/>
              <a:t>출력층</a:t>
            </a:r>
            <a:r>
              <a:rPr lang="en-US" altLang="ko-KR" sz="1400" b="1" dirty="0"/>
              <a:t>(Output layer)</a:t>
            </a:r>
            <a:r>
              <a:rPr lang="ko-KR" altLang="en-US" sz="1400" dirty="0"/>
              <a:t>에서 예측하고자 하는 </a:t>
            </a:r>
            <a:r>
              <a:rPr lang="ko-KR" altLang="en-US" sz="1400" b="1" dirty="0"/>
              <a:t>중간 단어의 원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핫 벡터</a:t>
            </a:r>
            <a:r>
              <a:rPr lang="ko-KR" altLang="en-US" sz="1400" dirty="0"/>
              <a:t>가 </a:t>
            </a:r>
            <a:r>
              <a:rPr lang="ko-KR" altLang="en-US" sz="1400" b="1" dirty="0"/>
              <a:t>레이블</a:t>
            </a:r>
            <a:r>
              <a:rPr lang="ko-KR" altLang="en-US" sz="1400" dirty="0"/>
              <a:t>로서 필요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Word2Vec</a:t>
            </a:r>
            <a:r>
              <a:rPr lang="ko-KR" altLang="en-US" sz="1400" dirty="0"/>
              <a:t>은 은닉층이 다수인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모델이 아니라 은닉층이 </a:t>
            </a:r>
            <a:r>
              <a:rPr lang="en-US" altLang="ko-KR" sz="1400" dirty="0"/>
              <a:t>1</a:t>
            </a:r>
            <a:r>
              <a:rPr lang="ko-KR" altLang="en-US" sz="1400" dirty="0"/>
              <a:t>개인 ‘</a:t>
            </a:r>
            <a:r>
              <a:rPr lang="en-US" altLang="ko-KR" sz="1400" dirty="0"/>
              <a:t>shallow neural network’</a:t>
            </a:r>
          </a:p>
          <a:p>
            <a:endParaRPr lang="en-US" altLang="ko-KR" sz="1400" dirty="0"/>
          </a:p>
          <a:p>
            <a:r>
              <a:rPr lang="en-US" altLang="ko-KR" sz="1400" dirty="0"/>
              <a:t>Word2Vec</a:t>
            </a:r>
            <a:r>
              <a:rPr lang="ko-KR" altLang="en-US" sz="1400" dirty="0"/>
              <a:t>의 은닉층은 활성화 함수가 존재하지 않으며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룩업</a:t>
            </a:r>
            <a:r>
              <a:rPr lang="ko-KR" altLang="en-US" sz="1400" dirty="0"/>
              <a:t> 테이블이라는 연산은 담당</a:t>
            </a:r>
            <a:r>
              <a:rPr lang="en-US" altLang="ko-KR" sz="1400" dirty="0"/>
              <a:t>, </a:t>
            </a:r>
            <a:r>
              <a:rPr lang="ko-KR" altLang="en-US" sz="1400" b="1" dirty="0" err="1"/>
              <a:t>투사층</a:t>
            </a:r>
            <a:r>
              <a:rPr lang="en-US" altLang="ko-KR" sz="1400" b="1" dirty="0"/>
              <a:t>(projection layer)</a:t>
            </a:r>
            <a:r>
              <a:rPr lang="ko-KR" altLang="en-US" sz="1400" dirty="0"/>
              <a:t>이라고 부름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B23ADD-4014-481E-8E84-C62C34DE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5" y="1951545"/>
            <a:ext cx="4895225" cy="2233501"/>
          </a:xfrm>
          <a:prstGeom prst="rect">
            <a:avLst/>
          </a:prstGeom>
          <a:ln>
            <a:noFill/>
          </a:ln>
        </p:spPr>
      </p:pic>
      <p:sp>
        <p:nvSpPr>
          <p:cNvPr id="11" name="제목 7">
            <a:extLst>
              <a:ext uri="{FF2B5EF4-FFF2-40B4-BE49-F238E27FC236}">
                <a16:creationId xmlns:a16="http://schemas.microsoft.com/office/drawing/2014/main" id="{C973AABA-93C4-4B85-A668-8148EBAE2775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749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B39415-17EB-40DA-AAE7-F106D1AA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333990"/>
            <a:ext cx="4362358" cy="192593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F5C63-F8B1-4F20-B845-29CA967A9322}"/>
              </a:ext>
            </a:extLst>
          </p:cNvPr>
          <p:cNvSpPr txBox="1"/>
          <p:nvPr/>
        </p:nvSpPr>
        <p:spPr>
          <a:xfrm>
            <a:off x="5231721" y="1252893"/>
            <a:ext cx="5784727" cy="246221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CBOW</a:t>
            </a:r>
            <a:r>
              <a:rPr lang="ko-KR" altLang="en-US" sz="1400" dirty="0"/>
              <a:t>에서 투사층의 크기</a:t>
            </a:r>
            <a:r>
              <a:rPr lang="en-US" altLang="ko-KR" sz="1400" dirty="0"/>
              <a:t>(M)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임베딩하고</a:t>
            </a:r>
            <a:r>
              <a:rPr lang="ko-KR" altLang="en-US" sz="1400" dirty="0"/>
              <a:t> 난 벡터의 차원이 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그림에서 </a:t>
            </a:r>
            <a:r>
              <a:rPr lang="en-US" altLang="ko-KR" sz="1400" dirty="0"/>
              <a:t>M=5, CBOW</a:t>
            </a:r>
            <a:r>
              <a:rPr lang="ko-KR" altLang="en-US" sz="1400" dirty="0"/>
              <a:t>를 수행하고나서 얻는 각 단어의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벡터의 차원은 </a:t>
            </a:r>
            <a:r>
              <a:rPr lang="en-US" altLang="ko-KR" sz="1400" dirty="0"/>
              <a:t>5</a:t>
            </a:r>
            <a:r>
              <a:rPr lang="ko-KR" altLang="en-US" sz="1400" dirty="0"/>
              <a:t>가 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입력층과 </a:t>
            </a:r>
            <a:r>
              <a:rPr lang="ko-KR" altLang="en-US" sz="1400" dirty="0" err="1"/>
              <a:t>투사층</a:t>
            </a:r>
            <a:r>
              <a:rPr lang="ko-KR" altLang="en-US" sz="1400" dirty="0"/>
              <a:t> 사이의 가중치</a:t>
            </a:r>
            <a:r>
              <a:rPr lang="en-US" altLang="ko-KR" sz="1400" dirty="0"/>
              <a:t>(W)</a:t>
            </a:r>
            <a:r>
              <a:rPr lang="ko-KR" altLang="en-US" sz="1400" dirty="0"/>
              <a:t>는 </a:t>
            </a:r>
            <a:r>
              <a:rPr lang="en-US" altLang="ko-KR" sz="1400" dirty="0"/>
              <a:t>V × M </a:t>
            </a:r>
            <a:r>
              <a:rPr lang="ko-KR" altLang="en-US" sz="1400" dirty="0"/>
              <a:t>행렬이며</a:t>
            </a:r>
            <a:r>
              <a:rPr lang="en-US" altLang="ko-KR" sz="1400" dirty="0"/>
              <a:t>, </a:t>
            </a:r>
            <a:r>
              <a:rPr lang="ko-KR" altLang="en-US" sz="1400" dirty="0"/>
              <a:t>투사층에서 </a:t>
            </a:r>
            <a:r>
              <a:rPr lang="ko-KR" altLang="en-US" sz="1400" dirty="0" err="1"/>
              <a:t>출력층</a:t>
            </a:r>
            <a:r>
              <a:rPr lang="ko-KR" altLang="en-US" sz="1400" dirty="0"/>
              <a:t> 사이의 가중치</a:t>
            </a:r>
            <a:r>
              <a:rPr lang="en-US" altLang="ko-KR" sz="1400" dirty="0"/>
              <a:t>(W’)</a:t>
            </a:r>
            <a:r>
              <a:rPr lang="ko-KR" altLang="en-US" sz="1400" dirty="0"/>
              <a:t>는 </a:t>
            </a:r>
            <a:r>
              <a:rPr lang="en-US" altLang="ko-KR" sz="1400" dirty="0"/>
              <a:t>M × V </a:t>
            </a:r>
            <a:r>
              <a:rPr lang="ko-KR" altLang="en-US" sz="1400" dirty="0"/>
              <a:t>행렬임</a:t>
            </a:r>
            <a:r>
              <a:rPr lang="en-US" altLang="ko-KR" sz="1400" dirty="0"/>
              <a:t>(</a:t>
            </a:r>
            <a:r>
              <a:rPr lang="ko-KR" altLang="en-US" sz="1400" dirty="0"/>
              <a:t>여기서 </a:t>
            </a:r>
            <a:r>
              <a:rPr lang="en-US" altLang="ko-KR" sz="1400" dirty="0"/>
              <a:t>V</a:t>
            </a:r>
            <a:r>
              <a:rPr lang="ko-KR" altLang="en-US" sz="1400" dirty="0"/>
              <a:t>는 단어 집합 크기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그림에서 </a:t>
            </a:r>
            <a:r>
              <a:rPr lang="en-US" altLang="ko-KR" sz="1400" dirty="0"/>
              <a:t>V=7, W</a:t>
            </a:r>
            <a:r>
              <a:rPr lang="ko-KR" altLang="en-US" sz="1400" dirty="0"/>
              <a:t>는 </a:t>
            </a:r>
            <a:r>
              <a:rPr lang="en-US" altLang="ko-KR" sz="1400" dirty="0"/>
              <a:t>7 × 5 </a:t>
            </a:r>
            <a:r>
              <a:rPr lang="ko-KR" altLang="en-US" sz="1400" dirty="0"/>
              <a:t>행렬</a:t>
            </a:r>
            <a:r>
              <a:rPr lang="en-US" altLang="ko-KR" sz="1400" dirty="0"/>
              <a:t>, W'</a:t>
            </a:r>
            <a:r>
              <a:rPr lang="ko-KR" altLang="en-US" sz="1400" dirty="0"/>
              <a:t>는 </a:t>
            </a:r>
            <a:r>
              <a:rPr lang="en-US" altLang="ko-KR" sz="1400" dirty="0"/>
              <a:t>5 × 7 </a:t>
            </a:r>
            <a:r>
              <a:rPr lang="ko-KR" altLang="en-US" sz="1400" dirty="0"/>
              <a:t>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인공 신경망 훈련 전에 가중치 행렬 </a:t>
            </a:r>
            <a:r>
              <a:rPr lang="en-US" altLang="ko-KR" sz="1400" dirty="0"/>
              <a:t>W</a:t>
            </a:r>
            <a:r>
              <a:rPr lang="ko-KR" altLang="en-US" sz="1400" dirty="0"/>
              <a:t>와 </a:t>
            </a:r>
            <a:r>
              <a:rPr lang="en-US" altLang="ko-KR" sz="1400" dirty="0"/>
              <a:t>W'</a:t>
            </a:r>
            <a:r>
              <a:rPr lang="ko-KR" altLang="en-US" sz="1400" dirty="0"/>
              <a:t>는 랜덤 값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- CBOW</a:t>
            </a:r>
            <a:r>
              <a:rPr lang="ko-KR" altLang="en-US" sz="1400" dirty="0"/>
              <a:t>는 주변 단어로 중심 단어를 더 정확히 맞추기 위해 계속해서 이 </a:t>
            </a:r>
            <a:r>
              <a:rPr lang="en-US" altLang="ko-KR" sz="1400" b="1" dirty="0"/>
              <a:t>W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W'</a:t>
            </a:r>
            <a:r>
              <a:rPr lang="ko-KR" altLang="en-US" sz="1400" b="1" dirty="0"/>
              <a:t>를 학습해가는 구조</a:t>
            </a:r>
            <a:endParaRPr lang="en-US" altLang="ko-KR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A3D99-AD3D-45C0-837E-D5BDDB38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3894366"/>
            <a:ext cx="4362358" cy="2647762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39C42F86-CDA7-43DF-BD3C-F3EEC65F9E2D}"/>
              </a:ext>
            </a:extLst>
          </p:cNvPr>
          <p:cNvSpPr txBox="1">
            <a:spLocks/>
          </p:cNvSpPr>
          <p:nvPr/>
        </p:nvSpPr>
        <p:spPr>
          <a:xfrm>
            <a:off x="500849" y="870012"/>
            <a:ext cx="10852951" cy="53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CBOW(Continuous Bag of Words) </a:t>
            </a:r>
            <a:endParaRPr lang="en-US" altLang="ko-KR" sz="1800" dirty="0"/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0300344C-D923-44C7-A67C-912B17FDCE0D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15960-0BE6-4AE0-AA63-DFB6AF53E85B}"/>
              </a:ext>
            </a:extLst>
          </p:cNvPr>
          <p:cNvSpPr txBox="1"/>
          <p:nvPr/>
        </p:nvSpPr>
        <p:spPr>
          <a:xfrm>
            <a:off x="5231721" y="4435556"/>
            <a:ext cx="5784727" cy="116955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 벡터 </a:t>
            </a:r>
            <a:r>
              <a:rPr lang="en-US" altLang="ko-KR" sz="1400" dirty="0"/>
              <a:t>x</a:t>
            </a:r>
            <a:r>
              <a:rPr lang="ko-KR" altLang="en-US" sz="1400" dirty="0"/>
              <a:t>와 가중치 </a:t>
            </a:r>
            <a:r>
              <a:rPr lang="en-US" altLang="ko-KR" sz="1400" dirty="0"/>
              <a:t>W </a:t>
            </a:r>
            <a:r>
              <a:rPr lang="ko-KR" altLang="en-US" sz="1400" dirty="0"/>
              <a:t>행렬의 곱은 사실 </a:t>
            </a:r>
            <a:r>
              <a:rPr lang="en-US" altLang="ko-KR" sz="1400" dirty="0"/>
              <a:t>W</a:t>
            </a:r>
            <a:r>
              <a:rPr lang="ko-KR" altLang="en-US" sz="1400" dirty="0"/>
              <a:t>행렬의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행을 그대로 읽어오는 것과</a:t>
            </a:r>
            <a:r>
              <a:rPr lang="en-US" altLang="ko-KR" sz="1400" dirty="0"/>
              <a:t>(lookup) </a:t>
            </a:r>
            <a:r>
              <a:rPr lang="ko-KR" altLang="en-US" sz="1400" dirty="0"/>
              <a:t>동일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lookup</a:t>
            </a:r>
            <a:r>
              <a:rPr lang="ko-KR" altLang="en-US" sz="1400" dirty="0"/>
              <a:t>해온 </a:t>
            </a:r>
            <a:r>
              <a:rPr lang="en-US" altLang="ko-KR" sz="1400" dirty="0"/>
              <a:t>W</a:t>
            </a:r>
            <a:r>
              <a:rPr lang="ko-KR" altLang="en-US" sz="1400" dirty="0"/>
              <a:t>의 각 행벡터가 </a:t>
            </a:r>
            <a:r>
              <a:rPr lang="en-US" altLang="ko-KR" sz="1400" dirty="0"/>
              <a:t>Word2Vec </a:t>
            </a:r>
            <a:r>
              <a:rPr lang="ko-KR" altLang="en-US" sz="1400" dirty="0"/>
              <a:t>학습 후에는 각 단어의 </a:t>
            </a:r>
            <a:r>
              <a:rPr lang="en-US" altLang="ko-KR" sz="1400" dirty="0"/>
              <a:t>M</a:t>
            </a:r>
            <a:r>
              <a:rPr lang="ko-KR" altLang="en-US" sz="1400" dirty="0"/>
              <a:t>차원의 </a:t>
            </a:r>
            <a:r>
              <a:rPr lang="ko-KR" altLang="en-US" sz="1400" b="1" dirty="0" err="1"/>
              <a:t>임베딩</a:t>
            </a:r>
            <a:r>
              <a:rPr lang="ko-KR" altLang="en-US" sz="1400" b="1" dirty="0"/>
              <a:t> 벡터</a:t>
            </a:r>
            <a:r>
              <a:rPr lang="ko-KR" altLang="en-US" sz="1400" dirty="0"/>
              <a:t>로 간주됨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V_i</a:t>
            </a:r>
            <a:r>
              <a:rPr lang="en-US" altLang="ko-KR" sz="1400" dirty="0"/>
              <a:t>  (</a:t>
            </a:r>
            <a:r>
              <a:rPr lang="ko-KR" altLang="en-US" sz="1400" dirty="0"/>
              <a:t>단어집합 크기 </a:t>
            </a:r>
            <a:r>
              <a:rPr lang="en-US" altLang="ko-KR" sz="1400" dirty="0"/>
              <a:t>V</a:t>
            </a:r>
            <a:r>
              <a:rPr lang="ko-KR" altLang="en-US" sz="1400" dirty="0"/>
              <a:t>와 다름</a:t>
            </a:r>
            <a:r>
              <a:rPr lang="en-US" altLang="ko-KR" sz="14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44172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6F5C63-F8B1-4F20-B845-29CA967A9322}"/>
              </a:ext>
            </a:extLst>
          </p:cNvPr>
          <p:cNvSpPr txBox="1"/>
          <p:nvPr/>
        </p:nvSpPr>
        <p:spPr>
          <a:xfrm>
            <a:off x="5041222" y="1524925"/>
            <a:ext cx="5784727" cy="116955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주변 단어의 원</a:t>
            </a:r>
            <a:r>
              <a:rPr lang="en-US" altLang="ko-KR" sz="1400" dirty="0"/>
              <a:t>-</a:t>
            </a:r>
            <a:r>
              <a:rPr lang="ko-KR" altLang="en-US" sz="1400" dirty="0"/>
              <a:t>핫 벡터</a:t>
            </a:r>
            <a:r>
              <a:rPr lang="en-US" altLang="ko-KR" sz="1400" dirty="0"/>
              <a:t>(x)</a:t>
            </a:r>
            <a:r>
              <a:rPr lang="ko-KR" altLang="en-US" sz="1400" dirty="0"/>
              <a:t>에 대해 가중치 </a:t>
            </a:r>
            <a:r>
              <a:rPr lang="en-US" altLang="ko-KR" sz="1400" dirty="0"/>
              <a:t>W</a:t>
            </a:r>
            <a:r>
              <a:rPr lang="ko-KR" altLang="en-US" sz="1400" dirty="0"/>
              <a:t>가 곱해서 생겨진 </a:t>
            </a:r>
            <a:r>
              <a:rPr lang="en-US" altLang="ko-KR" sz="1400" dirty="0"/>
              <a:t>‘</a:t>
            </a:r>
            <a:r>
              <a:rPr lang="ko-KR" altLang="en-US" sz="1400" dirty="0"/>
              <a:t>결과 벡터들</a:t>
            </a:r>
            <a:r>
              <a:rPr lang="en-US" altLang="ko-KR" sz="1400" dirty="0"/>
              <a:t>’(</a:t>
            </a:r>
            <a:r>
              <a:rPr lang="en-US" altLang="ko-KR" sz="1400" dirty="0" err="1"/>
              <a:t>V_i</a:t>
            </a:r>
            <a:r>
              <a:rPr lang="en-US" altLang="ko-KR" sz="1400" dirty="0"/>
              <a:t>)</a:t>
            </a:r>
            <a:r>
              <a:rPr lang="ko-KR" altLang="en-US" sz="1400" dirty="0"/>
              <a:t>은 투사층에서 만나 </a:t>
            </a:r>
            <a:r>
              <a:rPr lang="ko-KR" altLang="en-US" sz="1400" b="1" dirty="0"/>
              <a:t>평균인 벡터</a:t>
            </a:r>
            <a:r>
              <a:rPr lang="ko-KR" altLang="en-US" sz="1400" dirty="0"/>
              <a:t>를 구하게 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투사층에서 벡터의 평균을 구하는 부분은 </a:t>
            </a:r>
            <a:r>
              <a:rPr lang="en-US" altLang="ko-KR" sz="1400" dirty="0"/>
              <a:t>CBOW</a:t>
            </a:r>
            <a:r>
              <a:rPr lang="ko-KR" altLang="en-US" sz="1400" dirty="0"/>
              <a:t>가 </a:t>
            </a:r>
            <a:r>
              <a:rPr lang="en-US" altLang="ko-KR" sz="1400" dirty="0"/>
              <a:t>Skip-Gram</a:t>
            </a:r>
            <a:r>
              <a:rPr lang="ko-KR" altLang="en-US" sz="1400" dirty="0"/>
              <a:t>과 다른 차이점이기도 함</a:t>
            </a:r>
            <a:endParaRPr lang="en-US" altLang="ko-KR" sz="1400" dirty="0"/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39C42F86-CDA7-43DF-BD3C-F3EEC65F9E2D}"/>
              </a:ext>
            </a:extLst>
          </p:cNvPr>
          <p:cNvSpPr txBox="1">
            <a:spLocks/>
          </p:cNvSpPr>
          <p:nvPr/>
        </p:nvSpPr>
        <p:spPr>
          <a:xfrm>
            <a:off x="500849" y="870012"/>
            <a:ext cx="10852951" cy="53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CBOW(Continuous Bag of Words) </a:t>
            </a:r>
            <a:endParaRPr lang="en-US" altLang="ko-KR" sz="1800" dirty="0"/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0300344C-D923-44C7-A67C-912B17FDCE0D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344AB-CDD9-47EA-8812-D74E79E7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496131"/>
            <a:ext cx="4393522" cy="273486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1D7C27-7A42-4C88-B23A-55E83DE7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8" y="4509355"/>
            <a:ext cx="5071460" cy="181598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/>
              <p:nvPr/>
            </p:nvSpPr>
            <p:spPr>
              <a:xfrm>
                <a:off x="5642498" y="3105744"/>
                <a:ext cx="5784727" cy="3108543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구해진 평균 벡터</a:t>
                </a:r>
                <a:r>
                  <a:rPr lang="en-US" altLang="ko-KR" sz="1400" dirty="0"/>
                  <a:t>(v)</a:t>
                </a:r>
                <a:r>
                  <a:rPr lang="ko-KR" altLang="en-US" sz="1400" dirty="0"/>
                  <a:t>는 두번째 가중치 행렬 </a:t>
                </a:r>
                <a:r>
                  <a:rPr lang="en-US" altLang="ko-KR" sz="1400" dirty="0"/>
                  <a:t>W'</a:t>
                </a:r>
                <a:r>
                  <a:rPr lang="ko-KR" altLang="en-US" sz="1400" dirty="0"/>
                  <a:t>와 곱해지며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곱셈의 결과</a:t>
                </a:r>
                <a:r>
                  <a:rPr lang="en-US" altLang="ko-KR" sz="1400" dirty="0"/>
                  <a:t>(z)</a:t>
                </a:r>
                <a:r>
                  <a:rPr lang="ko-KR" altLang="en-US" sz="1400" dirty="0"/>
                  <a:t>로는 원</a:t>
                </a:r>
                <a:r>
                  <a:rPr lang="en-US" altLang="ko-KR" sz="1400" dirty="0"/>
                  <a:t>-</a:t>
                </a:r>
                <a:r>
                  <a:rPr lang="ko-KR" altLang="en-US" sz="1400" dirty="0"/>
                  <a:t>핫 벡터들과 차원이 </a:t>
                </a:r>
                <a:r>
                  <a:rPr lang="en-US" altLang="ko-KR" sz="1400" dirty="0"/>
                  <a:t>V</a:t>
                </a:r>
                <a:r>
                  <a:rPr lang="ko-KR" altLang="en-US" sz="1400" dirty="0"/>
                  <a:t>로 동일한 벡터가 나옴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이 벡터</a:t>
                </a:r>
                <a:r>
                  <a:rPr lang="en-US" altLang="ko-KR" sz="1400" dirty="0"/>
                  <a:t>(z)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CBOW</a:t>
                </a:r>
                <a:r>
                  <a:rPr lang="ko-KR" altLang="en-US" sz="1400" dirty="0"/>
                  <a:t>는 </a:t>
                </a:r>
                <a:r>
                  <a:rPr lang="ko-KR" altLang="en-US" sz="1400" b="1" dirty="0" err="1"/>
                  <a:t>소프트맥스</a:t>
                </a:r>
                <a:r>
                  <a:rPr lang="en-US" altLang="ko-KR" sz="1400" b="1" dirty="0"/>
                  <a:t>(</a:t>
                </a:r>
                <a:r>
                  <a:rPr lang="en-US" altLang="ko-KR" sz="1400" b="1" dirty="0" err="1"/>
                  <a:t>softmax</a:t>
                </a:r>
                <a:r>
                  <a:rPr lang="en-US" altLang="ko-KR" sz="1400" b="1" dirty="0"/>
                  <a:t>) </a:t>
                </a:r>
                <a:r>
                  <a:rPr lang="ko-KR" altLang="en-US" sz="1400" dirty="0"/>
                  <a:t>함수를 지나고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벡터의 각 원소들의 값은 </a:t>
                </a:r>
                <a:r>
                  <a:rPr lang="en-US" altLang="ko-KR" sz="1400" b="1" dirty="0"/>
                  <a:t>0</a:t>
                </a:r>
                <a:r>
                  <a:rPr lang="ko-KR" altLang="en-US" sz="1400" b="1" dirty="0"/>
                  <a:t>과 </a:t>
                </a:r>
                <a:r>
                  <a:rPr lang="en-US" altLang="ko-KR" sz="1400" b="1" dirty="0"/>
                  <a:t>1</a:t>
                </a:r>
                <a:r>
                  <a:rPr lang="ko-KR" altLang="en-US" sz="1400" b="1" dirty="0"/>
                  <a:t>사이의 실수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가짐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총 합 </a:t>
                </a:r>
                <a:r>
                  <a:rPr lang="en-US" altLang="ko-KR" sz="1400" dirty="0"/>
                  <a:t>1)</a:t>
                </a:r>
              </a:p>
              <a:p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이는 다중 클래스 분류 문제를 위한 일종의 스코어 벡터</a:t>
                </a:r>
                <a:r>
                  <a:rPr lang="en-US" altLang="ko-KR" sz="1400" dirty="0"/>
                  <a:t>(score vector)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b="1" dirty="0"/>
                  <a:t>스코어 벡터</a:t>
                </a:r>
                <a:r>
                  <a:rPr lang="en-US" altLang="ko-KR" sz="1400" b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j</a:t>
                </a:r>
                <a:r>
                  <a:rPr lang="ko-KR" altLang="en-US" sz="1400" dirty="0"/>
                  <a:t>번째 인덱스가 가진 값은 </a:t>
                </a:r>
                <a:r>
                  <a:rPr lang="en-US" altLang="ko-KR" sz="1400" b="1" dirty="0"/>
                  <a:t>j</a:t>
                </a:r>
                <a:r>
                  <a:rPr lang="ko-KR" altLang="en-US" sz="1400" b="1" dirty="0"/>
                  <a:t>번째 단어가 중심 단어일 확률임</a:t>
                </a:r>
                <a:endParaRPr lang="en-US" altLang="ko-KR" sz="1400" b="1" dirty="0"/>
              </a:p>
              <a:p>
                <a:pPr marL="285750" indent="-285750">
                  <a:buFontTx/>
                  <a:buChar char="-"/>
                </a:pPr>
                <a:endParaRPr lang="en-US" altLang="ko-KR" sz="14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이 스코어 벡터의 값은 </a:t>
                </a:r>
                <a:r>
                  <a:rPr lang="ko-KR" altLang="en-US" sz="1400" b="1" dirty="0"/>
                  <a:t>레이블</a:t>
                </a:r>
                <a:r>
                  <a:rPr lang="en-US" altLang="ko-KR" sz="1400" b="1" dirty="0"/>
                  <a:t>(y)</a:t>
                </a:r>
                <a:r>
                  <a:rPr lang="ko-KR" altLang="en-US" sz="1400" dirty="0"/>
                  <a:t>에 해당하는 벡터인 중심 단어 원</a:t>
                </a:r>
                <a:r>
                  <a:rPr lang="en-US" altLang="ko-KR" sz="1400" dirty="0"/>
                  <a:t>-</a:t>
                </a:r>
                <a:r>
                  <a:rPr lang="ko-KR" altLang="en-US" sz="1400" dirty="0"/>
                  <a:t>핫 벡터의 값에 </a:t>
                </a:r>
                <a:r>
                  <a:rPr lang="ko-KR" altLang="en-US" sz="1400" b="1" dirty="0"/>
                  <a:t>가까워져야 함</a:t>
                </a:r>
                <a:endParaRPr lang="en-US" altLang="ko-KR" sz="1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98" y="3105744"/>
                <a:ext cx="5784727" cy="3108543"/>
              </a:xfrm>
              <a:prstGeom prst="rect">
                <a:avLst/>
              </a:prstGeom>
              <a:blipFill>
                <a:blip r:embed="rId4"/>
                <a:stretch>
                  <a:fillRect l="-421" b="-977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1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39C42F86-CDA7-43DF-BD3C-F3EEC65F9E2D}"/>
              </a:ext>
            </a:extLst>
          </p:cNvPr>
          <p:cNvSpPr txBox="1">
            <a:spLocks/>
          </p:cNvSpPr>
          <p:nvPr/>
        </p:nvSpPr>
        <p:spPr>
          <a:xfrm>
            <a:off x="500849" y="870012"/>
            <a:ext cx="10852951" cy="53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CBOW(Continuous Bag of Words) </a:t>
            </a:r>
            <a:endParaRPr lang="en-US" altLang="ko-KR" sz="1800" dirty="0"/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0300344C-D923-44C7-A67C-912B17FDCE0D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D7C27-7A42-4C88-B23A-55E83DE7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898677"/>
            <a:ext cx="5071460" cy="181598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/>
              <p:nvPr/>
            </p:nvSpPr>
            <p:spPr>
              <a:xfrm>
                <a:off x="5758649" y="1876908"/>
                <a:ext cx="5784727" cy="2708434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 두 </a:t>
                </a:r>
                <a:r>
                  <a:rPr lang="ko-KR" altLang="en-US" sz="1400" dirty="0" err="1"/>
                  <a:t>벡터값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sz="1400" dirty="0"/>
                  <a:t>, y)</a:t>
                </a:r>
                <a:r>
                  <a:rPr lang="ko-KR" altLang="en-US" sz="1400" dirty="0"/>
                  <a:t>의 오차를 줄이기위해 </a:t>
                </a:r>
                <a:r>
                  <a:rPr lang="en-US" altLang="ko-KR" sz="1400" dirty="0"/>
                  <a:t>CBOW</a:t>
                </a:r>
                <a:r>
                  <a:rPr lang="ko-KR" altLang="en-US" sz="1400" dirty="0"/>
                  <a:t>는 </a:t>
                </a:r>
                <a:r>
                  <a:rPr lang="ko-KR" altLang="en-US" sz="1400" b="1" dirty="0"/>
                  <a:t>손실 함수</a:t>
                </a:r>
                <a:r>
                  <a:rPr lang="en-US" altLang="ko-KR" sz="1400" b="1" dirty="0"/>
                  <a:t>(loss function)</a:t>
                </a:r>
                <a:r>
                  <a:rPr lang="ko-KR" altLang="en-US" sz="1400" b="1" dirty="0"/>
                  <a:t>로 크로스 엔트로피</a:t>
                </a:r>
                <a:r>
                  <a:rPr lang="en-US" altLang="ko-KR" sz="1400" b="1" dirty="0"/>
                  <a:t>(cross-entropy) </a:t>
                </a:r>
                <a:r>
                  <a:rPr lang="ko-KR" altLang="en-US" sz="1400" b="1" dirty="0"/>
                  <a:t>함수 </a:t>
                </a:r>
                <a:r>
                  <a:rPr lang="ko-KR" altLang="en-US" sz="1400" dirty="0"/>
                  <a:t>사용</a:t>
                </a:r>
                <a:endParaRPr lang="en-US" altLang="ko-KR" sz="14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sz="1400" b="1" dirty="0" err="1"/>
                  <a:t>역전파</a:t>
                </a:r>
                <a:r>
                  <a:rPr lang="en-US" altLang="ko-KR" sz="1400" b="1" dirty="0"/>
                  <a:t>(Back Propagation)</a:t>
                </a:r>
                <a:r>
                  <a:rPr lang="ko-KR" altLang="en-US" sz="1400" b="1" dirty="0"/>
                  <a:t>를 수행하면 </a:t>
                </a:r>
                <a:r>
                  <a:rPr lang="en-US" altLang="ko-KR" sz="1400" b="1" dirty="0"/>
                  <a:t>W</a:t>
                </a:r>
                <a:r>
                  <a:rPr lang="ko-KR" altLang="en-US" sz="1400" b="1" dirty="0"/>
                  <a:t>와 </a:t>
                </a:r>
                <a:r>
                  <a:rPr lang="en-US" altLang="ko-KR" sz="1400" b="1" dirty="0"/>
                  <a:t>W'</a:t>
                </a:r>
                <a:r>
                  <a:rPr lang="ko-KR" altLang="en-US" sz="1400" b="1" dirty="0"/>
                  <a:t>가 학습</a:t>
                </a:r>
                <a:r>
                  <a:rPr lang="ko-KR" altLang="en-US" sz="1400" dirty="0"/>
                  <a:t>됨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학습이 다 되었다면 </a:t>
                </a:r>
                <a:r>
                  <a:rPr lang="en-US" altLang="ko-KR" sz="1400" dirty="0"/>
                  <a:t>M</a:t>
                </a:r>
                <a:r>
                  <a:rPr lang="ko-KR" altLang="en-US" sz="1400" dirty="0"/>
                  <a:t>차원의 크기를 갖는 </a:t>
                </a:r>
                <a:r>
                  <a:rPr lang="en-US" altLang="ko-KR" sz="1400" dirty="0"/>
                  <a:t>W</a:t>
                </a:r>
                <a:r>
                  <a:rPr lang="ko-KR" altLang="en-US" sz="1400" dirty="0"/>
                  <a:t>의 행렬의 행을 각 단어의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벡터로 사용하거나 </a:t>
                </a:r>
                <a:r>
                  <a:rPr lang="en-US" altLang="ko-KR" sz="1400" dirty="0"/>
                  <a:t>W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W' </a:t>
                </a:r>
                <a:r>
                  <a:rPr lang="ko-KR" altLang="en-US" sz="1400" dirty="0"/>
                  <a:t>행렬 두 가지 모두를 가지고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벡터를 사용하기도 함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649" y="1876908"/>
                <a:ext cx="5784727" cy="2708434"/>
              </a:xfrm>
              <a:prstGeom prst="rect">
                <a:avLst/>
              </a:prstGeom>
              <a:blipFill>
                <a:blip r:embed="rId3"/>
                <a:stretch>
                  <a:fillRect l="-210" t="-224" b="-1121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1D1CBFCE-BCEA-436C-94B1-9822C9704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324" y="2534158"/>
            <a:ext cx="26574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</a:t>
            </a:r>
          </a:p>
          <a:p>
            <a:pPr>
              <a:buFontTx/>
              <a:buChar char="-"/>
            </a:pPr>
            <a:r>
              <a:rPr lang="ko-KR" altLang="en-US" sz="1800" dirty="0"/>
              <a:t>중심에 있는 단어를 입력으로 주변에 있는 단어들을 예측하는 방법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나머지 방식은 </a:t>
            </a:r>
            <a:r>
              <a:rPr lang="en-US" altLang="ko-KR" sz="1800" dirty="0"/>
              <a:t>CBOW</a:t>
            </a:r>
            <a:r>
              <a:rPr lang="ko-KR" altLang="en-US" sz="1800" dirty="0"/>
              <a:t>와 동일</a:t>
            </a:r>
            <a:endParaRPr lang="en-US" altLang="ko-KR" sz="1800" dirty="0"/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331ADC-6128-4F6A-805B-229DDBEE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2270606"/>
            <a:ext cx="4981189" cy="32179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48E836-96D8-49E4-9EFE-1BB86DC2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24" y="2728241"/>
            <a:ext cx="4695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1178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Office 테마</vt:lpstr>
      <vt:lpstr>Word Embedding</vt:lpstr>
      <vt:lpstr>워드 임베딩(Word Embedding)</vt:lpstr>
      <vt:lpstr>워드투벡터(Word2Vec)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글로브(GloVe)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21</cp:revision>
  <dcterms:created xsi:type="dcterms:W3CDTF">2024-01-16T00:12:36Z</dcterms:created>
  <dcterms:modified xsi:type="dcterms:W3CDTF">2024-01-16T04:18:47Z</dcterms:modified>
</cp:coreProperties>
</file>