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4" r:id="rId28"/>
    <p:sldId id="285" r:id="rId29"/>
    <p:sldId id="286" r:id="rId30"/>
    <p:sldId id="28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57DC6-FE75-4CCD-858A-FB58EEAD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DFD79-4AE6-489F-A55D-BFEEC0137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0C0D3-6A29-4697-8A8A-060FF7C5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6104B-F059-42BC-B33B-ABC9168A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58077-1911-412E-9C02-4EF005DF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DAF8F-CDDF-4E0F-AB8F-9CC44508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2EF14-A9F0-4317-973C-DD0C8A22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7BD3E-949D-40DC-A815-74A8390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79C1B-AB14-40F4-9381-E4E6F7C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49919-E0B4-40C8-80B3-BCA3C8CB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F8220-6AC9-4652-87A4-C20FAAC28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8C0B-C4D1-4ED3-AFEF-72D89AE0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301D3-E0A6-4605-A4F4-CD033CD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E18CF-9B16-465A-B93E-7D90C24D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0E5C3-AFB5-4DE4-81E3-8501A09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0307-E182-482A-BDBD-A4E09CA7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C6DFC-CC8E-4EE8-8992-BEB90B80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1DA6B-A2B6-46DF-AB48-9D3C09D5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A2FA4-CD01-46B2-B786-94409C19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121E8-1178-4120-B7E1-95A2C9C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16FDA-D5C5-4CB3-BBD0-80406C60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B754-658F-435F-B00F-D2271E8B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B255-977B-4280-B2D0-77805AF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51E6B-68A2-4C65-A533-9BE633EA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2D2F6-F17C-4267-9F46-3790FD5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ADB2-6481-417E-A5C4-0944BC09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1EDA1-1BC0-4A21-BC3A-C8D307B5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0CB9-7594-4046-A51A-DE92E0FF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285CE-F312-4C62-9F93-0D01A285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DF57D-04D1-4F31-AFE0-959EB2A1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D877A-B8B2-4B9B-AB53-2B9C293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3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04DC-FC71-4534-ABEE-799BBEB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484AB-4290-4DEF-A792-4D293012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E9F68-C448-4604-A68D-E63C37F3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57603-05DE-4A44-BD68-DBF06D81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11F15-92CE-4DE1-9DCF-C2A2043A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505AC-1838-4988-88BC-1CF9BD20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99356-8A77-4C34-82FA-EC912736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AB8E7-CD7E-46F3-8997-4AF664E0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7A5C-A230-4D6E-A1E9-999F3CA8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29C9C-B065-4842-A881-03E0B48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A53BA0-98B8-4F39-8147-CCDCF54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418D8-6D1C-4709-BE68-9C0303B9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7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159F7-4049-4D35-AE3A-9E97B55A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4E913-A10B-494B-9E27-24F135FE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5FAAB-AC78-4952-A91F-39D9054F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C9A1-8239-40A0-A947-896682FE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CFA06-54A3-4194-806D-B0C13879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43852-CD40-40CF-BD8E-97D7684B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82104-64C8-4ABE-91C8-62C89C76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FCA29-9AC7-4CEB-BEBF-8032A3F2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005A3-3667-4C7F-AE47-6ED81943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7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D1229-B869-43EF-8929-49CA2B4F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65BE38-9921-4433-A2B3-3BBD153E5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FE3EF-D47B-4AD8-8925-C07B10C6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7574F-6593-4646-81A4-F9AA05E3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5B89-899C-44EE-8A34-DDA1653C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400C-B66F-4B50-93F9-BA52017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32F3CF-1E78-433F-9F62-94BA0E66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331B7-0E9D-459E-A784-176528D3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ED4EF-CD03-417D-A4EF-68860E055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0207-0D4C-48E9-8737-F58414F3DF4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EA8B1-A522-4E8E-BCF5-68AD5DCE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0CC67-601D-4FCE-AD3A-9EA0596BA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C342-2CB3-4F1C-81AF-262E66A0B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eonghwang.github.io/nlp(natural%20language%20processing)/2023/02/10/nlp-kor-fasttext/" TargetMode="External"/><Relationship Id="rId2" Type="http://schemas.openxmlformats.org/officeDocument/2006/relationships/hyperlink" Target="https://wikidocs.net/book/215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6B8-E81C-4A0E-93FF-177A1AD64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1028" name="Picture 4" descr="https://velog.velcdn.com/images/onicle/post/43fb7b19-56fe-40a0-b06f-4b948731a628/image.png">
            <a:extLst>
              <a:ext uri="{FF2B5EF4-FFF2-40B4-BE49-F238E27FC236}">
                <a16:creationId xmlns:a16="http://schemas.microsoft.com/office/drawing/2014/main" id="{15B95783-739B-4B05-BFCD-163D03C6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6" y="2424794"/>
            <a:ext cx="6417594" cy="30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643E-E47C-4CBF-A97A-B3DDD456F7F6}"/>
              </a:ext>
            </a:extLst>
          </p:cNvPr>
          <p:cNvSpPr txBox="1"/>
          <p:nvPr/>
        </p:nvSpPr>
        <p:spPr>
          <a:xfrm>
            <a:off x="583096" y="1625551"/>
            <a:ext cx="79513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보통 한 단어에 대해 여러 학습 기회를 가지는 </a:t>
            </a:r>
            <a:r>
              <a:rPr lang="en-US" altLang="ko-KR" sz="1600" dirty="0"/>
              <a:t>Skip-gram</a:t>
            </a:r>
            <a:r>
              <a:rPr lang="ko-KR" altLang="en-US" sz="1600" dirty="0"/>
              <a:t>의 성능이 더 좋다고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511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만약 단어 집합의 크기가 수만 이상에 달한다면 </a:t>
            </a:r>
            <a:r>
              <a:rPr lang="en-US" altLang="ko-KR" sz="1800" dirty="0"/>
              <a:t>Word2Vec</a:t>
            </a:r>
            <a:r>
              <a:rPr lang="ko-KR" altLang="en-US" sz="1800" dirty="0"/>
              <a:t>은 학습하기에 무거운 모델이 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Word2Vec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역전파</a:t>
            </a:r>
            <a:r>
              <a:rPr lang="ko-KR" altLang="en-US" sz="1800" dirty="0"/>
              <a:t> 과정에서 </a:t>
            </a:r>
            <a:r>
              <a:rPr lang="ko-KR" altLang="en-US" sz="1800" b="1" dirty="0"/>
              <a:t>모든 단어의 </a:t>
            </a:r>
            <a:r>
              <a:rPr lang="ko-KR" altLang="en-US" sz="1800" b="1" dirty="0" err="1"/>
              <a:t>임베딩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벡터값의</a:t>
            </a:r>
            <a:r>
              <a:rPr lang="ko-KR" altLang="en-US" sz="1800" b="1" dirty="0"/>
              <a:t> 업데이트를 수행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현재 집중하고 있는 중심 단어와 주변 단어가 ＇</a:t>
            </a:r>
            <a:r>
              <a:rPr lang="ko-KR" altLang="en-US" sz="1800" dirty="0" err="1"/>
              <a:t>강아지＇와</a:t>
            </a:r>
            <a:r>
              <a:rPr lang="ko-KR" altLang="en-US" sz="1800" dirty="0"/>
              <a:t> ＇고양이＇</a:t>
            </a:r>
            <a:r>
              <a:rPr lang="en-US" altLang="ko-KR" sz="1800" dirty="0"/>
              <a:t>, </a:t>
            </a:r>
            <a:r>
              <a:rPr lang="ko-KR" altLang="en-US" sz="1800" dirty="0"/>
              <a:t>＇</a:t>
            </a:r>
            <a:r>
              <a:rPr lang="ko-KR" altLang="en-US" sz="1800" dirty="0" err="1"/>
              <a:t>귀여운＇과</a:t>
            </a:r>
            <a:r>
              <a:rPr lang="ko-KR" altLang="en-US" sz="1800" dirty="0"/>
              <a:t> 같은 단어라면</a:t>
            </a:r>
            <a:r>
              <a:rPr lang="en-US" altLang="ko-KR" sz="1800" dirty="0"/>
              <a:t>, </a:t>
            </a:r>
            <a:r>
              <a:rPr lang="ko-KR" altLang="en-US" sz="1800" dirty="0"/>
              <a:t>사실 이 단어들과 별 연관 관계가 없는 ＇</a:t>
            </a:r>
            <a:r>
              <a:rPr lang="ko-KR" altLang="en-US" sz="1800" dirty="0" err="1"/>
              <a:t>돈가스＇나</a:t>
            </a:r>
            <a:r>
              <a:rPr lang="ko-KR" altLang="en-US" sz="1800" dirty="0"/>
              <a:t> ＇</a:t>
            </a:r>
            <a:r>
              <a:rPr lang="ko-KR" altLang="en-US" sz="1800" dirty="0" err="1"/>
              <a:t>컴퓨터＇와</a:t>
            </a:r>
            <a:r>
              <a:rPr lang="ko-KR" altLang="en-US" sz="1800" dirty="0"/>
              <a:t> 같은 수많은 단어의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벡터값까지</a:t>
            </a:r>
            <a:r>
              <a:rPr lang="ko-KR" altLang="en-US" sz="1800" dirty="0"/>
              <a:t> 업데이트하는 것은 </a:t>
            </a:r>
            <a:r>
              <a:rPr lang="ko-KR" altLang="en-US" sz="1800" b="1" dirty="0"/>
              <a:t>비효율적</a:t>
            </a:r>
            <a:r>
              <a:rPr lang="ko-KR" altLang="en-US" sz="1800" dirty="0"/>
              <a:t>임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네거티브 샘플링</a:t>
            </a:r>
            <a:r>
              <a:rPr lang="en-US" altLang="ko-KR" sz="1800" b="1" dirty="0"/>
              <a:t>(negative sampling)</a:t>
            </a:r>
            <a:r>
              <a:rPr lang="ko-KR" altLang="en-US" sz="1800" dirty="0"/>
              <a:t>은 </a:t>
            </a:r>
            <a:r>
              <a:rPr lang="en-US" altLang="ko-KR" sz="1800" dirty="0"/>
              <a:t>Word2Vec</a:t>
            </a:r>
            <a:r>
              <a:rPr lang="ko-KR" altLang="en-US" sz="1800" dirty="0"/>
              <a:t>이 학습 과정에서 전체 단어 집합이 아니라 </a:t>
            </a:r>
            <a:r>
              <a:rPr lang="ko-KR" altLang="en-US" sz="1800" b="1" dirty="0"/>
              <a:t>일부 단어 집합에만 집중</a:t>
            </a:r>
            <a:r>
              <a:rPr lang="ko-KR" altLang="en-US" sz="1800" dirty="0"/>
              <a:t>할 수 있도록 하는 방법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하나의 중심 단어에 대해서 전체 단어 집합보다 훨씬 작은 단어 집합을 만들어 놓고 마지막 단계를 이진 분류 문제로 변환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b="1" dirty="0"/>
              <a:t>주변 단어들을 긍정</a:t>
            </a:r>
            <a:r>
              <a:rPr lang="en-US" altLang="ko-KR" sz="1800" b="1" dirty="0"/>
              <a:t>(positive</a:t>
            </a:r>
            <a:r>
              <a:rPr lang="en-US" altLang="ko-KR" sz="1800" dirty="0"/>
              <a:t>), </a:t>
            </a:r>
            <a:r>
              <a:rPr lang="ko-KR" altLang="en-US" sz="1800" b="1" dirty="0"/>
              <a:t>랜덤으로 샘플링 된 단어들을 부정</a:t>
            </a:r>
            <a:r>
              <a:rPr lang="en-US" altLang="ko-KR" sz="1800" b="1" dirty="0"/>
              <a:t>(negative)</a:t>
            </a:r>
            <a:r>
              <a:rPr lang="ko-KR" altLang="en-US" sz="1800" dirty="0"/>
              <a:t>으로 </a:t>
            </a:r>
            <a:r>
              <a:rPr lang="ko-KR" altLang="en-US" sz="1800" dirty="0" err="1"/>
              <a:t>레이블링한다면</a:t>
            </a:r>
            <a:r>
              <a:rPr lang="ko-KR" altLang="en-US" sz="1800" dirty="0"/>
              <a:t> </a:t>
            </a:r>
            <a:r>
              <a:rPr lang="ko-KR" altLang="en-US" sz="1800" b="1" dirty="0"/>
              <a:t>이진 분류 문제</a:t>
            </a:r>
            <a:r>
              <a:rPr lang="ko-KR" altLang="en-US" sz="1800" dirty="0"/>
              <a:t>를 위한 데이터셋이 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이는 기존의 단어 집합의 크기만큼의 선택지를 두고 다중 클래스 분류 문제를 풀던 </a:t>
            </a:r>
            <a:r>
              <a:rPr lang="en-US" altLang="ko-KR" sz="1800" dirty="0"/>
              <a:t>Word2Vec</a:t>
            </a:r>
            <a:r>
              <a:rPr lang="ko-KR" altLang="en-US" sz="1800" dirty="0"/>
              <a:t>보다 훨씬 </a:t>
            </a:r>
            <a:r>
              <a:rPr lang="ko-KR" altLang="en-US" sz="1800" dirty="0" err="1"/>
              <a:t>연산량에서</a:t>
            </a:r>
            <a:r>
              <a:rPr lang="ko-KR" altLang="en-US" sz="1800" dirty="0"/>
              <a:t> 효율적임</a:t>
            </a:r>
            <a:r>
              <a:rPr lang="en-US" altLang="ko-KR" sz="1800" dirty="0"/>
              <a:t>.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21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</a:t>
            </a:r>
          </a:p>
          <a:p>
            <a:pPr>
              <a:buFontTx/>
              <a:buChar char="-"/>
            </a:pPr>
            <a:r>
              <a:rPr lang="en-US" altLang="ko-KR" sz="1800" dirty="0"/>
              <a:t>SGNS</a:t>
            </a:r>
            <a:r>
              <a:rPr lang="ko-KR" altLang="en-US" sz="1800" dirty="0"/>
              <a:t>는 중심 단어와 주변 단어가 모두 입력이 되고</a:t>
            </a:r>
            <a:r>
              <a:rPr lang="en-US" altLang="ko-KR" sz="1800" dirty="0"/>
              <a:t>, </a:t>
            </a:r>
            <a:r>
              <a:rPr lang="ko-KR" altLang="en-US" sz="1800" dirty="0"/>
              <a:t>두 단어가 실제 윈도우 크기 내에 존재하는 이웃 관계인지 그 확률을 예측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9DEEF8-30B2-42EA-8ECB-7B2D5DB9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116725"/>
            <a:ext cx="6546291" cy="262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DE224-91E0-4F09-9BCC-EFB56C8D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02" y="2116725"/>
            <a:ext cx="4181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87571-D7F3-4A9C-BF06-1AD61CE2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" y="1378036"/>
            <a:ext cx="4498322" cy="226999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8AD06B-1D5F-4BF3-A32C-73C28F0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837" y="2751431"/>
            <a:ext cx="2523064" cy="1796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C5FB3-42E3-455B-8212-A30FDC7663BC}"/>
              </a:ext>
            </a:extLst>
          </p:cNvPr>
          <p:cNvSpPr txBox="1"/>
          <p:nvPr/>
        </p:nvSpPr>
        <p:spPr>
          <a:xfrm>
            <a:off x="5709174" y="1484664"/>
            <a:ext cx="5784727" cy="116955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테이블 중 </a:t>
            </a:r>
            <a:endParaRPr lang="en-US" altLang="ko-KR" sz="1400" dirty="0"/>
          </a:p>
          <a:p>
            <a:r>
              <a:rPr lang="ko-KR" altLang="en-US" sz="1400" dirty="0"/>
              <a:t>하나는 입력 </a:t>
            </a:r>
            <a:r>
              <a:rPr lang="en-US" altLang="ko-KR" sz="1400" dirty="0"/>
              <a:t>1</a:t>
            </a:r>
            <a:r>
              <a:rPr lang="ko-KR" altLang="en-US" sz="1400" dirty="0"/>
              <a:t>인 중심 단어의 테이블 </a:t>
            </a:r>
            <a:r>
              <a:rPr lang="ko-KR" altLang="en-US" sz="1400" dirty="0" err="1"/>
              <a:t>룩업을</a:t>
            </a:r>
            <a:r>
              <a:rPr lang="ko-KR" altLang="en-US" sz="1400" dirty="0"/>
              <a:t> 위한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하나는 입력 </a:t>
            </a:r>
            <a:r>
              <a:rPr lang="en-US" altLang="ko-KR" sz="1400" dirty="0"/>
              <a:t>2</a:t>
            </a:r>
            <a:r>
              <a:rPr lang="ko-KR" altLang="en-US" sz="1400" dirty="0"/>
              <a:t>인 주변 단어의 테이블 </a:t>
            </a:r>
            <a:r>
              <a:rPr lang="ko-KR" altLang="en-US" sz="1400" dirty="0" err="1"/>
              <a:t>룩업을</a:t>
            </a:r>
            <a:r>
              <a:rPr lang="ko-KR" altLang="en-US" sz="1400" dirty="0"/>
              <a:t> 위한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단어는 각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테이블을 테이블 </a:t>
            </a:r>
            <a:r>
              <a:rPr lang="ko-KR" altLang="en-US" sz="1400" dirty="0" err="1"/>
              <a:t>룩업하여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벡터로 변환</a:t>
            </a:r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D7CA2-EC35-4859-9F42-0B84E933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7" y="3911207"/>
            <a:ext cx="3599014" cy="271676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22368B-FB2D-4B36-9B58-B4E70C2446AB}"/>
              </a:ext>
            </a:extLst>
          </p:cNvPr>
          <p:cNvSpPr txBox="1"/>
          <p:nvPr/>
        </p:nvSpPr>
        <p:spPr>
          <a:xfrm>
            <a:off x="4515219" y="5117576"/>
            <a:ext cx="5784727" cy="7386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중심 단어와 주변 단어의 </a:t>
            </a:r>
            <a:r>
              <a:rPr lang="ko-KR" altLang="en-US" sz="1400" b="1" dirty="0" err="1"/>
              <a:t>내적값</a:t>
            </a:r>
            <a:r>
              <a:rPr lang="ko-KR" altLang="en-US" sz="1400" dirty="0" err="1"/>
              <a:t>을</a:t>
            </a:r>
            <a:r>
              <a:rPr lang="ko-KR" altLang="en-US" sz="1400" dirty="0"/>
              <a:t> 이 모델의 </a:t>
            </a:r>
            <a:r>
              <a:rPr lang="ko-KR" altLang="en-US" sz="1400" b="1" dirty="0" err="1"/>
              <a:t>예측값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하고</a:t>
            </a:r>
            <a:r>
              <a:rPr lang="en-US" altLang="ko-KR" sz="1400" dirty="0"/>
              <a:t>, </a:t>
            </a:r>
          </a:p>
          <a:p>
            <a:r>
              <a:rPr lang="ko-KR" altLang="en-US" sz="1400" b="1" dirty="0"/>
              <a:t>레이블과의 오차로부터 </a:t>
            </a:r>
            <a:r>
              <a:rPr lang="ko-KR" altLang="en-US" sz="1400" b="1" dirty="0" err="1"/>
              <a:t>역전파</a:t>
            </a:r>
            <a:r>
              <a:rPr lang="ko-KR" altLang="en-US" sz="1400" dirty="0" err="1"/>
              <a:t>하여</a:t>
            </a:r>
            <a:r>
              <a:rPr lang="ko-KR" altLang="en-US" sz="1400" dirty="0"/>
              <a:t> 중심 단어와 주변 단어의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벡터값을</a:t>
            </a:r>
            <a:r>
              <a:rPr lang="ko-KR" altLang="en-US" sz="1400" b="1" dirty="0"/>
              <a:t> 업데이트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43503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 with negative sampling(SGNS) - </a:t>
            </a:r>
            <a:r>
              <a:rPr lang="en-US" altLang="ko-KR" sz="1800" dirty="0" err="1"/>
              <a:t>Keras</a:t>
            </a:r>
            <a:r>
              <a:rPr lang="en-US" altLang="ko-KR" sz="1800" dirty="0"/>
              <a:t> </a:t>
            </a:r>
            <a:r>
              <a:rPr lang="ko-KR" altLang="en-US" sz="1800" dirty="0"/>
              <a:t>이용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3DED56-F980-40C4-8215-CE17A64D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82946"/>
            <a:ext cx="504825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00F06B-747A-4C1F-A721-4658BF05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1680159"/>
            <a:ext cx="778192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896769-24FA-40D5-A0F3-E51EDD3B0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7"/>
          <a:stretch/>
        </p:blipFill>
        <p:spPr>
          <a:xfrm>
            <a:off x="434173" y="2425584"/>
            <a:ext cx="5595151" cy="2314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DF5CD8-3E3B-447F-B457-D1952280A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49" y="4808423"/>
            <a:ext cx="5391150" cy="1724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28392-BE4E-459C-A161-52C13F677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678" y="2358793"/>
            <a:ext cx="5772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9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4"/>
            <a:ext cx="10852951" cy="523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글로브</a:t>
            </a:r>
            <a:r>
              <a:rPr lang="en-US" altLang="ko-KR" sz="1800" dirty="0"/>
              <a:t>(Global Vectors for Word Representation) (2014, Stanford) 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카운트 기반</a:t>
            </a:r>
            <a:r>
              <a:rPr lang="en-US" altLang="ko-KR" sz="1800" dirty="0"/>
              <a:t>, </a:t>
            </a:r>
            <a:r>
              <a:rPr lang="ko-KR" altLang="en-US" sz="1800" dirty="0"/>
              <a:t>예측기반을</a:t>
            </a:r>
            <a:r>
              <a:rPr lang="en-US" altLang="ko-KR" sz="1800" dirty="0"/>
              <a:t> </a:t>
            </a:r>
            <a:r>
              <a:rPr lang="ko-KR" altLang="en-US" sz="1800" dirty="0"/>
              <a:t>모두 사용하는 방법론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카운트 기반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en-US" altLang="ko-KR" sz="1800" dirty="0"/>
              <a:t>LSA(Latent Semantic Analysis): DTM</a:t>
            </a:r>
            <a:r>
              <a:rPr lang="ko-KR" altLang="en-US" sz="1800" dirty="0"/>
              <a:t>이나 </a:t>
            </a:r>
            <a:r>
              <a:rPr lang="en-US" altLang="ko-KR" sz="1800" dirty="0"/>
              <a:t>TF-IDF </a:t>
            </a:r>
            <a:r>
              <a:rPr lang="ko-KR" altLang="en-US" sz="1800" dirty="0"/>
              <a:t>행렬과 같이 각 문서에서의 각 단어의 빈도수를 카운트 한 행렬이라는 전체적인 통계 정보를 입력으로 받아 차원을 축소</a:t>
            </a:r>
            <a:r>
              <a:rPr lang="en-US" altLang="ko-KR" sz="1800" dirty="0"/>
              <a:t>(Truncated SVD)</a:t>
            </a:r>
            <a:r>
              <a:rPr lang="ko-KR" altLang="en-US" sz="1800" dirty="0"/>
              <a:t>하여 잠재된 의미를 끌어내는 방법론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단어 의미의 유추 작업</a:t>
            </a:r>
            <a:r>
              <a:rPr lang="en-US" altLang="ko-KR" sz="1800" dirty="0"/>
              <a:t>(Analogy task)</a:t>
            </a:r>
            <a:r>
              <a:rPr lang="ko-KR" altLang="en-US" sz="1800" dirty="0"/>
              <a:t>에 성능이 떨어짐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예측 기반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en-US" altLang="ko-KR" sz="1800" dirty="0"/>
              <a:t>Word2Vec: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실제값과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예측값에</a:t>
            </a:r>
            <a:r>
              <a:rPr lang="ko-KR" altLang="en-US" sz="1800" dirty="0"/>
              <a:t> 대한 오차를 손실 함수를 통해 </a:t>
            </a:r>
            <a:r>
              <a:rPr lang="ko-KR" altLang="en-US" sz="1800" dirty="0" err="1"/>
              <a:t>줄여나가며</a:t>
            </a:r>
            <a:r>
              <a:rPr lang="ko-KR" altLang="en-US" sz="1800" dirty="0"/>
              <a:t> 학습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err="1"/>
              <a:t>임베딩</a:t>
            </a:r>
            <a:r>
              <a:rPr lang="ko-KR" altLang="en-US" sz="1800" dirty="0"/>
              <a:t> 벡터가 윈도우 크기 내에서만 주변 단어를 고려하기 때문에 코퍼스의 전체적인 통계 정보를 반영하지 못함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4863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66919-E824-4AD5-A0D6-6A0CFF28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1381125"/>
            <a:ext cx="2228850" cy="1047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52DDF6-DA6A-4A39-8A53-746163BE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3" y="2428875"/>
            <a:ext cx="5600700" cy="3752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윈도우 기반 동시 등장 행렬</a:t>
            </a:r>
            <a:r>
              <a:rPr lang="en-US" altLang="ko-KR" sz="1400" b="1" dirty="0"/>
              <a:t>(window based co-occurrence matrix)</a:t>
            </a:r>
          </a:p>
        </p:txBody>
      </p:sp>
    </p:spTree>
    <p:extLst>
      <p:ext uri="{BB962C8B-B14F-4D97-AF65-F5344CB8AC3E}">
        <p14:creationId xmlns:p14="http://schemas.microsoft.com/office/powerpoint/2010/main" val="303723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동시 등장 확률</a:t>
            </a:r>
            <a:r>
              <a:rPr lang="en-US" altLang="ko-KR" sz="1400" b="1" dirty="0"/>
              <a:t>(co-occurrence probability)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C7B080-1D5E-441A-A117-90DB0632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3" y="1485900"/>
            <a:ext cx="68199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EA60D-4CA2-425F-852B-EC628C1A0DE2}"/>
              </a:ext>
            </a:extLst>
          </p:cNvPr>
          <p:cNvSpPr txBox="1"/>
          <p:nvPr/>
        </p:nvSpPr>
        <p:spPr>
          <a:xfrm>
            <a:off x="500848" y="3605871"/>
            <a:ext cx="105155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GloVe</a:t>
            </a:r>
            <a:r>
              <a:rPr lang="ko-KR" altLang="en-US" sz="1600" dirty="0"/>
              <a:t>의 아이디어를 한 줄로 요약하면 </a:t>
            </a:r>
            <a:r>
              <a:rPr lang="en-US" altLang="ko-KR" sz="1600" b="1" dirty="0"/>
              <a:t>'</a:t>
            </a:r>
            <a:r>
              <a:rPr lang="ko-KR" altLang="en-US" sz="1600" b="1" dirty="0" err="1"/>
              <a:t>임베딩</a:t>
            </a:r>
            <a:r>
              <a:rPr lang="ko-KR" altLang="en-US" sz="1600" b="1" dirty="0"/>
              <a:t> 된 중심 단어와 주변 단어 벡터의 내적이 전체 코퍼스에서의 동시 등장 확률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로그값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이 되도록 만드는 것</a:t>
            </a:r>
            <a:r>
              <a:rPr lang="en-US" altLang="ko-KR" sz="1600" b="1" dirty="0"/>
              <a:t>'</a:t>
            </a:r>
            <a:endParaRPr lang="en-US" altLang="ko-KR" sz="1200" dirty="0"/>
          </a:p>
        </p:txBody>
      </p:sp>
      <p:pic>
        <p:nvPicPr>
          <p:cNvPr id="1026" name="Picture 2" descr="https://velog.velcdn.com/images%2Fxuio%2Fpost%2Fff7b7fbe-f55d-41a6-af0c-372991d1ac35%2Fimage.png">
            <a:extLst>
              <a:ext uri="{FF2B5EF4-FFF2-40B4-BE49-F238E27FC236}">
                <a16:creationId xmlns:a16="http://schemas.microsoft.com/office/drawing/2014/main" id="{5D0CF1D9-D499-4ECD-9475-D57BE04B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4252202"/>
            <a:ext cx="4332163" cy="5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78EE4F-3704-4FFC-8554-EF748000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47" y="4252202"/>
            <a:ext cx="5640388" cy="2375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4459B-91A0-40C8-A3FB-E416409DC15B}"/>
              </a:ext>
            </a:extLst>
          </p:cNvPr>
          <p:cNvSpPr txBox="1"/>
          <p:nvPr/>
        </p:nvSpPr>
        <p:spPr>
          <a:xfrm>
            <a:off x="656631" y="5033546"/>
            <a:ext cx="47765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손실 함수 설계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7827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손실함수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177FA-DB5C-4D93-B2C7-EF9DBE9C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09029"/>
            <a:ext cx="2124075" cy="800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CA7665-4276-435B-9874-496D713D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2175167"/>
            <a:ext cx="2333625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61AD84-F6CD-4527-9732-5EF549E1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9" y="2975267"/>
            <a:ext cx="2495550" cy="666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198E64-7A9C-463F-8DF4-790193EB3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171" y="3724187"/>
            <a:ext cx="310515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32EB69-C65F-4F4B-A8D4-3CF0772B2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171" y="4427974"/>
            <a:ext cx="5248275" cy="476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B66C6B-C471-414E-8D35-26CA1DB7C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171" y="5093661"/>
            <a:ext cx="4629150" cy="695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A46297-5A81-4825-8254-0B16D663EE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9" y="5885553"/>
            <a:ext cx="2943225" cy="752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02BA7-BC1B-4619-B181-6B9FD2FE62FC}"/>
              </a:ext>
            </a:extLst>
          </p:cNvPr>
          <p:cNvSpPr txBox="1"/>
          <p:nvPr/>
        </p:nvSpPr>
        <p:spPr>
          <a:xfrm>
            <a:off x="3009902" y="1474621"/>
            <a:ext cx="89571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두 개의 중심단어가 주어지고 하나의 주변단어가 주어질 때 어떠한 함수 </a:t>
            </a:r>
            <a:r>
              <a:rPr lang="en-US" altLang="ko-KR" sz="1200" dirty="0"/>
              <a:t>F</a:t>
            </a:r>
            <a:r>
              <a:rPr lang="ko-KR" altLang="en-US" sz="1200" dirty="0"/>
              <a:t>를 통해 동시 발생 확률 비율을 도출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873A81-0781-4180-A78D-5F8F9B25F128}"/>
              </a:ext>
            </a:extLst>
          </p:cNvPr>
          <p:cNvSpPr txBox="1"/>
          <p:nvPr/>
        </p:nvSpPr>
        <p:spPr>
          <a:xfrm>
            <a:off x="3124986" y="2631018"/>
            <a:ext cx="8957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벡터 간 관계를 </a:t>
            </a:r>
            <a:r>
              <a:rPr lang="ko-KR" altLang="en-US" sz="1200" dirty="0" err="1"/>
              <a:t>따져보기</a:t>
            </a:r>
            <a:r>
              <a:rPr lang="ko-KR" altLang="en-US" sz="1200" dirty="0"/>
              <a:t> 위해 </a:t>
            </a:r>
            <a:r>
              <a:rPr lang="en-US" altLang="ko-KR" sz="1200" dirty="0" err="1"/>
              <a:t>w_i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w_j</a:t>
            </a:r>
            <a:r>
              <a:rPr lang="ko-KR" altLang="en-US" sz="1200" dirty="0"/>
              <a:t>를 뺀 벡터에 </a:t>
            </a:r>
            <a:r>
              <a:rPr lang="en-US" altLang="ko-KR" sz="1200" dirty="0" err="1"/>
              <a:t>w_k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내적함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빼는 이유는 추후 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이 성립 되어 손쉽게 처리할 수 있기 때문</a:t>
            </a:r>
            <a:r>
              <a:rPr lang="en-US" altLang="ko-KR" sz="1200" dirty="0"/>
              <a:t>)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476E3-668A-467F-B7A1-D7CB02072D54}"/>
              </a:ext>
            </a:extLst>
          </p:cNvPr>
          <p:cNvSpPr txBox="1"/>
          <p:nvPr/>
        </p:nvSpPr>
        <p:spPr>
          <a:xfrm>
            <a:off x="4465837" y="3827807"/>
            <a:ext cx="49167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 </a:t>
            </a:r>
            <a:r>
              <a:rPr lang="en-US" altLang="ko-KR" sz="1200" dirty="0"/>
              <a:t>(F</a:t>
            </a:r>
            <a:r>
              <a:rPr lang="ko-KR" altLang="en-US" sz="1200" dirty="0"/>
              <a:t>는 준동형 식이라는 필수 조건 설정</a:t>
            </a:r>
            <a:r>
              <a:rPr lang="en-US" altLang="ko-KR" sz="1200" dirty="0"/>
              <a:t>)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55993-2D61-4860-8581-D3E8E663C4AD}"/>
              </a:ext>
            </a:extLst>
          </p:cNvPr>
          <p:cNvSpPr txBox="1"/>
          <p:nvPr/>
        </p:nvSpPr>
        <p:spPr>
          <a:xfrm>
            <a:off x="6511446" y="4527599"/>
            <a:ext cx="28710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 </a:t>
            </a:r>
            <a:r>
              <a:rPr lang="en-US" altLang="ko-KR" sz="1200" dirty="0"/>
              <a:t>– </a:t>
            </a:r>
            <a:r>
              <a:rPr lang="ko-KR" altLang="en-US" sz="1200" dirty="0"/>
              <a:t>벡터 값</a:t>
            </a:r>
            <a:endParaRPr lang="en-US" altLang="ko-KR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4A330-10E4-4D28-BD49-54C453A1D7FE}"/>
              </a:ext>
            </a:extLst>
          </p:cNvPr>
          <p:cNvSpPr txBox="1"/>
          <p:nvPr/>
        </p:nvSpPr>
        <p:spPr>
          <a:xfrm>
            <a:off x="5962510" y="5239105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 </a:t>
            </a:r>
            <a:r>
              <a:rPr lang="en-US" altLang="ko-KR" sz="1200" dirty="0"/>
              <a:t>– </a:t>
            </a:r>
            <a:r>
              <a:rPr lang="ko-KR" altLang="en-US" sz="1200" dirty="0"/>
              <a:t>벡터 값 뺄셈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DAF335-010B-403F-93F5-D67FDC198158}"/>
              </a:ext>
            </a:extLst>
          </p:cNvPr>
          <p:cNvSpPr txBox="1"/>
          <p:nvPr/>
        </p:nvSpPr>
        <p:spPr>
          <a:xfrm>
            <a:off x="4100837" y="6073689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준동형</a:t>
            </a:r>
            <a:r>
              <a:rPr lang="en-US" altLang="ko-KR" sz="1200" dirty="0"/>
              <a:t>(Homomorphism)</a:t>
            </a:r>
            <a:r>
              <a:rPr lang="ko-KR" altLang="en-US" sz="1200" dirty="0"/>
              <a:t>식을 </a:t>
            </a:r>
            <a:r>
              <a:rPr lang="en-US" altLang="ko-KR" sz="1200" dirty="0" err="1"/>
              <a:t>GloVe</a:t>
            </a:r>
            <a:r>
              <a:rPr lang="ko-KR" altLang="en-US" sz="1200" dirty="0"/>
              <a:t>식에 적용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8341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손실함수</a:t>
            </a:r>
            <a:endParaRPr lang="en-US" altLang="ko-KR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E60A3-35B0-471E-9C98-207F0457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54134"/>
            <a:ext cx="1695450" cy="771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F1CAED-C10B-48A6-858C-04DFC20E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2549768"/>
            <a:ext cx="3057525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A3D92-EB04-4E18-AA31-12A5D254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9" y="3662340"/>
            <a:ext cx="3324225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BBFE0A-AB49-4C1F-AFEE-F00A1FF7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99" y="5090277"/>
            <a:ext cx="4352925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92A523-B590-47DA-BAE3-8F421596F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49" y="5955815"/>
            <a:ext cx="2419350" cy="447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A9790-2F81-4539-B572-055717EFD4E1}"/>
              </a:ext>
            </a:extLst>
          </p:cNvPr>
          <p:cNvSpPr txBox="1"/>
          <p:nvPr/>
        </p:nvSpPr>
        <p:spPr>
          <a:xfrm>
            <a:off x="2480662" y="1702506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이전 식을 좌변에 대입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31DB5-35CD-4E65-95D1-04722095024E}"/>
              </a:ext>
            </a:extLst>
          </p:cNvPr>
          <p:cNvSpPr txBox="1"/>
          <p:nvPr/>
        </p:nvSpPr>
        <p:spPr>
          <a:xfrm>
            <a:off x="3858411" y="2755696"/>
            <a:ext cx="3615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좌변을 풀어 쓰면</a:t>
            </a:r>
            <a:r>
              <a:rPr lang="en-US" altLang="ko-KR" sz="1200" dirty="0"/>
              <a:t>, </a:t>
            </a:r>
            <a:r>
              <a:rPr lang="ko-KR" altLang="en-US" sz="1200" dirty="0"/>
              <a:t>뺄셈에 대한 준동형식과 일치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036CA-C401-4498-BA9D-FB13F791457C}"/>
              </a:ext>
            </a:extLst>
          </p:cNvPr>
          <p:cNvSpPr txBox="1"/>
          <p:nvPr/>
        </p:nvSpPr>
        <p:spPr>
          <a:xfrm>
            <a:off x="4055200" y="3909602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이러한 식을 만족하는 함수로 지수 함수</a:t>
            </a:r>
            <a:r>
              <a:rPr lang="en-US" altLang="ko-KR" sz="1200" dirty="0"/>
              <a:t>(exponential function)</a:t>
            </a:r>
            <a:r>
              <a:rPr lang="ko-KR" altLang="en-US" sz="1200" dirty="0"/>
              <a:t>이 있음</a:t>
            </a:r>
            <a:r>
              <a:rPr lang="en-US" altLang="ko-KR" sz="1200" dirty="0"/>
              <a:t>!</a:t>
            </a:r>
            <a:endParaRPr lang="en-US" altLang="ko-KR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B6B9EDD-DFB1-408A-A497-FAAEF66D1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99" y="4318752"/>
            <a:ext cx="2438400" cy="542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C1E6AD-CDEA-4E23-8DE2-18C772600558}"/>
              </a:ext>
            </a:extLst>
          </p:cNvPr>
          <p:cNvSpPr txBox="1"/>
          <p:nvPr/>
        </p:nvSpPr>
        <p:spPr>
          <a:xfrm>
            <a:off x="4055200" y="4861677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다음 식 도출 가능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44619-9790-4897-840C-50EE2593D573}"/>
              </a:ext>
            </a:extLst>
          </p:cNvPr>
          <p:cNvSpPr txBox="1"/>
          <p:nvPr/>
        </p:nvSpPr>
        <p:spPr>
          <a:xfrm>
            <a:off x="3558374" y="6042352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 </a:t>
            </a:r>
            <a:r>
              <a:rPr lang="en-US" altLang="ko-KR" sz="1200" dirty="0" err="1"/>
              <a:t>X_i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b_i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b_k</a:t>
            </a:r>
            <a:r>
              <a:rPr lang="ko-KR" altLang="en-US" sz="1200" dirty="0"/>
              <a:t>라는 편향 상수항으로 대체</a:t>
            </a:r>
            <a:r>
              <a:rPr lang="en-US" altLang="ko-KR" sz="1200" dirty="0"/>
              <a:t> 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4830F6-41F2-4B39-BC1C-7BACA4B26BEB}"/>
              </a:ext>
            </a:extLst>
          </p:cNvPr>
          <p:cNvSpPr txBox="1"/>
          <p:nvPr/>
        </p:nvSpPr>
        <p:spPr>
          <a:xfrm>
            <a:off x="3558374" y="6408563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좌변과 우변의 차를 손실 함수로 정의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2364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2"/>
            <a:ext cx="10515600" cy="5227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희소 표현</a:t>
            </a:r>
            <a:r>
              <a:rPr lang="en-US" altLang="ko-KR" sz="1800" dirty="0"/>
              <a:t>(sparse representation)</a:t>
            </a:r>
            <a:r>
              <a:rPr lang="ko-KR" altLang="en-US" sz="1800" dirty="0"/>
              <a:t> </a:t>
            </a:r>
            <a:r>
              <a:rPr lang="en-US" altLang="ko-KR" sz="1800" dirty="0"/>
              <a:t>vs </a:t>
            </a:r>
            <a:r>
              <a:rPr lang="ko-KR" altLang="en-US" sz="1800" dirty="0"/>
              <a:t>밀집 표현</a:t>
            </a:r>
            <a:r>
              <a:rPr lang="en-US" altLang="ko-KR" sz="1800" dirty="0"/>
              <a:t>(dense representation)</a:t>
            </a:r>
          </a:p>
          <a:p>
            <a:r>
              <a:rPr lang="ko-KR" altLang="en-US" sz="1800" dirty="0"/>
              <a:t>희소 표현</a:t>
            </a:r>
            <a:endParaRPr lang="en-US" altLang="ko-KR" sz="1800" dirty="0"/>
          </a:p>
          <a:p>
            <a:pPr lvl="1"/>
            <a:r>
              <a:rPr lang="ko-KR" altLang="en-US" sz="1800" dirty="0"/>
              <a:t>원</a:t>
            </a:r>
            <a:r>
              <a:rPr lang="en-US" altLang="ko-KR" sz="1800" dirty="0"/>
              <a:t>-</a:t>
            </a:r>
            <a:r>
              <a:rPr lang="ko-KR" altLang="en-US" sz="1800" dirty="0"/>
              <a:t>핫 벡터 </a:t>
            </a:r>
            <a:r>
              <a:rPr lang="en-US" altLang="ko-KR" sz="1800" dirty="0"/>
              <a:t>(0</a:t>
            </a:r>
            <a:r>
              <a:rPr lang="ko-KR" altLang="en-US" sz="1800" dirty="0"/>
              <a:t>과 </a:t>
            </a:r>
            <a:r>
              <a:rPr lang="en-US" altLang="ko-KR" sz="1800" dirty="0"/>
              <a:t>1)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강아지 </a:t>
            </a:r>
            <a:r>
              <a:rPr lang="en-US" altLang="ko-KR" sz="1800" dirty="0"/>
              <a:t>= [ 0 0 0 0 1 0 0 0 0 0 0 0 ... </a:t>
            </a:r>
            <a:r>
              <a:rPr lang="ko-KR" altLang="en-US" sz="1800" dirty="0"/>
              <a:t>중략 </a:t>
            </a:r>
            <a:r>
              <a:rPr lang="en-US" altLang="ko-KR" sz="1800" dirty="0"/>
              <a:t>... 0] # </a:t>
            </a:r>
            <a:r>
              <a:rPr lang="ko-KR" altLang="en-US" sz="1800" dirty="0"/>
              <a:t>이때 </a:t>
            </a:r>
            <a:r>
              <a:rPr lang="en-US" altLang="ko-KR" sz="1800" dirty="0"/>
              <a:t>1 </a:t>
            </a:r>
            <a:r>
              <a:rPr lang="ko-KR" altLang="en-US" sz="1800" dirty="0"/>
              <a:t>뒤의 </a:t>
            </a:r>
            <a:r>
              <a:rPr lang="en-US" altLang="ko-KR" sz="1800" dirty="0"/>
              <a:t>0</a:t>
            </a:r>
            <a:r>
              <a:rPr lang="ko-KR" altLang="en-US" sz="1800" dirty="0"/>
              <a:t>의 수는 </a:t>
            </a:r>
            <a:r>
              <a:rPr lang="en-US" altLang="ko-KR" sz="1800" dirty="0"/>
              <a:t>9995</a:t>
            </a:r>
            <a:r>
              <a:rPr lang="ko-KR" altLang="en-US" sz="1800" dirty="0"/>
              <a:t>개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공간적 낭비</a:t>
            </a:r>
            <a:r>
              <a:rPr lang="en-US" altLang="ko-KR" sz="1800" dirty="0"/>
              <a:t>, </a:t>
            </a:r>
            <a:r>
              <a:rPr lang="ko-KR" altLang="en-US" sz="1800" dirty="0"/>
              <a:t>단어의 의미를 표현하지 못함</a:t>
            </a:r>
            <a:endParaRPr lang="en-US" altLang="ko-KR" sz="1800" dirty="0"/>
          </a:p>
          <a:p>
            <a:r>
              <a:rPr lang="ko-KR" altLang="en-US" sz="1800" dirty="0"/>
              <a:t>밀집 표현</a:t>
            </a:r>
            <a:endParaRPr lang="en-US" altLang="ko-KR" sz="1800" dirty="0"/>
          </a:p>
          <a:p>
            <a:pPr lvl="1"/>
            <a:r>
              <a:rPr lang="en-US" altLang="ko-KR" sz="1800" dirty="0"/>
              <a:t>LSA, Word2Vec, </a:t>
            </a:r>
            <a:r>
              <a:rPr lang="en-US" altLang="ko-KR" sz="1800" dirty="0" err="1"/>
              <a:t>FastText</a:t>
            </a:r>
            <a:r>
              <a:rPr lang="en-US" altLang="ko-KR" sz="1800" dirty="0"/>
              <a:t>, Glove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/>
            <a:r>
              <a:rPr lang="ko-KR" altLang="en-US" sz="1800" dirty="0"/>
              <a:t>사용자가 설정한 값으로 모든 단어의 벡터 표현의 차원을 맞춤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강아지 </a:t>
            </a:r>
            <a:r>
              <a:rPr lang="en-US" altLang="ko-KR" sz="1800" dirty="0"/>
              <a:t>= [0.2 1.8 1.1 -2.1 1.1 2.8 ... </a:t>
            </a:r>
            <a:r>
              <a:rPr lang="ko-KR" altLang="en-US" sz="1800" dirty="0"/>
              <a:t>중략 </a:t>
            </a:r>
            <a:r>
              <a:rPr lang="en-US" altLang="ko-KR" sz="1800" dirty="0"/>
              <a:t>...] # </a:t>
            </a:r>
            <a:r>
              <a:rPr lang="ko-KR" altLang="en-US" sz="1800" dirty="0"/>
              <a:t>이 벡터의 차원은 </a:t>
            </a:r>
            <a:r>
              <a:rPr lang="en-US" altLang="ko-KR" sz="1800" dirty="0"/>
              <a:t>128</a:t>
            </a:r>
          </a:p>
          <a:p>
            <a:pPr lvl="1"/>
            <a:r>
              <a:rPr lang="ko-KR" altLang="en-US" sz="1800" dirty="0"/>
              <a:t>단어를 밀집 벡터</a:t>
            </a:r>
            <a:r>
              <a:rPr lang="en-US" altLang="ko-KR" sz="1800" dirty="0"/>
              <a:t>(dense vector)</a:t>
            </a:r>
            <a:r>
              <a:rPr lang="ko-KR" altLang="en-US" sz="1800" dirty="0"/>
              <a:t>의 형태로 표현하는 방법을 워드 </a:t>
            </a:r>
            <a:r>
              <a:rPr lang="ko-KR" altLang="en-US" sz="1800" dirty="0" err="1"/>
              <a:t>임베딩</a:t>
            </a:r>
            <a:r>
              <a:rPr lang="en-US" altLang="ko-KR" sz="1800" dirty="0"/>
              <a:t>(word embedding)</a:t>
            </a:r>
            <a:r>
              <a:rPr lang="ko-KR" altLang="en-US" sz="1800" dirty="0"/>
              <a:t>이라고 함</a:t>
            </a:r>
            <a:endParaRPr lang="en-US" altLang="ko-KR" sz="1800" dirty="0"/>
          </a:p>
          <a:p>
            <a:pPr lvl="1"/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359FE9-913E-4FCB-9D64-1FD089A1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4500385"/>
            <a:ext cx="4317330" cy="2005052"/>
          </a:xfrm>
          <a:prstGeom prst="rect">
            <a:avLst/>
          </a:prstGeom>
        </p:spPr>
      </p:pic>
      <p:sp>
        <p:nvSpPr>
          <p:cNvPr id="13" name="제목 7">
            <a:extLst>
              <a:ext uri="{FF2B5EF4-FFF2-40B4-BE49-F238E27FC236}">
                <a16:creationId xmlns:a16="http://schemas.microsoft.com/office/drawing/2014/main" id="{36E172FC-D24B-4CB2-8443-9403588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워드 </a:t>
            </a:r>
            <a:r>
              <a:rPr lang="ko-KR" altLang="en-US" sz="2400" dirty="0" err="1"/>
              <a:t>임베딩</a:t>
            </a:r>
            <a:r>
              <a:rPr lang="en-US" altLang="ko-KR" sz="2400" dirty="0"/>
              <a:t>(Word Embedding)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524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97CB-9CF1-42A0-ACA7-D383B272D2F0}"/>
              </a:ext>
            </a:extLst>
          </p:cNvPr>
          <p:cNvSpPr txBox="1"/>
          <p:nvPr/>
        </p:nvSpPr>
        <p:spPr>
          <a:xfrm>
            <a:off x="500849" y="1001252"/>
            <a:ext cx="88816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손실함수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09926-25A7-4071-A931-545EAED1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03689"/>
            <a:ext cx="501967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BAD717-2998-44A7-8546-6902C624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3" y="2672074"/>
            <a:ext cx="4171950" cy="2133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BBAB91-B6B0-4207-91F1-3F2FAF52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9" y="4869217"/>
            <a:ext cx="5905500" cy="72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D9A537-9740-4D7C-8D61-1378BBB94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524" y="3505918"/>
            <a:ext cx="2628900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9A948-53D2-45CA-8741-193A14EAC8C5}"/>
              </a:ext>
            </a:extLst>
          </p:cNvPr>
          <p:cNvSpPr txBox="1"/>
          <p:nvPr/>
        </p:nvSpPr>
        <p:spPr>
          <a:xfrm>
            <a:off x="6612292" y="5163463"/>
            <a:ext cx="26826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최종적인 일반화된 손실 함수</a:t>
            </a:r>
            <a:endParaRPr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DD426-9689-4F19-A260-B098A79FD06D}"/>
              </a:ext>
            </a:extLst>
          </p:cNvPr>
          <p:cNvSpPr txBox="1"/>
          <p:nvPr/>
        </p:nvSpPr>
        <p:spPr>
          <a:xfrm>
            <a:off x="500849" y="2268974"/>
            <a:ext cx="56303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X_ik</a:t>
            </a:r>
            <a:r>
              <a:rPr lang="ko-KR" altLang="en-US" sz="1200" dirty="0"/>
              <a:t> 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될 수 있음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가중치 함수 </a:t>
            </a:r>
            <a:r>
              <a:rPr lang="en-US" altLang="ko-KR" sz="1200" dirty="0">
                <a:sym typeface="Wingdings" panose="05000000000000000000" pitchFamily="2" charset="2"/>
              </a:rPr>
              <a:t>f(</a:t>
            </a:r>
            <a:r>
              <a:rPr lang="en-US" altLang="ko-KR" sz="1200" dirty="0" err="1">
                <a:sym typeface="Wingdings" panose="05000000000000000000" pitchFamily="2" charset="2"/>
              </a:rPr>
              <a:t>Xi_ij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sym typeface="Wingdings" panose="05000000000000000000" pitchFamily="2" charset="2"/>
              </a:rPr>
              <a:t>를 도입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6203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/>
              <a:t>글로브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GloVe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3B5C53-6560-402C-B2DD-3F9B6763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28540"/>
            <a:ext cx="5524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패스트텍스트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FastText</a:t>
            </a:r>
            <a:r>
              <a:rPr lang="en-US" altLang="ko-KR" sz="1800" dirty="0"/>
              <a:t>) (2015, </a:t>
            </a:r>
            <a:r>
              <a:rPr lang="en-US" altLang="ko-KR" sz="1800" dirty="0" err="1"/>
              <a:t>facebook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Word2Vec</a:t>
            </a:r>
            <a:r>
              <a:rPr lang="ko-KR" altLang="en-US" sz="1800" dirty="0"/>
              <a:t>의 확장</a:t>
            </a:r>
            <a:r>
              <a:rPr lang="en-US" altLang="ko-KR" sz="1800" dirty="0"/>
              <a:t>, </a:t>
            </a:r>
            <a:r>
              <a:rPr lang="ko-KR" altLang="en-US" sz="1800" dirty="0"/>
              <a:t>단 </a:t>
            </a:r>
            <a:r>
              <a:rPr lang="ko-KR" altLang="en-US" sz="1800" b="1" dirty="0"/>
              <a:t>하나의 단어에도 여러 단어들이 존재</a:t>
            </a:r>
            <a:r>
              <a:rPr lang="ko-KR" altLang="en-US" sz="1800" dirty="0"/>
              <a:t>하는 것으로 간주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b="1" dirty="0" err="1"/>
              <a:t>서브워드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subword</a:t>
            </a:r>
            <a:r>
              <a:rPr lang="en-US" altLang="ko-KR" sz="1800" b="1" dirty="0"/>
              <a:t>)</a:t>
            </a:r>
            <a:r>
              <a:rPr lang="ko-KR" altLang="en-US" sz="1800" dirty="0"/>
              <a:t>를 고려하여 학습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 err="1"/>
              <a:t>서브워드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subword</a:t>
            </a:r>
            <a:r>
              <a:rPr lang="en-US" altLang="ko-KR" sz="1800" b="1" dirty="0"/>
              <a:t>) </a:t>
            </a:r>
          </a:p>
          <a:p>
            <a:pPr>
              <a:buFontTx/>
              <a:buChar char="-"/>
            </a:pPr>
            <a:r>
              <a:rPr lang="ko-KR" altLang="en-US" sz="1600" dirty="0"/>
              <a:t>각 단어를 글자 단위 </a:t>
            </a:r>
            <a:r>
              <a:rPr lang="en-US" altLang="ko-KR" sz="1600" dirty="0"/>
              <a:t>n-gram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구성을 취급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단 시작과 끝인 </a:t>
            </a:r>
            <a:r>
              <a:rPr lang="en-US" altLang="ko-KR" sz="1600" dirty="0"/>
              <a:t>&lt;, &gt;, </a:t>
            </a:r>
            <a:r>
              <a:rPr lang="ko-KR" altLang="en-US" sz="1600" dirty="0"/>
              <a:t>그리고 기존 단어 토큰 </a:t>
            </a:r>
            <a:r>
              <a:rPr lang="en-US" altLang="ko-KR" sz="1600" dirty="0"/>
              <a:t>&lt;word&gt;</a:t>
            </a:r>
            <a:r>
              <a:rPr lang="ko-KR" altLang="en-US" sz="1600" dirty="0"/>
              <a:t>를 추가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600" dirty="0"/>
              <a:t>기본 값으로 최소</a:t>
            </a:r>
            <a:r>
              <a:rPr lang="en-US" altLang="ko-KR" sz="1600" dirty="0"/>
              <a:t>=3, </a:t>
            </a:r>
            <a:r>
              <a:rPr lang="ko-KR" altLang="en-US" sz="1600" dirty="0"/>
              <a:t>최대</a:t>
            </a:r>
            <a:r>
              <a:rPr lang="en-US" altLang="ko-KR" sz="1600" dirty="0"/>
              <a:t>=6</a:t>
            </a:r>
            <a:r>
              <a:rPr lang="ko-KR" altLang="en-US" sz="1600" dirty="0"/>
              <a:t>으로 설정 되어 있음</a:t>
            </a:r>
            <a:r>
              <a:rPr lang="en-US" altLang="ko-KR" sz="1600" dirty="0"/>
              <a:t>. </a:t>
            </a:r>
          </a:p>
          <a:p>
            <a:pPr>
              <a:buFontTx/>
              <a:buChar char="-"/>
            </a:pP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서브워드를</a:t>
            </a:r>
            <a:r>
              <a:rPr lang="ko-KR" altLang="en-US" sz="1600" dirty="0"/>
              <a:t> 벡터화하고</a:t>
            </a:r>
            <a:r>
              <a:rPr lang="en-US" altLang="ko-KR" sz="1600" dirty="0"/>
              <a:t>, </a:t>
            </a:r>
          </a:p>
          <a:p>
            <a:pPr>
              <a:buFontTx/>
              <a:buChar char="-"/>
            </a:pPr>
            <a:r>
              <a:rPr lang="ko-KR" altLang="en-US" sz="1600" dirty="0"/>
              <a:t>단어</a:t>
            </a:r>
            <a:r>
              <a:rPr lang="en-US" altLang="ko-KR" sz="1600" dirty="0"/>
              <a:t>(ex. apple)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벡터값은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벡터값들의</a:t>
            </a:r>
            <a:r>
              <a:rPr lang="ko-KR" altLang="en-US" sz="1600" dirty="0"/>
              <a:t> 총 합으로 구성함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7954E-E0D8-4850-B835-8C248EC6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517" y="2433313"/>
            <a:ext cx="3171825" cy="1228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F77EA8-03DA-483A-B354-4B33CA97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84" y="5227468"/>
            <a:ext cx="668655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F48CB8-C88F-49E1-8F0E-7EC0FBEFF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84" y="6023313"/>
            <a:ext cx="7953375" cy="36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1467B4-63E9-4EE3-B691-7126628B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849" y="4169466"/>
            <a:ext cx="3995230" cy="15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0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모르는 단어</a:t>
            </a:r>
            <a:r>
              <a:rPr lang="en-US" altLang="ko-KR" sz="1800" b="1" dirty="0"/>
              <a:t>(out of vocabulary, OOV)</a:t>
            </a:r>
            <a:r>
              <a:rPr lang="ko-KR" altLang="en-US" sz="1800" dirty="0"/>
              <a:t>에 대한 대응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600" dirty="0" err="1"/>
              <a:t>FastText</a:t>
            </a:r>
            <a:r>
              <a:rPr lang="ko-KR" altLang="en-US" sz="1600" dirty="0"/>
              <a:t>의 인공 신경망을 학습한 후에는 데이터 셋의 모든 단어의 각 </a:t>
            </a:r>
            <a:r>
              <a:rPr lang="en-US" altLang="ko-KR" sz="1600" dirty="0"/>
              <a:t>n-gram</a:t>
            </a:r>
            <a:r>
              <a:rPr lang="ko-KR" altLang="en-US" sz="1600" dirty="0"/>
              <a:t>에 대해서 워드 </a:t>
            </a:r>
            <a:r>
              <a:rPr lang="ko-KR" altLang="en-US" sz="1600" dirty="0" err="1"/>
              <a:t>임베딩이</a:t>
            </a:r>
            <a:r>
              <a:rPr lang="ko-KR" altLang="en-US" sz="1600" dirty="0"/>
              <a:t> 됨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subword</a:t>
            </a:r>
            <a:r>
              <a:rPr lang="ko-KR" altLang="en-US" sz="1600" dirty="0"/>
              <a:t>를 통해 모르는 단어</a:t>
            </a:r>
            <a:r>
              <a:rPr lang="en-US" altLang="ko-KR" sz="1600" dirty="0"/>
              <a:t>(OOV)</a:t>
            </a:r>
            <a:r>
              <a:rPr lang="ko-KR" altLang="en-US" sz="1600" dirty="0"/>
              <a:t>에 대해서도 다른 단어와의 유사도를 계산할 수 있음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/>
              <a:t>Ex. ‘birthplace’</a:t>
            </a:r>
            <a:r>
              <a:rPr lang="ko-KR" altLang="en-US" sz="1600" dirty="0"/>
              <a:t>는 학습되지 않고</a:t>
            </a:r>
            <a:r>
              <a:rPr lang="en-US" altLang="ko-KR" sz="1600" dirty="0"/>
              <a:t>, ‘birth’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‘place’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되었다면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는 </a:t>
            </a:r>
            <a:r>
              <a:rPr lang="en-US" altLang="ko-KR" sz="1600" dirty="0"/>
              <a:t>‘birthplace’ </a:t>
            </a:r>
            <a:r>
              <a:rPr lang="ko-KR" altLang="en-US" sz="1600" dirty="0"/>
              <a:t>벡터를 얻을 수 있음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29893-7AD3-4DCB-B4B0-35BE438F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4284354"/>
            <a:ext cx="3627268" cy="457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650E5C-4084-4BC5-A3F8-6C632793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4901960"/>
            <a:ext cx="6885372" cy="1762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BD5E7A-D103-4219-9E18-6B93FC7B1B8F}"/>
              </a:ext>
            </a:extLst>
          </p:cNvPr>
          <p:cNvSpPr txBox="1"/>
          <p:nvPr/>
        </p:nvSpPr>
        <p:spPr>
          <a:xfrm>
            <a:off x="7501217" y="5015168"/>
            <a:ext cx="14667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FastText</a:t>
            </a:r>
            <a:endParaRPr lang="en-US" altLang="ko-KR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4BAB7-8D75-4EE6-9C96-F5A892618342}"/>
              </a:ext>
            </a:extLst>
          </p:cNvPr>
          <p:cNvSpPr txBox="1"/>
          <p:nvPr/>
        </p:nvSpPr>
        <p:spPr>
          <a:xfrm>
            <a:off x="4197243" y="4374496"/>
            <a:ext cx="14667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Word2Vec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9F77CE-B2F5-4507-B5E4-4822961B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2" y="2295169"/>
            <a:ext cx="4987401" cy="18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0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빈도 수가 적었던 단어</a:t>
            </a:r>
            <a:r>
              <a:rPr lang="en-US" altLang="ko-KR" sz="1800" b="1" dirty="0"/>
              <a:t>(rare word)</a:t>
            </a:r>
            <a:r>
              <a:rPr lang="ko-KR" altLang="en-US" sz="1800" dirty="0"/>
              <a:t>에 대한 대응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600" dirty="0"/>
              <a:t>Word2Vec</a:t>
            </a:r>
            <a:r>
              <a:rPr lang="ko-KR" altLang="en-US" sz="1600" dirty="0"/>
              <a:t>은 등장 빈도가 적은 단어에 대해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정확도가 낮음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하지만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는 그 단어의 </a:t>
            </a:r>
            <a:r>
              <a:rPr lang="en-US" altLang="ko-KR" sz="1600" dirty="0"/>
              <a:t>n-gram</a:t>
            </a:r>
            <a:r>
              <a:rPr lang="ko-KR" altLang="en-US" sz="1600" dirty="0"/>
              <a:t>이 다른 단어의 </a:t>
            </a:r>
            <a:r>
              <a:rPr lang="en-US" altLang="ko-KR" sz="1600" dirty="0"/>
              <a:t>n-gram</a:t>
            </a:r>
            <a:r>
              <a:rPr lang="ko-KR" altLang="en-US" sz="1600" dirty="0"/>
              <a:t>과 겹치면 정확도 상승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또한 노이즈</a:t>
            </a:r>
            <a:r>
              <a:rPr lang="en-US" altLang="ko-KR" sz="1600" dirty="0"/>
              <a:t>(</a:t>
            </a:r>
            <a:r>
              <a:rPr lang="ko-KR" altLang="en-US" sz="1600" dirty="0"/>
              <a:t>오타 등</a:t>
            </a:r>
            <a:r>
              <a:rPr lang="en-US" altLang="ko-KR" sz="1600" dirty="0"/>
              <a:t>)</a:t>
            </a:r>
            <a:r>
              <a:rPr lang="ko-KR" altLang="en-US" sz="1600" dirty="0"/>
              <a:t>가 많은 코퍼스에서 강점을 가짐</a:t>
            </a:r>
            <a:r>
              <a:rPr lang="en-US" altLang="ko-KR" sz="1600" dirty="0"/>
              <a:t>. (ex. </a:t>
            </a:r>
            <a:r>
              <a:rPr lang="en-US" altLang="ko-KR" sz="1600" dirty="0" err="1"/>
              <a:t>oranze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BC6C4F-D8B6-4726-8A41-C5B274EE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724"/>
            <a:ext cx="4896821" cy="19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패스트텍스트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FastText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한국어 </a:t>
            </a:r>
            <a:r>
              <a:rPr lang="en-US" altLang="ko-KR" sz="1800" b="1" dirty="0" err="1"/>
              <a:t>FastText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음절 단위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‘</a:t>
            </a:r>
            <a:r>
              <a:rPr lang="ko-KR" altLang="en-US" sz="1800" dirty="0"/>
              <a:t>자연어처리</a:t>
            </a:r>
            <a:r>
              <a:rPr lang="en-US" altLang="ko-KR" sz="1800" dirty="0"/>
              <a:t>’ n=3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자모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단위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600" dirty="0"/>
              <a:t>자모 단위로 가게 되면 오타나 노이즈 측면에서 더 강한 </a:t>
            </a:r>
            <a:r>
              <a:rPr lang="ko-KR" altLang="en-US" sz="1600" dirty="0" err="1"/>
              <a:t>임베딩을</a:t>
            </a:r>
            <a:r>
              <a:rPr lang="ko-KR" altLang="en-US" sz="1600" dirty="0"/>
              <a:t> 기대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한국어의 </a:t>
            </a:r>
            <a:r>
              <a:rPr lang="ko-KR" altLang="en-US" sz="1600" dirty="0" err="1"/>
              <a:t>오탈자는</a:t>
            </a:r>
            <a:r>
              <a:rPr lang="ko-KR" altLang="en-US" sz="1600" dirty="0"/>
              <a:t> 초</a:t>
            </a:r>
            <a:r>
              <a:rPr lang="en-US" altLang="ko-KR" sz="1600" dirty="0"/>
              <a:t>/</a:t>
            </a:r>
            <a:r>
              <a:rPr lang="ko-KR" altLang="en-US" sz="1600" dirty="0"/>
              <a:t>중</a:t>
            </a:r>
            <a:r>
              <a:rPr lang="en-US" altLang="ko-KR" sz="1600" dirty="0"/>
              <a:t>/</a:t>
            </a:r>
            <a:r>
              <a:rPr lang="ko-KR" altLang="en-US" sz="1600" dirty="0"/>
              <a:t>종성에서 한군데 정도가 틀리기 때문에 자음</a:t>
            </a:r>
            <a:r>
              <a:rPr lang="en-US" altLang="ko-KR" sz="1600" dirty="0"/>
              <a:t>/</a:t>
            </a:r>
            <a:r>
              <a:rPr lang="ko-KR" altLang="en-US" sz="1600" dirty="0"/>
              <a:t>모음을 풀어서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학습하는게 좋음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i="1" dirty="0" err="1"/>
              <a:t>hgtk</a:t>
            </a:r>
            <a:r>
              <a:rPr lang="ko-KR" altLang="en-US" sz="1600" dirty="0"/>
              <a:t> 패키지 사용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D22333-5052-4E1B-A298-90E39893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95" y="1841007"/>
            <a:ext cx="2637962" cy="4722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904535-2B4C-402A-8BF0-FB955095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6" y="4793479"/>
            <a:ext cx="4828393" cy="674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B4DA74-429F-48B6-A49D-738E095A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49" y="1615158"/>
            <a:ext cx="3989033" cy="8636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A01C36-E9F0-4D3C-9544-31DC1C386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949" y="4615880"/>
            <a:ext cx="3583387" cy="15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ELMo</a:t>
            </a:r>
            <a:r>
              <a:rPr lang="en-US" altLang="ko-KR" sz="1800" b="1" dirty="0"/>
              <a:t>(Embeddings from Language Model)</a:t>
            </a:r>
          </a:p>
          <a:p>
            <a:pPr>
              <a:buFontTx/>
              <a:buChar char="-"/>
            </a:pPr>
            <a:r>
              <a:rPr lang="ko-KR" altLang="en-US" sz="1600" dirty="0"/>
              <a:t>문맥을 반영한 워드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(Contextualized Word Embedding)</a:t>
            </a:r>
          </a:p>
          <a:p>
            <a:pPr>
              <a:buFontTx/>
              <a:buChar char="-"/>
            </a:pPr>
            <a:r>
              <a:rPr lang="en-US" altLang="ko-KR" sz="1600" dirty="0"/>
              <a:t>Ex. Bank</a:t>
            </a:r>
            <a:r>
              <a:rPr lang="ko-KR" altLang="en-US" sz="1600" dirty="0"/>
              <a:t>는 </a:t>
            </a:r>
            <a:r>
              <a:rPr lang="en-US" altLang="ko-KR" sz="1600" dirty="0"/>
              <a:t>Bank Account(</a:t>
            </a:r>
            <a:r>
              <a:rPr lang="ko-KR" altLang="en-US" sz="1600" dirty="0"/>
              <a:t>은행 계좌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River Bank(</a:t>
            </a:r>
            <a:r>
              <a:rPr lang="ko-KR" altLang="en-US" sz="1600" dirty="0"/>
              <a:t>강둑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전혀 다른 의미를 가짐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</a:t>
            </a:r>
            <a:r>
              <a:rPr lang="en-US" altLang="ko-KR" sz="1600" dirty="0"/>
              <a:t>Word2Vec</a:t>
            </a:r>
            <a:r>
              <a:rPr lang="ko-KR" altLang="en-US" sz="1600" dirty="0"/>
              <a:t>이나 </a:t>
            </a:r>
            <a:r>
              <a:rPr lang="en-US" altLang="ko-KR" sz="1600" dirty="0" err="1"/>
              <a:t>GloVe</a:t>
            </a:r>
            <a:r>
              <a:rPr lang="en-US" altLang="ko-KR" sz="1600" dirty="0"/>
              <a:t> </a:t>
            </a:r>
            <a:r>
              <a:rPr lang="ko-KR" altLang="en-US" sz="1600" dirty="0"/>
              <a:t>등으로 표현된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벡터들은 이를 제대로 반영하지 못함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biLM</a:t>
            </a:r>
            <a:r>
              <a:rPr lang="en-US" altLang="ko-KR" sz="1600" dirty="0"/>
              <a:t>(Bidirectional Language Model)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ELMo</a:t>
            </a:r>
            <a:r>
              <a:rPr lang="ko-KR" altLang="en-US" sz="1600" dirty="0"/>
              <a:t>는 순방향 </a:t>
            </a:r>
            <a:r>
              <a:rPr lang="en-US" altLang="ko-KR" sz="1600" dirty="0"/>
              <a:t>RNN </a:t>
            </a:r>
            <a:r>
              <a:rPr lang="ko-KR" altLang="en-US" sz="1600" dirty="0"/>
              <a:t>뿐만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위의 그림과는 반대 방향으로 문장을 스캔하는 역방향 </a:t>
            </a:r>
            <a:r>
              <a:rPr lang="en-US" altLang="ko-KR" sz="1600" dirty="0"/>
              <a:t>RNN </a:t>
            </a:r>
            <a:r>
              <a:rPr lang="ko-KR" altLang="en-US" sz="1600" dirty="0"/>
              <a:t>또한 활용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ELMo</a:t>
            </a:r>
            <a:r>
              <a:rPr lang="ko-KR" altLang="en-US" sz="1600" dirty="0"/>
              <a:t>는 양쪽 방향의 언어 모델을 둘 다 학습하여 활용</a:t>
            </a:r>
            <a:endParaRPr lang="en-US" altLang="ko-KR" sz="1050" dirty="0"/>
          </a:p>
        </p:txBody>
      </p:sp>
      <p:pic>
        <p:nvPicPr>
          <p:cNvPr id="1026" name="Picture 2" descr="https://wikidocs.net/images/page/33930/deepbilm.PNG">
            <a:extLst>
              <a:ext uri="{FF2B5EF4-FFF2-40B4-BE49-F238E27FC236}">
                <a16:creationId xmlns:a16="http://schemas.microsoft.com/office/drawing/2014/main" id="{0A6C6620-460B-4F5B-B4E2-7E4B3836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32" y="3588377"/>
            <a:ext cx="2273793" cy="225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docs.net/images/page/33930/forwardbackwordlm2.PNG">
            <a:extLst>
              <a:ext uri="{FF2B5EF4-FFF2-40B4-BE49-F238E27FC236}">
                <a16:creationId xmlns:a16="http://schemas.microsoft.com/office/drawing/2014/main" id="{CCBAA5CC-E79F-4D34-9072-05359CA1D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58" y="3854469"/>
            <a:ext cx="4352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6F35-47E2-4F7E-BD14-7554B0BEAB1A}"/>
              </a:ext>
            </a:extLst>
          </p:cNvPr>
          <p:cNvSpPr txBox="1"/>
          <p:nvPr/>
        </p:nvSpPr>
        <p:spPr>
          <a:xfrm>
            <a:off x="1676307" y="6044659"/>
            <a:ext cx="16972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순방향 </a:t>
            </a:r>
            <a:r>
              <a:rPr lang="en-US" altLang="ko-KR" sz="1200" dirty="0"/>
              <a:t>RNN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06B2B-BCBE-46D9-B8E4-8FC811F5545C}"/>
              </a:ext>
            </a:extLst>
          </p:cNvPr>
          <p:cNvSpPr txBox="1"/>
          <p:nvPr/>
        </p:nvSpPr>
        <p:spPr>
          <a:xfrm>
            <a:off x="5022958" y="6106045"/>
            <a:ext cx="50817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biLM</a:t>
            </a:r>
            <a:r>
              <a:rPr lang="en-US" altLang="ko-KR" sz="1200" dirty="0"/>
              <a:t>, </a:t>
            </a:r>
            <a:r>
              <a:rPr lang="ko-KR" altLang="en-US" sz="1200" dirty="0"/>
              <a:t>다층 구조</a:t>
            </a:r>
            <a:r>
              <a:rPr lang="en-US" altLang="ko-KR" sz="1200" dirty="0"/>
              <a:t>(Multi-layer)(</a:t>
            </a:r>
            <a:r>
              <a:rPr lang="ko-KR" altLang="en-US" sz="1200" dirty="0"/>
              <a:t>은닉층이 최소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)</a:t>
            </a:r>
            <a:r>
              <a:rPr lang="ko-KR" altLang="en-US" sz="1200" dirty="0"/>
              <a:t>를 전제로 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1359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biLM</a:t>
            </a:r>
            <a:r>
              <a:rPr lang="en-US" altLang="ko-KR" sz="1600" dirty="0"/>
              <a:t>(Bidirectional Language Model)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biLM</a:t>
            </a:r>
            <a:r>
              <a:rPr lang="ko-KR" altLang="en-US" sz="1600" dirty="0"/>
              <a:t>의 각 시점의 입력이 되는 단어 벡터는 </a:t>
            </a:r>
            <a:r>
              <a:rPr lang="ko-KR" altLang="en-US" sz="1600" b="1" dirty="0" err="1"/>
              <a:t>합성곱</a:t>
            </a:r>
            <a:r>
              <a:rPr lang="ko-KR" altLang="en-US" sz="1600" b="1" dirty="0"/>
              <a:t> 신경망</a:t>
            </a:r>
            <a:r>
              <a:rPr lang="ko-KR" altLang="en-US" sz="1600" dirty="0"/>
              <a:t>을 이용한 </a:t>
            </a:r>
            <a:r>
              <a:rPr lang="ko-KR" altLang="en-US" sz="1600" b="1" dirty="0"/>
              <a:t>문자 </a:t>
            </a:r>
            <a:r>
              <a:rPr lang="ko-KR" altLang="en-US" sz="1600" b="1" dirty="0" err="1"/>
              <a:t>임베딩</a:t>
            </a:r>
            <a:r>
              <a:rPr lang="en-US" altLang="ko-KR" sz="1600" b="1" dirty="0"/>
              <a:t>(character embedding)</a:t>
            </a:r>
            <a:r>
              <a:rPr lang="ko-KR" altLang="en-US" sz="1600" dirty="0"/>
              <a:t>을 통해 얻은 단어 벡터임</a:t>
            </a:r>
            <a:r>
              <a:rPr lang="en-US" altLang="ko-KR" sz="16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임베딩은</a:t>
            </a:r>
            <a:r>
              <a:rPr lang="ko-KR" altLang="en-US" sz="1600" dirty="0"/>
              <a:t> 마치 서브단어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)</a:t>
            </a:r>
            <a:r>
              <a:rPr lang="ko-KR" altLang="en-US" sz="1600" dirty="0"/>
              <a:t>의 정보를 참고하는 것처럼 문맥과 상관없이 </a:t>
            </a:r>
            <a:r>
              <a:rPr lang="en-US" altLang="ko-KR" sz="1600" dirty="0"/>
              <a:t>dog</a:t>
            </a:r>
            <a:r>
              <a:rPr lang="ko-KR" altLang="en-US" sz="1600" dirty="0"/>
              <a:t>란 단어와 </a:t>
            </a:r>
            <a:r>
              <a:rPr lang="en-US" altLang="ko-KR" sz="1600" dirty="0"/>
              <a:t>doggy</a:t>
            </a:r>
            <a:r>
              <a:rPr lang="ko-KR" altLang="en-US" sz="1600" dirty="0"/>
              <a:t>란 단어의 연관성을 찾아낼 수 있음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양방향 </a:t>
            </a:r>
            <a:r>
              <a:rPr lang="en-US" altLang="ko-KR" sz="1600" dirty="0"/>
              <a:t>RNN</a:t>
            </a:r>
            <a:r>
              <a:rPr lang="ko-KR" altLang="en-US" sz="1600" dirty="0"/>
              <a:t> </a:t>
            </a:r>
            <a:r>
              <a:rPr lang="en-US" altLang="ko-KR" sz="1600" dirty="0"/>
              <a:t>vs.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ELMo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biLM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양방향 </a:t>
            </a:r>
            <a:r>
              <a:rPr lang="en-US" altLang="ko-KR" sz="1600" dirty="0"/>
              <a:t>RNN</a:t>
            </a:r>
            <a:r>
              <a:rPr lang="ko-KR" altLang="en-US" sz="1600" dirty="0"/>
              <a:t>은 순방향 </a:t>
            </a:r>
            <a:r>
              <a:rPr lang="en-US" altLang="ko-KR" sz="1600" dirty="0"/>
              <a:t>RNN</a:t>
            </a:r>
            <a:r>
              <a:rPr lang="ko-KR" altLang="en-US" sz="1600" dirty="0"/>
              <a:t>의 은닉 상태와 역방향의 </a:t>
            </a:r>
            <a:r>
              <a:rPr lang="en-US" altLang="ko-KR" sz="1600" dirty="0"/>
              <a:t>RNN</a:t>
            </a:r>
            <a:r>
              <a:rPr lang="ko-KR" altLang="en-US" sz="1600" dirty="0"/>
              <a:t>의 은닉 상태를 연결</a:t>
            </a:r>
            <a:r>
              <a:rPr lang="en-US" altLang="ko-KR" sz="1600" dirty="0"/>
              <a:t>(concatenate)</a:t>
            </a:r>
            <a:r>
              <a:rPr lang="ko-KR" altLang="en-US" sz="1600" dirty="0"/>
              <a:t>하여 다음층의 입력으로 사용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en-US" altLang="ko-KR" sz="1600" b="1" dirty="0" err="1"/>
              <a:t>biLM</a:t>
            </a:r>
            <a:r>
              <a:rPr lang="ko-KR" altLang="en-US" sz="1600" b="1" dirty="0"/>
              <a:t>의 순방향 언어모델과 역방향 언어모델이라는 두 개의 언어 모델을 별개의 모델로 보고 학습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87407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3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biLM</a:t>
            </a:r>
            <a:r>
              <a:rPr lang="ko-KR" altLang="en-US" sz="1600" dirty="0"/>
              <a:t>의 활용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9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377D62-1FDD-4168-8E84-731D31A5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5" y="1311021"/>
            <a:ext cx="4050853" cy="2351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FD931-A849-442A-B79F-6B5D5961F6FB}"/>
              </a:ext>
            </a:extLst>
          </p:cNvPr>
          <p:cNvSpPr txBox="1"/>
          <p:nvPr/>
        </p:nvSpPr>
        <p:spPr>
          <a:xfrm>
            <a:off x="4873427" y="1311021"/>
            <a:ext cx="7031528" cy="2200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play</a:t>
            </a:r>
            <a:r>
              <a:rPr lang="ko-KR" altLang="en-US" sz="1400" dirty="0"/>
              <a:t>라는 단어를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하기 위해 점선 사각형 내부의 각 층의 결과값을 재료로 사용</a:t>
            </a:r>
            <a:endParaRPr lang="en-US" altLang="ko-KR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시점</a:t>
            </a:r>
            <a:r>
              <a:rPr lang="en-US" altLang="ko-KR" sz="1400" dirty="0"/>
              <a:t>(time step)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BiLM</a:t>
            </a:r>
            <a:r>
              <a:rPr lang="ko-KR" altLang="en-US" sz="1400" dirty="0"/>
              <a:t>의 각 층의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가져옴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ko-KR" altLang="en-US" sz="1400" b="1" dirty="0"/>
              <a:t>순방향 언어 모델과 역방향 언어 모델의 각 층의 </a:t>
            </a:r>
            <a:r>
              <a:rPr lang="ko-KR" altLang="en-US" sz="1400" b="1" dirty="0" err="1"/>
              <a:t>출력값을</a:t>
            </a:r>
            <a:r>
              <a:rPr lang="ko-KR" altLang="en-US" sz="1400" b="1" dirty="0"/>
              <a:t> 연</a:t>
            </a:r>
            <a:r>
              <a:rPr lang="ko-KR" altLang="en-US" sz="1400" dirty="0"/>
              <a:t>결</a:t>
            </a:r>
            <a:endParaRPr lang="en-US" altLang="ko-KR" sz="1400" dirty="0"/>
          </a:p>
          <a:p>
            <a:r>
              <a:rPr lang="ko-KR" altLang="en-US" sz="1400" dirty="0"/>
              <a:t>여기서 각 층의 </a:t>
            </a:r>
            <a:r>
              <a:rPr lang="ko-KR" altLang="en-US" sz="1400" dirty="0" err="1"/>
              <a:t>출력값이란</a:t>
            </a:r>
            <a:r>
              <a:rPr lang="ko-KR" altLang="en-US" sz="1400" dirty="0"/>
              <a:t> 첫번째는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층을 말하며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층은 각 층의 은닉 상태를 말함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ELMo</a:t>
            </a:r>
            <a:r>
              <a:rPr lang="ko-KR" altLang="en-US" sz="1400" dirty="0"/>
              <a:t>의 직관적인 아이디어는 </a:t>
            </a:r>
            <a:r>
              <a:rPr lang="ko-KR" altLang="en-US" sz="1400" b="1" dirty="0"/>
              <a:t>각 층의 </a:t>
            </a:r>
            <a:r>
              <a:rPr lang="ko-KR" altLang="en-US" sz="1400" b="1" dirty="0" err="1"/>
              <a:t>출력값이</a:t>
            </a:r>
            <a:r>
              <a:rPr lang="ko-KR" altLang="en-US" sz="1400" b="1" dirty="0"/>
              <a:t> 가진 정보는 전부 서로 다른 종류의 정보</a:t>
            </a:r>
            <a:r>
              <a:rPr lang="ko-KR" altLang="en-US" sz="1400" dirty="0"/>
              <a:t>를 갖고 있을 것이므로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모두 활용한다는 점</a:t>
            </a:r>
            <a:endParaRPr lang="en-US" altLang="ko-KR" sz="1400" dirty="0"/>
          </a:p>
          <a:p>
            <a:endParaRPr lang="en-US" altLang="ko-KR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C2530-132F-461C-BC93-522E56CAB38D}"/>
              </a:ext>
            </a:extLst>
          </p:cNvPr>
          <p:cNvSpPr txBox="1"/>
          <p:nvPr/>
        </p:nvSpPr>
        <p:spPr>
          <a:xfrm>
            <a:off x="4746572" y="4073370"/>
            <a:ext cx="703152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각 층의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연결</a:t>
            </a:r>
            <a:r>
              <a:rPr lang="en-US" altLang="ko-KR" sz="1400" dirty="0"/>
              <a:t>(concatenate)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각 층의 </a:t>
            </a:r>
            <a:r>
              <a:rPr lang="ko-KR" altLang="en-US" sz="1400" dirty="0" err="1"/>
              <a:t>출력값</a:t>
            </a:r>
            <a:r>
              <a:rPr lang="ko-KR" altLang="en-US" sz="1400" dirty="0"/>
              <a:t> 별로 가중치를 줌 </a:t>
            </a:r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각 층의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모두 더함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벡터의 크기를 결정하는 스칼라 매개변수를 곱함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완성된 벡터를 </a:t>
            </a:r>
            <a:r>
              <a:rPr lang="en-US" altLang="ko-KR" sz="1400" b="1" dirty="0" err="1">
                <a:sym typeface="Wingdings" panose="05000000000000000000" pitchFamily="2" charset="2"/>
              </a:rPr>
              <a:t>ELMo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표현</a:t>
            </a:r>
            <a:r>
              <a:rPr lang="en-US" altLang="ko-KR" sz="1400" b="1" dirty="0">
                <a:sym typeface="Wingdings" panose="05000000000000000000" pitchFamily="2" charset="2"/>
              </a:rPr>
              <a:t>(representation)</a:t>
            </a:r>
            <a:r>
              <a:rPr lang="ko-KR" altLang="en-US" sz="1400" dirty="0">
                <a:sym typeface="Wingdings" panose="05000000000000000000" pitchFamily="2" charset="2"/>
              </a:rPr>
              <a:t>이라고 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이 </a:t>
            </a:r>
            <a:r>
              <a:rPr lang="en-US" altLang="ko-KR" sz="1400" dirty="0" err="1">
                <a:sym typeface="Wingdings" panose="05000000000000000000" pitchFamily="2" charset="2"/>
              </a:rPr>
              <a:t>ELMo</a:t>
            </a:r>
            <a:r>
              <a:rPr lang="ko-KR" altLang="en-US" sz="1400" dirty="0">
                <a:sym typeface="Wingdings" panose="05000000000000000000" pitchFamily="2" charset="2"/>
              </a:rPr>
              <a:t>표현을 입력으로 사용하여 수행하고 싶은 텍스트 분류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질의 응답 시스템 등의 자연어 처리 작업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74A8B8-26B4-4784-8EA0-17CF0CEB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45" y="3897379"/>
            <a:ext cx="3343275" cy="933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4390D7-AB29-42EF-AD5A-2DEFC2124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45" y="4887792"/>
            <a:ext cx="3067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엘모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ELMo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8" y="941032"/>
            <a:ext cx="10852951" cy="544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ELMo</a:t>
            </a:r>
            <a:r>
              <a:rPr lang="en-US" altLang="ko-KR" sz="1600" dirty="0"/>
              <a:t> </a:t>
            </a:r>
            <a:r>
              <a:rPr lang="ko-KR" altLang="en-US" sz="1600" dirty="0"/>
              <a:t>표현의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C2530-132F-461C-BC93-522E56CAB38D}"/>
                  </a:ext>
                </a:extLst>
              </p:cNvPr>
              <p:cNvSpPr txBox="1"/>
              <p:nvPr/>
            </p:nvSpPr>
            <p:spPr>
              <a:xfrm>
                <a:off x="500849" y="1442062"/>
                <a:ext cx="7031528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ELMo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표현은 기존의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벡터와 함께 사용할 수 있음</a:t>
                </a:r>
                <a:r>
                  <a:rPr lang="en-US" altLang="ko-KR" sz="1400" dirty="0"/>
                  <a:t>. </a:t>
                </a:r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우선 텍스트 분류 작업을 위해서 </a:t>
                </a:r>
                <a:r>
                  <a:rPr lang="en-US" altLang="ko-KR" sz="1400" dirty="0" err="1"/>
                  <a:t>GloVe</a:t>
                </a:r>
                <a:r>
                  <a:rPr lang="ko-KR" altLang="en-US" sz="1400" dirty="0"/>
                  <a:t>와 같은 </a:t>
                </a:r>
                <a:r>
                  <a:rPr lang="ko-KR" altLang="en-US" sz="1400" b="1" dirty="0"/>
                  <a:t>기존의 방법론을 사용한 </a:t>
                </a:r>
                <a:r>
                  <a:rPr lang="ko-KR" altLang="en-US" sz="1400" b="1" dirty="0" err="1"/>
                  <a:t>임베딩</a:t>
                </a:r>
                <a:r>
                  <a:rPr lang="ko-KR" altLang="en-US" sz="1400" b="1" dirty="0"/>
                  <a:t> 벡터</a:t>
                </a:r>
                <a:r>
                  <a:rPr lang="ko-KR" altLang="en-US" sz="1400" dirty="0"/>
                  <a:t>를 준비</a:t>
                </a:r>
                <a:r>
                  <a:rPr lang="en-US" altLang="ko-KR" sz="1400" dirty="0"/>
                  <a:t> + </a:t>
                </a:r>
                <a:r>
                  <a:rPr lang="ko-KR" altLang="en-US" sz="1400" b="1" dirty="0"/>
                  <a:t>준비된 </a:t>
                </a:r>
                <a:r>
                  <a:rPr lang="en-US" altLang="ko-KR" sz="1400" b="1" dirty="0" err="1"/>
                  <a:t>ELMo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표현</a:t>
                </a:r>
                <a:r>
                  <a:rPr lang="ko-KR" altLang="en-US" sz="1400" dirty="0"/>
                  <a:t>을 </a:t>
                </a:r>
                <a:r>
                  <a:rPr lang="en-US" altLang="ko-KR" sz="1400" dirty="0" err="1"/>
                  <a:t>GloVe</a:t>
                </a:r>
                <a:r>
                  <a:rPr lang="en-US" altLang="ko-KR" sz="1400" dirty="0"/>
                  <a:t>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벡터와 </a:t>
                </a:r>
                <a:r>
                  <a:rPr lang="ko-KR" altLang="en-US" sz="1400" b="1" dirty="0"/>
                  <a:t>연결</a:t>
                </a:r>
                <a:r>
                  <a:rPr lang="en-US" altLang="ko-KR" sz="1400" b="1" dirty="0"/>
                  <a:t>(concatenate)</a:t>
                </a:r>
                <a:r>
                  <a:rPr lang="ko-KR" altLang="en-US" sz="1400" dirty="0"/>
                  <a:t>해서 입력으로 사용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이때 </a:t>
                </a:r>
                <a:r>
                  <a:rPr lang="en-US" altLang="ko-KR" sz="1400" dirty="0" err="1"/>
                  <a:t>biLM</a:t>
                </a:r>
                <a:r>
                  <a:rPr lang="ko-KR" altLang="en-US" sz="1400" dirty="0"/>
                  <a:t>의 가중치는 고정시키고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위에서 사용한 </a:t>
                </a:r>
                <a:r>
                  <a:rPr lang="en-US" altLang="ko-KR" sz="1400" dirty="0"/>
                  <a:t>s_1,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s_2,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s_3 </a:t>
                </a:r>
                <a:r>
                  <a:rPr lang="ko-KR" altLang="en-US" sz="1400" dirty="0"/>
                  <a:t>와 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400" dirty="0"/>
                  <a:t>는 훈련 과정에서 학습됨</a:t>
                </a:r>
                <a:r>
                  <a:rPr lang="en-US" altLang="ko-KR" sz="1400" dirty="0"/>
                  <a:t>.</a:t>
                </a:r>
                <a:endParaRPr lang="en-US" altLang="ko-KR" sz="11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C2530-132F-461C-BC93-522E56CA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9" y="1442062"/>
                <a:ext cx="7031528" cy="1815882"/>
              </a:xfrm>
              <a:prstGeom prst="rect">
                <a:avLst/>
              </a:prstGeom>
              <a:blipFill>
                <a:blip r:embed="rId2"/>
                <a:stretch>
                  <a:fillRect l="-260" t="-673" r="-87" b="-26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wikidocs.net/images/page/33930/elmorepresentation.PNG">
            <a:extLst>
              <a:ext uri="{FF2B5EF4-FFF2-40B4-BE49-F238E27FC236}">
                <a16:creationId xmlns:a16="http://schemas.microsoft.com/office/drawing/2014/main" id="{5D057C90-238B-4676-9921-BFA60535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862" y="1442062"/>
            <a:ext cx="24669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AAD838-0005-4A23-B3FA-1B836320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7" y="3662037"/>
            <a:ext cx="5100963" cy="5078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3B20DA-4801-4314-8A50-CBE5EA9C3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47" y="4181275"/>
            <a:ext cx="6286871" cy="6027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4E01B2-1F3B-49B5-AB24-C55F0B88B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47" y="4813893"/>
            <a:ext cx="6224496" cy="13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EBC8A9E-6D7F-4DEE-8D5B-8555698E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193907"/>
            <a:ext cx="10515600" cy="549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941034"/>
            <a:ext cx="10852951" cy="523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분산 표현</a:t>
            </a:r>
            <a:r>
              <a:rPr lang="en-US" altLang="ko-KR" sz="1800" dirty="0"/>
              <a:t>(Distributed </a:t>
            </a:r>
            <a:r>
              <a:rPr lang="en-US" altLang="ko-KR" sz="1800" dirty="0" err="1"/>
              <a:t>Represetation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희소 표현은 단어 벡터간 유사성 표현 불가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의미를 다차원 공간에 벡터화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‘</a:t>
            </a:r>
            <a:r>
              <a:rPr lang="ko-KR" altLang="en-US" sz="1800" dirty="0">
                <a:sym typeface="Wingdings" panose="05000000000000000000" pitchFamily="2" charset="2"/>
              </a:rPr>
              <a:t>분포 가설</a:t>
            </a:r>
            <a:r>
              <a:rPr lang="en-US" altLang="ko-KR" sz="1800" dirty="0">
                <a:sym typeface="Wingdings" panose="05000000000000000000" pitchFamily="2" charset="2"/>
              </a:rPr>
              <a:t>’</a:t>
            </a:r>
            <a:r>
              <a:rPr lang="ko-KR" altLang="en-US" sz="1800" dirty="0">
                <a:sym typeface="Wingdings" panose="05000000000000000000" pitchFamily="2" charset="2"/>
              </a:rPr>
              <a:t> 가정 </a:t>
            </a:r>
            <a:r>
              <a:rPr lang="en-US" altLang="ko-KR" sz="1800" dirty="0">
                <a:sym typeface="Wingdings" panose="05000000000000000000" pitchFamily="2" charset="2"/>
              </a:rPr>
              <a:t>('</a:t>
            </a:r>
            <a:r>
              <a:rPr lang="ko-KR" altLang="en-US" sz="1800" dirty="0">
                <a:sym typeface="Wingdings" panose="05000000000000000000" pitchFamily="2" charset="2"/>
              </a:rPr>
              <a:t>비슷한 문맥에서 등장하는 단어들은 비슷한 의미를 가진다</a:t>
            </a:r>
            <a:r>
              <a:rPr lang="en-US" altLang="ko-KR" sz="1800" dirty="0">
                <a:sym typeface="Wingdings" panose="05000000000000000000" pitchFamily="2" charset="2"/>
              </a:rPr>
              <a:t>’)</a:t>
            </a:r>
          </a:p>
          <a:p>
            <a:r>
              <a:rPr lang="ko-KR" altLang="en-US" sz="1800" dirty="0"/>
              <a:t>저차원에 단어의 의미를 여러 차원에다가 분산하여 표현</a:t>
            </a:r>
            <a:endParaRPr lang="en-US" altLang="ko-KR" sz="1800" dirty="0"/>
          </a:p>
          <a:p>
            <a:r>
              <a:rPr lang="ko-KR" altLang="en-US" sz="1800" dirty="0"/>
              <a:t>단어 벡터 간 유의미한 유사도 계산 가능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분산 표현의 대표적인 학습 방법인 </a:t>
            </a:r>
            <a:r>
              <a:rPr lang="en-US" altLang="ko-KR" sz="1800" dirty="0"/>
              <a:t>Word2Vec(2013) </a:t>
            </a:r>
            <a:r>
              <a:rPr lang="ko-KR" altLang="en-US" sz="1800" dirty="0"/>
              <a:t>부터 알아보자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Word2Vec</a:t>
            </a:r>
            <a:r>
              <a:rPr lang="ko-KR" altLang="en-US" sz="1800" dirty="0"/>
              <a:t>의 학습 방식에는 </a:t>
            </a:r>
            <a:r>
              <a:rPr lang="en-US" altLang="ko-KR" sz="1800" b="1" dirty="0"/>
              <a:t>CBOW(Continuous Bag of Words)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Skip-Gram</a:t>
            </a:r>
            <a:r>
              <a:rPr lang="en-US" altLang="ko-KR" sz="1800" dirty="0"/>
              <a:t> </a:t>
            </a:r>
            <a:r>
              <a:rPr lang="ko-KR" altLang="en-US" sz="1800" dirty="0"/>
              <a:t>두 가지 방식이 있음</a:t>
            </a:r>
            <a:endParaRPr lang="en-US" altLang="ko-KR" sz="1800" dirty="0"/>
          </a:p>
        </p:txBody>
      </p:sp>
      <p:pic>
        <p:nvPicPr>
          <p:cNvPr id="5" name="Picture 2" descr="Word2Vec (CBOW and Skip-gram) There are two different methods in the... |  Download Scientific Diagram">
            <a:extLst>
              <a:ext uri="{FF2B5EF4-FFF2-40B4-BE49-F238E27FC236}">
                <a16:creationId xmlns:a16="http://schemas.microsoft.com/office/drawing/2014/main" id="{A1A295DF-5D02-4C1F-8E7B-9E365111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19" y="4075914"/>
            <a:ext cx="3986282" cy="21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4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B024-367E-407F-96C0-9C84C56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A509B-DFCC-49A3-BE0B-B4003E94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645"/>
            <a:ext cx="10515600" cy="528031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딥 러닝을 이용한 자연어 처리 입문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https://wikidocs.net/book/2155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자모 단위의 한국어 </a:t>
            </a:r>
            <a:r>
              <a:rPr lang="en-US" altLang="ko-KR" sz="1600" dirty="0" err="1"/>
              <a:t>FastText</a:t>
            </a:r>
            <a:r>
              <a:rPr lang="en-US" altLang="ko-KR" sz="1600" dirty="0"/>
              <a:t> </a:t>
            </a:r>
            <a:r>
              <a:rPr lang="ko-KR" altLang="en-US" sz="1600" dirty="0"/>
              <a:t>이해와 실습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https://museonghwang.github.io/nlp(natural%20language%20processing)/2023/02/10/nlp-kor-fasttext/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256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CBOW(Continuous Bag of Words) 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주변에 있는 단어들을 입력으로 중간에 있는 단어들을 예측하는 방법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0BACC-7231-42AE-AE1A-E0E4B0C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9" y="1703889"/>
            <a:ext cx="5238750" cy="36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E88762-5F0A-4A49-9BB5-1770E9A9CB43}"/>
              </a:ext>
            </a:extLst>
          </p:cNvPr>
          <p:cNvSpPr txBox="1"/>
          <p:nvPr/>
        </p:nvSpPr>
        <p:spPr>
          <a:xfrm>
            <a:off x="5869435" y="1986812"/>
            <a:ext cx="514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옆의 예는 윈도우</a:t>
            </a:r>
            <a:r>
              <a:rPr lang="en-US" altLang="ko-KR" sz="1600" dirty="0"/>
              <a:t>(window) </a:t>
            </a:r>
            <a:r>
              <a:rPr lang="ko-KR" altLang="en-US" sz="1600" dirty="0"/>
              <a:t>크기가 </a:t>
            </a:r>
            <a:r>
              <a:rPr lang="en-US" altLang="ko-KR" sz="1600" dirty="0"/>
              <a:t>2 </a:t>
            </a:r>
            <a:r>
              <a:rPr lang="ko-KR" altLang="en-US" sz="1600" dirty="0"/>
              <a:t>인 경우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슬라이딩 윈도우</a:t>
            </a:r>
            <a:r>
              <a:rPr lang="en-US" altLang="ko-KR" sz="1600" dirty="0"/>
              <a:t>(sliding window): </a:t>
            </a:r>
            <a:r>
              <a:rPr lang="ko-KR" altLang="en-US" sz="1600" dirty="0"/>
              <a:t>윈도우 크기가 정해지면 윈도우를 옆으로 움직여서 주변 단어와 중심 단어의 선택을 변경해가며 학습을 위한 데이터 셋을 만듦</a:t>
            </a:r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58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0012"/>
            <a:ext cx="10852951" cy="530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CBOW(Continuous Bag of Words)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8762-5F0A-4A49-9BB5-1770E9A9CB43}"/>
              </a:ext>
            </a:extLst>
          </p:cNvPr>
          <p:cNvSpPr txBox="1"/>
          <p:nvPr/>
        </p:nvSpPr>
        <p:spPr>
          <a:xfrm>
            <a:off x="5733426" y="1951545"/>
            <a:ext cx="5555202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입력층</a:t>
            </a:r>
            <a:r>
              <a:rPr lang="en-US" altLang="ko-KR" sz="1400" b="1" dirty="0"/>
              <a:t>(Input layer)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입력으로서</a:t>
            </a:r>
            <a:r>
              <a:rPr lang="ko-KR" altLang="en-US" sz="1400" dirty="0"/>
              <a:t> 앞</a:t>
            </a:r>
            <a:r>
              <a:rPr lang="en-US" altLang="ko-KR" sz="1400" dirty="0"/>
              <a:t>, </a:t>
            </a:r>
            <a:r>
              <a:rPr lang="ko-KR" altLang="en-US" sz="1400" dirty="0"/>
              <a:t>뒤로 사용자가 정한 윈도우 크기 범위 안에 있는 </a:t>
            </a:r>
            <a:r>
              <a:rPr lang="ko-KR" altLang="en-US" sz="1400" b="1" dirty="0"/>
              <a:t>주변 단어들의 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핫 벡터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들어감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b="1" dirty="0" err="1"/>
              <a:t>출력층</a:t>
            </a:r>
            <a:r>
              <a:rPr lang="en-US" altLang="ko-KR" sz="1400" b="1" dirty="0"/>
              <a:t>(Output layer)</a:t>
            </a:r>
            <a:r>
              <a:rPr lang="ko-KR" altLang="en-US" sz="1400" dirty="0"/>
              <a:t>에서 예측하고자 하는 </a:t>
            </a:r>
            <a:r>
              <a:rPr lang="ko-KR" altLang="en-US" sz="1400" b="1" dirty="0"/>
              <a:t>중간 단어의 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핫 벡터</a:t>
            </a:r>
            <a:r>
              <a:rPr lang="ko-KR" altLang="en-US" sz="1400" dirty="0"/>
              <a:t>가 </a:t>
            </a:r>
            <a:r>
              <a:rPr lang="ko-KR" altLang="en-US" sz="1400" b="1" dirty="0"/>
              <a:t>레이블</a:t>
            </a:r>
            <a:r>
              <a:rPr lang="ko-KR" altLang="en-US" sz="1400" dirty="0"/>
              <a:t>로서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Word2Vec</a:t>
            </a:r>
            <a:r>
              <a:rPr lang="ko-KR" altLang="en-US" sz="1400" dirty="0"/>
              <a:t>은 은닉층이 다수인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모델이 아니라 은닉층이 </a:t>
            </a:r>
            <a:r>
              <a:rPr lang="en-US" altLang="ko-KR" sz="1400" dirty="0"/>
              <a:t>1</a:t>
            </a:r>
            <a:r>
              <a:rPr lang="ko-KR" altLang="en-US" sz="1400" dirty="0"/>
              <a:t>개인 ‘</a:t>
            </a:r>
            <a:r>
              <a:rPr lang="en-US" altLang="ko-KR" sz="1400" dirty="0"/>
              <a:t>shallow neural network’</a:t>
            </a:r>
          </a:p>
          <a:p>
            <a:endParaRPr lang="en-US" altLang="ko-KR" sz="1400" dirty="0"/>
          </a:p>
          <a:p>
            <a:r>
              <a:rPr lang="en-US" altLang="ko-KR" sz="1400" dirty="0"/>
              <a:t>Word2Vec</a:t>
            </a:r>
            <a:r>
              <a:rPr lang="ko-KR" altLang="en-US" sz="1400" dirty="0"/>
              <a:t>의 은닉층은 활성화 함수가 존재하지 않으며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룩업</a:t>
            </a:r>
            <a:r>
              <a:rPr lang="ko-KR" altLang="en-US" sz="1400" dirty="0"/>
              <a:t> 테이블이라는 연산은 담당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투사층</a:t>
            </a:r>
            <a:r>
              <a:rPr lang="en-US" altLang="ko-KR" sz="1400" b="1" dirty="0"/>
              <a:t>(projection layer)</a:t>
            </a:r>
            <a:r>
              <a:rPr lang="ko-KR" altLang="en-US" sz="1400" dirty="0"/>
              <a:t>이라고 부름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23ADD-4014-481E-8E84-C62C34DE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5" y="1951545"/>
            <a:ext cx="4895225" cy="2233501"/>
          </a:xfrm>
          <a:prstGeom prst="rect">
            <a:avLst/>
          </a:prstGeom>
          <a:ln>
            <a:noFill/>
          </a:ln>
        </p:spPr>
      </p:pic>
      <p:sp>
        <p:nvSpPr>
          <p:cNvPr id="11" name="제목 7">
            <a:extLst>
              <a:ext uri="{FF2B5EF4-FFF2-40B4-BE49-F238E27FC236}">
                <a16:creationId xmlns:a16="http://schemas.microsoft.com/office/drawing/2014/main" id="{C973AABA-93C4-4B85-A668-8148EBAE2775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49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39415-17EB-40DA-AAE7-F106D1AA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333990"/>
            <a:ext cx="4362358" cy="1925935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F5C63-F8B1-4F20-B845-29CA967A9322}"/>
              </a:ext>
            </a:extLst>
          </p:cNvPr>
          <p:cNvSpPr txBox="1"/>
          <p:nvPr/>
        </p:nvSpPr>
        <p:spPr>
          <a:xfrm>
            <a:off x="5231721" y="1252893"/>
            <a:ext cx="5784727" cy="246221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CBOW</a:t>
            </a:r>
            <a:r>
              <a:rPr lang="ko-KR" altLang="en-US" sz="1400" dirty="0"/>
              <a:t>에서 투사층의 크기</a:t>
            </a:r>
            <a:r>
              <a:rPr lang="en-US" altLang="ko-KR" sz="1400" dirty="0"/>
              <a:t>(M)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임베딩하고</a:t>
            </a:r>
            <a:r>
              <a:rPr lang="ko-KR" altLang="en-US" sz="1400" dirty="0"/>
              <a:t> 난 벡터의 차원이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그림에서 </a:t>
            </a:r>
            <a:r>
              <a:rPr lang="en-US" altLang="ko-KR" sz="1400" dirty="0"/>
              <a:t>M=5, CBOW</a:t>
            </a:r>
            <a:r>
              <a:rPr lang="ko-KR" altLang="en-US" sz="1400" dirty="0"/>
              <a:t>를 수행하고나서 얻는 각 단어의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벡터의 차원은 </a:t>
            </a:r>
            <a:r>
              <a:rPr lang="en-US" altLang="ko-KR" sz="1400" dirty="0"/>
              <a:t>5</a:t>
            </a:r>
            <a:r>
              <a:rPr lang="ko-KR" altLang="en-US" sz="1400" dirty="0"/>
              <a:t>가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입력층과 </a:t>
            </a:r>
            <a:r>
              <a:rPr lang="ko-KR" altLang="en-US" sz="1400" dirty="0" err="1"/>
              <a:t>투사층</a:t>
            </a:r>
            <a:r>
              <a:rPr lang="ko-KR" altLang="en-US" sz="1400" dirty="0"/>
              <a:t> 사이의 가중치</a:t>
            </a:r>
            <a:r>
              <a:rPr lang="en-US" altLang="ko-KR" sz="1400" dirty="0"/>
              <a:t>(W)</a:t>
            </a:r>
            <a:r>
              <a:rPr lang="ko-KR" altLang="en-US" sz="1400" dirty="0"/>
              <a:t>는 </a:t>
            </a:r>
            <a:r>
              <a:rPr lang="en-US" altLang="ko-KR" sz="1400" dirty="0"/>
              <a:t>V × M </a:t>
            </a:r>
            <a:r>
              <a:rPr lang="ko-KR" altLang="en-US" sz="1400" dirty="0"/>
              <a:t>행렬이며</a:t>
            </a:r>
            <a:r>
              <a:rPr lang="en-US" altLang="ko-KR" sz="1400" dirty="0"/>
              <a:t>, </a:t>
            </a:r>
            <a:r>
              <a:rPr lang="ko-KR" altLang="en-US" sz="1400" dirty="0"/>
              <a:t>투사층에서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사이의 가중치</a:t>
            </a:r>
            <a:r>
              <a:rPr lang="en-US" altLang="ko-KR" sz="1400" dirty="0"/>
              <a:t>(W’)</a:t>
            </a:r>
            <a:r>
              <a:rPr lang="ko-KR" altLang="en-US" sz="1400" dirty="0"/>
              <a:t>는 </a:t>
            </a:r>
            <a:r>
              <a:rPr lang="en-US" altLang="ko-KR" sz="1400" dirty="0"/>
              <a:t>M × V </a:t>
            </a:r>
            <a:r>
              <a:rPr lang="ko-KR" altLang="en-US" sz="1400" dirty="0"/>
              <a:t>행렬임</a:t>
            </a:r>
            <a:r>
              <a:rPr lang="en-US" altLang="ko-KR" sz="1400" dirty="0"/>
              <a:t>(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V</a:t>
            </a:r>
            <a:r>
              <a:rPr lang="ko-KR" altLang="en-US" sz="1400" dirty="0"/>
              <a:t>는 단어 집합 크기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그림에서 </a:t>
            </a:r>
            <a:r>
              <a:rPr lang="en-US" altLang="ko-KR" sz="1400" dirty="0"/>
              <a:t>V=7, W</a:t>
            </a:r>
            <a:r>
              <a:rPr lang="ko-KR" altLang="en-US" sz="1400" dirty="0"/>
              <a:t>는 </a:t>
            </a:r>
            <a:r>
              <a:rPr lang="en-US" altLang="ko-KR" sz="1400" dirty="0"/>
              <a:t>7 × 5 </a:t>
            </a:r>
            <a:r>
              <a:rPr lang="ko-KR" altLang="en-US" sz="1400" dirty="0"/>
              <a:t>행렬</a:t>
            </a:r>
            <a:r>
              <a:rPr lang="en-US" altLang="ko-KR" sz="1400" dirty="0"/>
              <a:t>, W'</a:t>
            </a:r>
            <a:r>
              <a:rPr lang="ko-KR" altLang="en-US" sz="1400" dirty="0"/>
              <a:t>는 </a:t>
            </a:r>
            <a:r>
              <a:rPr lang="en-US" altLang="ko-KR" sz="1400" dirty="0"/>
              <a:t>5 × 7 </a:t>
            </a:r>
            <a:r>
              <a:rPr lang="ko-KR" altLang="en-US" sz="1400" dirty="0"/>
              <a:t>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인공 신경망 훈련 전에 가중치 행렬 </a:t>
            </a:r>
            <a:r>
              <a:rPr lang="en-US" altLang="ko-KR" sz="1400" dirty="0"/>
              <a:t>W</a:t>
            </a:r>
            <a:r>
              <a:rPr lang="ko-KR" altLang="en-US" sz="1400" dirty="0"/>
              <a:t>와 </a:t>
            </a:r>
            <a:r>
              <a:rPr lang="en-US" altLang="ko-KR" sz="1400" dirty="0"/>
              <a:t>W'</a:t>
            </a:r>
            <a:r>
              <a:rPr lang="ko-KR" altLang="en-US" sz="1400" dirty="0"/>
              <a:t>는 랜덤 값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 CBOW</a:t>
            </a:r>
            <a:r>
              <a:rPr lang="ko-KR" altLang="en-US" sz="1400" dirty="0"/>
              <a:t>는 주변 단어로 중심 단어를 더 정확히 맞추기 위해 계속해서 이 </a:t>
            </a:r>
            <a:r>
              <a:rPr lang="en-US" altLang="ko-KR" sz="1400" b="1" dirty="0"/>
              <a:t>W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W'</a:t>
            </a:r>
            <a:r>
              <a:rPr lang="ko-KR" altLang="en-US" sz="1400" b="1" dirty="0"/>
              <a:t>를 학습해가는 구조</a:t>
            </a:r>
            <a:endParaRPr lang="en-US" altLang="ko-KR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A3D99-AD3D-45C0-837E-D5BDDB38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9" y="3894366"/>
            <a:ext cx="4362358" cy="264776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15960-0BE6-4AE0-AA63-DFB6AF53E85B}"/>
              </a:ext>
            </a:extLst>
          </p:cNvPr>
          <p:cNvSpPr txBox="1"/>
          <p:nvPr/>
        </p:nvSpPr>
        <p:spPr>
          <a:xfrm>
            <a:off x="5231721" y="4435556"/>
            <a:ext cx="5784727" cy="116955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벡터 </a:t>
            </a:r>
            <a:r>
              <a:rPr lang="en-US" altLang="ko-KR" sz="1400" dirty="0"/>
              <a:t>x</a:t>
            </a:r>
            <a:r>
              <a:rPr lang="ko-KR" altLang="en-US" sz="1400" dirty="0"/>
              <a:t>와 가중치 </a:t>
            </a:r>
            <a:r>
              <a:rPr lang="en-US" altLang="ko-KR" sz="1400" dirty="0"/>
              <a:t>W </a:t>
            </a:r>
            <a:r>
              <a:rPr lang="ko-KR" altLang="en-US" sz="1400" dirty="0"/>
              <a:t>행렬의 곱은 사실 </a:t>
            </a:r>
            <a:r>
              <a:rPr lang="en-US" altLang="ko-KR" sz="1400" dirty="0"/>
              <a:t>W</a:t>
            </a:r>
            <a:r>
              <a:rPr lang="ko-KR" altLang="en-US" sz="1400" dirty="0"/>
              <a:t>행렬의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행을 그대로 읽어오는 것과</a:t>
            </a:r>
            <a:r>
              <a:rPr lang="en-US" altLang="ko-KR" sz="1400" dirty="0"/>
              <a:t>(lookup) </a:t>
            </a:r>
            <a:r>
              <a:rPr lang="ko-KR" altLang="en-US" sz="1400" dirty="0"/>
              <a:t>동일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lookup</a:t>
            </a:r>
            <a:r>
              <a:rPr lang="ko-KR" altLang="en-US" sz="1400" dirty="0"/>
              <a:t>해온 </a:t>
            </a:r>
            <a:r>
              <a:rPr lang="en-US" altLang="ko-KR" sz="1400" dirty="0"/>
              <a:t>W</a:t>
            </a:r>
            <a:r>
              <a:rPr lang="ko-KR" altLang="en-US" sz="1400" dirty="0"/>
              <a:t>의 각 행벡터가 </a:t>
            </a:r>
            <a:r>
              <a:rPr lang="en-US" altLang="ko-KR" sz="1400" dirty="0"/>
              <a:t>Word2Vec </a:t>
            </a:r>
            <a:r>
              <a:rPr lang="ko-KR" altLang="en-US" sz="1400" dirty="0"/>
              <a:t>학습 후에는 각 단어의 </a:t>
            </a:r>
            <a:r>
              <a:rPr lang="en-US" altLang="ko-KR" sz="1400" dirty="0"/>
              <a:t>M</a:t>
            </a:r>
            <a:r>
              <a:rPr lang="ko-KR" altLang="en-US" sz="1400" dirty="0"/>
              <a:t>차원의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벡터</a:t>
            </a:r>
            <a:r>
              <a:rPr lang="ko-KR" altLang="en-US" sz="1400" dirty="0"/>
              <a:t>로 간주됨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  (</a:t>
            </a:r>
            <a:r>
              <a:rPr lang="ko-KR" altLang="en-US" sz="1400" dirty="0"/>
              <a:t>단어집합 크기 </a:t>
            </a:r>
            <a:r>
              <a:rPr lang="en-US" altLang="ko-KR" sz="1400" dirty="0"/>
              <a:t>V</a:t>
            </a:r>
            <a:r>
              <a:rPr lang="ko-KR" altLang="en-US" sz="1400" dirty="0"/>
              <a:t>와 다름</a:t>
            </a:r>
            <a:r>
              <a:rPr lang="en-US" altLang="ko-KR" sz="14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44172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6F5C63-F8B1-4F20-B845-29CA967A9322}"/>
              </a:ext>
            </a:extLst>
          </p:cNvPr>
          <p:cNvSpPr txBox="1"/>
          <p:nvPr/>
        </p:nvSpPr>
        <p:spPr>
          <a:xfrm>
            <a:off x="5041222" y="1524925"/>
            <a:ext cx="5784727" cy="116955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주변 단어의 원</a:t>
            </a:r>
            <a:r>
              <a:rPr lang="en-US" altLang="ko-KR" sz="1400" dirty="0"/>
              <a:t>-</a:t>
            </a:r>
            <a:r>
              <a:rPr lang="ko-KR" altLang="en-US" sz="1400" dirty="0"/>
              <a:t>핫 벡터</a:t>
            </a:r>
            <a:r>
              <a:rPr lang="en-US" altLang="ko-KR" sz="1400" dirty="0"/>
              <a:t>(x)</a:t>
            </a:r>
            <a:r>
              <a:rPr lang="ko-KR" altLang="en-US" sz="1400" dirty="0"/>
              <a:t>에 대해 가중치 </a:t>
            </a:r>
            <a:r>
              <a:rPr lang="en-US" altLang="ko-KR" sz="1400" dirty="0"/>
              <a:t>W</a:t>
            </a:r>
            <a:r>
              <a:rPr lang="ko-KR" altLang="en-US" sz="1400" dirty="0"/>
              <a:t>가 곱해서 생겨진 </a:t>
            </a:r>
            <a:r>
              <a:rPr lang="en-US" altLang="ko-KR" sz="1400" dirty="0"/>
              <a:t>‘</a:t>
            </a:r>
            <a:r>
              <a:rPr lang="ko-KR" altLang="en-US" sz="1400" dirty="0"/>
              <a:t>결과 벡터들</a:t>
            </a:r>
            <a:r>
              <a:rPr lang="en-US" altLang="ko-KR" sz="1400" dirty="0"/>
              <a:t>’(</a:t>
            </a:r>
            <a:r>
              <a:rPr lang="en-US" altLang="ko-KR" sz="1400" dirty="0" err="1"/>
              <a:t>V_i</a:t>
            </a:r>
            <a:r>
              <a:rPr lang="en-US" altLang="ko-KR" sz="1400" dirty="0"/>
              <a:t>)</a:t>
            </a:r>
            <a:r>
              <a:rPr lang="ko-KR" altLang="en-US" sz="1400" dirty="0"/>
              <a:t>은 투사층에서 만나 </a:t>
            </a:r>
            <a:r>
              <a:rPr lang="ko-KR" altLang="en-US" sz="1400" b="1" dirty="0"/>
              <a:t>평균인 벡터</a:t>
            </a:r>
            <a:r>
              <a:rPr lang="ko-KR" altLang="en-US" sz="1400" dirty="0"/>
              <a:t>를 구하게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투사층에서 벡터의 평균을 구하는 부분은 </a:t>
            </a:r>
            <a:r>
              <a:rPr lang="en-US" altLang="ko-KR" sz="1400" dirty="0"/>
              <a:t>CBOW</a:t>
            </a:r>
            <a:r>
              <a:rPr lang="ko-KR" altLang="en-US" sz="1400" dirty="0"/>
              <a:t>가 </a:t>
            </a:r>
            <a:r>
              <a:rPr lang="en-US" altLang="ko-KR" sz="1400" dirty="0"/>
              <a:t>Skip-Gram</a:t>
            </a:r>
            <a:r>
              <a:rPr lang="ko-KR" altLang="en-US" sz="1400" dirty="0"/>
              <a:t>과 다른 차이점이기도 함</a:t>
            </a:r>
            <a:endParaRPr lang="en-US" altLang="ko-KR" sz="1400" dirty="0"/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344AB-CDD9-47EA-8812-D74E79E7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496131"/>
            <a:ext cx="4393522" cy="273486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1D7C27-7A42-4C88-B23A-55E83DE7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8" y="4509355"/>
            <a:ext cx="5071460" cy="181598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/>
              <p:nvPr/>
            </p:nvSpPr>
            <p:spPr>
              <a:xfrm>
                <a:off x="5642498" y="3105744"/>
                <a:ext cx="5784727" cy="3108543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구해진 평균 벡터</a:t>
                </a:r>
                <a:r>
                  <a:rPr lang="en-US" altLang="ko-KR" sz="1400" dirty="0"/>
                  <a:t>(v)</a:t>
                </a:r>
                <a:r>
                  <a:rPr lang="ko-KR" altLang="en-US" sz="1400" dirty="0"/>
                  <a:t>는 두번째 가중치 행렬 </a:t>
                </a:r>
                <a:r>
                  <a:rPr lang="en-US" altLang="ko-KR" sz="1400" dirty="0"/>
                  <a:t>W'</a:t>
                </a:r>
                <a:r>
                  <a:rPr lang="ko-KR" altLang="en-US" sz="1400" dirty="0"/>
                  <a:t>와 곱해지며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곱셈의 결과</a:t>
                </a:r>
                <a:r>
                  <a:rPr lang="en-US" altLang="ko-KR" sz="1400" dirty="0"/>
                  <a:t>(z)</a:t>
                </a:r>
                <a:r>
                  <a:rPr lang="ko-KR" altLang="en-US" sz="1400" dirty="0"/>
                  <a:t>로는 원</a:t>
                </a:r>
                <a:r>
                  <a:rPr lang="en-US" altLang="ko-KR" sz="1400" dirty="0"/>
                  <a:t>-</a:t>
                </a:r>
                <a:r>
                  <a:rPr lang="ko-KR" altLang="en-US" sz="1400" dirty="0"/>
                  <a:t>핫 벡터들과 차원이 </a:t>
                </a:r>
                <a:r>
                  <a:rPr lang="en-US" altLang="ko-KR" sz="1400" dirty="0"/>
                  <a:t>V</a:t>
                </a:r>
                <a:r>
                  <a:rPr lang="ko-KR" altLang="en-US" sz="1400" dirty="0"/>
                  <a:t>로 동일한 벡터가 나옴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이 벡터</a:t>
                </a:r>
                <a:r>
                  <a:rPr lang="en-US" altLang="ko-KR" sz="1400" dirty="0"/>
                  <a:t>(z)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CBOW</a:t>
                </a:r>
                <a:r>
                  <a:rPr lang="ko-KR" altLang="en-US" sz="1400" dirty="0"/>
                  <a:t>는 </a:t>
                </a:r>
                <a:r>
                  <a:rPr lang="ko-KR" altLang="en-US" sz="1400" b="1" dirty="0" err="1"/>
                  <a:t>소프트맥스</a:t>
                </a:r>
                <a:r>
                  <a:rPr lang="en-US" altLang="ko-KR" sz="1400" b="1" dirty="0"/>
                  <a:t>(</a:t>
                </a:r>
                <a:r>
                  <a:rPr lang="en-US" altLang="ko-KR" sz="1400" b="1" dirty="0" err="1"/>
                  <a:t>softmax</a:t>
                </a:r>
                <a:r>
                  <a:rPr lang="en-US" altLang="ko-KR" sz="1400" b="1" dirty="0"/>
                  <a:t>) </a:t>
                </a:r>
                <a:r>
                  <a:rPr lang="ko-KR" altLang="en-US" sz="1400" dirty="0"/>
                  <a:t>함수를 지나고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벡터의 각 원소들의 값은 </a:t>
                </a:r>
                <a:r>
                  <a:rPr lang="en-US" altLang="ko-KR" sz="1400" b="1" dirty="0"/>
                  <a:t>0</a:t>
                </a:r>
                <a:r>
                  <a:rPr lang="ko-KR" altLang="en-US" sz="1400" b="1" dirty="0"/>
                  <a:t>과 </a:t>
                </a:r>
                <a:r>
                  <a:rPr lang="en-US" altLang="ko-KR" sz="1400" b="1" dirty="0"/>
                  <a:t>1</a:t>
                </a:r>
                <a:r>
                  <a:rPr lang="ko-KR" altLang="en-US" sz="1400" b="1" dirty="0"/>
                  <a:t>사이의 실수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가짐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총 합 </a:t>
                </a:r>
                <a:r>
                  <a:rPr lang="en-US" altLang="ko-KR" sz="1400" dirty="0"/>
                  <a:t>1)</a:t>
                </a:r>
              </a:p>
              <a:p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이는 다중 클래스 분류 문제를 위한 일종의 스코어 벡터</a:t>
                </a:r>
                <a:r>
                  <a:rPr lang="en-US" altLang="ko-KR" sz="1400" dirty="0"/>
                  <a:t>(score vector)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b="1" dirty="0"/>
                  <a:t>스코어 벡터</a:t>
                </a:r>
                <a:r>
                  <a:rPr lang="en-US" altLang="ko-KR" sz="14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번째 인덱스가 가진 값은 </a:t>
                </a:r>
                <a:r>
                  <a:rPr lang="en-US" altLang="ko-KR" sz="1400" b="1" dirty="0"/>
                  <a:t>j</a:t>
                </a:r>
                <a:r>
                  <a:rPr lang="ko-KR" altLang="en-US" sz="1400" b="1" dirty="0"/>
                  <a:t>번째 단어가 중심 단어일 확률임</a:t>
                </a:r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endParaRPr lang="en-US" altLang="ko-KR" sz="1400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이 스코어 벡터의 값은 </a:t>
                </a:r>
                <a:r>
                  <a:rPr lang="ko-KR" altLang="en-US" sz="1400" b="1" dirty="0"/>
                  <a:t>레이블</a:t>
                </a:r>
                <a:r>
                  <a:rPr lang="en-US" altLang="ko-KR" sz="1400" b="1" dirty="0"/>
                  <a:t>(y)</a:t>
                </a:r>
                <a:r>
                  <a:rPr lang="ko-KR" altLang="en-US" sz="1400" dirty="0"/>
                  <a:t>에 해당하는 벡터인 중심 단어 원</a:t>
                </a:r>
                <a:r>
                  <a:rPr lang="en-US" altLang="ko-KR" sz="1400" dirty="0"/>
                  <a:t>-</a:t>
                </a:r>
                <a:r>
                  <a:rPr lang="ko-KR" altLang="en-US" sz="1400" dirty="0"/>
                  <a:t>핫 벡터의 값에 </a:t>
                </a:r>
                <a:r>
                  <a:rPr lang="ko-KR" altLang="en-US" sz="1400" b="1" dirty="0"/>
                  <a:t>가까워져야 함</a:t>
                </a:r>
                <a:endParaRPr lang="en-US" altLang="ko-KR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98" y="3105744"/>
                <a:ext cx="5784727" cy="3108543"/>
              </a:xfrm>
              <a:prstGeom prst="rect">
                <a:avLst/>
              </a:prstGeom>
              <a:blipFill>
                <a:blip r:embed="rId4"/>
                <a:stretch>
                  <a:fillRect l="-421" b="-977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39C42F86-CDA7-43DF-BD3C-F3EEC65F9E2D}"/>
              </a:ext>
            </a:extLst>
          </p:cNvPr>
          <p:cNvSpPr txBox="1">
            <a:spLocks/>
          </p:cNvSpPr>
          <p:nvPr/>
        </p:nvSpPr>
        <p:spPr>
          <a:xfrm>
            <a:off x="500849" y="870012"/>
            <a:ext cx="10852951" cy="53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/>
              <a:t>CBOW(Continuous Bag of Words) </a:t>
            </a:r>
            <a:endParaRPr lang="en-US" altLang="ko-KR" sz="1800" dirty="0"/>
          </a:p>
        </p:txBody>
      </p:sp>
      <p:sp>
        <p:nvSpPr>
          <p:cNvPr id="14" name="제목 7">
            <a:extLst>
              <a:ext uri="{FF2B5EF4-FFF2-40B4-BE49-F238E27FC236}">
                <a16:creationId xmlns:a16="http://schemas.microsoft.com/office/drawing/2014/main" id="{0300344C-D923-44C7-A67C-912B17FDCE0D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워드투벡터</a:t>
            </a:r>
            <a:r>
              <a:rPr lang="en-US" altLang="ko-KR" sz="2400" dirty="0"/>
              <a:t>(Word2Vec)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D7C27-7A42-4C88-B23A-55E83DE7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1898677"/>
            <a:ext cx="5071460" cy="1815981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/>
              <p:nvPr/>
            </p:nvSpPr>
            <p:spPr>
              <a:xfrm>
                <a:off x="5758649" y="1876908"/>
                <a:ext cx="5784727" cy="2708434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이 두 </a:t>
                </a:r>
                <a:r>
                  <a:rPr lang="ko-KR" altLang="en-US" sz="1400" dirty="0" err="1"/>
                  <a:t>벡터값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1400" dirty="0"/>
                  <a:t>, y)</a:t>
                </a:r>
                <a:r>
                  <a:rPr lang="ko-KR" altLang="en-US" sz="1400" dirty="0"/>
                  <a:t>의 오차를 줄이기위해 </a:t>
                </a:r>
                <a:r>
                  <a:rPr lang="en-US" altLang="ko-KR" sz="1400" dirty="0"/>
                  <a:t>CBOW</a:t>
                </a:r>
                <a:r>
                  <a:rPr lang="ko-KR" altLang="en-US" sz="1400" dirty="0"/>
                  <a:t>는 </a:t>
                </a:r>
                <a:r>
                  <a:rPr lang="ko-KR" altLang="en-US" sz="1400" b="1" dirty="0"/>
                  <a:t>손실 함수</a:t>
                </a:r>
                <a:r>
                  <a:rPr lang="en-US" altLang="ko-KR" sz="1400" b="1" dirty="0"/>
                  <a:t>(loss function)</a:t>
                </a:r>
                <a:r>
                  <a:rPr lang="ko-KR" altLang="en-US" sz="1400" b="1" dirty="0"/>
                  <a:t>로 크로스 엔트로피</a:t>
                </a:r>
                <a:r>
                  <a:rPr lang="en-US" altLang="ko-KR" sz="1400" b="1" dirty="0"/>
                  <a:t>(cross-entropy) </a:t>
                </a:r>
                <a:r>
                  <a:rPr lang="ko-KR" altLang="en-US" sz="1400" b="1" dirty="0"/>
                  <a:t>함수 </a:t>
                </a:r>
                <a:r>
                  <a:rPr lang="ko-KR" altLang="en-US" sz="1400" dirty="0"/>
                  <a:t>사용</a:t>
                </a:r>
                <a:endParaRPr lang="en-US" altLang="ko-KR" sz="14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1400" b="1" dirty="0" err="1"/>
                  <a:t>역전파</a:t>
                </a:r>
                <a:r>
                  <a:rPr lang="en-US" altLang="ko-KR" sz="1400" b="1" dirty="0"/>
                  <a:t>(Back Propagation)</a:t>
                </a:r>
                <a:r>
                  <a:rPr lang="ko-KR" altLang="en-US" sz="1400" b="1" dirty="0"/>
                  <a:t>를 수행하면 </a:t>
                </a:r>
                <a:r>
                  <a:rPr lang="en-US" altLang="ko-KR" sz="1400" b="1" dirty="0"/>
                  <a:t>W</a:t>
                </a:r>
                <a:r>
                  <a:rPr lang="ko-KR" altLang="en-US" sz="1400" b="1" dirty="0"/>
                  <a:t>와 </a:t>
                </a:r>
                <a:r>
                  <a:rPr lang="en-US" altLang="ko-KR" sz="1400" b="1" dirty="0"/>
                  <a:t>W'</a:t>
                </a:r>
                <a:r>
                  <a:rPr lang="ko-KR" altLang="en-US" sz="1400" b="1" dirty="0"/>
                  <a:t>가 학습</a:t>
                </a:r>
                <a:r>
                  <a:rPr lang="ko-KR" altLang="en-US" sz="1400" dirty="0"/>
                  <a:t>됨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학습이 다 되었다면 </a:t>
                </a:r>
                <a:r>
                  <a:rPr lang="en-US" altLang="ko-KR" sz="1400" dirty="0"/>
                  <a:t>M</a:t>
                </a:r>
                <a:r>
                  <a:rPr lang="ko-KR" altLang="en-US" sz="1400" dirty="0"/>
                  <a:t>차원의 크기를 갖는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의 행렬의 행을 각 단어의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벡터로 사용하거나 </a:t>
                </a:r>
                <a:r>
                  <a:rPr lang="en-US" altLang="ko-KR" sz="1400" dirty="0"/>
                  <a:t>W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W' </a:t>
                </a:r>
                <a:r>
                  <a:rPr lang="ko-KR" altLang="en-US" sz="1400" dirty="0"/>
                  <a:t>행렬 두 가지 모두를 가지고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벡터를 사용하기도 함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3E12E-E19E-4858-B91F-382FE7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49" y="1876908"/>
                <a:ext cx="5784727" cy="2708434"/>
              </a:xfrm>
              <a:prstGeom prst="rect">
                <a:avLst/>
              </a:prstGeom>
              <a:blipFill>
                <a:blip r:embed="rId3"/>
                <a:stretch>
                  <a:fillRect l="-210" t="-224" b="-1121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1D1CBFCE-BCEA-436C-94B1-9822C970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324" y="2534158"/>
            <a:ext cx="26574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52E4BD-EAD4-49EF-BC01-909989F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878890"/>
            <a:ext cx="10852951" cy="529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Skip-gram</a:t>
            </a:r>
          </a:p>
          <a:p>
            <a:pPr>
              <a:buFontTx/>
              <a:buChar char="-"/>
            </a:pPr>
            <a:r>
              <a:rPr lang="ko-KR" altLang="en-US" sz="1800" dirty="0"/>
              <a:t>중심에 있는 단어를 입력으로 주변에 있는 단어들을 예측하는 방법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나머지 방식은 </a:t>
            </a:r>
            <a:r>
              <a:rPr lang="en-US" altLang="ko-KR" sz="1800" dirty="0"/>
              <a:t>CBOW</a:t>
            </a:r>
            <a:r>
              <a:rPr lang="ko-KR" altLang="en-US" sz="1800" dirty="0"/>
              <a:t>와 동일</a:t>
            </a:r>
            <a:endParaRPr lang="en-US" altLang="ko-KR" sz="1800" dirty="0"/>
          </a:p>
        </p:txBody>
      </p:sp>
      <p:sp>
        <p:nvSpPr>
          <p:cNvPr id="10" name="제목 7">
            <a:extLst>
              <a:ext uri="{FF2B5EF4-FFF2-40B4-BE49-F238E27FC236}">
                <a16:creationId xmlns:a16="http://schemas.microsoft.com/office/drawing/2014/main" id="{4238254F-E4A8-4149-8F5A-6EBA82FAD0A6}"/>
              </a:ext>
            </a:extLst>
          </p:cNvPr>
          <p:cNvSpPr txBox="1">
            <a:spLocks/>
          </p:cNvSpPr>
          <p:nvPr/>
        </p:nvSpPr>
        <p:spPr>
          <a:xfrm>
            <a:off x="500849" y="193907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워드투벡터</a:t>
            </a:r>
            <a:r>
              <a:rPr lang="en-US" altLang="ko-KR" sz="2400"/>
              <a:t>(Word2Vec)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31ADC-6128-4F6A-805B-229DDBEE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9" y="2270606"/>
            <a:ext cx="4981189" cy="3217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48E836-96D8-49E4-9EFE-1BB86DC2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4" y="2728241"/>
            <a:ext cx="4695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2194</Words>
  <Application>Microsoft Office PowerPoint</Application>
  <PresentationFormat>와이드스크린</PresentationFormat>
  <Paragraphs>218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Wingdings</vt:lpstr>
      <vt:lpstr>Office 테마</vt:lpstr>
      <vt:lpstr>Word Embedding</vt:lpstr>
      <vt:lpstr>워드 임베딩(Word Embedding)</vt:lpstr>
      <vt:lpstr>워드투벡터(Word2Vec)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글로브(GloVe)</vt:lpstr>
      <vt:lpstr>글로브(GloVe)</vt:lpstr>
      <vt:lpstr>글로브(GloVe)</vt:lpstr>
      <vt:lpstr>글로브(GloVe)</vt:lpstr>
      <vt:lpstr>글로브(GloVe)</vt:lpstr>
      <vt:lpstr>글로브(GloVe)</vt:lpstr>
      <vt:lpstr>글로브(GloVe)</vt:lpstr>
      <vt:lpstr>패스트텍스트(FastText)</vt:lpstr>
      <vt:lpstr>패스트텍스트(FastText)</vt:lpstr>
      <vt:lpstr>패스트텍스트(FastText)</vt:lpstr>
      <vt:lpstr>패스트텍스트(FastText)</vt:lpstr>
      <vt:lpstr>엘모(ELMo)</vt:lpstr>
      <vt:lpstr>엘모(ELMo)</vt:lpstr>
      <vt:lpstr>엘모(ELMo)</vt:lpstr>
      <vt:lpstr>엘모(ELMo)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46</cp:revision>
  <dcterms:created xsi:type="dcterms:W3CDTF">2024-01-16T00:12:36Z</dcterms:created>
  <dcterms:modified xsi:type="dcterms:W3CDTF">2024-01-18T06:00:23Z</dcterms:modified>
</cp:coreProperties>
</file>