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4" r:id="rId10"/>
    <p:sldId id="265" r:id="rId11"/>
    <p:sldId id="266" r:id="rId12"/>
    <p:sldId id="261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532C-E606-4098-AF59-E7CF07D8BA4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1D9-1667-4411-B01B-71A7D8A66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05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532C-E606-4098-AF59-E7CF07D8BA4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1D9-1667-4411-B01B-71A7D8A66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18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532C-E606-4098-AF59-E7CF07D8BA4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1D9-1667-4411-B01B-71A7D8A66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489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532C-E606-4098-AF59-E7CF07D8BA4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1D9-1667-4411-B01B-71A7D8A660A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굴림" panose="020B0600000101010101" pitchFamily="50" charset="-127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굴림" panose="020B0600000101010101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0852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532C-E606-4098-AF59-E7CF07D8BA4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1D9-1667-4411-B01B-71A7D8A66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33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532C-E606-4098-AF59-E7CF07D8BA4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1D9-1667-4411-B01B-71A7D8A66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699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532C-E606-4098-AF59-E7CF07D8BA4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1D9-1667-4411-B01B-71A7D8A66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43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532C-E606-4098-AF59-E7CF07D8BA4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1D9-1667-4411-B01B-71A7D8A66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894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532C-E606-4098-AF59-E7CF07D8BA4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1D9-1667-4411-B01B-71A7D8A66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3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532C-E606-4098-AF59-E7CF07D8BA4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1D9-1667-4411-B01B-71A7D8A66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74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532C-E606-4098-AF59-E7CF07D8BA4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1D9-1667-4411-B01B-71A7D8A66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0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532C-E606-4098-AF59-E7CF07D8BA4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1D9-1667-4411-B01B-71A7D8A66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45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532C-E606-4098-AF59-E7CF07D8BA4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1D9-1667-4411-B01B-71A7D8A66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7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532C-E606-4098-AF59-E7CF07D8BA4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1D9-1667-4411-B01B-71A7D8A66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92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532C-E606-4098-AF59-E7CF07D8BA4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1D9-1667-4411-B01B-71A7D8A66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83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532C-E606-4098-AF59-E7CF07D8BA4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1D9-1667-4411-B01B-71A7D8A66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1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532C-E606-4098-AF59-E7CF07D8BA4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1D9-1667-4411-B01B-71A7D8A66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44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굴림" panose="020B0600000101010101" pitchFamily="50" charset="-127"/>
              </a:defRPr>
            </a:lvl1pPr>
          </a:lstStyle>
          <a:p>
            <a:fld id="{240B532C-E606-4098-AF59-E7CF07D8BA44}" type="datetimeFigureOut">
              <a:rPr lang="ko-KR" altLang="en-US" smtClean="0"/>
              <a:pPr/>
              <a:t>2022-09-02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굴림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굴림" panose="020B0600000101010101" pitchFamily="50" charset="-127"/>
              </a:defRPr>
            </a:lvl1pPr>
          </a:lstStyle>
          <a:p>
            <a:fld id="{2EE871D9-1667-4411-B01B-71A7D8A660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623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굴림" panose="020B0600000101010101" pitchFamily="50" charset="-127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굴림" panose="020B0600000101010101" pitchFamily="50" charset="-127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굴림" panose="020B0600000101010101" pitchFamily="50" charset="-127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굴림" panose="020B0600000101010101" pitchFamily="50" charset="-127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굴림" panose="020B0600000101010101" pitchFamily="50" charset="-127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굴림" panose="020B0600000101010101" pitchFamily="50" charset="-127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09.02</a:t>
            </a:r>
            <a:br>
              <a:rPr lang="en-US" altLang="ko-KR" dirty="0" smtClean="0"/>
            </a:br>
            <a:r>
              <a:rPr lang="en-US" altLang="ko-KR" dirty="0" smtClean="0"/>
              <a:t>ORACLE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>
                <a:ea typeface="굴림" panose="020B0600000101010101" pitchFamily="50" charset="-127"/>
              </a:rPr>
              <a:t>조동현</a:t>
            </a:r>
            <a:endParaRPr lang="ko-KR" altLang="en-US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00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 marL="36900" indent="0">
              <a:buNone/>
            </a:pPr>
            <a:r>
              <a:rPr lang="en-US" altLang="ko-KR" dirty="0" smtClean="0">
                <a:solidFill>
                  <a:srgbClr val="FFC000"/>
                </a:solidFill>
              </a:rPr>
              <a:t>/* </a:t>
            </a:r>
            <a:r>
              <a:rPr lang="en-US" altLang="ko-KR" dirty="0">
                <a:solidFill>
                  <a:srgbClr val="FFC000"/>
                </a:solidFill>
              </a:rPr>
              <a:t>CEIL() : </a:t>
            </a:r>
            <a:r>
              <a:rPr lang="ko-KR" altLang="en-US" dirty="0">
                <a:solidFill>
                  <a:srgbClr val="FFC000"/>
                </a:solidFill>
              </a:rPr>
              <a:t>올림 함수 *</a:t>
            </a:r>
            <a:r>
              <a:rPr lang="en-US" altLang="ko-KR" dirty="0">
                <a:solidFill>
                  <a:srgbClr val="FFC000"/>
                </a:solidFill>
              </a:rPr>
              <a:t>/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SELECT</a:t>
            </a:r>
            <a:r>
              <a:rPr lang="en-US" altLang="ko-KR" dirty="0"/>
              <a:t> CEIL(32.8) </a:t>
            </a:r>
            <a:r>
              <a:rPr lang="en-US" altLang="ko-KR" dirty="0">
                <a:solidFill>
                  <a:srgbClr val="92D050"/>
                </a:solidFill>
              </a:rPr>
              <a:t>CEIL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FROM</a:t>
            </a:r>
            <a:r>
              <a:rPr lang="en-US" altLang="ko-KR" dirty="0"/>
              <a:t> DUAL;</a:t>
            </a:r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en-US" altLang="ko-KR" dirty="0">
                <a:solidFill>
                  <a:srgbClr val="FFC000"/>
                </a:solidFill>
              </a:rPr>
              <a:t>/* FLOOR() : </a:t>
            </a:r>
            <a:r>
              <a:rPr lang="ko-KR" altLang="en-US" dirty="0">
                <a:solidFill>
                  <a:srgbClr val="FFC000"/>
                </a:solidFill>
              </a:rPr>
              <a:t>버림 함수</a:t>
            </a:r>
            <a:r>
              <a:rPr lang="en-US" altLang="ko-KR" dirty="0" smtClean="0">
                <a:solidFill>
                  <a:srgbClr val="FFC000"/>
                </a:solidFill>
              </a:rPr>
              <a:t>,</a:t>
            </a:r>
          </a:p>
          <a:p>
            <a:pPr marL="36900" indent="0">
              <a:buNone/>
            </a:pPr>
            <a:r>
              <a:rPr lang="en-US" altLang="ko-KR" dirty="0" smtClean="0">
                <a:solidFill>
                  <a:srgbClr val="FFC000"/>
                </a:solidFill>
              </a:rPr>
              <a:t> </a:t>
            </a:r>
            <a:r>
              <a:rPr lang="ko-KR" altLang="en-US" dirty="0">
                <a:solidFill>
                  <a:srgbClr val="FFC000"/>
                </a:solidFill>
              </a:rPr>
              <a:t>소수점 자리를 무조건 버림 *</a:t>
            </a:r>
            <a:r>
              <a:rPr lang="en-US" altLang="ko-KR" dirty="0">
                <a:solidFill>
                  <a:srgbClr val="FFC000"/>
                </a:solidFill>
              </a:rPr>
              <a:t>/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SELECT</a:t>
            </a:r>
            <a:r>
              <a:rPr lang="en-US" altLang="ko-KR" dirty="0"/>
              <a:t> FLOOR(32.8) </a:t>
            </a:r>
            <a:r>
              <a:rPr lang="en-US" altLang="ko-KR" dirty="0">
                <a:solidFill>
                  <a:srgbClr val="92D050"/>
                </a:solidFill>
              </a:rPr>
              <a:t>FLOOR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FROM</a:t>
            </a:r>
            <a:r>
              <a:rPr lang="en-US" altLang="ko-KR" dirty="0"/>
              <a:t> DUAL;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SELECT</a:t>
            </a:r>
            <a:r>
              <a:rPr lang="en-US" altLang="ko-KR" dirty="0"/>
              <a:t> FLOOR(32.3) </a:t>
            </a:r>
            <a:r>
              <a:rPr lang="en-US" altLang="ko-KR" dirty="0">
                <a:solidFill>
                  <a:srgbClr val="92D050"/>
                </a:solidFill>
              </a:rPr>
              <a:t>FLOOR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FROM</a:t>
            </a:r>
            <a:r>
              <a:rPr lang="en-US" altLang="ko-KR" dirty="0"/>
              <a:t> DUAL;</a:t>
            </a:r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en-US" altLang="ko-KR" dirty="0">
                <a:solidFill>
                  <a:srgbClr val="FFC000"/>
                </a:solidFill>
              </a:rPr>
              <a:t>/* POWER() : </a:t>
            </a:r>
            <a:r>
              <a:rPr lang="ko-KR" altLang="en-US" dirty="0">
                <a:solidFill>
                  <a:srgbClr val="FFC000"/>
                </a:solidFill>
              </a:rPr>
              <a:t>제곱 함수 *</a:t>
            </a:r>
            <a:r>
              <a:rPr lang="en-US" altLang="ko-KR" dirty="0">
                <a:solidFill>
                  <a:srgbClr val="FFC000"/>
                </a:solidFill>
              </a:rPr>
              <a:t>/</a:t>
            </a:r>
          </a:p>
          <a:p>
            <a:pPr marL="36900" indent="0">
              <a:buNone/>
            </a:pPr>
            <a:r>
              <a:rPr lang="en-US" altLang="ko-KR" dirty="0" smtClean="0">
                <a:solidFill>
                  <a:srgbClr val="00B0F0"/>
                </a:solidFill>
              </a:rPr>
              <a:t>SELECT</a:t>
            </a:r>
            <a:r>
              <a:rPr lang="en-US" altLang="ko-KR" dirty="0" smtClean="0"/>
              <a:t> POWER(4, 2) </a:t>
            </a:r>
            <a:r>
              <a:rPr lang="en-US" altLang="ko-KR" dirty="0" smtClean="0">
                <a:solidFill>
                  <a:srgbClr val="92D050"/>
                </a:solidFill>
              </a:rPr>
              <a:t>POWER</a:t>
            </a:r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C000"/>
                </a:solidFill>
              </a:rPr>
              <a:t>-- 4</a:t>
            </a:r>
            <a:r>
              <a:rPr lang="ko-KR" altLang="en-US" dirty="0" smtClean="0">
                <a:solidFill>
                  <a:srgbClr val="FFC000"/>
                </a:solidFill>
              </a:rPr>
              <a:t>의 제곱</a:t>
            </a:r>
          </a:p>
          <a:p>
            <a:pPr marL="36900" indent="0">
              <a:buNone/>
            </a:pPr>
            <a:r>
              <a:rPr lang="en-US" altLang="ko-KR" dirty="0" smtClean="0">
                <a:solidFill>
                  <a:srgbClr val="00B0F0"/>
                </a:solidFill>
              </a:rPr>
              <a:t>FROM</a:t>
            </a:r>
            <a:r>
              <a:rPr lang="en-US" altLang="ko-KR" dirty="0" smtClean="0"/>
              <a:t> DUAL;</a:t>
            </a:r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en-US" altLang="ko-KR" dirty="0">
                <a:solidFill>
                  <a:srgbClr val="FFC000"/>
                </a:solidFill>
              </a:rPr>
              <a:t>/* MOD() : </a:t>
            </a:r>
            <a:r>
              <a:rPr lang="ko-KR" altLang="en-US" dirty="0">
                <a:solidFill>
                  <a:srgbClr val="FFC000"/>
                </a:solidFill>
              </a:rPr>
              <a:t>나머지 *</a:t>
            </a:r>
            <a:r>
              <a:rPr lang="en-US" altLang="ko-KR" dirty="0">
                <a:solidFill>
                  <a:srgbClr val="FFC000"/>
                </a:solidFill>
              </a:rPr>
              <a:t>/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SELECT</a:t>
            </a:r>
            <a:r>
              <a:rPr lang="en-US" altLang="ko-KR" dirty="0"/>
              <a:t> MOD(7, 4) </a:t>
            </a:r>
            <a:r>
              <a:rPr lang="en-US" altLang="ko-KR" dirty="0">
                <a:solidFill>
                  <a:srgbClr val="92D050"/>
                </a:solidFill>
              </a:rPr>
              <a:t>MOD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FROM</a:t>
            </a:r>
            <a:r>
              <a:rPr lang="en-US" altLang="ko-KR" dirty="0"/>
              <a:t> DUAL;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FFC000"/>
                </a:solidFill>
              </a:rPr>
              <a:t>-- MOD(A, B) : A</a:t>
            </a:r>
            <a:r>
              <a:rPr lang="ko-KR" altLang="en-US" dirty="0">
                <a:solidFill>
                  <a:srgbClr val="FFC000"/>
                </a:solidFill>
              </a:rPr>
              <a:t>를 </a:t>
            </a:r>
            <a:r>
              <a:rPr lang="en-US" altLang="ko-KR" dirty="0">
                <a:solidFill>
                  <a:srgbClr val="FFC000"/>
                </a:solidFill>
              </a:rPr>
              <a:t>B</a:t>
            </a:r>
            <a:r>
              <a:rPr lang="ko-KR" altLang="en-US" dirty="0">
                <a:solidFill>
                  <a:srgbClr val="FFC000"/>
                </a:solidFill>
              </a:rPr>
              <a:t>로 나눈 후 그 나머지 값 리턴</a:t>
            </a:r>
          </a:p>
          <a:p>
            <a:pPr marL="36900" indent="0">
              <a:buNone/>
            </a:pPr>
            <a:endParaRPr lang="ko-KR" altLang="en-US" dirty="0"/>
          </a:p>
          <a:p>
            <a:pPr marL="36900" indent="0">
              <a:buNone/>
            </a:pPr>
            <a:r>
              <a:rPr lang="en-US" altLang="ko-KR" dirty="0">
                <a:solidFill>
                  <a:srgbClr val="FFC000"/>
                </a:solidFill>
              </a:rPr>
              <a:t>/* SQRT() : </a:t>
            </a:r>
            <a:r>
              <a:rPr lang="ko-KR" altLang="en-US" dirty="0">
                <a:solidFill>
                  <a:srgbClr val="FFC000"/>
                </a:solidFill>
              </a:rPr>
              <a:t>제곱근</a:t>
            </a:r>
            <a:r>
              <a:rPr lang="en-US" altLang="ko-KR" dirty="0">
                <a:solidFill>
                  <a:srgbClr val="FFC000"/>
                </a:solidFill>
              </a:rPr>
              <a:t>, ROOT */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SELECT</a:t>
            </a:r>
            <a:r>
              <a:rPr lang="en-US" altLang="ko-KR" dirty="0"/>
              <a:t> SQRT(2), SQRT(3)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FROM</a:t>
            </a:r>
            <a:r>
              <a:rPr lang="en-US" altLang="ko-KR" dirty="0"/>
              <a:t> DUAL;</a:t>
            </a:r>
            <a:endParaRPr lang="ko-KR" altLang="en-US" dirty="0"/>
          </a:p>
          <a:p>
            <a:pPr marL="36900" indent="0">
              <a:buNone/>
            </a:pP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panose="020B0600000101010101" pitchFamily="50" charset="-127"/>
              </a:rPr>
              <a:t>함수 정리</a:t>
            </a:r>
            <a:endParaRPr lang="ko-KR" altLang="en-US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752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ORDER BY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36900" indent="0">
              <a:buNone/>
            </a:pPr>
            <a:endParaRPr lang="en-US" altLang="ko-KR" sz="18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800" dirty="0" smtClean="0">
                <a:solidFill>
                  <a:srgbClr val="FFC000"/>
                </a:solidFill>
              </a:rPr>
              <a:t>/* </a:t>
            </a:r>
            <a:r>
              <a:rPr lang="ko-KR" altLang="en-US" sz="1800" dirty="0">
                <a:solidFill>
                  <a:srgbClr val="FFC000"/>
                </a:solidFill>
              </a:rPr>
              <a:t>정렬을 위한 </a:t>
            </a:r>
            <a:r>
              <a:rPr lang="en-US" altLang="ko-KR" sz="1800" dirty="0">
                <a:solidFill>
                  <a:srgbClr val="FFC000"/>
                </a:solidFill>
              </a:rPr>
              <a:t>ORDER BY </a:t>
            </a:r>
            <a:r>
              <a:rPr lang="ko-KR" altLang="en-US" sz="1800" dirty="0">
                <a:solidFill>
                  <a:srgbClr val="FFC000"/>
                </a:solidFill>
              </a:rPr>
              <a:t>형식 *</a:t>
            </a:r>
            <a:r>
              <a:rPr lang="en-US" altLang="ko-KR" sz="1800" dirty="0">
                <a:solidFill>
                  <a:srgbClr val="FFC000"/>
                </a:solidFill>
              </a:rPr>
              <a:t>/</a:t>
            </a:r>
          </a:p>
          <a:p>
            <a:pPr marL="36900" indent="0">
              <a:buNone/>
            </a:pPr>
            <a:r>
              <a:rPr lang="en-US" altLang="ko-KR" sz="1800" dirty="0" smtClean="0"/>
              <a:t> </a:t>
            </a:r>
            <a:r>
              <a:rPr lang="en-US" altLang="ko-KR" sz="1800" dirty="0">
                <a:solidFill>
                  <a:srgbClr val="00B0F0"/>
                </a:solidFill>
              </a:rPr>
              <a:t>SELECT</a:t>
            </a:r>
            <a:r>
              <a:rPr lang="en-US" altLang="ko-KR" sz="1800" dirty="0"/>
              <a:t> * (COLUMN1, COLUMN2, ...)</a:t>
            </a:r>
          </a:p>
          <a:p>
            <a:pPr marL="36900" indent="0">
              <a:buNone/>
            </a:pPr>
            <a:r>
              <a:rPr lang="en-US" altLang="ko-KR" sz="1800" dirty="0" smtClean="0"/>
              <a:t> </a:t>
            </a:r>
            <a:r>
              <a:rPr lang="en-US" altLang="ko-KR" sz="1800" dirty="0">
                <a:solidFill>
                  <a:srgbClr val="00B0F0"/>
                </a:solidFill>
              </a:rPr>
              <a:t>FROM</a:t>
            </a:r>
            <a:r>
              <a:rPr lang="en-US" altLang="ko-KR" sz="1800" dirty="0"/>
              <a:t> (TABLE_NAME)</a:t>
            </a:r>
          </a:p>
          <a:p>
            <a:pPr marL="36900" indent="0">
              <a:buNone/>
            </a:pPr>
            <a:r>
              <a:rPr lang="en-US" altLang="ko-KR" sz="1800" dirty="0" smtClean="0"/>
              <a:t> </a:t>
            </a:r>
            <a:r>
              <a:rPr lang="en-US" altLang="ko-KR" sz="1800" dirty="0">
                <a:solidFill>
                  <a:srgbClr val="00B0F0"/>
                </a:solidFill>
              </a:rPr>
              <a:t>WHERE</a:t>
            </a:r>
            <a:r>
              <a:rPr lang="en-US" altLang="ko-KR" sz="1800" dirty="0"/>
              <a:t> (CONDITION)</a:t>
            </a:r>
          </a:p>
          <a:p>
            <a:pPr marL="36900" indent="0">
              <a:buNone/>
            </a:pPr>
            <a:r>
              <a:rPr lang="en-US" altLang="ko-KR" sz="1800" dirty="0" smtClean="0"/>
              <a:t> </a:t>
            </a:r>
            <a:r>
              <a:rPr lang="en-US" altLang="ko-KR" sz="1800" dirty="0">
                <a:solidFill>
                  <a:srgbClr val="00B0F0"/>
                </a:solidFill>
              </a:rPr>
              <a:t>ORDER BY </a:t>
            </a:r>
            <a:r>
              <a:rPr lang="en-US" altLang="ko-KR" sz="1800" dirty="0"/>
              <a:t>(COLUMN_NAME) [SORTING];</a:t>
            </a:r>
          </a:p>
          <a:p>
            <a:pPr marL="36900" indent="0">
              <a:buNone/>
            </a:pPr>
            <a:endParaRPr lang="en-US" altLang="ko-KR" sz="1800" dirty="0"/>
          </a:p>
          <a:p>
            <a:pPr marL="36900" indent="0">
              <a:buNone/>
            </a:pPr>
            <a:endParaRPr lang="en-US" altLang="ko-KR" sz="1800" dirty="0" smtClean="0"/>
          </a:p>
          <a:p>
            <a:pPr marL="36900" indent="0">
              <a:buNone/>
            </a:pPr>
            <a:endParaRPr lang="en-US" altLang="ko-KR" sz="1800" dirty="0"/>
          </a:p>
          <a:p>
            <a:pPr marL="36900" indent="0">
              <a:buNone/>
            </a:pP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36900" indent="0">
              <a:buNone/>
            </a:pPr>
            <a:r>
              <a:rPr lang="en-US" altLang="ko-KR" sz="1800" dirty="0" smtClean="0"/>
              <a:t>ORDER </a:t>
            </a:r>
            <a:r>
              <a:rPr lang="en-US" altLang="ko-KR" sz="1800" dirty="0"/>
              <a:t>BY </a:t>
            </a:r>
            <a:r>
              <a:rPr lang="ko-KR" altLang="en-US" sz="1800" dirty="0"/>
              <a:t>절 다음에는 어떤 칼럼을 기준으로 </a:t>
            </a:r>
            <a:r>
              <a:rPr lang="ko-KR" altLang="en-US" sz="1800" dirty="0" smtClean="0"/>
              <a:t>정</a:t>
            </a:r>
            <a:endParaRPr lang="en-US" altLang="ko-KR" sz="1800" dirty="0" smtClean="0"/>
          </a:p>
          <a:p>
            <a:pPr marL="36900" indent="0">
              <a:buNone/>
            </a:pPr>
            <a:r>
              <a:rPr lang="ko-KR" altLang="en-US" sz="1800" dirty="0" err="1" smtClean="0"/>
              <a:t>렬할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것인지를</a:t>
            </a:r>
          </a:p>
          <a:p>
            <a:pPr marL="36900" indent="0">
              <a:buNone/>
            </a:pPr>
            <a:r>
              <a:rPr lang="ko-KR" altLang="en-US" sz="1800" dirty="0" smtClean="0"/>
              <a:t>결정해야 </a:t>
            </a:r>
            <a:r>
              <a:rPr lang="ko-KR" altLang="en-US" sz="1800" dirty="0"/>
              <a:t>하기에 칼럼 이름을 기술해야 함</a:t>
            </a:r>
          </a:p>
          <a:p>
            <a:pPr marL="36900" indent="0">
              <a:buNone/>
            </a:pPr>
            <a:r>
              <a:rPr lang="ko-KR" altLang="en-US" sz="1800" dirty="0" smtClean="0"/>
              <a:t>그 </a:t>
            </a:r>
            <a:r>
              <a:rPr lang="ko-KR" altLang="en-US" sz="1800" dirty="0"/>
              <a:t>다음에는 오름차순으로 정렬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rgbClr val="00B0F0"/>
                </a:solidFill>
              </a:rPr>
              <a:t>ASC</a:t>
            </a:r>
            <a:r>
              <a:rPr lang="en-US" altLang="ko-KR" sz="1800" dirty="0"/>
              <a:t>; </a:t>
            </a:r>
            <a:endParaRPr lang="en-US" altLang="ko-KR" sz="1800" dirty="0" smtClean="0"/>
          </a:p>
          <a:p>
            <a:pPr marL="36900" indent="0">
              <a:buNone/>
            </a:pPr>
            <a:r>
              <a:rPr lang="en-US" altLang="ko-KR" sz="1800" dirty="0" smtClean="0"/>
              <a:t>Ascending</a:t>
            </a:r>
            <a:r>
              <a:rPr lang="en-US" altLang="ko-KR" sz="1800" dirty="0"/>
              <a:t>)</a:t>
            </a:r>
            <a:r>
              <a:rPr lang="ko-KR" altLang="en-US" sz="1800" dirty="0"/>
              <a:t>일지</a:t>
            </a:r>
            <a:r>
              <a:rPr lang="en-US" altLang="ko-KR" sz="1800" dirty="0"/>
              <a:t>, </a:t>
            </a:r>
            <a:r>
              <a:rPr lang="ko-KR" altLang="en-US" sz="1800" dirty="0"/>
              <a:t>내림차순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rgbClr val="00B0F0"/>
                </a:solidFill>
              </a:rPr>
              <a:t>DESC</a:t>
            </a:r>
            <a:r>
              <a:rPr lang="en-US" altLang="ko-KR" sz="1800" dirty="0"/>
              <a:t>; Descending</a:t>
            </a:r>
            <a:r>
              <a:rPr lang="en-US" altLang="ko-KR" sz="1800" dirty="0" smtClean="0"/>
              <a:t>)</a:t>
            </a:r>
          </a:p>
          <a:p>
            <a:pPr marL="36900" indent="0">
              <a:buNone/>
            </a:pPr>
            <a:r>
              <a:rPr lang="ko-KR" altLang="en-US" sz="1800" dirty="0" smtClean="0"/>
              <a:t>일지</a:t>
            </a:r>
            <a:endParaRPr lang="ko-KR" altLang="en-US" sz="1800" dirty="0"/>
          </a:p>
          <a:p>
            <a:pPr marL="36900" indent="0">
              <a:buNone/>
            </a:pPr>
            <a:r>
              <a:rPr lang="ko-KR" altLang="en-US" sz="1800" dirty="0" smtClean="0"/>
              <a:t>정렬 방식을 </a:t>
            </a:r>
            <a:r>
              <a:rPr lang="ko-KR" altLang="en-US" sz="1800" dirty="0"/>
              <a:t>기술해야 함</a:t>
            </a:r>
          </a:p>
          <a:p>
            <a:pPr marL="3690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6960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SORTING(ASC, DESC)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36900" indent="0">
              <a:buNone/>
            </a:pPr>
            <a:r>
              <a:rPr lang="en-US" altLang="ko-KR" dirty="0" smtClean="0"/>
              <a:t>			</a:t>
            </a:r>
          </a:p>
          <a:p>
            <a:pPr marL="3690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chemeClr val="tx1"/>
                </a:solidFill>
              </a:rPr>
              <a:t>ASC(</a:t>
            </a:r>
            <a:r>
              <a:rPr lang="ko-KR" altLang="en-US" dirty="0" smtClean="0">
                <a:solidFill>
                  <a:schemeClr val="tx1"/>
                </a:solidFill>
              </a:rPr>
              <a:t>오름차순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36900" indent="0">
              <a:buNone/>
            </a:pPr>
            <a:r>
              <a:rPr lang="ko-KR" altLang="en-US" dirty="0" smtClean="0">
                <a:solidFill>
                  <a:schemeClr val="tx1"/>
                </a:solidFill>
              </a:rPr>
              <a:t>숫자 </a:t>
            </a:r>
            <a:r>
              <a:rPr lang="en-US" altLang="ko-KR" dirty="0" smtClean="0">
                <a:solidFill>
                  <a:schemeClr val="tx1"/>
                </a:solidFill>
              </a:rPr>
              <a:t>	: </a:t>
            </a:r>
            <a:r>
              <a:rPr lang="ko-KR" altLang="en-US" dirty="0" smtClean="0">
                <a:solidFill>
                  <a:srgbClr val="FFFF00"/>
                </a:solidFill>
              </a:rPr>
              <a:t>작은 값부터 정렬</a:t>
            </a:r>
            <a:endParaRPr lang="en-US" altLang="ko-KR" dirty="0">
              <a:solidFill>
                <a:srgbClr val="FFFF00"/>
              </a:solidFill>
            </a:endParaRPr>
          </a:p>
          <a:p>
            <a:pPr marL="36900" indent="0">
              <a:buNone/>
            </a:pPr>
            <a:r>
              <a:rPr lang="ko-KR" altLang="en-US" dirty="0" smtClean="0">
                <a:solidFill>
                  <a:schemeClr val="tx1"/>
                </a:solidFill>
              </a:rPr>
              <a:t>문자 </a:t>
            </a:r>
            <a:r>
              <a:rPr lang="en-US" altLang="ko-KR" dirty="0" smtClean="0">
                <a:solidFill>
                  <a:schemeClr val="tx1"/>
                </a:solidFill>
              </a:rPr>
              <a:t>	: </a:t>
            </a:r>
            <a:r>
              <a:rPr lang="ko-KR" altLang="en-US" dirty="0" smtClean="0">
                <a:solidFill>
                  <a:srgbClr val="FFFF00"/>
                </a:solidFill>
              </a:rPr>
              <a:t>사전 순서대로 정렬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pPr marL="36900" indent="0">
              <a:buNone/>
            </a:pPr>
            <a:r>
              <a:rPr lang="ko-KR" altLang="en-US" dirty="0" smtClean="0">
                <a:solidFill>
                  <a:schemeClr val="tx1"/>
                </a:solidFill>
              </a:rPr>
              <a:t>날짜 </a:t>
            </a:r>
            <a:r>
              <a:rPr lang="en-US" altLang="ko-KR" dirty="0" smtClean="0">
                <a:solidFill>
                  <a:schemeClr val="tx1"/>
                </a:solidFill>
              </a:rPr>
              <a:t>	: </a:t>
            </a:r>
            <a:r>
              <a:rPr lang="ko-KR" altLang="en-US" dirty="0" smtClean="0">
                <a:solidFill>
                  <a:srgbClr val="FFFF00"/>
                </a:solidFill>
              </a:rPr>
              <a:t>빠른 날짜</a:t>
            </a:r>
            <a:r>
              <a:rPr lang="en-US" altLang="ko-KR" dirty="0" smtClean="0">
                <a:solidFill>
                  <a:srgbClr val="FFFF00"/>
                </a:solidFill>
              </a:rPr>
              <a:t>(</a:t>
            </a:r>
            <a:r>
              <a:rPr lang="ko-KR" altLang="en-US" dirty="0" smtClean="0">
                <a:solidFill>
                  <a:srgbClr val="FFFF00"/>
                </a:solidFill>
              </a:rPr>
              <a:t>옛날</a:t>
            </a:r>
            <a:r>
              <a:rPr lang="en-US" altLang="ko-KR" dirty="0" smtClean="0">
                <a:solidFill>
                  <a:srgbClr val="FFFF00"/>
                </a:solidFill>
              </a:rPr>
              <a:t>)</a:t>
            </a:r>
            <a:r>
              <a:rPr lang="ko-KR" altLang="en-US" dirty="0" smtClean="0">
                <a:solidFill>
                  <a:srgbClr val="FFFF00"/>
                </a:solidFill>
              </a:rPr>
              <a:t> 먼저 정렬</a:t>
            </a:r>
            <a:endParaRPr lang="en-US" altLang="ko-KR" dirty="0">
              <a:solidFill>
                <a:srgbClr val="FFFF00"/>
              </a:solidFill>
            </a:endParaRPr>
          </a:p>
          <a:p>
            <a:pPr marL="36900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NULL   : </a:t>
            </a:r>
            <a:r>
              <a:rPr lang="ko-KR" altLang="en-US" dirty="0" smtClean="0">
                <a:solidFill>
                  <a:srgbClr val="FFFF00"/>
                </a:solidFill>
              </a:rPr>
              <a:t>가장 마지막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pPr marL="36900" indent="0">
              <a:buNone/>
            </a:pPr>
            <a:endParaRPr lang="en-US" altLang="ko-KR" dirty="0">
              <a:solidFill>
                <a:srgbClr val="FFFF00"/>
              </a:solidFill>
            </a:endParaRPr>
          </a:p>
          <a:p>
            <a:pPr marL="36900" indent="0">
              <a:buNone/>
            </a:pPr>
            <a:r>
              <a:rPr lang="en-US" altLang="ko-KR" dirty="0" smtClean="0">
                <a:solidFill>
                  <a:srgbClr val="FFFF00"/>
                </a:solidFill>
              </a:rPr>
              <a:t>		ASC : ASCENDING</a:t>
            </a:r>
          </a:p>
          <a:p>
            <a:pPr marL="36900" indent="0">
              <a:buNone/>
            </a:pPr>
            <a:endParaRPr lang="en-US" altLang="ko-KR" dirty="0">
              <a:solidFill>
                <a:srgbClr val="FFFF00"/>
              </a:solidFill>
            </a:endParaRPr>
          </a:p>
          <a:p>
            <a:pPr marL="36900" indent="0">
              <a:buNone/>
            </a:pPr>
            <a:endParaRPr lang="en-US" altLang="ko-KR" dirty="0" smtClean="0">
              <a:solidFill>
                <a:srgbClr val="FFFF00"/>
              </a:solidFill>
            </a:endParaRPr>
          </a:p>
          <a:p>
            <a:pPr marL="36900" indent="0">
              <a:buNone/>
            </a:pPr>
            <a:r>
              <a:rPr lang="en-US" altLang="ko-KR" dirty="0" smtClean="0">
                <a:solidFill>
                  <a:srgbClr val="FFFF00"/>
                </a:solidFill>
              </a:rPr>
              <a:t>			</a:t>
            </a:r>
            <a:r>
              <a:rPr lang="en-US" altLang="ko-KR" dirty="0" smtClean="0">
                <a:solidFill>
                  <a:schemeClr val="tx1"/>
                </a:solidFill>
              </a:rPr>
              <a:t>DESC(</a:t>
            </a:r>
            <a:r>
              <a:rPr lang="ko-KR" altLang="en-US" dirty="0" smtClean="0">
                <a:solidFill>
                  <a:schemeClr val="tx1"/>
                </a:solidFill>
              </a:rPr>
              <a:t>내림차순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36900" indent="0">
              <a:buNone/>
            </a:pPr>
            <a:r>
              <a:rPr lang="en-US" altLang="ko-KR" dirty="0" smtClean="0">
                <a:solidFill>
                  <a:srgbClr val="FFFF00"/>
                </a:solidFill>
              </a:rPr>
              <a:t>		</a:t>
            </a:r>
            <a:r>
              <a:rPr lang="en-US" altLang="ko-KR" dirty="0" smtClean="0">
                <a:solidFill>
                  <a:srgbClr val="FFC000"/>
                </a:solidFill>
              </a:rPr>
              <a:t>: </a:t>
            </a:r>
            <a:r>
              <a:rPr lang="ko-KR" altLang="en-US" dirty="0" smtClean="0">
                <a:solidFill>
                  <a:srgbClr val="FFC000"/>
                </a:solidFill>
              </a:rPr>
              <a:t>큰 값부터 정렬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dirty="0" smtClean="0">
                <a:solidFill>
                  <a:srgbClr val="FFC000"/>
                </a:solidFill>
              </a:rPr>
              <a:t>		: </a:t>
            </a:r>
            <a:r>
              <a:rPr lang="ko-KR" altLang="en-US" dirty="0" smtClean="0">
                <a:solidFill>
                  <a:srgbClr val="FFC000"/>
                </a:solidFill>
              </a:rPr>
              <a:t>사전 역순으로 정렬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dirty="0" smtClean="0">
                <a:solidFill>
                  <a:srgbClr val="FFC000"/>
                </a:solidFill>
              </a:rPr>
              <a:t>		: </a:t>
            </a:r>
            <a:r>
              <a:rPr lang="ko-KR" altLang="en-US" dirty="0" smtClean="0">
                <a:solidFill>
                  <a:srgbClr val="FFC000"/>
                </a:solidFill>
              </a:rPr>
              <a:t>최근 날짜 순으로 정렬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dirty="0" smtClean="0">
                <a:solidFill>
                  <a:srgbClr val="FFC000"/>
                </a:solidFill>
              </a:rPr>
              <a:t>		: </a:t>
            </a:r>
            <a:r>
              <a:rPr lang="ko-KR" altLang="en-US" dirty="0" smtClean="0">
                <a:solidFill>
                  <a:srgbClr val="FFC000"/>
                </a:solidFill>
              </a:rPr>
              <a:t>가장 먼저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endParaRPr lang="en-US" altLang="ko-KR" dirty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dirty="0" smtClean="0">
                <a:solidFill>
                  <a:srgbClr val="FFC000"/>
                </a:solidFill>
              </a:rPr>
              <a:t>		DESC : DESCENDING 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84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60286"/>
          </a:xfrm>
        </p:spPr>
        <p:txBody>
          <a:bodyPr numCol="2">
            <a:noAutofit/>
          </a:bodyPr>
          <a:lstStyle/>
          <a:p>
            <a:pPr marL="36900" indent="0">
              <a:buNone/>
            </a:pPr>
            <a:r>
              <a:rPr lang="en-US" altLang="ko-KR" sz="1400" dirty="0" smtClean="0">
                <a:solidFill>
                  <a:srgbClr val="FFC000"/>
                </a:solidFill>
              </a:rPr>
              <a:t>-- Q1) </a:t>
            </a:r>
            <a:r>
              <a:rPr lang="ko-KR" altLang="en-US" sz="1400" dirty="0">
                <a:solidFill>
                  <a:srgbClr val="FFC000"/>
                </a:solidFill>
              </a:rPr>
              <a:t>이름이 </a:t>
            </a:r>
            <a:r>
              <a:rPr lang="en-US" altLang="ko-KR" sz="1400" dirty="0">
                <a:solidFill>
                  <a:srgbClr val="FFC000"/>
                </a:solidFill>
              </a:rPr>
              <a:t>"</a:t>
            </a:r>
            <a:r>
              <a:rPr lang="ko-KR" altLang="en-US" sz="1400" dirty="0">
                <a:solidFill>
                  <a:srgbClr val="FFC000"/>
                </a:solidFill>
              </a:rPr>
              <a:t>오지호</a:t>
            </a:r>
            <a:r>
              <a:rPr lang="en-US" altLang="ko-KR" sz="1400" dirty="0">
                <a:solidFill>
                  <a:srgbClr val="FFC000"/>
                </a:solidFill>
              </a:rPr>
              <a:t>"</a:t>
            </a:r>
            <a:r>
              <a:rPr lang="ko-KR" altLang="en-US" sz="1400" dirty="0">
                <a:solidFill>
                  <a:srgbClr val="FFC000"/>
                </a:solidFill>
              </a:rPr>
              <a:t>인 사원의 사원 번호</a:t>
            </a:r>
            <a:r>
              <a:rPr lang="en-US" altLang="ko-KR" sz="1400" dirty="0">
                <a:solidFill>
                  <a:srgbClr val="FFC000"/>
                </a:solidFill>
              </a:rPr>
              <a:t>, </a:t>
            </a:r>
            <a:r>
              <a:rPr lang="ko-KR" altLang="en-US" sz="1400" dirty="0">
                <a:solidFill>
                  <a:srgbClr val="FFC000"/>
                </a:solidFill>
              </a:rPr>
              <a:t>사원명</a:t>
            </a:r>
            <a:r>
              <a:rPr lang="en-US" altLang="ko-KR" sz="1400" dirty="0">
                <a:solidFill>
                  <a:srgbClr val="FFC000"/>
                </a:solidFill>
              </a:rPr>
              <a:t>, </a:t>
            </a:r>
            <a:r>
              <a:rPr lang="ko-KR" altLang="en-US" sz="1400" dirty="0">
                <a:solidFill>
                  <a:srgbClr val="FFC000"/>
                </a:solidFill>
              </a:rPr>
              <a:t>급여 출력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SELECT</a:t>
            </a:r>
            <a:r>
              <a:rPr lang="en-US" altLang="ko-KR" sz="1400" dirty="0"/>
              <a:t> EMPNO, ENAME, SAL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FROM</a:t>
            </a:r>
            <a:r>
              <a:rPr lang="en-US" altLang="ko-KR" sz="1400" dirty="0"/>
              <a:t> EMP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WHERE</a:t>
            </a:r>
            <a:r>
              <a:rPr lang="en-US" altLang="ko-KR" sz="1400" dirty="0"/>
              <a:t> ENAME = '</a:t>
            </a:r>
            <a:r>
              <a:rPr lang="ko-KR" altLang="en-US" sz="1400" dirty="0">
                <a:solidFill>
                  <a:srgbClr val="FFFF00"/>
                </a:solidFill>
              </a:rPr>
              <a:t>오지호</a:t>
            </a:r>
            <a:r>
              <a:rPr lang="en-US" altLang="ko-KR" sz="1400" dirty="0"/>
              <a:t>';</a:t>
            </a:r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4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endParaRPr lang="en-US" altLang="ko-KR" sz="14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endParaRPr lang="en-US" altLang="ko-KR" sz="1400" dirty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FFC000"/>
                </a:solidFill>
              </a:rPr>
              <a:t>-- Q2) </a:t>
            </a:r>
            <a:r>
              <a:rPr lang="ko-KR" altLang="en-US" sz="1400" dirty="0">
                <a:solidFill>
                  <a:srgbClr val="FFC000"/>
                </a:solidFill>
              </a:rPr>
              <a:t>급여가 </a:t>
            </a:r>
            <a:r>
              <a:rPr lang="en-US" altLang="ko-KR" sz="1400" dirty="0">
                <a:solidFill>
                  <a:srgbClr val="FFC000"/>
                </a:solidFill>
              </a:rPr>
              <a:t>250</a:t>
            </a:r>
            <a:r>
              <a:rPr lang="ko-KR" altLang="en-US" sz="1400" dirty="0">
                <a:solidFill>
                  <a:srgbClr val="FFC000"/>
                </a:solidFill>
              </a:rPr>
              <a:t>이거나 </a:t>
            </a:r>
            <a:r>
              <a:rPr lang="en-US" altLang="ko-KR" sz="1400" dirty="0">
                <a:solidFill>
                  <a:srgbClr val="FFC000"/>
                </a:solidFill>
              </a:rPr>
              <a:t>300</a:t>
            </a:r>
            <a:r>
              <a:rPr lang="ko-KR" altLang="en-US" sz="1400" dirty="0">
                <a:solidFill>
                  <a:srgbClr val="FFC000"/>
                </a:solidFill>
              </a:rPr>
              <a:t>이거나 </a:t>
            </a:r>
            <a:r>
              <a:rPr lang="en-US" altLang="ko-KR" sz="1400" dirty="0">
                <a:solidFill>
                  <a:srgbClr val="FFC000"/>
                </a:solidFill>
              </a:rPr>
              <a:t>500</a:t>
            </a:r>
            <a:r>
              <a:rPr lang="ko-KR" altLang="en-US" sz="1400" dirty="0">
                <a:solidFill>
                  <a:srgbClr val="FFC000"/>
                </a:solidFill>
              </a:rPr>
              <a:t>인 사원들의 사원 번호와 사원명과 </a:t>
            </a:r>
            <a:r>
              <a:rPr lang="ko-KR" altLang="en-US" sz="1400" dirty="0" smtClean="0">
                <a:solidFill>
                  <a:srgbClr val="FFC000"/>
                </a:solidFill>
              </a:rPr>
              <a:t>급여 </a:t>
            </a:r>
            <a:r>
              <a:rPr lang="ko-KR" altLang="en-US" sz="1400" dirty="0">
                <a:solidFill>
                  <a:srgbClr val="FFC000"/>
                </a:solidFill>
              </a:rPr>
              <a:t>출력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SELECT</a:t>
            </a:r>
            <a:r>
              <a:rPr lang="en-US" altLang="ko-KR" sz="1400" dirty="0"/>
              <a:t> EMPNO, ENAME, SAL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FROM</a:t>
            </a:r>
            <a:r>
              <a:rPr lang="en-US" altLang="ko-KR" sz="1400" dirty="0"/>
              <a:t> EMP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WHERE</a:t>
            </a:r>
            <a:r>
              <a:rPr lang="en-US" altLang="ko-KR" sz="1400" dirty="0"/>
              <a:t> SAL </a:t>
            </a:r>
            <a:r>
              <a:rPr lang="en-US" altLang="ko-KR" sz="1400" dirty="0">
                <a:solidFill>
                  <a:srgbClr val="00B0F0"/>
                </a:solidFill>
              </a:rPr>
              <a:t>IN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FFFF00"/>
                </a:solidFill>
              </a:rPr>
              <a:t>250, 300, 500</a:t>
            </a:r>
            <a:r>
              <a:rPr lang="en-US" altLang="ko-KR" sz="1400" dirty="0"/>
              <a:t>);</a:t>
            </a:r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4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endParaRPr lang="en-US" altLang="ko-KR" sz="1400" dirty="0">
              <a:solidFill>
                <a:srgbClr val="FFC000"/>
              </a:solidFill>
            </a:endParaRPr>
          </a:p>
          <a:p>
            <a:pPr marL="36900" indent="0">
              <a:buNone/>
            </a:pPr>
            <a:endParaRPr lang="en-US" altLang="ko-KR" sz="14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endParaRPr lang="en-US" altLang="ko-KR" sz="14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FFC000"/>
                </a:solidFill>
              </a:rPr>
              <a:t>-- Q3) </a:t>
            </a:r>
            <a:r>
              <a:rPr lang="ko-KR" altLang="en-US" sz="1400" dirty="0">
                <a:solidFill>
                  <a:srgbClr val="FFC000"/>
                </a:solidFill>
              </a:rPr>
              <a:t>급여가 </a:t>
            </a:r>
            <a:r>
              <a:rPr lang="en-US" altLang="ko-KR" sz="1400" dirty="0">
                <a:solidFill>
                  <a:srgbClr val="FFC000"/>
                </a:solidFill>
              </a:rPr>
              <a:t>250, 300, 500</a:t>
            </a:r>
            <a:r>
              <a:rPr lang="ko-KR" altLang="en-US" sz="1400" dirty="0">
                <a:solidFill>
                  <a:srgbClr val="FFC000"/>
                </a:solidFill>
              </a:rPr>
              <a:t>이 아닌 사원들 출력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SELECT</a:t>
            </a:r>
            <a:r>
              <a:rPr lang="en-US" altLang="ko-KR" sz="1400" dirty="0"/>
              <a:t> EMPNO, ENAME, SAL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FROM</a:t>
            </a:r>
            <a:r>
              <a:rPr lang="en-US" altLang="ko-KR" sz="1400" dirty="0"/>
              <a:t> EMP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WHERE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00B0F0"/>
                </a:solidFill>
              </a:rPr>
              <a:t>NOT</a:t>
            </a:r>
            <a:r>
              <a:rPr lang="en-US" altLang="ko-KR" sz="1400" dirty="0"/>
              <a:t> SAL </a:t>
            </a:r>
            <a:r>
              <a:rPr lang="en-US" altLang="ko-KR" sz="1400" dirty="0">
                <a:solidFill>
                  <a:srgbClr val="00B0F0"/>
                </a:solidFill>
              </a:rPr>
              <a:t>IN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FFFF00"/>
                </a:solidFill>
              </a:rPr>
              <a:t>250, 300, 500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5" name="오른쪽 화살표 4"/>
          <p:cNvSpPr/>
          <p:nvPr/>
        </p:nvSpPr>
        <p:spPr>
          <a:xfrm>
            <a:off x="5386648" y="2310937"/>
            <a:ext cx="1030778" cy="14131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881" y="2111257"/>
            <a:ext cx="2603777" cy="540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469" y="4626465"/>
            <a:ext cx="1752600" cy="149542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386648" y="5303519"/>
            <a:ext cx="1030778" cy="14131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0800000">
            <a:off x="4530437" y="3665912"/>
            <a:ext cx="1030778" cy="14131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890" y="3105323"/>
            <a:ext cx="1485208" cy="12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18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452220"/>
          </a:xfrm>
        </p:spPr>
        <p:txBody>
          <a:bodyPr numCol="2">
            <a:noAutofit/>
          </a:bodyPr>
          <a:lstStyle/>
          <a:p>
            <a:pPr marL="36900" indent="0">
              <a:buNone/>
            </a:pPr>
            <a:r>
              <a:rPr lang="en-US" altLang="ko-KR" sz="1200" dirty="0">
                <a:solidFill>
                  <a:srgbClr val="FFC000"/>
                </a:solidFill>
              </a:rPr>
              <a:t>-- </a:t>
            </a:r>
            <a:r>
              <a:rPr lang="en-US" altLang="ko-KR" sz="1200" dirty="0" smtClean="0">
                <a:solidFill>
                  <a:srgbClr val="FFC000"/>
                </a:solidFill>
              </a:rPr>
              <a:t>Q4) </a:t>
            </a:r>
            <a:r>
              <a:rPr lang="en-US" altLang="ko-KR" sz="1200" dirty="0">
                <a:solidFill>
                  <a:srgbClr val="FFC000"/>
                </a:solidFill>
              </a:rPr>
              <a:t>LIKE </a:t>
            </a:r>
            <a:r>
              <a:rPr lang="ko-KR" altLang="en-US" sz="1200" dirty="0">
                <a:solidFill>
                  <a:srgbClr val="FFC000"/>
                </a:solidFill>
              </a:rPr>
              <a:t>연산자와 와일드카드를 사용하여 사원들 중에서 이름이 </a:t>
            </a:r>
            <a:r>
              <a:rPr lang="en-US" altLang="ko-KR" sz="1200" dirty="0" smtClean="0">
                <a:solidFill>
                  <a:srgbClr val="FFC000"/>
                </a:solidFill>
              </a:rPr>
              <a:t>“</a:t>
            </a:r>
            <a:r>
              <a:rPr lang="ko-KR" altLang="en-US" sz="1200" dirty="0" smtClean="0">
                <a:solidFill>
                  <a:srgbClr val="FFC000"/>
                </a:solidFill>
              </a:rPr>
              <a:t>김</a:t>
            </a:r>
            <a:r>
              <a:rPr lang="en-US" altLang="ko-KR" sz="1200" dirty="0" smtClean="0">
                <a:solidFill>
                  <a:srgbClr val="FFC000"/>
                </a:solidFill>
              </a:rPr>
              <a:t>”</a:t>
            </a:r>
          </a:p>
          <a:p>
            <a:pPr marL="36900" indent="0">
              <a:buNone/>
            </a:pPr>
            <a:r>
              <a:rPr lang="ko-KR" altLang="en-US" sz="1200" dirty="0" err="1" smtClean="0">
                <a:solidFill>
                  <a:srgbClr val="FFC000"/>
                </a:solidFill>
              </a:rPr>
              <a:t>으로</a:t>
            </a:r>
            <a:r>
              <a:rPr lang="ko-KR" altLang="en-US" sz="1200" dirty="0" smtClean="0">
                <a:solidFill>
                  <a:srgbClr val="FFC000"/>
                </a:solidFill>
              </a:rPr>
              <a:t> </a:t>
            </a:r>
            <a:r>
              <a:rPr lang="ko-KR" altLang="en-US" sz="1200" dirty="0">
                <a:solidFill>
                  <a:srgbClr val="FFC000"/>
                </a:solidFill>
              </a:rPr>
              <a:t>시작하는 사람과 이름 중에 </a:t>
            </a:r>
            <a:r>
              <a:rPr lang="en-US" altLang="ko-KR" sz="1200" dirty="0">
                <a:solidFill>
                  <a:srgbClr val="FFC000"/>
                </a:solidFill>
              </a:rPr>
              <a:t>"</a:t>
            </a:r>
            <a:r>
              <a:rPr lang="ko-KR" altLang="en-US" sz="1200" dirty="0">
                <a:solidFill>
                  <a:srgbClr val="FFC000"/>
                </a:solidFill>
              </a:rPr>
              <a:t>기</a:t>
            </a:r>
            <a:r>
              <a:rPr lang="en-US" altLang="ko-KR" sz="1200" dirty="0">
                <a:solidFill>
                  <a:srgbClr val="FFC000"/>
                </a:solidFill>
              </a:rPr>
              <a:t>"</a:t>
            </a:r>
            <a:r>
              <a:rPr lang="ko-KR" altLang="en-US" sz="1200" dirty="0">
                <a:solidFill>
                  <a:srgbClr val="FFC000"/>
                </a:solidFill>
              </a:rPr>
              <a:t>를 </a:t>
            </a:r>
            <a:r>
              <a:rPr lang="ko-KR" altLang="en-US" sz="1200" dirty="0" smtClean="0">
                <a:solidFill>
                  <a:srgbClr val="FFC000"/>
                </a:solidFill>
              </a:rPr>
              <a:t>포함하는</a:t>
            </a:r>
            <a:r>
              <a:rPr lang="en-US" altLang="ko-KR" sz="1200" dirty="0" smtClean="0">
                <a:solidFill>
                  <a:srgbClr val="FFC000"/>
                </a:solidFill>
              </a:rPr>
              <a:t> </a:t>
            </a:r>
            <a:r>
              <a:rPr lang="ko-KR" altLang="en-US" sz="1200" dirty="0">
                <a:solidFill>
                  <a:srgbClr val="FFC000"/>
                </a:solidFill>
              </a:rPr>
              <a:t>사원의 사원 번호와 사원 </a:t>
            </a:r>
            <a:endParaRPr lang="en-US" altLang="ko-KR" sz="12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ko-KR" altLang="en-US" sz="1200" dirty="0" smtClean="0">
                <a:solidFill>
                  <a:srgbClr val="FFC000"/>
                </a:solidFill>
              </a:rPr>
              <a:t>이름을 </a:t>
            </a:r>
            <a:r>
              <a:rPr lang="ko-KR" altLang="en-US" sz="1200" dirty="0">
                <a:solidFill>
                  <a:srgbClr val="FFC000"/>
                </a:solidFill>
              </a:rPr>
              <a:t>출력</a:t>
            </a:r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SELECT</a:t>
            </a:r>
            <a:r>
              <a:rPr lang="en-US" altLang="ko-KR" sz="1200" dirty="0"/>
              <a:t> EMPNO, ENAME</a:t>
            </a:r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FROM</a:t>
            </a:r>
            <a:r>
              <a:rPr lang="en-US" altLang="ko-KR" sz="1200" dirty="0"/>
              <a:t> EMP</a:t>
            </a:r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WHERE</a:t>
            </a:r>
            <a:r>
              <a:rPr lang="en-US" altLang="ko-KR" sz="1200" dirty="0"/>
              <a:t> ENAME </a:t>
            </a:r>
            <a:r>
              <a:rPr lang="en-US" altLang="ko-KR" sz="1200" dirty="0">
                <a:solidFill>
                  <a:srgbClr val="00B0F0"/>
                </a:solidFill>
              </a:rPr>
              <a:t>LIKE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FF00"/>
                </a:solidFill>
              </a:rPr>
              <a:t>'</a:t>
            </a:r>
            <a:r>
              <a:rPr lang="ko-KR" altLang="en-US" sz="1200" dirty="0">
                <a:solidFill>
                  <a:srgbClr val="FFFF00"/>
                </a:solidFill>
              </a:rPr>
              <a:t>김</a:t>
            </a:r>
            <a:r>
              <a:rPr lang="en-US" altLang="ko-KR" sz="1200" dirty="0">
                <a:solidFill>
                  <a:srgbClr val="FFFF00"/>
                </a:solidFill>
              </a:rPr>
              <a:t>%'</a:t>
            </a:r>
            <a:r>
              <a:rPr lang="en-US" altLang="ko-KR" sz="1200" dirty="0"/>
              <a:t> OR ENAME LIKE '</a:t>
            </a:r>
            <a:r>
              <a:rPr lang="en-US" altLang="ko-KR" sz="1200" dirty="0">
                <a:solidFill>
                  <a:srgbClr val="FFFF00"/>
                </a:solidFill>
              </a:rPr>
              <a:t>%</a:t>
            </a:r>
            <a:r>
              <a:rPr lang="ko-KR" altLang="en-US" sz="1200" dirty="0">
                <a:solidFill>
                  <a:srgbClr val="FFFF00"/>
                </a:solidFill>
              </a:rPr>
              <a:t>기</a:t>
            </a:r>
            <a:r>
              <a:rPr lang="en-US" altLang="ko-KR" sz="1200" dirty="0">
                <a:solidFill>
                  <a:srgbClr val="FFFF00"/>
                </a:solidFill>
              </a:rPr>
              <a:t>%</a:t>
            </a:r>
            <a:r>
              <a:rPr lang="en-US" altLang="ko-KR" sz="1200" dirty="0"/>
              <a:t>';</a:t>
            </a:r>
          </a:p>
          <a:p>
            <a:pPr marL="36900" indent="0">
              <a:buNone/>
            </a:pPr>
            <a:endParaRPr lang="en-US" altLang="ko-KR" sz="1200" dirty="0"/>
          </a:p>
          <a:p>
            <a:pPr marL="36900" indent="0">
              <a:buNone/>
            </a:pPr>
            <a:endParaRPr lang="en-US" altLang="ko-KR" sz="12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36900" indent="0">
              <a:buNone/>
            </a:pPr>
            <a:endParaRPr lang="en-US" altLang="ko-KR" sz="12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endParaRPr lang="en-US" altLang="ko-KR" sz="12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200" dirty="0" smtClean="0">
                <a:solidFill>
                  <a:srgbClr val="FFC000"/>
                </a:solidFill>
              </a:rPr>
              <a:t>-- Q5) </a:t>
            </a:r>
            <a:r>
              <a:rPr lang="ko-KR" altLang="en-US" sz="1200" dirty="0">
                <a:solidFill>
                  <a:srgbClr val="FFC000"/>
                </a:solidFill>
              </a:rPr>
              <a:t>바로 위의 문제와 상관이 없는 사원을 출력</a:t>
            </a:r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SELECT</a:t>
            </a:r>
            <a:r>
              <a:rPr lang="en-US" altLang="ko-KR" sz="1200" dirty="0"/>
              <a:t> EMPNO, ENAME</a:t>
            </a:r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FROM</a:t>
            </a:r>
            <a:r>
              <a:rPr lang="en-US" altLang="ko-KR" sz="1200" dirty="0"/>
              <a:t> EMP</a:t>
            </a:r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WHERE NOT </a:t>
            </a:r>
            <a:r>
              <a:rPr lang="en-US" altLang="ko-KR" sz="1200" dirty="0"/>
              <a:t>ENAME </a:t>
            </a:r>
            <a:r>
              <a:rPr lang="en-US" altLang="ko-KR" sz="1200" dirty="0">
                <a:solidFill>
                  <a:srgbClr val="00B0F0"/>
                </a:solidFill>
              </a:rPr>
              <a:t>LIKE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FF00"/>
                </a:solidFill>
              </a:rPr>
              <a:t>'</a:t>
            </a:r>
            <a:r>
              <a:rPr lang="ko-KR" altLang="en-US" sz="1200" dirty="0">
                <a:solidFill>
                  <a:srgbClr val="FFFF00"/>
                </a:solidFill>
              </a:rPr>
              <a:t>김</a:t>
            </a:r>
            <a:r>
              <a:rPr lang="en-US" altLang="ko-KR" sz="1200" dirty="0">
                <a:solidFill>
                  <a:srgbClr val="FFFF00"/>
                </a:solidFill>
              </a:rPr>
              <a:t>%'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B0F0"/>
                </a:solidFill>
              </a:rPr>
              <a:t>AND NOT </a:t>
            </a:r>
            <a:r>
              <a:rPr lang="en-US" altLang="ko-KR" sz="1200" dirty="0"/>
              <a:t>ENAME </a:t>
            </a:r>
            <a:r>
              <a:rPr lang="en-US" altLang="ko-KR" sz="1200" dirty="0">
                <a:solidFill>
                  <a:srgbClr val="00B0F0"/>
                </a:solidFill>
              </a:rPr>
              <a:t>LIKE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FF00"/>
                </a:solidFill>
              </a:rPr>
              <a:t>'%</a:t>
            </a:r>
            <a:r>
              <a:rPr lang="ko-KR" altLang="en-US" sz="1200" dirty="0">
                <a:solidFill>
                  <a:srgbClr val="FFFF00"/>
                </a:solidFill>
              </a:rPr>
              <a:t>기</a:t>
            </a:r>
            <a:r>
              <a:rPr lang="en-US" altLang="ko-KR" sz="1200" dirty="0">
                <a:solidFill>
                  <a:srgbClr val="FFFF00"/>
                </a:solidFill>
              </a:rPr>
              <a:t>%'</a:t>
            </a:r>
            <a:r>
              <a:rPr lang="en-US" altLang="ko-KR" sz="1200" dirty="0"/>
              <a:t>;</a:t>
            </a:r>
          </a:p>
          <a:p>
            <a:pPr marL="36900" indent="0">
              <a:buNone/>
            </a:pPr>
            <a:endParaRPr lang="en-US" altLang="ko-KR" sz="1200" dirty="0"/>
          </a:p>
          <a:p>
            <a:pPr marL="36900" indent="0">
              <a:buNone/>
            </a:pPr>
            <a:endParaRPr lang="en-US" altLang="ko-KR" sz="12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36900" indent="0">
              <a:buNone/>
            </a:pPr>
            <a:endParaRPr lang="en-US" altLang="ko-KR" sz="12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36900" indent="0">
              <a:buNone/>
            </a:pPr>
            <a:endParaRPr lang="en-US" altLang="ko-KR" sz="12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200" dirty="0" smtClean="0">
                <a:solidFill>
                  <a:srgbClr val="FFC000"/>
                </a:solidFill>
              </a:rPr>
              <a:t>-- Q6) </a:t>
            </a:r>
            <a:r>
              <a:rPr lang="ko-KR" altLang="en-US" sz="1200" dirty="0">
                <a:solidFill>
                  <a:srgbClr val="FFC000"/>
                </a:solidFill>
              </a:rPr>
              <a:t>사원 테이블에서 최근 입사한 직원 순으로 사원 번호</a:t>
            </a:r>
            <a:r>
              <a:rPr lang="en-US" altLang="ko-KR" sz="1200" dirty="0">
                <a:solidFill>
                  <a:srgbClr val="FFC000"/>
                </a:solidFill>
              </a:rPr>
              <a:t>, </a:t>
            </a:r>
            <a:r>
              <a:rPr lang="ko-KR" altLang="en-US" sz="1200" dirty="0">
                <a:solidFill>
                  <a:srgbClr val="FFC000"/>
                </a:solidFill>
              </a:rPr>
              <a:t>사원명</a:t>
            </a:r>
            <a:r>
              <a:rPr lang="en-US" altLang="ko-KR" sz="1200" dirty="0">
                <a:solidFill>
                  <a:srgbClr val="FFC000"/>
                </a:solidFill>
              </a:rPr>
              <a:t>, </a:t>
            </a:r>
            <a:r>
              <a:rPr lang="ko-KR" altLang="en-US" sz="1200" dirty="0">
                <a:solidFill>
                  <a:srgbClr val="FFC000"/>
                </a:solidFill>
              </a:rPr>
              <a:t>직급</a:t>
            </a:r>
            <a:r>
              <a:rPr lang="en-US" altLang="ko-KR" sz="1200" dirty="0">
                <a:solidFill>
                  <a:srgbClr val="FFC000"/>
                </a:solidFill>
              </a:rPr>
              <a:t>, </a:t>
            </a:r>
            <a:r>
              <a:rPr lang="ko-KR" altLang="en-US" sz="1200" dirty="0">
                <a:solidFill>
                  <a:srgbClr val="FFC000"/>
                </a:solidFill>
              </a:rPr>
              <a:t>입사일 칼럼만 출력</a:t>
            </a:r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SELECT</a:t>
            </a:r>
            <a:r>
              <a:rPr lang="en-US" altLang="ko-KR" sz="1200" dirty="0"/>
              <a:t> EMPNO, ENAME, JOB, HIREDATE</a:t>
            </a:r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FROM</a:t>
            </a:r>
            <a:r>
              <a:rPr lang="en-US" altLang="ko-KR" sz="1200" dirty="0"/>
              <a:t> EMP</a:t>
            </a:r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ORDER BY </a:t>
            </a:r>
            <a:r>
              <a:rPr lang="en-US" altLang="ko-KR" sz="1200" dirty="0"/>
              <a:t>HIREDATE </a:t>
            </a:r>
            <a:r>
              <a:rPr lang="en-US" altLang="ko-KR" sz="1200" dirty="0">
                <a:solidFill>
                  <a:srgbClr val="00B0F0"/>
                </a:solidFill>
              </a:rPr>
              <a:t>DESC</a:t>
            </a:r>
            <a:r>
              <a:rPr lang="en-US" altLang="ko-KR" sz="1200" dirty="0" smtClean="0"/>
              <a:t>;</a:t>
            </a:r>
            <a:endParaRPr lang="en-US" altLang="ko-KR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110" y="2024321"/>
            <a:ext cx="1705533" cy="98488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6098807" y="2446105"/>
            <a:ext cx="1030778" cy="14131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316" y="4563686"/>
            <a:ext cx="1202509" cy="1979641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6098807" y="5482849"/>
            <a:ext cx="1030778" cy="14131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837" y="3483032"/>
            <a:ext cx="1385178" cy="150650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4253057" y="4165628"/>
            <a:ext cx="1030778" cy="14131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52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36900" indent="0">
              <a:buNone/>
            </a:pPr>
            <a:endParaRPr lang="en-US" altLang="ko-KR" dirty="0">
              <a:solidFill>
                <a:srgbClr val="FFC000"/>
              </a:solidFill>
            </a:endParaRPr>
          </a:p>
          <a:p>
            <a:pPr marL="36900" indent="0">
              <a:buNone/>
            </a:pPr>
            <a:endParaRPr lang="en-US" altLang="ko-KR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dirty="0" smtClean="0">
                <a:solidFill>
                  <a:srgbClr val="FFC000"/>
                </a:solidFill>
              </a:rPr>
              <a:t>-- </a:t>
            </a:r>
            <a:r>
              <a:rPr lang="en-US" altLang="ko-KR" dirty="0">
                <a:solidFill>
                  <a:srgbClr val="FFC000"/>
                </a:solidFill>
              </a:rPr>
              <a:t>Q7) </a:t>
            </a:r>
            <a:r>
              <a:rPr lang="ko-KR" altLang="en-US" dirty="0">
                <a:solidFill>
                  <a:srgbClr val="FFC000"/>
                </a:solidFill>
              </a:rPr>
              <a:t>부서 번호가 빠른 사원부터 출력하되 같은 부서 내의 사원을 출력할 경우 입사한지 가장 오래된 사원부터 출력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SELECT</a:t>
            </a:r>
            <a:r>
              <a:rPr lang="en-US" altLang="ko-KR" dirty="0"/>
              <a:t> *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FROM</a:t>
            </a:r>
            <a:r>
              <a:rPr lang="en-US" altLang="ko-KR" dirty="0"/>
              <a:t> EMP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ORDER BY </a:t>
            </a:r>
            <a:r>
              <a:rPr lang="en-US" altLang="ko-KR" dirty="0"/>
              <a:t>DEPTNO </a:t>
            </a:r>
            <a:r>
              <a:rPr lang="en-US" altLang="ko-KR" dirty="0">
                <a:solidFill>
                  <a:srgbClr val="00B0F0"/>
                </a:solidFill>
              </a:rPr>
              <a:t>ASC</a:t>
            </a:r>
            <a:r>
              <a:rPr lang="en-US" altLang="ko-KR" dirty="0"/>
              <a:t>, HIREDATE </a:t>
            </a:r>
            <a:r>
              <a:rPr lang="en-US" altLang="ko-KR" dirty="0">
                <a:solidFill>
                  <a:srgbClr val="00B0F0"/>
                </a:solidFill>
              </a:rPr>
              <a:t>ASC</a:t>
            </a:r>
            <a:r>
              <a:rPr lang="en-US" altLang="ko-KR" dirty="0"/>
              <a:t>;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032" y="2323549"/>
            <a:ext cx="4962525" cy="287655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16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LIKE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761" y="1580050"/>
            <a:ext cx="5521915" cy="25892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61" y="4169306"/>
            <a:ext cx="5513997" cy="25892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758" y="2222444"/>
            <a:ext cx="5746648" cy="38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1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LIKE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926" y="1732450"/>
            <a:ext cx="5143500" cy="492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2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LIKE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5" y="1580050"/>
            <a:ext cx="5924550" cy="4162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895" y="1584560"/>
            <a:ext cx="4914900" cy="800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895" y="2699063"/>
            <a:ext cx="4914900" cy="6414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133" y="3623245"/>
            <a:ext cx="4924425" cy="4000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6307" y="4306011"/>
            <a:ext cx="4018076" cy="22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IS NULL </a:t>
            </a:r>
            <a:r>
              <a:rPr lang="ko-KR" altLang="en-US" dirty="0" smtClean="0"/>
              <a:t>↔ </a:t>
            </a:r>
            <a:r>
              <a:rPr lang="en-US" altLang="ko-KR" dirty="0" smtClean="0"/>
              <a:t>IS NOT NULL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49" y="2416232"/>
            <a:ext cx="4772025" cy="1295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477" y="1997132"/>
            <a:ext cx="4886325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149" y="4547814"/>
            <a:ext cx="4772025" cy="13209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477" y="4660035"/>
            <a:ext cx="4886325" cy="1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7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DISTINCT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68" y="1945610"/>
            <a:ext cx="1038225" cy="2867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7009" y="2925770"/>
            <a:ext cx="75873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F0"/>
                </a:solidFill>
              </a:rPr>
              <a:t>SELECT DISTINCT </a:t>
            </a:r>
            <a:r>
              <a:rPr lang="en-US" altLang="ko-KR" sz="2400" dirty="0" smtClean="0"/>
              <a:t>JOB_ID </a:t>
            </a:r>
          </a:p>
          <a:p>
            <a:r>
              <a:rPr lang="en-US" altLang="ko-KR" sz="2400" dirty="0" smtClean="0">
                <a:solidFill>
                  <a:srgbClr val="00B0F0"/>
                </a:solidFill>
              </a:rPr>
              <a:t>FROM </a:t>
            </a:r>
            <a:r>
              <a:rPr lang="en-US" altLang="ko-KR" sz="2400" dirty="0" smtClean="0"/>
              <a:t>EMPLOYEES;</a:t>
            </a:r>
          </a:p>
          <a:p>
            <a:r>
              <a:rPr lang="en-US" altLang="ko-KR" sz="2400" dirty="0" smtClean="0">
                <a:solidFill>
                  <a:srgbClr val="FFC000"/>
                </a:solidFill>
              </a:rPr>
              <a:t>-- </a:t>
            </a:r>
            <a:r>
              <a:rPr lang="ko-KR" altLang="en-US" sz="2400" dirty="0" smtClean="0">
                <a:solidFill>
                  <a:srgbClr val="FFC000"/>
                </a:solidFill>
              </a:rPr>
              <a:t>중복된 데이터를 한번씩만 출력하게 하는 </a:t>
            </a:r>
            <a:r>
              <a:rPr lang="en-US" altLang="ko-KR" sz="2400" dirty="0" smtClean="0">
                <a:solidFill>
                  <a:srgbClr val="FFC000"/>
                </a:solidFill>
              </a:rPr>
              <a:t>DISTINCT</a:t>
            </a:r>
            <a:endParaRPr lang="ko-KR" altLang="en-US" sz="2400" dirty="0">
              <a:solidFill>
                <a:srgbClr val="FFC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535" y="2312322"/>
            <a:ext cx="11620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1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panose="020B0600000101010101" pitchFamily="50" charset="-127"/>
              </a:rPr>
              <a:t>함수 정리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169587"/>
          </a:xfrm>
        </p:spPr>
        <p:txBody>
          <a:bodyPr numCol="3">
            <a:normAutofit fontScale="70000" lnSpcReduction="20000"/>
          </a:bodyPr>
          <a:lstStyle/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SELECT</a:t>
            </a:r>
            <a:r>
              <a:rPr lang="en-US" altLang="ko-KR" dirty="0"/>
              <a:t> EMPLOYEE_ID, SALARY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FROM</a:t>
            </a:r>
            <a:r>
              <a:rPr lang="en-US" altLang="ko-KR" dirty="0"/>
              <a:t> EMPLOYEES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WHERE</a:t>
            </a:r>
            <a:r>
              <a:rPr lang="en-US" altLang="ko-KR" dirty="0"/>
              <a:t> LAST_NAME = </a:t>
            </a:r>
            <a:r>
              <a:rPr lang="en-US" altLang="ko-KR" dirty="0">
                <a:solidFill>
                  <a:srgbClr val="FFFF00"/>
                </a:solidFill>
              </a:rPr>
              <a:t>'Smith'</a:t>
            </a:r>
            <a:r>
              <a:rPr lang="en-US" altLang="ko-KR" dirty="0"/>
              <a:t>;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FFC000"/>
                </a:solidFill>
              </a:rPr>
              <a:t>-- last name </a:t>
            </a:r>
            <a:r>
              <a:rPr lang="ko-KR" altLang="en-US" dirty="0">
                <a:solidFill>
                  <a:srgbClr val="FFC000"/>
                </a:solidFill>
              </a:rPr>
              <a:t>안에는 대소문자 구별 필요</a:t>
            </a:r>
          </a:p>
          <a:p>
            <a:pPr marL="36900" indent="0">
              <a:buNone/>
            </a:pPr>
            <a:endParaRPr lang="ko-KR" altLang="en-US" dirty="0"/>
          </a:p>
          <a:p>
            <a:pPr marL="36900" indent="0">
              <a:buNone/>
            </a:pPr>
            <a:r>
              <a:rPr lang="en-US" altLang="ko-KR" dirty="0">
                <a:solidFill>
                  <a:srgbClr val="FFC000"/>
                </a:solidFill>
              </a:rPr>
              <a:t>-- IF&gt; LAST_NAME = 'SMITH';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SELECT</a:t>
            </a:r>
            <a:r>
              <a:rPr lang="en-US" altLang="ko-KR" dirty="0"/>
              <a:t> EMPLOYEE_ID, SALARY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FROM</a:t>
            </a:r>
            <a:r>
              <a:rPr lang="en-US" altLang="ko-KR" dirty="0"/>
              <a:t> EMPLOYEES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WHERE</a:t>
            </a:r>
            <a:r>
              <a:rPr lang="en-US" altLang="ko-KR" dirty="0"/>
              <a:t> LAST_NAME = '</a:t>
            </a:r>
            <a:r>
              <a:rPr lang="en-US" altLang="ko-KR" dirty="0">
                <a:solidFill>
                  <a:srgbClr val="FFFF00"/>
                </a:solidFill>
              </a:rPr>
              <a:t>SMITH</a:t>
            </a:r>
            <a:r>
              <a:rPr lang="en-US" altLang="ko-KR" dirty="0"/>
              <a:t>';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FFC000"/>
                </a:solidFill>
              </a:rPr>
              <a:t>-- </a:t>
            </a:r>
            <a:r>
              <a:rPr lang="ko-KR" altLang="en-US" dirty="0">
                <a:solidFill>
                  <a:srgbClr val="FFC000"/>
                </a:solidFill>
              </a:rPr>
              <a:t>출력 안됨</a:t>
            </a:r>
          </a:p>
          <a:p>
            <a:pPr marL="36900" indent="0">
              <a:buNone/>
            </a:pPr>
            <a:endParaRPr lang="ko-KR" altLang="en-US" dirty="0"/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SELECT</a:t>
            </a:r>
            <a:r>
              <a:rPr lang="en-US" altLang="ko-KR" dirty="0"/>
              <a:t> EMPLOYEE_ID, LAST_NAME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FROM</a:t>
            </a:r>
            <a:r>
              <a:rPr lang="en-US" altLang="ko-KR" dirty="0"/>
              <a:t> EMPLOYEES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WHERE</a:t>
            </a:r>
            <a:r>
              <a:rPr lang="en-US" altLang="ko-KR" dirty="0"/>
              <a:t> LAST_NAME = '</a:t>
            </a:r>
            <a:r>
              <a:rPr lang="en-US" altLang="ko-KR" dirty="0" err="1">
                <a:solidFill>
                  <a:srgbClr val="FFFF00"/>
                </a:solidFill>
              </a:rPr>
              <a:t>ostin</a:t>
            </a:r>
            <a:r>
              <a:rPr lang="en-US" altLang="ko-KR" dirty="0"/>
              <a:t>';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FFC000"/>
                </a:solidFill>
              </a:rPr>
              <a:t>-- OSTIN</a:t>
            </a:r>
            <a:r>
              <a:rPr lang="ko-KR" altLang="en-US" dirty="0">
                <a:solidFill>
                  <a:srgbClr val="FFC000"/>
                </a:solidFill>
              </a:rPr>
              <a:t>이 없어서 출력 안됨</a:t>
            </a:r>
          </a:p>
          <a:p>
            <a:pPr marL="36900" indent="0">
              <a:buNone/>
            </a:pPr>
            <a:endParaRPr lang="ko-KR" altLang="en-US" dirty="0"/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SELECT</a:t>
            </a:r>
            <a:r>
              <a:rPr lang="en-US" altLang="ko-KR" dirty="0"/>
              <a:t> EMPLOYEE_ID AS </a:t>
            </a:r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ko-KR" altLang="en-US" dirty="0">
                <a:solidFill>
                  <a:srgbClr val="00B050"/>
                </a:solidFill>
              </a:rPr>
              <a:t>준이</a:t>
            </a:r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en-US" altLang="ko-KR" dirty="0"/>
              <a:t>, SALARY </a:t>
            </a:r>
            <a:r>
              <a:rPr lang="en-US" altLang="ko-KR" dirty="0">
                <a:solidFill>
                  <a:srgbClr val="00B0F0"/>
                </a:solidFill>
              </a:rPr>
              <a:t>AS</a:t>
            </a:r>
            <a:r>
              <a:rPr lang="en-US" altLang="ko-KR" dirty="0"/>
              <a:t> "</a:t>
            </a:r>
            <a:r>
              <a:rPr lang="ko-KR" altLang="en-US" dirty="0">
                <a:solidFill>
                  <a:srgbClr val="FFFF00"/>
                </a:solidFill>
              </a:rPr>
              <a:t>샐러리</a:t>
            </a:r>
            <a:r>
              <a:rPr lang="en-US" altLang="ko-KR" dirty="0"/>
              <a:t>"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FROM</a:t>
            </a:r>
            <a:r>
              <a:rPr lang="en-US" altLang="ko-KR" dirty="0"/>
              <a:t> EMPLOYEES;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FFC000"/>
                </a:solidFill>
              </a:rPr>
              <a:t>-- AS ID</a:t>
            </a:r>
            <a:r>
              <a:rPr lang="ko-KR" altLang="en-US" dirty="0">
                <a:solidFill>
                  <a:srgbClr val="FFC000"/>
                </a:solidFill>
              </a:rPr>
              <a:t>는 한글로 사용 가능</a:t>
            </a:r>
          </a:p>
          <a:p>
            <a:pPr marL="36900" indent="0">
              <a:buNone/>
            </a:pPr>
            <a:endParaRPr lang="ko-KR" altLang="en-US" dirty="0"/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SELECT</a:t>
            </a:r>
            <a:r>
              <a:rPr lang="en-US" altLang="ko-KR" dirty="0"/>
              <a:t> EMPLOYEE_ID </a:t>
            </a:r>
            <a:r>
              <a:rPr lang="en-US" altLang="ko-KR" dirty="0">
                <a:solidFill>
                  <a:srgbClr val="00B0F0"/>
                </a:solidFill>
              </a:rPr>
              <a:t>AS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ko-KR" altLang="en-US" dirty="0">
                <a:solidFill>
                  <a:srgbClr val="00B050"/>
                </a:solidFill>
              </a:rPr>
              <a:t>준이</a:t>
            </a:r>
            <a:r>
              <a:rPr lang="en-US" altLang="ko-KR" dirty="0">
                <a:solidFill>
                  <a:srgbClr val="00B050"/>
                </a:solidFill>
              </a:rPr>
              <a:t>"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FROM</a:t>
            </a:r>
            <a:r>
              <a:rPr lang="en-US" altLang="ko-KR" dirty="0"/>
              <a:t> EMPLOYEES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WHERE</a:t>
            </a:r>
            <a:r>
              <a:rPr lang="en-US" altLang="ko-KR" dirty="0"/>
              <a:t> LAST_NAME = </a:t>
            </a:r>
            <a:r>
              <a:rPr lang="en-US" altLang="ko-KR" dirty="0">
                <a:solidFill>
                  <a:srgbClr val="FFFF00"/>
                </a:solidFill>
              </a:rPr>
              <a:t>'Smith'</a:t>
            </a:r>
            <a:r>
              <a:rPr lang="en-US" altLang="ko-KR" dirty="0"/>
              <a:t>;</a:t>
            </a:r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SELECT</a:t>
            </a:r>
            <a:r>
              <a:rPr lang="en-US" altLang="ko-KR" dirty="0"/>
              <a:t> DISTINCT JOB_ID 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FROM</a:t>
            </a:r>
            <a:r>
              <a:rPr lang="en-US" altLang="ko-KR" dirty="0"/>
              <a:t> EMPLOYEES;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FFC000"/>
                </a:solidFill>
              </a:rPr>
              <a:t>-- </a:t>
            </a:r>
            <a:r>
              <a:rPr lang="ko-KR" altLang="en-US" dirty="0">
                <a:solidFill>
                  <a:srgbClr val="FFC000"/>
                </a:solidFill>
              </a:rPr>
              <a:t>중복된 데이터를 한번씩만 출력하게 하는 </a:t>
            </a:r>
            <a:r>
              <a:rPr lang="en-US" altLang="ko-KR" dirty="0">
                <a:solidFill>
                  <a:srgbClr val="FFC000"/>
                </a:solidFill>
              </a:rPr>
              <a:t>DISTINCT</a:t>
            </a:r>
          </a:p>
          <a:p>
            <a:pPr marL="36900" indent="0">
              <a:buNone/>
            </a:pPr>
            <a:r>
              <a:rPr lang="en-US" altLang="ko-KR" dirty="0" smtClean="0">
                <a:solidFill>
                  <a:srgbClr val="FFC000"/>
                </a:solidFill>
              </a:rPr>
              <a:t>-- </a:t>
            </a:r>
            <a:r>
              <a:rPr lang="en-US" altLang="ko-KR" dirty="0">
                <a:solidFill>
                  <a:srgbClr val="FFC000"/>
                </a:solidFill>
              </a:rPr>
              <a:t>NVL(); : NULL </a:t>
            </a:r>
            <a:r>
              <a:rPr lang="ko-KR" altLang="en-US" dirty="0">
                <a:solidFill>
                  <a:srgbClr val="FFC000"/>
                </a:solidFill>
              </a:rPr>
              <a:t>값을 다른 데이터로 변경하는 함수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SELECT</a:t>
            </a:r>
            <a:r>
              <a:rPr lang="en-US" altLang="ko-KR" dirty="0"/>
              <a:t> FIRST_NAME, LAST_NAME, NVL(COMMISSION_PCT, 0) COMMISSION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FROM</a:t>
            </a:r>
            <a:r>
              <a:rPr lang="en-US" altLang="ko-KR" dirty="0"/>
              <a:t> EMPLOYEES;</a:t>
            </a:r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en-US" altLang="ko-KR" dirty="0">
                <a:solidFill>
                  <a:srgbClr val="FFC000"/>
                </a:solidFill>
              </a:rPr>
              <a:t>-- SUM() : </a:t>
            </a:r>
            <a:r>
              <a:rPr lang="ko-KR" altLang="en-US" dirty="0">
                <a:solidFill>
                  <a:srgbClr val="FFC000"/>
                </a:solidFill>
              </a:rPr>
              <a:t>숫자로 된 값 다 더함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SELECT</a:t>
            </a:r>
            <a:r>
              <a:rPr lang="en-US" altLang="ko-KR" dirty="0"/>
              <a:t> SUM(SALARY)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FROM</a:t>
            </a:r>
            <a:r>
              <a:rPr lang="en-US" altLang="ko-KR" dirty="0"/>
              <a:t> EMPLOYEES;</a:t>
            </a:r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endParaRPr lang="ko-KR" altLang="en-US" dirty="0"/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757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70000" lnSpcReduction="20000"/>
          </a:bodyPr>
          <a:lstStyle/>
          <a:p>
            <a:pPr marL="36900" indent="0">
              <a:buNone/>
            </a:pPr>
            <a:r>
              <a:rPr lang="en-US" altLang="ko-KR" dirty="0">
                <a:solidFill>
                  <a:srgbClr val="FFC000"/>
                </a:solidFill>
              </a:rPr>
              <a:t>-- COUNT(*) : </a:t>
            </a:r>
            <a:r>
              <a:rPr lang="ko-KR" altLang="en-US" dirty="0">
                <a:solidFill>
                  <a:srgbClr val="FFC000"/>
                </a:solidFill>
              </a:rPr>
              <a:t>조회된 전체 행의 수를 리턴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FFC000"/>
                </a:solidFill>
              </a:rPr>
              <a:t>-- COUNT(COLUMN) : COLUMN</a:t>
            </a:r>
            <a:r>
              <a:rPr lang="ko-KR" altLang="en-US" dirty="0">
                <a:solidFill>
                  <a:srgbClr val="FFC000"/>
                </a:solidFill>
              </a:rPr>
              <a:t>의 값이 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dirty="0" smtClean="0">
                <a:solidFill>
                  <a:srgbClr val="FFC000"/>
                </a:solidFill>
              </a:rPr>
              <a:t>NULL</a:t>
            </a:r>
            <a:r>
              <a:rPr lang="ko-KR" altLang="en-US" dirty="0">
                <a:solidFill>
                  <a:srgbClr val="FFC000"/>
                </a:solidFill>
              </a:rPr>
              <a:t>인 행은 카운트 하지 않음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FFC000"/>
                </a:solidFill>
              </a:rPr>
              <a:t>-- COUNT(DISTINCT_COLUMN) : 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dirty="0" smtClean="0">
                <a:solidFill>
                  <a:srgbClr val="FFC000"/>
                </a:solidFill>
              </a:rPr>
              <a:t>COLUMN </a:t>
            </a:r>
            <a:r>
              <a:rPr lang="ko-KR" altLang="en-US" dirty="0">
                <a:solidFill>
                  <a:srgbClr val="FFC000"/>
                </a:solidFill>
              </a:rPr>
              <a:t>값을 중복 제거하고</a:t>
            </a:r>
            <a:r>
              <a:rPr lang="en-US" altLang="ko-KR" dirty="0">
                <a:solidFill>
                  <a:srgbClr val="FFC000"/>
                </a:solidFill>
              </a:rPr>
              <a:t>, </a:t>
            </a:r>
            <a:r>
              <a:rPr lang="ko-KR" altLang="en-US" dirty="0">
                <a:solidFill>
                  <a:srgbClr val="FFC000"/>
                </a:solidFill>
              </a:rPr>
              <a:t>칼럼의 수 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ko-KR" altLang="en-US" dirty="0" smtClean="0">
                <a:solidFill>
                  <a:srgbClr val="FFC000"/>
                </a:solidFill>
              </a:rPr>
              <a:t>리턴</a:t>
            </a:r>
            <a:endParaRPr lang="ko-KR" altLang="en-US" dirty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SELECT</a:t>
            </a:r>
            <a:r>
              <a:rPr lang="en-US" altLang="ko-KR" dirty="0"/>
              <a:t> COUNT(*)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FROM</a:t>
            </a:r>
            <a:r>
              <a:rPr lang="en-US" altLang="ko-KR" dirty="0"/>
              <a:t> EMPLOYEES;</a:t>
            </a:r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en-US" altLang="ko-KR" dirty="0">
                <a:solidFill>
                  <a:srgbClr val="FFC000"/>
                </a:solidFill>
              </a:rPr>
              <a:t>-- </a:t>
            </a:r>
            <a:r>
              <a:rPr lang="ko-KR" altLang="en-US" dirty="0">
                <a:solidFill>
                  <a:srgbClr val="FFC000"/>
                </a:solidFill>
              </a:rPr>
              <a:t>레코드의 전체 수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SELECT</a:t>
            </a:r>
            <a:r>
              <a:rPr lang="en-US" altLang="ko-KR" dirty="0"/>
              <a:t> COUNT(</a:t>
            </a:r>
            <a:r>
              <a:rPr lang="en-US" altLang="ko-KR" dirty="0">
                <a:solidFill>
                  <a:srgbClr val="00B0F0"/>
                </a:solidFill>
              </a:rPr>
              <a:t>ALL</a:t>
            </a:r>
            <a:r>
              <a:rPr lang="en-US" altLang="ko-KR" dirty="0"/>
              <a:t> EMPLOYEE_ID)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FROM</a:t>
            </a:r>
            <a:r>
              <a:rPr lang="en-US" altLang="ko-KR" dirty="0"/>
              <a:t> EMPLOYEES;</a:t>
            </a:r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SELECT</a:t>
            </a:r>
            <a:r>
              <a:rPr lang="en-US" altLang="ko-KR" dirty="0"/>
              <a:t> COUNT(</a:t>
            </a:r>
            <a:r>
              <a:rPr lang="en-US" altLang="ko-KR" dirty="0">
                <a:solidFill>
                  <a:srgbClr val="00B0F0"/>
                </a:solidFill>
              </a:rPr>
              <a:t>ALL</a:t>
            </a:r>
            <a:r>
              <a:rPr lang="en-US" altLang="ko-KR" dirty="0"/>
              <a:t> FIRST_NAME), </a:t>
            </a:r>
            <a:endParaRPr lang="en-US" altLang="ko-KR" dirty="0" smtClean="0"/>
          </a:p>
          <a:p>
            <a:pPr marL="36900" indent="0">
              <a:buNone/>
            </a:pPr>
            <a:r>
              <a:rPr lang="en-US" altLang="ko-KR" dirty="0" smtClean="0"/>
              <a:t>COUNT(</a:t>
            </a:r>
            <a:r>
              <a:rPr lang="en-US" altLang="ko-KR" dirty="0" smtClean="0">
                <a:solidFill>
                  <a:srgbClr val="00B0F0"/>
                </a:solidFill>
              </a:rPr>
              <a:t>DISTINCT</a:t>
            </a:r>
            <a:r>
              <a:rPr lang="en-US" altLang="ko-KR" dirty="0" smtClean="0"/>
              <a:t> </a:t>
            </a:r>
            <a:r>
              <a:rPr lang="en-US" altLang="ko-KR" dirty="0"/>
              <a:t>FIRST_NAME)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FROM</a:t>
            </a:r>
            <a:r>
              <a:rPr lang="en-US" altLang="ko-KR" dirty="0"/>
              <a:t> EMPLOYEES;</a:t>
            </a:r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en-US" altLang="ko-KR" dirty="0">
                <a:solidFill>
                  <a:srgbClr val="FFC000"/>
                </a:solidFill>
              </a:rPr>
              <a:t>-- AVG() : </a:t>
            </a:r>
            <a:r>
              <a:rPr lang="ko-KR" altLang="en-US" dirty="0">
                <a:solidFill>
                  <a:srgbClr val="FFC000"/>
                </a:solidFill>
              </a:rPr>
              <a:t>평균 값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SELECT</a:t>
            </a:r>
            <a:r>
              <a:rPr lang="en-US" altLang="ko-KR" dirty="0"/>
              <a:t> AVG(SALARY)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FROM</a:t>
            </a:r>
            <a:r>
              <a:rPr lang="en-US" altLang="ko-KR" dirty="0"/>
              <a:t> EMPLOYEES;</a:t>
            </a:r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SELECT</a:t>
            </a:r>
            <a:r>
              <a:rPr lang="en-US" altLang="ko-KR" dirty="0"/>
              <a:t> AVG(SALARY)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FROM</a:t>
            </a:r>
            <a:r>
              <a:rPr lang="en-US" altLang="ko-KR" dirty="0"/>
              <a:t> EMPLOYEES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WHERE</a:t>
            </a:r>
            <a:r>
              <a:rPr lang="en-US" altLang="ko-KR" dirty="0"/>
              <a:t> DEPARTMENT_ID = 80;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FFC000"/>
                </a:solidFill>
              </a:rPr>
              <a:t>-- </a:t>
            </a:r>
            <a:r>
              <a:rPr lang="ko-KR" altLang="en-US" dirty="0">
                <a:solidFill>
                  <a:srgbClr val="FFC000"/>
                </a:solidFill>
              </a:rPr>
              <a:t>부서의 </a:t>
            </a:r>
            <a:r>
              <a:rPr lang="en-US" altLang="ko-KR" dirty="0">
                <a:solidFill>
                  <a:srgbClr val="FFC000"/>
                </a:solidFill>
              </a:rPr>
              <a:t>ID</a:t>
            </a:r>
            <a:r>
              <a:rPr lang="ko-KR" altLang="en-US" dirty="0">
                <a:solidFill>
                  <a:srgbClr val="FFC000"/>
                </a:solidFill>
              </a:rPr>
              <a:t>가 </a:t>
            </a:r>
            <a:r>
              <a:rPr lang="en-US" altLang="ko-KR" dirty="0">
                <a:solidFill>
                  <a:srgbClr val="FFC000"/>
                </a:solidFill>
              </a:rPr>
              <a:t>80</a:t>
            </a:r>
            <a:r>
              <a:rPr lang="ko-KR" altLang="en-US" dirty="0">
                <a:solidFill>
                  <a:srgbClr val="FFC000"/>
                </a:solidFill>
              </a:rPr>
              <a:t>인 사람들 중에서의 평균 연봉 조회</a:t>
            </a:r>
          </a:p>
          <a:p>
            <a:pPr marL="36900" indent="0">
              <a:buNone/>
            </a:pPr>
            <a:endParaRPr lang="ko-KR" altLang="en-US" dirty="0"/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SELECT</a:t>
            </a:r>
            <a:r>
              <a:rPr lang="en-US" altLang="ko-KR" dirty="0"/>
              <a:t> AVG(SALARY)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FROM</a:t>
            </a:r>
            <a:r>
              <a:rPr lang="en-US" altLang="ko-KR" dirty="0"/>
              <a:t> EMPLOYEES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WHERE</a:t>
            </a:r>
            <a:r>
              <a:rPr lang="en-US" altLang="ko-KR" dirty="0"/>
              <a:t> DEPARTMENT_ID = 50;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FFC000"/>
                </a:solidFill>
              </a:rPr>
              <a:t>-- </a:t>
            </a:r>
            <a:r>
              <a:rPr lang="ko-KR" altLang="en-US" dirty="0">
                <a:solidFill>
                  <a:srgbClr val="FFC000"/>
                </a:solidFill>
              </a:rPr>
              <a:t>부서의 </a:t>
            </a:r>
            <a:r>
              <a:rPr lang="en-US" altLang="ko-KR" dirty="0">
                <a:solidFill>
                  <a:srgbClr val="FFC000"/>
                </a:solidFill>
              </a:rPr>
              <a:t>ID</a:t>
            </a:r>
            <a:r>
              <a:rPr lang="ko-KR" altLang="en-US" dirty="0">
                <a:solidFill>
                  <a:srgbClr val="FFC000"/>
                </a:solidFill>
              </a:rPr>
              <a:t>가 </a:t>
            </a:r>
            <a:r>
              <a:rPr lang="en-US" altLang="ko-KR" dirty="0">
                <a:solidFill>
                  <a:srgbClr val="FFC000"/>
                </a:solidFill>
              </a:rPr>
              <a:t>50</a:t>
            </a:r>
            <a:r>
              <a:rPr lang="ko-KR" altLang="en-US" dirty="0">
                <a:solidFill>
                  <a:srgbClr val="FFC000"/>
                </a:solidFill>
              </a:rPr>
              <a:t>인 사람들 중에서의 평균 연봉 조회</a:t>
            </a:r>
          </a:p>
          <a:p>
            <a:pPr marL="36900" indent="0">
              <a:buNone/>
            </a:pPr>
            <a:endParaRPr lang="ko-KR" altLang="en-US" dirty="0"/>
          </a:p>
          <a:p>
            <a:pPr marL="36900" indent="0">
              <a:buNone/>
            </a:pPr>
            <a:r>
              <a:rPr lang="en-US" altLang="ko-KR" dirty="0">
                <a:solidFill>
                  <a:srgbClr val="FFC000"/>
                </a:solidFill>
              </a:rPr>
              <a:t>-- MAX() : </a:t>
            </a:r>
            <a:r>
              <a:rPr lang="ko-KR" altLang="en-US" dirty="0">
                <a:solidFill>
                  <a:srgbClr val="FFC000"/>
                </a:solidFill>
              </a:rPr>
              <a:t>최대 값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SELECT</a:t>
            </a:r>
            <a:r>
              <a:rPr lang="en-US" altLang="ko-KR" dirty="0"/>
              <a:t> MAX(SALARY)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FROM</a:t>
            </a:r>
            <a:r>
              <a:rPr lang="en-US" altLang="ko-KR" dirty="0"/>
              <a:t> EMPLOYEES;</a:t>
            </a:r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SELECT</a:t>
            </a:r>
            <a:r>
              <a:rPr lang="en-US" altLang="ko-KR" dirty="0"/>
              <a:t> MAX(HIRE_DATE)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FROM</a:t>
            </a:r>
            <a:r>
              <a:rPr lang="en-US" altLang="ko-KR" dirty="0"/>
              <a:t> EMPLOYEES;</a:t>
            </a:r>
          </a:p>
          <a:p>
            <a:pPr marL="36900" indent="0">
              <a:buNone/>
            </a:pPr>
            <a:r>
              <a:rPr lang="en-US" altLang="ko-KR" dirty="0">
                <a:solidFill>
                  <a:srgbClr val="FFC000"/>
                </a:solidFill>
              </a:rPr>
              <a:t>-- </a:t>
            </a:r>
            <a:r>
              <a:rPr lang="ko-KR" altLang="en-US" dirty="0">
                <a:solidFill>
                  <a:srgbClr val="FFC000"/>
                </a:solidFill>
              </a:rPr>
              <a:t>가장 최근에 입사한 사람의 날짜</a:t>
            </a:r>
          </a:p>
          <a:p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panose="020B0600000101010101" pitchFamily="50" charset="-127"/>
              </a:rPr>
              <a:t>함수 정리</a:t>
            </a:r>
            <a:endParaRPr lang="ko-KR" altLang="en-US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49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463303"/>
          </a:xfrm>
        </p:spPr>
        <p:txBody>
          <a:bodyPr numCol="3">
            <a:noAutofit/>
          </a:bodyPr>
          <a:lstStyle/>
          <a:p>
            <a:pPr marL="36900" indent="0">
              <a:buNone/>
            </a:pPr>
            <a:r>
              <a:rPr lang="en-US" altLang="ko-KR" sz="1000" dirty="0">
                <a:solidFill>
                  <a:srgbClr val="FFC000"/>
                </a:solidFill>
              </a:rPr>
              <a:t>-- MIN() : </a:t>
            </a:r>
            <a:r>
              <a:rPr lang="ko-KR" altLang="en-US" sz="1000" dirty="0">
                <a:solidFill>
                  <a:srgbClr val="FFC000"/>
                </a:solidFill>
              </a:rPr>
              <a:t>최소 값</a:t>
            </a:r>
          </a:p>
          <a:p>
            <a:pPr marL="36900" indent="0">
              <a:buNone/>
            </a:pPr>
            <a:r>
              <a:rPr lang="en-US" altLang="ko-KR" sz="1000" dirty="0">
                <a:solidFill>
                  <a:srgbClr val="00B0F0"/>
                </a:solidFill>
              </a:rPr>
              <a:t>SELECT</a:t>
            </a:r>
            <a:r>
              <a:rPr lang="en-US" altLang="ko-KR" sz="1000" dirty="0"/>
              <a:t> MIN(SALARY)</a:t>
            </a:r>
          </a:p>
          <a:p>
            <a:pPr marL="36900" indent="0">
              <a:buNone/>
            </a:pPr>
            <a:r>
              <a:rPr lang="en-US" altLang="ko-KR" sz="1000" dirty="0">
                <a:solidFill>
                  <a:srgbClr val="00B0F0"/>
                </a:solidFill>
              </a:rPr>
              <a:t>FROM</a:t>
            </a:r>
            <a:r>
              <a:rPr lang="en-US" altLang="ko-KR" sz="1000" dirty="0"/>
              <a:t> EMPLOYEES;</a:t>
            </a:r>
          </a:p>
          <a:p>
            <a:pPr marL="36900" indent="0">
              <a:buNone/>
            </a:pPr>
            <a:endParaRPr lang="en-US" altLang="ko-KR" sz="1000" dirty="0"/>
          </a:p>
          <a:p>
            <a:pPr marL="36900" indent="0">
              <a:buNone/>
            </a:pPr>
            <a:r>
              <a:rPr lang="en-US" altLang="ko-KR" sz="1000" dirty="0">
                <a:solidFill>
                  <a:srgbClr val="00B0F0"/>
                </a:solidFill>
              </a:rPr>
              <a:t>SELECT</a:t>
            </a:r>
            <a:r>
              <a:rPr lang="en-US" altLang="ko-KR" sz="1000" dirty="0"/>
              <a:t> MIN(HIRE_DATE)</a:t>
            </a:r>
          </a:p>
          <a:p>
            <a:pPr marL="36900" indent="0">
              <a:buNone/>
            </a:pPr>
            <a:r>
              <a:rPr lang="en-US" altLang="ko-KR" sz="1000" dirty="0">
                <a:solidFill>
                  <a:srgbClr val="00B0F0"/>
                </a:solidFill>
              </a:rPr>
              <a:t>FROM</a:t>
            </a:r>
            <a:r>
              <a:rPr lang="en-US" altLang="ko-KR" sz="1000" dirty="0"/>
              <a:t> EMPLOYEES;</a:t>
            </a:r>
          </a:p>
          <a:p>
            <a:pPr marL="36900" indent="0">
              <a:buNone/>
            </a:pPr>
            <a:r>
              <a:rPr lang="en-US" altLang="ko-KR" sz="1000" dirty="0">
                <a:solidFill>
                  <a:srgbClr val="FFC000"/>
                </a:solidFill>
              </a:rPr>
              <a:t>-- </a:t>
            </a:r>
            <a:r>
              <a:rPr lang="ko-KR" altLang="en-US" sz="1000" dirty="0">
                <a:solidFill>
                  <a:srgbClr val="FFC000"/>
                </a:solidFill>
              </a:rPr>
              <a:t>가장 일찍 입사한 사람의 날짜</a:t>
            </a:r>
          </a:p>
          <a:p>
            <a:pPr marL="36900" indent="0">
              <a:buNone/>
            </a:pPr>
            <a:endParaRPr lang="ko-KR" altLang="en-US" sz="1000" dirty="0"/>
          </a:p>
          <a:p>
            <a:pPr marL="36900" indent="0">
              <a:buNone/>
            </a:pPr>
            <a:r>
              <a:rPr lang="en-US" altLang="ko-KR" sz="1000" dirty="0">
                <a:solidFill>
                  <a:srgbClr val="FFC000"/>
                </a:solidFill>
              </a:rPr>
              <a:t>/* </a:t>
            </a:r>
            <a:r>
              <a:rPr lang="ko-KR" altLang="en-US" sz="1000" dirty="0">
                <a:solidFill>
                  <a:srgbClr val="FFC000"/>
                </a:solidFill>
              </a:rPr>
              <a:t>오라클에서는 테이블을 꼭 사용해서 없어도 되는 </a:t>
            </a:r>
            <a:endParaRPr lang="en-US" altLang="ko-KR" sz="10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000" dirty="0" smtClean="0">
                <a:solidFill>
                  <a:srgbClr val="FFC000"/>
                </a:solidFill>
              </a:rPr>
              <a:t>DUMMY </a:t>
            </a:r>
            <a:r>
              <a:rPr lang="ko-KR" altLang="en-US" sz="1000" dirty="0">
                <a:solidFill>
                  <a:srgbClr val="FFC000"/>
                </a:solidFill>
              </a:rPr>
              <a:t>테이블을 이용 *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</a:p>
          <a:p>
            <a:pPr marL="36900" indent="0">
              <a:buNone/>
            </a:pPr>
            <a:endParaRPr lang="en-US" altLang="ko-KR" sz="1000" dirty="0"/>
          </a:p>
          <a:p>
            <a:pPr marL="36900" indent="0">
              <a:buNone/>
            </a:pPr>
            <a:r>
              <a:rPr lang="en-US" altLang="ko-KR" sz="1000" dirty="0">
                <a:solidFill>
                  <a:srgbClr val="FFC000"/>
                </a:solidFill>
              </a:rPr>
              <a:t>/* NUMBER FUNCTION */</a:t>
            </a:r>
          </a:p>
          <a:p>
            <a:pPr marL="36900" indent="0">
              <a:buNone/>
            </a:pPr>
            <a:r>
              <a:rPr lang="en-US" altLang="ko-KR" sz="1000" dirty="0">
                <a:solidFill>
                  <a:srgbClr val="FFC000"/>
                </a:solidFill>
              </a:rPr>
              <a:t>/* ABS() : </a:t>
            </a:r>
            <a:r>
              <a:rPr lang="ko-KR" altLang="en-US" sz="1000" dirty="0">
                <a:solidFill>
                  <a:srgbClr val="FFC000"/>
                </a:solidFill>
              </a:rPr>
              <a:t>절대값 *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</a:p>
          <a:p>
            <a:pPr marL="36900" indent="0">
              <a:buNone/>
            </a:pPr>
            <a:r>
              <a:rPr lang="en-US" altLang="ko-KR" sz="1000" dirty="0">
                <a:solidFill>
                  <a:srgbClr val="00B0F0"/>
                </a:solidFill>
              </a:rPr>
              <a:t>SELECT</a:t>
            </a:r>
            <a:r>
              <a:rPr lang="en-US" altLang="ko-KR" sz="1000" dirty="0"/>
              <a:t> ABS(-23)</a:t>
            </a:r>
          </a:p>
          <a:p>
            <a:pPr marL="36900" indent="0">
              <a:buNone/>
            </a:pPr>
            <a:r>
              <a:rPr lang="en-US" altLang="ko-KR" sz="1000" dirty="0">
                <a:solidFill>
                  <a:srgbClr val="00B0F0"/>
                </a:solidFill>
              </a:rPr>
              <a:t>FROM</a:t>
            </a:r>
            <a:r>
              <a:rPr lang="en-US" altLang="ko-KR" sz="1000" dirty="0"/>
              <a:t> DUAL;</a:t>
            </a:r>
          </a:p>
          <a:p>
            <a:pPr marL="36900" indent="0">
              <a:buNone/>
            </a:pPr>
            <a:r>
              <a:rPr lang="en-US" altLang="ko-KR" sz="1000" dirty="0">
                <a:solidFill>
                  <a:srgbClr val="FFC000"/>
                </a:solidFill>
              </a:rPr>
              <a:t>-- DUAL</a:t>
            </a:r>
            <a:r>
              <a:rPr lang="ko-KR" altLang="en-US" sz="1000" dirty="0">
                <a:solidFill>
                  <a:srgbClr val="FFC000"/>
                </a:solidFill>
              </a:rPr>
              <a:t>은 테이블을 사용하지 않는데 제공하는 </a:t>
            </a:r>
            <a:endParaRPr lang="en-US" altLang="ko-KR" sz="10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000" dirty="0" smtClean="0">
                <a:solidFill>
                  <a:srgbClr val="FFC000"/>
                </a:solidFill>
              </a:rPr>
              <a:t>DUMMY </a:t>
            </a:r>
            <a:r>
              <a:rPr lang="ko-KR" altLang="en-US" sz="1000" dirty="0">
                <a:solidFill>
                  <a:srgbClr val="FFC000"/>
                </a:solidFill>
              </a:rPr>
              <a:t>테이블이다</a:t>
            </a:r>
            <a:r>
              <a:rPr lang="en-US" altLang="ko-KR" sz="1000" dirty="0">
                <a:solidFill>
                  <a:srgbClr val="FFC000"/>
                </a:solidFill>
              </a:rPr>
              <a:t>.</a:t>
            </a:r>
          </a:p>
          <a:p>
            <a:pPr marL="36900" indent="0">
              <a:buNone/>
            </a:pPr>
            <a:endParaRPr lang="en-US" altLang="ko-KR" sz="10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000" dirty="0" smtClean="0">
                <a:solidFill>
                  <a:srgbClr val="FFC000"/>
                </a:solidFill>
              </a:rPr>
              <a:t>/* </a:t>
            </a:r>
            <a:r>
              <a:rPr lang="en-US" altLang="ko-KR" sz="1000" dirty="0">
                <a:solidFill>
                  <a:srgbClr val="FFC000"/>
                </a:solidFill>
              </a:rPr>
              <a:t>SIGN() : </a:t>
            </a:r>
            <a:r>
              <a:rPr lang="ko-KR" altLang="en-US" sz="1000" dirty="0">
                <a:solidFill>
                  <a:srgbClr val="FFC000"/>
                </a:solidFill>
              </a:rPr>
              <a:t>양수는 </a:t>
            </a:r>
            <a:r>
              <a:rPr lang="en-US" altLang="ko-KR" sz="1000" dirty="0">
                <a:solidFill>
                  <a:srgbClr val="FFC000"/>
                </a:solidFill>
              </a:rPr>
              <a:t>1, </a:t>
            </a:r>
            <a:r>
              <a:rPr lang="ko-KR" altLang="en-US" sz="1000" dirty="0">
                <a:solidFill>
                  <a:srgbClr val="FFC000"/>
                </a:solidFill>
              </a:rPr>
              <a:t>음수는 </a:t>
            </a:r>
            <a:r>
              <a:rPr lang="en-US" altLang="ko-KR" sz="1000" dirty="0">
                <a:solidFill>
                  <a:srgbClr val="FFC000"/>
                </a:solidFill>
              </a:rPr>
              <a:t>-1, 0</a:t>
            </a:r>
            <a:r>
              <a:rPr lang="ko-KR" altLang="en-US" sz="1000" dirty="0">
                <a:solidFill>
                  <a:srgbClr val="FFC000"/>
                </a:solidFill>
              </a:rPr>
              <a:t>은 </a:t>
            </a:r>
            <a:r>
              <a:rPr lang="en-US" altLang="ko-KR" sz="1000" dirty="0">
                <a:solidFill>
                  <a:srgbClr val="FFC000"/>
                </a:solidFill>
              </a:rPr>
              <a:t>0</a:t>
            </a:r>
            <a:r>
              <a:rPr lang="ko-KR" altLang="en-US" sz="1000" dirty="0">
                <a:solidFill>
                  <a:srgbClr val="FFC000"/>
                </a:solidFill>
              </a:rPr>
              <a:t>으로 표현 *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</a:p>
          <a:p>
            <a:pPr marL="36900" indent="0">
              <a:buNone/>
            </a:pPr>
            <a:r>
              <a:rPr lang="en-US" altLang="ko-KR" sz="1000" dirty="0">
                <a:solidFill>
                  <a:srgbClr val="00B0F0"/>
                </a:solidFill>
              </a:rPr>
              <a:t>SELECT</a:t>
            </a:r>
            <a:r>
              <a:rPr lang="en-US" altLang="ko-KR" sz="1000" dirty="0"/>
              <a:t> SIGN(23)</a:t>
            </a:r>
          </a:p>
          <a:p>
            <a:pPr marL="36900" indent="0">
              <a:buNone/>
            </a:pPr>
            <a:r>
              <a:rPr lang="en-US" altLang="ko-KR" sz="1000" dirty="0">
                <a:solidFill>
                  <a:srgbClr val="00B0F0"/>
                </a:solidFill>
              </a:rPr>
              <a:t>FROM</a:t>
            </a:r>
            <a:r>
              <a:rPr lang="en-US" altLang="ko-KR" sz="1000" dirty="0"/>
              <a:t> DUAL;</a:t>
            </a:r>
          </a:p>
          <a:p>
            <a:pPr marL="36900" indent="0">
              <a:buNone/>
            </a:pPr>
            <a:endParaRPr lang="en-US" altLang="ko-KR" sz="1000" dirty="0"/>
          </a:p>
          <a:p>
            <a:pPr marL="36900" indent="0">
              <a:buNone/>
            </a:pPr>
            <a:r>
              <a:rPr lang="en-US" altLang="ko-KR" sz="1000" dirty="0">
                <a:solidFill>
                  <a:srgbClr val="00B0F0"/>
                </a:solidFill>
              </a:rPr>
              <a:t>SELECT</a:t>
            </a:r>
            <a:r>
              <a:rPr lang="en-US" altLang="ko-KR" sz="1000" dirty="0"/>
              <a:t> SIGN(23), SIGN(-23), SIGN(0)</a:t>
            </a:r>
          </a:p>
          <a:p>
            <a:pPr marL="36900" indent="0">
              <a:buNone/>
            </a:pPr>
            <a:r>
              <a:rPr lang="en-US" altLang="ko-KR" sz="1000" dirty="0">
                <a:solidFill>
                  <a:srgbClr val="00B0F0"/>
                </a:solidFill>
              </a:rPr>
              <a:t>FROM</a:t>
            </a:r>
            <a:r>
              <a:rPr lang="en-US" altLang="ko-KR" sz="1000" dirty="0"/>
              <a:t> DUAL;</a:t>
            </a:r>
          </a:p>
          <a:p>
            <a:pPr marL="36900" indent="0">
              <a:buNone/>
            </a:pPr>
            <a:endParaRPr lang="en-US" altLang="ko-KR" sz="1000" dirty="0"/>
          </a:p>
          <a:p>
            <a:pPr marL="36900" indent="0">
              <a:buNone/>
            </a:pPr>
            <a:r>
              <a:rPr lang="en-US" altLang="ko-KR" sz="1000" dirty="0">
                <a:solidFill>
                  <a:srgbClr val="FFC000"/>
                </a:solidFill>
              </a:rPr>
              <a:t>/* ROUND() : </a:t>
            </a:r>
            <a:r>
              <a:rPr lang="ko-KR" altLang="en-US" sz="1000" dirty="0">
                <a:solidFill>
                  <a:srgbClr val="FFC000"/>
                </a:solidFill>
              </a:rPr>
              <a:t>반올림 함수 *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</a:p>
          <a:p>
            <a:pPr marL="36900" indent="0">
              <a:buNone/>
            </a:pPr>
            <a:r>
              <a:rPr lang="en-US" altLang="ko-KR" sz="1000" dirty="0">
                <a:solidFill>
                  <a:srgbClr val="00B0F0"/>
                </a:solidFill>
              </a:rPr>
              <a:t>SELECT</a:t>
            </a:r>
            <a:r>
              <a:rPr lang="en-US" altLang="ko-KR" sz="1000" dirty="0"/>
              <a:t> ROUND(0.123), ROUND(0.543)</a:t>
            </a:r>
          </a:p>
          <a:p>
            <a:pPr marL="36900" indent="0">
              <a:buNone/>
            </a:pPr>
            <a:r>
              <a:rPr lang="en-US" altLang="ko-KR" sz="1000" dirty="0">
                <a:solidFill>
                  <a:srgbClr val="00B0F0"/>
                </a:solidFill>
              </a:rPr>
              <a:t>FROM </a:t>
            </a:r>
            <a:r>
              <a:rPr lang="en-US" altLang="ko-KR" sz="1000" dirty="0"/>
              <a:t>DUAL;</a:t>
            </a:r>
          </a:p>
          <a:p>
            <a:pPr marL="36900" indent="0">
              <a:buNone/>
            </a:pPr>
            <a:endParaRPr lang="en-US" altLang="ko-KR" sz="1000" dirty="0"/>
          </a:p>
          <a:p>
            <a:pPr marL="36900" indent="0">
              <a:buNone/>
            </a:pPr>
            <a:r>
              <a:rPr lang="en-US" altLang="ko-KR" sz="1000" dirty="0">
                <a:solidFill>
                  <a:srgbClr val="00B0F0"/>
                </a:solidFill>
              </a:rPr>
              <a:t>SELECT</a:t>
            </a:r>
            <a:r>
              <a:rPr lang="en-US" altLang="ko-KR" sz="1000" dirty="0"/>
              <a:t> ROUND(0.12345678, 6), </a:t>
            </a:r>
            <a:endParaRPr lang="en-US" altLang="ko-KR" sz="1000" dirty="0" smtClean="0"/>
          </a:p>
          <a:p>
            <a:pPr marL="36900" indent="0">
              <a:buNone/>
            </a:pPr>
            <a:r>
              <a:rPr lang="en-US" altLang="ko-KR" sz="1000" dirty="0" smtClean="0"/>
              <a:t>ROUND(2.3423455</a:t>
            </a:r>
            <a:r>
              <a:rPr lang="en-US" altLang="ko-KR" sz="1000" dirty="0"/>
              <a:t>, 4)</a:t>
            </a:r>
          </a:p>
          <a:p>
            <a:pPr marL="36900" indent="0">
              <a:buNone/>
            </a:pPr>
            <a:r>
              <a:rPr lang="en-US" altLang="ko-KR" sz="1000" dirty="0">
                <a:solidFill>
                  <a:srgbClr val="00B0F0"/>
                </a:solidFill>
              </a:rPr>
              <a:t>FROM</a:t>
            </a:r>
            <a:r>
              <a:rPr lang="en-US" altLang="ko-KR" sz="1000" dirty="0"/>
              <a:t> DUAL;</a:t>
            </a:r>
          </a:p>
          <a:p>
            <a:pPr marL="36900" indent="0">
              <a:buNone/>
            </a:pPr>
            <a:r>
              <a:rPr lang="en-US" altLang="ko-KR" sz="1000" dirty="0">
                <a:solidFill>
                  <a:srgbClr val="FFC000"/>
                </a:solidFill>
              </a:rPr>
              <a:t>-- </a:t>
            </a:r>
            <a:r>
              <a:rPr lang="ko-KR" altLang="en-US" sz="1000" dirty="0">
                <a:solidFill>
                  <a:srgbClr val="FFC000"/>
                </a:solidFill>
              </a:rPr>
              <a:t>반올림 할 자릿수 설정 가능</a:t>
            </a:r>
          </a:p>
          <a:p>
            <a:pPr marL="36900" indent="0">
              <a:buNone/>
            </a:pPr>
            <a:endParaRPr lang="en-US" altLang="ko-KR" sz="1000" dirty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000" dirty="0" smtClean="0">
                <a:solidFill>
                  <a:srgbClr val="FFC000"/>
                </a:solidFill>
              </a:rPr>
              <a:t>/* </a:t>
            </a:r>
            <a:r>
              <a:rPr lang="en-US" altLang="ko-KR" sz="1000" dirty="0">
                <a:solidFill>
                  <a:srgbClr val="FFC000"/>
                </a:solidFill>
              </a:rPr>
              <a:t>TRUNC() : </a:t>
            </a:r>
            <a:r>
              <a:rPr lang="ko-KR" altLang="en-US" sz="1000" dirty="0">
                <a:solidFill>
                  <a:srgbClr val="FFC000"/>
                </a:solidFill>
              </a:rPr>
              <a:t>버림 함수 *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</a:p>
          <a:p>
            <a:pPr marL="36900" indent="0">
              <a:buNone/>
            </a:pPr>
            <a:r>
              <a:rPr lang="en-US" altLang="ko-KR" sz="1000" dirty="0">
                <a:solidFill>
                  <a:srgbClr val="00B0F0"/>
                </a:solidFill>
              </a:rPr>
              <a:t>SELECT</a:t>
            </a:r>
            <a:r>
              <a:rPr lang="en-US" altLang="ko-KR" sz="1000" dirty="0"/>
              <a:t> TRUNC(1234.1234567) </a:t>
            </a:r>
            <a:r>
              <a:rPr lang="en-US" altLang="ko-KR" sz="1000" dirty="0">
                <a:solidFill>
                  <a:srgbClr val="92D050"/>
                </a:solidFill>
              </a:rPr>
              <a:t>ZERO</a:t>
            </a:r>
          </a:p>
          <a:p>
            <a:pPr marL="36900" indent="0">
              <a:buNone/>
            </a:pPr>
            <a:r>
              <a:rPr lang="en-US" altLang="ko-KR" sz="1000" dirty="0">
                <a:solidFill>
                  <a:srgbClr val="00B0F0"/>
                </a:solidFill>
              </a:rPr>
              <a:t>FROM</a:t>
            </a:r>
            <a:r>
              <a:rPr lang="en-US" altLang="ko-KR" sz="1000" dirty="0"/>
              <a:t> DUAL;</a:t>
            </a:r>
          </a:p>
          <a:p>
            <a:pPr marL="36900" indent="0">
              <a:buNone/>
            </a:pPr>
            <a:r>
              <a:rPr lang="en-US" altLang="ko-KR" sz="1000" dirty="0">
                <a:solidFill>
                  <a:srgbClr val="FFC000"/>
                </a:solidFill>
              </a:rPr>
              <a:t>-- EXP) 1234</a:t>
            </a:r>
          </a:p>
          <a:p>
            <a:pPr marL="36900" indent="0">
              <a:buNone/>
            </a:pPr>
            <a:r>
              <a:rPr lang="en-US" altLang="ko-KR" sz="1000" dirty="0">
                <a:solidFill>
                  <a:srgbClr val="00B0F0"/>
                </a:solidFill>
              </a:rPr>
              <a:t>SELECT</a:t>
            </a:r>
            <a:r>
              <a:rPr lang="en-US" altLang="ko-KR" sz="1000" dirty="0"/>
              <a:t> TRUNC(1234.1234567, 0) </a:t>
            </a:r>
            <a:r>
              <a:rPr lang="en-US" altLang="ko-KR" sz="1000" dirty="0">
                <a:solidFill>
                  <a:srgbClr val="92D050"/>
                </a:solidFill>
              </a:rPr>
              <a:t>ZERO</a:t>
            </a:r>
          </a:p>
          <a:p>
            <a:pPr marL="36900" indent="0">
              <a:buNone/>
            </a:pPr>
            <a:r>
              <a:rPr lang="en-US" altLang="ko-KR" sz="1000" dirty="0">
                <a:solidFill>
                  <a:srgbClr val="00B0F0"/>
                </a:solidFill>
              </a:rPr>
              <a:t>FROM</a:t>
            </a:r>
            <a:r>
              <a:rPr lang="en-US" altLang="ko-KR" sz="1000" dirty="0"/>
              <a:t> DUAL;</a:t>
            </a:r>
          </a:p>
          <a:p>
            <a:pPr marL="36900" indent="0">
              <a:buNone/>
            </a:pPr>
            <a:r>
              <a:rPr lang="en-US" altLang="ko-KR" sz="1000" dirty="0">
                <a:solidFill>
                  <a:srgbClr val="FFC000"/>
                </a:solidFill>
              </a:rPr>
              <a:t>-- EXP) 1234</a:t>
            </a:r>
          </a:p>
          <a:p>
            <a:pPr marL="36900" indent="0">
              <a:buNone/>
            </a:pPr>
            <a:r>
              <a:rPr lang="en-US" altLang="ko-KR" sz="1000" dirty="0">
                <a:solidFill>
                  <a:srgbClr val="FFC000"/>
                </a:solidFill>
              </a:rPr>
              <a:t>-- </a:t>
            </a:r>
            <a:r>
              <a:rPr lang="ko-KR" altLang="en-US" sz="1000" dirty="0" err="1">
                <a:solidFill>
                  <a:srgbClr val="FFC000"/>
                </a:solidFill>
              </a:rPr>
              <a:t>소수부</a:t>
            </a:r>
            <a:r>
              <a:rPr lang="ko-KR" altLang="en-US" sz="1000" dirty="0">
                <a:solidFill>
                  <a:srgbClr val="FFC000"/>
                </a:solidFill>
              </a:rPr>
              <a:t> 다 자름</a:t>
            </a:r>
          </a:p>
          <a:p>
            <a:pPr marL="36900" indent="0">
              <a:buNone/>
            </a:pPr>
            <a:endParaRPr lang="ko-KR" altLang="en-US" sz="1000" dirty="0"/>
          </a:p>
          <a:p>
            <a:pPr marL="36900" indent="0">
              <a:buNone/>
            </a:pPr>
            <a:r>
              <a:rPr lang="en-US" altLang="ko-KR" sz="1000" dirty="0">
                <a:solidFill>
                  <a:srgbClr val="00B0F0"/>
                </a:solidFill>
              </a:rPr>
              <a:t>SELECT</a:t>
            </a:r>
            <a:r>
              <a:rPr lang="en-US" altLang="ko-KR" sz="1000" dirty="0"/>
              <a:t> TRUNC(1234.1234567, 2)</a:t>
            </a:r>
          </a:p>
          <a:p>
            <a:pPr marL="36900" indent="0">
              <a:buNone/>
            </a:pPr>
            <a:r>
              <a:rPr lang="en-US" altLang="ko-KR" sz="1000" dirty="0">
                <a:solidFill>
                  <a:srgbClr val="00B0F0"/>
                </a:solidFill>
              </a:rPr>
              <a:t>FROM</a:t>
            </a:r>
            <a:r>
              <a:rPr lang="en-US" altLang="ko-KR" sz="1000" dirty="0"/>
              <a:t> DUAL;</a:t>
            </a:r>
          </a:p>
          <a:p>
            <a:pPr marL="36900" indent="0">
              <a:buNone/>
            </a:pPr>
            <a:r>
              <a:rPr lang="en-US" altLang="ko-KR" sz="1000" dirty="0">
                <a:solidFill>
                  <a:srgbClr val="FFC000"/>
                </a:solidFill>
              </a:rPr>
              <a:t>-- EXP) 1234.12</a:t>
            </a:r>
          </a:p>
          <a:p>
            <a:pPr marL="36900" indent="0">
              <a:buNone/>
            </a:pPr>
            <a:endParaRPr lang="en-US" altLang="ko-KR" sz="1000" dirty="0"/>
          </a:p>
          <a:p>
            <a:pPr marL="36900" indent="0">
              <a:buNone/>
            </a:pPr>
            <a:r>
              <a:rPr lang="en-US" altLang="ko-KR" sz="1000" dirty="0">
                <a:solidFill>
                  <a:srgbClr val="00B0F0"/>
                </a:solidFill>
              </a:rPr>
              <a:t>SELECT</a:t>
            </a:r>
            <a:r>
              <a:rPr lang="en-US" altLang="ko-KR" sz="1000" dirty="0"/>
              <a:t> TRUNC(1234.1234, -1)</a:t>
            </a:r>
          </a:p>
          <a:p>
            <a:pPr marL="36900" indent="0">
              <a:buNone/>
            </a:pPr>
            <a:r>
              <a:rPr lang="en-US" altLang="ko-KR" sz="1000" dirty="0"/>
              <a:t> </a:t>
            </a:r>
            <a:r>
              <a:rPr lang="en-US" altLang="ko-KR" sz="1000" dirty="0">
                <a:solidFill>
                  <a:srgbClr val="FFC000"/>
                </a:solidFill>
              </a:rPr>
              <a:t>-- </a:t>
            </a:r>
            <a:r>
              <a:rPr lang="ko-KR" altLang="en-US" sz="1000" dirty="0" err="1">
                <a:solidFill>
                  <a:srgbClr val="FFC000"/>
                </a:solidFill>
              </a:rPr>
              <a:t>실수부</a:t>
            </a:r>
            <a:r>
              <a:rPr lang="ko-KR" altLang="en-US" sz="1000" dirty="0">
                <a:solidFill>
                  <a:srgbClr val="FFC000"/>
                </a:solidFill>
              </a:rPr>
              <a:t> 첫 째 자리부터 버림</a:t>
            </a:r>
            <a:r>
              <a:rPr lang="en-US" altLang="ko-KR" sz="1000" dirty="0">
                <a:solidFill>
                  <a:srgbClr val="FFC000"/>
                </a:solidFill>
              </a:rPr>
              <a:t>, </a:t>
            </a:r>
            <a:r>
              <a:rPr lang="ko-KR" altLang="en-US" sz="1000" dirty="0">
                <a:solidFill>
                  <a:srgbClr val="FFC000"/>
                </a:solidFill>
              </a:rPr>
              <a:t>버린 수는 </a:t>
            </a:r>
            <a:r>
              <a:rPr lang="en-US" altLang="ko-KR" sz="1000" dirty="0">
                <a:solidFill>
                  <a:srgbClr val="FFC000"/>
                </a:solidFill>
              </a:rPr>
              <a:t>0</a:t>
            </a:r>
            <a:r>
              <a:rPr lang="ko-KR" altLang="en-US" sz="1000" dirty="0">
                <a:solidFill>
                  <a:srgbClr val="FFC000"/>
                </a:solidFill>
              </a:rPr>
              <a:t>으로 표기</a:t>
            </a:r>
          </a:p>
          <a:p>
            <a:pPr marL="36900" indent="0">
              <a:buNone/>
            </a:pPr>
            <a:r>
              <a:rPr lang="en-US" altLang="ko-KR" sz="1000" dirty="0">
                <a:solidFill>
                  <a:srgbClr val="00B0F0"/>
                </a:solidFill>
              </a:rPr>
              <a:t>FROM</a:t>
            </a:r>
            <a:r>
              <a:rPr lang="en-US" altLang="ko-KR" sz="1000" dirty="0"/>
              <a:t> DUAL;</a:t>
            </a:r>
          </a:p>
          <a:p>
            <a:pPr marL="36900" indent="0">
              <a:buNone/>
            </a:pPr>
            <a:r>
              <a:rPr lang="en-US" altLang="ko-KR" sz="1000" dirty="0">
                <a:solidFill>
                  <a:srgbClr val="FFC000"/>
                </a:solidFill>
              </a:rPr>
              <a:t>-- EXP) 1230</a:t>
            </a:r>
          </a:p>
          <a:p>
            <a:pPr marL="36900" indent="0">
              <a:buNone/>
            </a:pPr>
            <a:endParaRPr lang="en-US" altLang="ko-KR" sz="1000" dirty="0"/>
          </a:p>
          <a:p>
            <a:pPr marL="36900" indent="0">
              <a:buNone/>
            </a:pPr>
            <a:endParaRPr lang="en-US" altLang="ko-KR" sz="1000" dirty="0"/>
          </a:p>
          <a:p>
            <a:pPr marL="36900" indent="0">
              <a:buNone/>
            </a:pPr>
            <a:endParaRPr lang="ko-KR" altLang="en-US" sz="10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panose="020B0600000101010101" pitchFamily="50" charset="-127"/>
              </a:rPr>
              <a:t>함수 정리</a:t>
            </a:r>
            <a:endParaRPr lang="ko-KR" altLang="en-US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130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슬레이트</Template>
  <TotalTime>241</TotalTime>
  <Words>952</Words>
  <Application>Microsoft Office PowerPoint</Application>
  <PresentationFormat>와이드스크린</PresentationFormat>
  <Paragraphs>254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돋움</vt:lpstr>
      <vt:lpstr>Calisto MT</vt:lpstr>
      <vt:lpstr>Trebuchet MS</vt:lpstr>
      <vt:lpstr>Wingdings 2</vt:lpstr>
      <vt:lpstr>슬레이트</vt:lpstr>
      <vt:lpstr>09.02 ORACLE</vt:lpstr>
      <vt:lpstr>LIKE</vt:lpstr>
      <vt:lpstr>LIKE</vt:lpstr>
      <vt:lpstr>LIKE</vt:lpstr>
      <vt:lpstr>IS NULL ↔ IS NOT NULL</vt:lpstr>
      <vt:lpstr>DISTINCT</vt:lpstr>
      <vt:lpstr>함수 정리</vt:lpstr>
      <vt:lpstr>함수 정리</vt:lpstr>
      <vt:lpstr>함수 정리</vt:lpstr>
      <vt:lpstr>함수 정리</vt:lpstr>
      <vt:lpstr>ORDER BY</vt:lpstr>
      <vt:lpstr>SORTING(ASC, DESC)</vt:lpstr>
      <vt:lpstr>Quiz</vt:lpstr>
      <vt:lpstr>Quiz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09.02</dc:title>
  <dc:creator>hi-guro</dc:creator>
  <cp:lastModifiedBy>hi-guro</cp:lastModifiedBy>
  <cp:revision>54</cp:revision>
  <dcterms:created xsi:type="dcterms:W3CDTF">2022-09-02T01:16:01Z</dcterms:created>
  <dcterms:modified xsi:type="dcterms:W3CDTF">2022-09-02T05:17:52Z</dcterms:modified>
</cp:coreProperties>
</file>