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EDE3-4647-4AF9-A231-43C76ABC095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37CC-F957-43E7-BFED-4BD0CEA91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53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EDE3-4647-4AF9-A231-43C76ABC095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37CC-F957-43E7-BFED-4BD0CEA91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9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EDE3-4647-4AF9-A231-43C76ABC095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37CC-F957-43E7-BFED-4BD0CEA91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956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EDE3-4647-4AF9-A231-43C76ABC095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37CC-F957-43E7-BFED-4BD0CEA9166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815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EDE3-4647-4AF9-A231-43C76ABC095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37CC-F957-43E7-BFED-4BD0CEA91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043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EDE3-4647-4AF9-A231-43C76ABC095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37CC-F957-43E7-BFED-4BD0CEA91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952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EDE3-4647-4AF9-A231-43C76ABC095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37CC-F957-43E7-BFED-4BD0CEA91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269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EDE3-4647-4AF9-A231-43C76ABC095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37CC-F957-43E7-BFED-4BD0CEA91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465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EDE3-4647-4AF9-A231-43C76ABC095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37CC-F957-43E7-BFED-4BD0CEA91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85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EDE3-4647-4AF9-A231-43C76ABC095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37CC-F957-43E7-BFED-4BD0CEA91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62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EDE3-4647-4AF9-A231-43C76ABC095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37CC-F957-43E7-BFED-4BD0CEA91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88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EDE3-4647-4AF9-A231-43C76ABC095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37CC-F957-43E7-BFED-4BD0CEA91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2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EDE3-4647-4AF9-A231-43C76ABC095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37CC-F957-43E7-BFED-4BD0CEA91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5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EDE3-4647-4AF9-A231-43C76ABC095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37CC-F957-43E7-BFED-4BD0CEA91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22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EDE3-4647-4AF9-A231-43C76ABC095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37CC-F957-43E7-BFED-4BD0CEA91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0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EDE3-4647-4AF9-A231-43C76ABC095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37CC-F957-43E7-BFED-4BD0CEA91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43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EDE3-4647-4AF9-A231-43C76ABC095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37CC-F957-43E7-BFED-4BD0CEA91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92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617EDE3-4647-4AF9-A231-43C76ABC095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FDA37CC-F957-43E7-BFED-4BD0CEA91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801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0906 SQL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조동현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247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/* DATA DICTIONARY */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/>
              <a:t> </a:t>
            </a:r>
            <a:r>
              <a:rPr lang="ko-KR" altLang="en-US" sz="1600" dirty="0"/>
              <a:t>용어 사전은 사용자가 테이블을 생성하거나 사용자를 변경하는 등의 작업을 할 때</a:t>
            </a:r>
          </a:p>
          <a:p>
            <a:pPr marL="36900" indent="0"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DB </a:t>
            </a:r>
            <a:r>
              <a:rPr lang="ko-KR" altLang="en-US" sz="1600" dirty="0"/>
              <a:t>서버에 의해 자동으로 갱신되는 테이블로</a:t>
            </a:r>
            <a:r>
              <a:rPr lang="en-US" altLang="ko-KR" sz="1600" dirty="0"/>
              <a:t>,</a:t>
            </a:r>
          </a:p>
          <a:p>
            <a:pPr marL="36900" indent="0">
              <a:buNone/>
            </a:pPr>
            <a:r>
              <a:rPr lang="en-US" altLang="ko-KR" sz="1600" dirty="0" smtClean="0"/>
              <a:t> </a:t>
            </a:r>
            <a:r>
              <a:rPr lang="ko-KR" altLang="en-US" sz="1600" dirty="0"/>
              <a:t>사용자는 </a:t>
            </a:r>
            <a:r>
              <a:rPr lang="en-US" altLang="ko-KR" sz="1600" dirty="0" smtClean="0"/>
              <a:t>DATA DICTIONARY</a:t>
            </a:r>
            <a:r>
              <a:rPr lang="ko-KR" altLang="en-US" sz="1600" dirty="0" smtClean="0"/>
              <a:t>의 내용을 </a:t>
            </a:r>
            <a:r>
              <a:rPr lang="ko-KR" altLang="en-US" sz="1600" dirty="0"/>
              <a:t>직접 수행하거나 삭제할 수 없고</a:t>
            </a:r>
            <a:r>
              <a:rPr lang="en-US" altLang="ko-KR" sz="1600" dirty="0"/>
              <a:t>,</a:t>
            </a:r>
          </a:p>
          <a:p>
            <a:pPr marL="36900" indent="0">
              <a:buNone/>
            </a:pPr>
            <a:r>
              <a:rPr lang="en-US" altLang="ko-KR" sz="1600" dirty="0" smtClean="0"/>
              <a:t> </a:t>
            </a:r>
            <a:r>
              <a:rPr lang="ko-KR" altLang="en-US" sz="1600" dirty="0"/>
              <a:t>사용자가 이해할 수 있는 데이터를 산출해 줄 수 있도록 하기 위해</a:t>
            </a:r>
          </a:p>
          <a:p>
            <a:pPr marL="36900" indent="0">
              <a:buNone/>
            </a:pPr>
            <a:r>
              <a:rPr lang="en-US" altLang="ko-KR" sz="1600" dirty="0" smtClean="0"/>
              <a:t> </a:t>
            </a:r>
            <a:r>
              <a:rPr lang="ko-KR" altLang="en-US" sz="1600" dirty="0"/>
              <a:t>읽기 전용 뷰 형태로 정보를 제공</a:t>
            </a:r>
          </a:p>
          <a:p>
            <a:pPr marL="36900" indent="0">
              <a:buNone/>
            </a:pPr>
            <a:r>
              <a:rPr lang="en-US" altLang="ko-KR" sz="1600" dirty="0" smtClean="0"/>
              <a:t> </a:t>
            </a:r>
            <a:r>
              <a:rPr lang="ko-KR" altLang="en-US" sz="1600" dirty="0"/>
              <a:t>용어 사전은 </a:t>
            </a:r>
            <a:r>
              <a:rPr lang="en-US" altLang="ko-KR" sz="1600" dirty="0"/>
              <a:t>ENTITY, ATTRIBUTE</a:t>
            </a:r>
            <a:r>
              <a:rPr lang="ko-KR" altLang="en-US" sz="1600" dirty="0"/>
              <a:t>의 이름의 의미를 설명해 놓은 사전을 의미</a:t>
            </a:r>
          </a:p>
          <a:p>
            <a:pPr marL="36900" indent="0">
              <a:buNone/>
            </a:pPr>
            <a:endParaRPr lang="ko-KR" altLang="en-US" sz="1600" dirty="0"/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>
                <a:solidFill>
                  <a:srgbClr val="FFFF00"/>
                </a:solidFill>
              </a:rPr>
              <a:t>USER_ </a:t>
            </a:r>
            <a:endParaRPr lang="en-US" altLang="ko-KR" sz="1600" dirty="0" smtClean="0">
              <a:solidFill>
                <a:srgbClr val="FFFF00"/>
              </a:solidFill>
            </a:endParaRPr>
          </a:p>
          <a:p>
            <a:pPr marL="36900" indent="0">
              <a:buNone/>
            </a:pPr>
            <a:r>
              <a:rPr lang="en-US" altLang="ko-KR" sz="1600" dirty="0" smtClean="0"/>
              <a:t>: </a:t>
            </a:r>
            <a:r>
              <a:rPr lang="ko-KR" altLang="en-US" sz="1600" dirty="0" smtClean="0"/>
              <a:t>자신의 </a:t>
            </a:r>
            <a:r>
              <a:rPr lang="ko-KR" altLang="en-US" sz="1600" dirty="0"/>
              <a:t>계정이 소유한 객체 등에 관한 정보 조회</a:t>
            </a:r>
          </a:p>
          <a:p>
            <a:pPr marL="36900" indent="0"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>
                <a:solidFill>
                  <a:srgbClr val="FFFF00"/>
                </a:solidFill>
              </a:rPr>
              <a:t>ALL_ </a:t>
            </a:r>
            <a:endParaRPr lang="en-US" altLang="ko-KR" sz="1600" dirty="0" smtClean="0">
              <a:solidFill>
                <a:srgbClr val="FFFF00"/>
              </a:solidFill>
            </a:endParaRPr>
          </a:p>
          <a:p>
            <a:pPr marL="36900" indent="0">
              <a:buNone/>
            </a:pPr>
            <a:r>
              <a:rPr lang="en-US" altLang="ko-KR" sz="1600" dirty="0" smtClean="0"/>
              <a:t>: </a:t>
            </a:r>
            <a:r>
              <a:rPr lang="ko-KR" altLang="en-US" sz="1600" dirty="0" smtClean="0"/>
              <a:t>자신 </a:t>
            </a:r>
            <a:r>
              <a:rPr lang="ko-KR" altLang="en-US" sz="1600" dirty="0"/>
              <a:t>계정 소유 또는 권한을 </a:t>
            </a:r>
            <a:r>
              <a:rPr lang="ko-KR" altLang="en-US" sz="1600" dirty="0" smtClean="0"/>
              <a:t>부여 받은 </a:t>
            </a:r>
            <a:r>
              <a:rPr lang="ko-KR" altLang="en-US" sz="1600" dirty="0"/>
              <a:t>객체 등에 관한 정보 조회</a:t>
            </a:r>
          </a:p>
          <a:p>
            <a:pPr marL="36900" indent="0"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>
                <a:solidFill>
                  <a:srgbClr val="FFFF00"/>
                </a:solidFill>
              </a:rPr>
              <a:t>DBA_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/>
              <a:t>: </a:t>
            </a:r>
            <a:r>
              <a:rPr lang="ko-KR" altLang="en-US" sz="1600" dirty="0" smtClean="0"/>
              <a:t>데이터베이스 </a:t>
            </a:r>
            <a:r>
              <a:rPr lang="ko-KR" altLang="en-US" sz="1600" dirty="0"/>
              <a:t>관리자만 접근 가능한 객체 등의 정보 조회</a:t>
            </a:r>
          </a:p>
        </p:txBody>
      </p:sp>
    </p:spTree>
    <p:extLst>
      <p:ext uri="{BB962C8B-B14F-4D97-AF65-F5344CB8AC3E}">
        <p14:creationId xmlns:p14="http://schemas.microsoft.com/office/powerpoint/2010/main" val="7540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32449"/>
            <a:ext cx="10507892" cy="4335842"/>
          </a:xfrm>
        </p:spPr>
        <p:txBody>
          <a:bodyPr numCol="2">
            <a:normAutofit fontScale="92500"/>
          </a:bodyPr>
          <a:lstStyle/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SELECT</a:t>
            </a:r>
            <a:r>
              <a:rPr lang="en-US" altLang="ko-KR" sz="1600" dirty="0"/>
              <a:t> OWNER, TABLE_NAME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FROM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FFFF00"/>
                </a:solidFill>
              </a:rPr>
              <a:t>ALL_</a:t>
            </a:r>
            <a:r>
              <a:rPr lang="en-US" altLang="ko-KR" sz="1600" dirty="0"/>
              <a:t>TABLES;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DBA</a:t>
            </a:r>
            <a:r>
              <a:rPr lang="ko-KR" altLang="en-US" sz="1600" dirty="0"/>
              <a:t>나 시스템 권한을 가진 사용자만 접근 가능</a:t>
            </a:r>
          </a:p>
          <a:p>
            <a:pPr marL="36900" indent="0"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DBA </a:t>
            </a:r>
            <a:r>
              <a:rPr lang="ko-KR" altLang="en-US" sz="1600" dirty="0"/>
              <a:t>권한이 없으면 오류 발생</a:t>
            </a:r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00B0F0"/>
                </a:solidFill>
              </a:rPr>
              <a:t>SELECT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OWNER, TABLE_NAME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FROM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FFFF00"/>
                </a:solidFill>
              </a:rPr>
              <a:t>DBA_</a:t>
            </a:r>
            <a:r>
              <a:rPr lang="en-US" altLang="ko-KR" sz="1600" dirty="0"/>
              <a:t>TABLES;</a:t>
            </a:r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SCOTT_DB </a:t>
            </a:r>
            <a:r>
              <a:rPr lang="ko-KR" altLang="en-US" sz="1600" dirty="0"/>
              <a:t>에선 실행됨 </a:t>
            </a:r>
          </a:p>
          <a:p>
            <a:pPr marL="36900" indent="0"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>
                <a:solidFill>
                  <a:srgbClr val="FFC000"/>
                </a:solidFill>
              </a:rPr>
              <a:t>SQLPLUS &gt; GRANT SELECT ANY TABLE TO TESTER1;  </a:t>
            </a:r>
            <a:endParaRPr lang="en-US" altLang="ko-KR" sz="16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ko-KR" altLang="en-US" sz="1600" dirty="0" smtClean="0">
                <a:solidFill>
                  <a:srgbClr val="FFC000"/>
                </a:solidFill>
              </a:rPr>
              <a:t>권한 </a:t>
            </a:r>
            <a:r>
              <a:rPr lang="ko-KR" altLang="en-US" sz="1600" dirty="0">
                <a:solidFill>
                  <a:srgbClr val="FFC000"/>
                </a:solidFill>
              </a:rPr>
              <a:t>주면 실행 됨 </a:t>
            </a: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00B0F0"/>
                </a:solidFill>
              </a:rPr>
              <a:t>SELECT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*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FROM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FFFF00"/>
                </a:solidFill>
              </a:rPr>
              <a:t>DBA_</a:t>
            </a:r>
            <a:r>
              <a:rPr lang="en-US" altLang="ko-KR" sz="1600" dirty="0"/>
              <a:t>SYS_PRIVS;</a:t>
            </a:r>
          </a:p>
          <a:p>
            <a:pPr marL="36900" indent="0">
              <a:buNone/>
            </a:pPr>
            <a:r>
              <a:rPr lang="en-US" altLang="ko-KR" sz="1600" dirty="0" smtClean="0"/>
              <a:t> </a:t>
            </a:r>
            <a:r>
              <a:rPr lang="ko-KR" altLang="en-US" sz="1600" dirty="0"/>
              <a:t>이것도 </a:t>
            </a:r>
            <a:r>
              <a:rPr lang="en-US" altLang="ko-KR" sz="1600" dirty="0"/>
              <a:t>SCOTT_DB </a:t>
            </a:r>
            <a:r>
              <a:rPr lang="ko-KR" altLang="en-US" sz="1600" dirty="0"/>
              <a:t>에선 실행됨</a:t>
            </a:r>
          </a:p>
          <a:p>
            <a:pPr marL="36900" indent="0"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>
                <a:solidFill>
                  <a:srgbClr val="FFC000"/>
                </a:solidFill>
              </a:rPr>
              <a:t>SQLPLUS &gt; GRANT SELECT ANY TABLE </a:t>
            </a:r>
            <a:r>
              <a:rPr lang="en-US" altLang="ko-KR" sz="1600" dirty="0" smtClean="0">
                <a:solidFill>
                  <a:srgbClr val="FFC000"/>
                </a:solidFill>
              </a:rPr>
              <a:t>TO TESTER1;</a:t>
            </a:r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FFC000"/>
                </a:solidFill>
              </a:rPr>
              <a:t>  </a:t>
            </a:r>
            <a:r>
              <a:rPr lang="ko-KR" altLang="en-US" sz="1600" dirty="0">
                <a:solidFill>
                  <a:srgbClr val="FFC000"/>
                </a:solidFill>
              </a:rPr>
              <a:t>권한 주면 실행 됨 </a:t>
            </a:r>
            <a:endParaRPr lang="en-US" altLang="ko-KR" sz="1600" dirty="0">
              <a:solidFill>
                <a:srgbClr val="FFC000"/>
              </a:solidFill>
            </a:endParaRP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 smtClean="0"/>
              <a:t> </a:t>
            </a:r>
            <a:r>
              <a:rPr lang="ko-KR" altLang="en-US" sz="1600" dirty="0"/>
              <a:t>권한에 대한 정보를 갖는 </a:t>
            </a:r>
            <a:r>
              <a:rPr lang="en-US" altLang="ko-KR" sz="1600" dirty="0"/>
              <a:t>DICTIONARY</a:t>
            </a:r>
          </a:p>
          <a:p>
            <a:pPr marL="36900" indent="0"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DBA_ </a:t>
            </a:r>
            <a:r>
              <a:rPr lang="ko-KR" altLang="en-US" sz="1600" dirty="0"/>
              <a:t>데이터베이스 관리자만 접근 가능한 객체 등의 정보 조회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/* DATA DICTIONARY */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881" y="5914402"/>
            <a:ext cx="103586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!important</a:t>
            </a:r>
            <a:endParaRPr lang="ko-KR" altLang="en-US" sz="14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3573" y="3477284"/>
            <a:ext cx="103586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!important</a:t>
            </a:r>
            <a:endParaRPr lang="ko-KR" altLang="en-US" sz="14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29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권한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32448"/>
            <a:ext cx="10353762" cy="4435595"/>
          </a:xfrm>
        </p:spPr>
        <p:txBody>
          <a:bodyPr numCol="2">
            <a:normAutofit/>
          </a:bodyPr>
          <a:lstStyle/>
          <a:p>
            <a:pPr marL="36900" indent="0"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FF00"/>
                </a:solidFill>
              </a:rPr>
              <a:t>CREATE </a:t>
            </a:r>
            <a:r>
              <a:rPr lang="en-US" altLang="ko-KR" sz="1400" dirty="0">
                <a:solidFill>
                  <a:srgbClr val="FFFF00"/>
                </a:solidFill>
              </a:rPr>
              <a:t>SESSION </a:t>
            </a:r>
            <a:r>
              <a:rPr lang="en-US" altLang="ko-KR" sz="1400" dirty="0"/>
              <a:t>: DB</a:t>
            </a:r>
            <a:r>
              <a:rPr lang="ko-KR" altLang="en-US" sz="1400" dirty="0"/>
              <a:t>에 접속할 수 있는 권한</a:t>
            </a:r>
          </a:p>
          <a:p>
            <a:pPr marL="36900" indent="0"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>
                <a:solidFill>
                  <a:srgbClr val="FFFF00"/>
                </a:solidFill>
              </a:rPr>
              <a:t>CREATE TABLE </a:t>
            </a:r>
            <a:r>
              <a:rPr lang="en-US" altLang="ko-KR" sz="1400" dirty="0"/>
              <a:t>: </a:t>
            </a:r>
            <a:r>
              <a:rPr lang="ko-KR" altLang="en-US" sz="1400" dirty="0"/>
              <a:t>테이블을 생성할 수 있는 권한</a:t>
            </a:r>
          </a:p>
          <a:p>
            <a:pPr marL="36900" indent="0"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>
                <a:solidFill>
                  <a:srgbClr val="FFFF00"/>
                </a:solidFill>
              </a:rPr>
              <a:t>CREATE ANY TABLE </a:t>
            </a:r>
            <a:r>
              <a:rPr lang="en-US" altLang="ko-KR" sz="1400" dirty="0"/>
              <a:t>: </a:t>
            </a:r>
            <a:r>
              <a:rPr lang="ko-KR" altLang="en-US" sz="1400" dirty="0"/>
              <a:t>다른 </a:t>
            </a:r>
            <a:r>
              <a:rPr lang="en-US" altLang="ko-KR" sz="1400" dirty="0"/>
              <a:t>USER</a:t>
            </a:r>
            <a:r>
              <a:rPr lang="ko-KR" altLang="en-US" sz="1400" dirty="0"/>
              <a:t>의 이름으로 테이블을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pPr marL="36900" indent="0">
              <a:buNone/>
            </a:pPr>
            <a:r>
              <a:rPr lang="ko-KR" altLang="en-US" sz="1400" dirty="0" smtClean="0"/>
              <a:t> 할 </a:t>
            </a:r>
            <a:r>
              <a:rPr lang="ko-KR" altLang="en-US" sz="1400" dirty="0"/>
              <a:t>수 있는 권한</a:t>
            </a: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FFFF00"/>
                </a:solidFill>
              </a:rPr>
              <a:t> </a:t>
            </a:r>
            <a:r>
              <a:rPr lang="en-US" altLang="ko-KR" sz="1400" dirty="0">
                <a:solidFill>
                  <a:srgbClr val="FFFF00"/>
                </a:solidFill>
              </a:rPr>
              <a:t>CREATE TABLESPACE </a:t>
            </a:r>
            <a:r>
              <a:rPr lang="en-US" altLang="ko-KR" sz="1400" dirty="0"/>
              <a:t>: </a:t>
            </a:r>
            <a:r>
              <a:rPr lang="ko-KR" altLang="en-US" sz="1400" dirty="0"/>
              <a:t>테이블 스페이스를 만들 수 있는 권한</a:t>
            </a:r>
          </a:p>
          <a:p>
            <a:pPr marL="36900" indent="0"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>
                <a:solidFill>
                  <a:srgbClr val="FFFF00"/>
                </a:solidFill>
              </a:rPr>
              <a:t>UNLIMITED TABLESPACE </a:t>
            </a:r>
            <a:r>
              <a:rPr lang="en-US" altLang="ko-KR" sz="1400" dirty="0"/>
              <a:t>: </a:t>
            </a:r>
            <a:r>
              <a:rPr lang="ko-KR" altLang="en-US" sz="1400" dirty="0"/>
              <a:t>사용량을 무제한으로 허용하는 </a:t>
            </a:r>
            <a:endParaRPr lang="en-US" altLang="ko-KR" sz="1400" dirty="0" smtClean="0"/>
          </a:p>
          <a:p>
            <a:pPr marL="36900" indent="0">
              <a:buNone/>
            </a:pPr>
            <a:r>
              <a:rPr lang="ko-KR" altLang="en-US" sz="1400" dirty="0" smtClean="0"/>
              <a:t> 권한</a:t>
            </a:r>
            <a:endParaRPr lang="ko-KR" altLang="en-US" sz="1400" dirty="0"/>
          </a:p>
          <a:p>
            <a:pPr marL="36900" indent="0"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>
                <a:solidFill>
                  <a:srgbClr val="FFFF00"/>
                </a:solidFill>
              </a:rPr>
              <a:t>SELECT ANY TABLE </a:t>
            </a:r>
            <a:r>
              <a:rPr lang="en-US" altLang="ko-KR" sz="1400" dirty="0"/>
              <a:t>: </a:t>
            </a:r>
            <a:r>
              <a:rPr lang="ko-KR" altLang="en-US" sz="1400" dirty="0"/>
              <a:t>어느 테이블</a:t>
            </a:r>
            <a:r>
              <a:rPr lang="en-US" altLang="ko-KR" sz="1400" dirty="0"/>
              <a:t>, </a:t>
            </a:r>
            <a:r>
              <a:rPr lang="ko-KR" altLang="en-US" sz="1400" dirty="0"/>
              <a:t>뷰라도 검색을 할 수 있는 </a:t>
            </a:r>
            <a:endParaRPr lang="en-US" altLang="ko-KR" sz="1400" dirty="0" smtClean="0"/>
          </a:p>
          <a:p>
            <a:pPr marL="36900" indent="0">
              <a:buNone/>
            </a:pPr>
            <a:r>
              <a:rPr lang="ko-KR" altLang="en-US" sz="1400" dirty="0" smtClean="0"/>
              <a:t> 권한</a:t>
            </a:r>
            <a:endParaRPr lang="ko-KR" altLang="en-US" sz="1400" dirty="0"/>
          </a:p>
          <a:p>
            <a:pPr marL="36900" indent="0"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>
                <a:solidFill>
                  <a:srgbClr val="FFFF00"/>
                </a:solidFill>
              </a:rPr>
              <a:t>CREATE USER </a:t>
            </a:r>
            <a:r>
              <a:rPr lang="en-US" altLang="ko-KR" sz="1400" dirty="0"/>
              <a:t>: </a:t>
            </a:r>
            <a:r>
              <a:rPr lang="ko-KR" altLang="en-US" sz="1400" dirty="0"/>
              <a:t>새로운 사용자 생성</a:t>
            </a:r>
          </a:p>
          <a:p>
            <a:pPr marL="36900" indent="0"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>
                <a:solidFill>
                  <a:srgbClr val="FFFF00"/>
                </a:solidFill>
              </a:rPr>
              <a:t>CREATE VIEW 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 스키마에서 뷰를 생성할 수 있는 권한</a:t>
            </a:r>
          </a:p>
          <a:p>
            <a:pPr marL="36900" indent="0"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>
                <a:solidFill>
                  <a:srgbClr val="FFFF00"/>
                </a:solidFill>
              </a:rPr>
              <a:t>CREATE SEQUENCE 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 스키마에서 시퀀스를 생성할 수 </a:t>
            </a:r>
            <a:endParaRPr lang="en-US" altLang="ko-KR" sz="1400" dirty="0" smtClean="0"/>
          </a:p>
          <a:p>
            <a:pPr marL="36900" indent="0">
              <a:buNone/>
            </a:pPr>
            <a:r>
              <a:rPr lang="ko-KR" altLang="en-US" sz="1400" dirty="0" smtClean="0"/>
              <a:t> 있는 </a:t>
            </a:r>
            <a:r>
              <a:rPr lang="ko-KR" altLang="en-US" sz="1400" dirty="0"/>
              <a:t>권한</a:t>
            </a:r>
          </a:p>
          <a:p>
            <a:pPr marL="36900" indent="0"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>
                <a:solidFill>
                  <a:srgbClr val="FFFF00"/>
                </a:solidFill>
              </a:rPr>
              <a:t>CREATE PROCEDURE 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 스키마에서 함수를 생성할 수 </a:t>
            </a:r>
            <a:endParaRPr lang="en-US" altLang="ko-KR" sz="1400" dirty="0" smtClean="0"/>
          </a:p>
          <a:p>
            <a:pPr marL="36900" indent="0">
              <a:buNone/>
            </a:pPr>
            <a:r>
              <a:rPr lang="en-US" altLang="ko-KR" sz="1400" dirty="0"/>
              <a:t> </a:t>
            </a:r>
            <a:r>
              <a:rPr lang="ko-KR" altLang="en-US" sz="1400" dirty="0" smtClean="0"/>
              <a:t>있는 </a:t>
            </a:r>
            <a:r>
              <a:rPr lang="ko-KR" altLang="en-US" sz="1400" dirty="0"/>
              <a:t>권한</a:t>
            </a:r>
          </a:p>
          <a:p>
            <a:pPr marL="36900" indent="0"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>
                <a:solidFill>
                  <a:srgbClr val="FFFF00"/>
                </a:solidFill>
              </a:rPr>
              <a:t>DROP USER 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 삭제 권한</a:t>
            </a:r>
          </a:p>
          <a:p>
            <a:pPr marL="36900" indent="0"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>
                <a:solidFill>
                  <a:srgbClr val="FFFF00"/>
                </a:solidFill>
              </a:rPr>
              <a:t>DROP ANY TABLE </a:t>
            </a:r>
            <a:r>
              <a:rPr lang="en-US" altLang="ko-KR" sz="1400" dirty="0"/>
              <a:t>: </a:t>
            </a:r>
            <a:r>
              <a:rPr lang="ko-KR" altLang="en-US" sz="1400" dirty="0"/>
              <a:t>임의의 테이블을 삭제할 수 있는 권한</a:t>
            </a:r>
          </a:p>
          <a:p>
            <a:pPr marL="36900" indent="0">
              <a:buNone/>
            </a:pPr>
            <a:endParaRPr lang="ko-KR" altLang="en-US" sz="1400" dirty="0"/>
          </a:p>
          <a:p>
            <a:pPr marL="36900" indent="0">
              <a:buNone/>
            </a:pPr>
            <a:r>
              <a:rPr lang="en-US" altLang="ko-KR" sz="1400" dirty="0" smtClean="0"/>
              <a:t> </a:t>
            </a:r>
          </a:p>
          <a:p>
            <a:pPr marL="36900" indent="0">
              <a:buNone/>
            </a:pPr>
            <a:r>
              <a:rPr lang="ko-KR" altLang="en-US" sz="1400" dirty="0" smtClean="0"/>
              <a:t>이 </a:t>
            </a:r>
            <a:r>
              <a:rPr lang="ko-KR" altLang="en-US" sz="1400" dirty="0"/>
              <a:t>외에도 상당히 많은 시스템 권한들이 있다</a:t>
            </a:r>
            <a:r>
              <a:rPr lang="en-US" altLang="ko-KR" sz="1400" dirty="0"/>
              <a:t>.</a:t>
            </a:r>
          </a:p>
          <a:p>
            <a:pPr marL="36900" indent="0">
              <a:buNone/>
            </a:pPr>
            <a:r>
              <a:rPr lang="en-US" altLang="ko-KR" sz="1400" dirty="0" smtClean="0"/>
              <a:t> </a:t>
            </a:r>
            <a:r>
              <a:rPr lang="ko-KR" altLang="en-US" sz="1400" dirty="0"/>
              <a:t>권한 부여 명령 </a:t>
            </a:r>
            <a:r>
              <a:rPr lang="en-US" altLang="ko-KR" sz="1400" dirty="0"/>
              <a:t>: </a:t>
            </a:r>
            <a:r>
              <a:rPr lang="en-US" altLang="ko-KR" sz="1400" dirty="0">
                <a:solidFill>
                  <a:srgbClr val="FFFF00"/>
                </a:solidFill>
              </a:rPr>
              <a:t>GRANT</a:t>
            </a:r>
          </a:p>
          <a:p>
            <a:pPr marL="36900" indent="0">
              <a:buNone/>
            </a:pPr>
            <a:r>
              <a:rPr lang="en-US" altLang="ko-KR" sz="1400" dirty="0" smtClean="0"/>
              <a:t> </a:t>
            </a:r>
            <a:r>
              <a:rPr lang="ko-KR" altLang="en-US" sz="1400" dirty="0"/>
              <a:t>권한 회수 명령 </a:t>
            </a:r>
            <a:r>
              <a:rPr lang="en-US" altLang="ko-KR" sz="1400" dirty="0"/>
              <a:t>: </a:t>
            </a:r>
            <a:r>
              <a:rPr lang="en-US" altLang="ko-KR" sz="1400" dirty="0">
                <a:solidFill>
                  <a:srgbClr val="FFFF00"/>
                </a:solidFill>
              </a:rPr>
              <a:t>REVOKE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12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36900" indent="0">
              <a:buNone/>
            </a:pPr>
            <a:r>
              <a:rPr lang="en-US" altLang="ko-KR" sz="1600" dirty="0"/>
              <a:t>&lt;ROLE </a:t>
            </a:r>
            <a:r>
              <a:rPr lang="ko-KR" altLang="en-US" sz="1600" dirty="0"/>
              <a:t>생성</a:t>
            </a:r>
            <a:r>
              <a:rPr lang="en-US" altLang="ko-KR" sz="1600" dirty="0"/>
              <a:t>&gt;</a:t>
            </a:r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FFFF00"/>
                </a:solidFill>
              </a:rPr>
              <a:t>CREATE </a:t>
            </a:r>
            <a:r>
              <a:rPr lang="en-US" altLang="ko-KR" sz="1600" dirty="0">
                <a:solidFill>
                  <a:srgbClr val="FFFF00"/>
                </a:solidFill>
              </a:rPr>
              <a:t>ROLE ROLE_NAME;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ROLE </a:t>
            </a:r>
            <a:r>
              <a:rPr lang="ko-KR" altLang="en-US" sz="1600" dirty="0"/>
              <a:t>권한 부여</a:t>
            </a:r>
            <a:r>
              <a:rPr lang="en-US" altLang="ko-KR" sz="1600" dirty="0"/>
              <a:t>&gt;</a:t>
            </a:r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FFFF00"/>
                </a:solidFill>
              </a:rPr>
              <a:t>GRANT </a:t>
            </a:r>
            <a:r>
              <a:rPr lang="ko-KR" altLang="en-US" sz="1600" dirty="0">
                <a:solidFill>
                  <a:srgbClr val="FFFF00"/>
                </a:solidFill>
              </a:rPr>
              <a:t>권한 </a:t>
            </a:r>
            <a:r>
              <a:rPr lang="en-US" altLang="ko-KR" sz="1600" dirty="0">
                <a:solidFill>
                  <a:srgbClr val="FFFF00"/>
                </a:solidFill>
              </a:rPr>
              <a:t>TO ROLE_NAME;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 smtClean="0"/>
              <a:t>&lt;</a:t>
            </a:r>
            <a:r>
              <a:rPr lang="ko-KR" altLang="en-US" sz="1600" dirty="0"/>
              <a:t>권한이 부여된 </a:t>
            </a:r>
            <a:r>
              <a:rPr lang="en-US" altLang="ko-KR" sz="1600" dirty="0"/>
              <a:t>ROLE</a:t>
            </a:r>
            <a:r>
              <a:rPr lang="ko-KR" altLang="en-US" sz="1600" dirty="0"/>
              <a:t>을 유저에게 부여</a:t>
            </a:r>
            <a:r>
              <a:rPr lang="en-US" altLang="ko-KR" sz="1600" dirty="0"/>
              <a:t>&gt;</a:t>
            </a:r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FFFF00"/>
                </a:solidFill>
              </a:rPr>
              <a:t>GRANT </a:t>
            </a:r>
            <a:r>
              <a:rPr lang="en-US" altLang="ko-KR" sz="1600" dirty="0">
                <a:solidFill>
                  <a:srgbClr val="FFFF00"/>
                </a:solidFill>
              </a:rPr>
              <a:t>ROLE_NAME TO USER1, USER2, ...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FFFF00"/>
                </a:solidFill>
              </a:rPr>
              <a:t>CONNECT </a:t>
            </a:r>
            <a:r>
              <a:rPr lang="en-US" altLang="ko-KR" sz="1600" dirty="0">
                <a:solidFill>
                  <a:srgbClr val="FFFF00"/>
                </a:solidFill>
              </a:rPr>
              <a:t>ROLE 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사용자가 접속하기 위해 가장 기본적인 권한 </a:t>
            </a:r>
            <a:r>
              <a:rPr lang="en-US" altLang="ko-KR" sz="1600" dirty="0"/>
              <a:t>8</a:t>
            </a:r>
            <a:r>
              <a:rPr lang="ko-KR" altLang="en-US" sz="1600" dirty="0"/>
              <a:t>가지를 </a:t>
            </a:r>
            <a:r>
              <a:rPr lang="ko-KR" altLang="en-US" sz="1600" dirty="0" smtClean="0"/>
              <a:t>묶어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놓음</a:t>
            </a:r>
            <a:endParaRPr lang="ko-KR" altLang="en-US" sz="1600" dirty="0"/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FFFF00"/>
                </a:solidFill>
              </a:rPr>
              <a:t>RESOURCE </a:t>
            </a:r>
            <a:r>
              <a:rPr lang="en-US" altLang="ko-KR" sz="1600" dirty="0">
                <a:solidFill>
                  <a:srgbClr val="FFFF00"/>
                </a:solidFill>
              </a:rPr>
              <a:t>ROLE 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사용자가 객체</a:t>
            </a:r>
            <a:r>
              <a:rPr lang="en-US" altLang="ko-KR" sz="1600" dirty="0"/>
              <a:t>(</a:t>
            </a:r>
            <a:r>
              <a:rPr lang="ko-KR" altLang="en-US" sz="1600" dirty="0"/>
              <a:t>테이블</a:t>
            </a:r>
            <a:r>
              <a:rPr lang="en-US" altLang="ko-KR" sz="1600" dirty="0"/>
              <a:t>, </a:t>
            </a:r>
            <a:r>
              <a:rPr lang="ko-KR" altLang="en-US" sz="1600" dirty="0"/>
              <a:t>뷰</a:t>
            </a:r>
            <a:r>
              <a:rPr lang="en-US" altLang="ko-KR" sz="1600" dirty="0"/>
              <a:t>, </a:t>
            </a:r>
            <a:r>
              <a:rPr lang="ko-KR" altLang="en-US" sz="1600" dirty="0"/>
              <a:t>인덱스</a:t>
            </a:r>
            <a:r>
              <a:rPr lang="en-US" altLang="ko-KR" sz="1600" dirty="0"/>
              <a:t>)</a:t>
            </a:r>
            <a:r>
              <a:rPr lang="ko-KR" altLang="en-US" sz="1600" dirty="0"/>
              <a:t>를 생성할 수 있도록 시스템 권한을 묶어 놓음</a:t>
            </a:r>
          </a:p>
          <a:p>
            <a:pPr marL="36900" indent="0">
              <a:buNone/>
            </a:pPr>
            <a:endParaRPr lang="en-US" altLang="ko-KR" sz="1600" dirty="0" smtClean="0">
              <a:solidFill>
                <a:srgbClr val="FFFF00"/>
              </a:solidFill>
            </a:endParaRPr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FFFF00"/>
                </a:solidFill>
              </a:rPr>
              <a:t>DBA </a:t>
            </a:r>
            <a:r>
              <a:rPr lang="en-US" altLang="ko-KR" sz="1600" dirty="0">
                <a:solidFill>
                  <a:srgbClr val="FFFF00"/>
                </a:solidFill>
              </a:rPr>
              <a:t>ROLE </a:t>
            </a:r>
            <a:r>
              <a:rPr lang="en-US" altLang="ko-KR" sz="1600" dirty="0"/>
              <a:t>: </a:t>
            </a:r>
            <a:r>
              <a:rPr lang="ko-KR" altLang="en-US" sz="1600" dirty="0"/>
              <a:t>시스템 관리에 필요한 모든 권한을 부여할 수 있는 가장 강력한 권한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66243" y="3761824"/>
            <a:ext cx="4801314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SQL&gt; GRANT CONNECT, RESOURCE TO TESTER1;</a:t>
            </a:r>
          </a:p>
          <a:p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Grant succeeded.</a:t>
            </a:r>
          </a:p>
          <a:p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SQL&gt; GRANT DBA TO TESTER1;</a:t>
            </a:r>
          </a:p>
          <a:p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Grant succeeded.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769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DDL(Data Definition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32448"/>
            <a:ext cx="10353762" cy="4693289"/>
          </a:xfrm>
        </p:spPr>
        <p:txBody>
          <a:bodyPr numCol="2">
            <a:normAutofit/>
          </a:bodyPr>
          <a:lstStyle/>
          <a:p>
            <a:pPr marL="36900" indent="0">
              <a:buNone/>
            </a:pPr>
            <a:r>
              <a:rPr lang="en-US" altLang="ko-KR" sz="1400" dirty="0"/>
              <a:t> /* CREATE TABLE */</a:t>
            </a: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CREATE </a:t>
            </a:r>
            <a:r>
              <a:rPr lang="en-US" altLang="ko-KR" sz="1400" dirty="0">
                <a:solidFill>
                  <a:srgbClr val="00B0F0"/>
                </a:solidFill>
              </a:rPr>
              <a:t>TABLE </a:t>
            </a:r>
            <a:r>
              <a:rPr lang="en-US" altLang="ko-KR" sz="1400" dirty="0" err="1"/>
              <a:t>table_name</a:t>
            </a:r>
            <a:r>
              <a:rPr lang="en-US" altLang="ko-KR" sz="1400" dirty="0"/>
              <a:t> (</a:t>
            </a:r>
          </a:p>
          <a:p>
            <a:pPr marL="36900" indent="0">
              <a:buNone/>
            </a:pPr>
            <a:r>
              <a:rPr lang="en-US" altLang="ko-KR" sz="1400" dirty="0" smtClean="0"/>
              <a:t>   	column1 </a:t>
            </a:r>
            <a:r>
              <a:rPr lang="en-US" altLang="ko-KR" sz="1400" dirty="0">
                <a:solidFill>
                  <a:srgbClr val="00B0F0"/>
                </a:solidFill>
              </a:rPr>
              <a:t>datatype</a:t>
            </a:r>
            <a:r>
              <a:rPr lang="en-US" altLang="ko-KR" sz="1400" dirty="0"/>
              <a:t>,</a:t>
            </a:r>
          </a:p>
          <a:p>
            <a:pPr marL="36900" indent="0">
              <a:buNone/>
            </a:pPr>
            <a:r>
              <a:rPr lang="en-US" altLang="ko-KR" sz="1400" dirty="0" smtClean="0"/>
              <a:t>  	column2 </a:t>
            </a:r>
            <a:r>
              <a:rPr lang="en-US" altLang="ko-KR" sz="1400" dirty="0">
                <a:solidFill>
                  <a:srgbClr val="00B0F0"/>
                </a:solidFill>
              </a:rPr>
              <a:t>datatype</a:t>
            </a:r>
            <a:r>
              <a:rPr lang="en-US" altLang="ko-KR" sz="1400" dirty="0"/>
              <a:t>,</a:t>
            </a:r>
          </a:p>
          <a:p>
            <a:pPr marL="36900" indent="0">
              <a:buNone/>
            </a:pPr>
            <a:r>
              <a:rPr lang="en-US" altLang="ko-KR" sz="1400" dirty="0" smtClean="0"/>
              <a:t>   	column3 </a:t>
            </a:r>
            <a:r>
              <a:rPr lang="en-US" altLang="ko-KR" sz="1400" dirty="0">
                <a:solidFill>
                  <a:srgbClr val="00B0F0"/>
                </a:solidFill>
              </a:rPr>
              <a:t>datatype</a:t>
            </a:r>
            <a:r>
              <a:rPr lang="en-US" altLang="ko-KR" sz="1400" dirty="0"/>
              <a:t>,</a:t>
            </a:r>
          </a:p>
          <a:p>
            <a:pPr marL="36900" indent="0">
              <a:buNone/>
            </a:pPr>
            <a:r>
              <a:rPr lang="en-US" altLang="ko-KR" sz="1400" dirty="0" smtClean="0"/>
              <a:t>   </a:t>
            </a:r>
            <a:r>
              <a:rPr lang="en-US" altLang="ko-KR" sz="1400" dirty="0"/>
              <a:t>....</a:t>
            </a:r>
          </a:p>
          <a:p>
            <a:pPr marL="36900" indent="0">
              <a:buNone/>
            </a:pPr>
            <a:r>
              <a:rPr lang="en-US" altLang="ko-KR" sz="1400" dirty="0" smtClean="0"/>
              <a:t>);</a:t>
            </a:r>
            <a:endParaRPr lang="en-US" altLang="ko-KR" sz="1400" dirty="0"/>
          </a:p>
          <a:p>
            <a:pPr marL="36900" indent="0">
              <a:buNone/>
            </a:pPr>
            <a:r>
              <a:rPr lang="en-US" altLang="ko-KR" sz="1400" dirty="0"/>
              <a:t>    /* DROP TABLE */</a:t>
            </a: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DROP </a:t>
            </a:r>
            <a:r>
              <a:rPr lang="en-US" altLang="ko-KR" sz="1400" dirty="0">
                <a:solidFill>
                  <a:srgbClr val="00B0F0"/>
                </a:solidFill>
              </a:rPr>
              <a:t>TABLE </a:t>
            </a:r>
            <a:r>
              <a:rPr lang="en-US" altLang="ko-KR" sz="1400" dirty="0" err="1"/>
              <a:t>table_name</a:t>
            </a:r>
            <a:r>
              <a:rPr lang="en-US" altLang="ko-KR" sz="1400" dirty="0"/>
              <a:t>;</a:t>
            </a:r>
          </a:p>
          <a:p>
            <a:pPr marL="36900" indent="0">
              <a:buNone/>
            </a:pPr>
            <a:r>
              <a:rPr lang="ko-KR" altLang="en-US" sz="1400" dirty="0" smtClean="0"/>
              <a:t>테이블을 </a:t>
            </a:r>
            <a:r>
              <a:rPr lang="ko-KR" altLang="en-US" sz="1400" dirty="0"/>
              <a:t>삭제함</a:t>
            </a:r>
            <a:r>
              <a:rPr lang="en-US" altLang="ko-KR" sz="1400" dirty="0"/>
              <a:t>. </a:t>
            </a:r>
            <a:r>
              <a:rPr lang="ko-KR" altLang="en-US" sz="1400" dirty="0"/>
              <a:t>복구가 불가능</a:t>
            </a:r>
            <a:r>
              <a:rPr lang="en-US" altLang="ko-KR" sz="1400" dirty="0"/>
              <a:t>. </a:t>
            </a:r>
            <a:r>
              <a:rPr lang="ko-KR" altLang="en-US" sz="1400" dirty="0"/>
              <a:t>신중하게 해야함</a:t>
            </a:r>
            <a:r>
              <a:rPr lang="en-US" altLang="ko-KR" sz="1400" dirty="0"/>
              <a:t>. CREATE </a:t>
            </a:r>
            <a:r>
              <a:rPr lang="ko-KR" altLang="en-US" sz="1400" dirty="0"/>
              <a:t>하기 </a:t>
            </a:r>
            <a:r>
              <a:rPr lang="ko-KR" altLang="en-US" sz="1400" dirty="0" smtClean="0"/>
              <a:t>전</a:t>
            </a:r>
            <a:endParaRPr lang="en-US" altLang="ko-KR" sz="1400" dirty="0" smtClean="0"/>
          </a:p>
          <a:p>
            <a:pPr marL="36900" indent="0">
              <a:buNone/>
            </a:pPr>
            <a:r>
              <a:rPr lang="ko-KR" altLang="en-US" sz="1400" dirty="0" smtClean="0"/>
              <a:t>에 </a:t>
            </a:r>
            <a:r>
              <a:rPr lang="en-US" altLang="ko-KR" sz="1400" dirty="0"/>
              <a:t>DROP</a:t>
            </a:r>
            <a:r>
              <a:rPr lang="ko-KR" altLang="en-US" sz="1400" dirty="0"/>
              <a:t>을 해서 초기화 시킴</a:t>
            </a:r>
            <a:r>
              <a:rPr lang="en-US" altLang="ko-KR" sz="1400" dirty="0"/>
              <a:t>.</a:t>
            </a:r>
          </a:p>
          <a:p>
            <a:pPr marL="36900" indent="0">
              <a:buNone/>
            </a:pPr>
            <a:r>
              <a:rPr lang="ko-KR" altLang="en-US" sz="1400" dirty="0" smtClean="0"/>
              <a:t>삭제할 </a:t>
            </a:r>
            <a:r>
              <a:rPr lang="ko-KR" altLang="en-US" sz="1400" dirty="0"/>
              <a:t>테이블의 기본 키나 고유 키를 다른 테이블에서 참조하고 </a:t>
            </a:r>
            <a:endParaRPr lang="en-US" altLang="ko-KR" sz="1400" dirty="0" smtClean="0"/>
          </a:p>
          <a:p>
            <a:pPr marL="36900" indent="0">
              <a:buNone/>
            </a:pPr>
            <a:r>
              <a:rPr lang="ko-KR" altLang="en-US" sz="1400" dirty="0" smtClean="0"/>
              <a:t>있는 </a:t>
            </a:r>
            <a:r>
              <a:rPr lang="ko-KR" altLang="en-US" sz="1400" dirty="0"/>
              <a:t>경우</a:t>
            </a:r>
          </a:p>
          <a:p>
            <a:pPr marL="36900" indent="0">
              <a:buNone/>
            </a:pPr>
            <a:r>
              <a:rPr lang="ko-KR" altLang="en-US" sz="1400" dirty="0" smtClean="0"/>
              <a:t>삭제가 </a:t>
            </a:r>
            <a:r>
              <a:rPr lang="ko-KR" altLang="en-US" sz="1400" dirty="0"/>
              <a:t>불가능하기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그럴 경우 참조 중인 자식 </a:t>
            </a:r>
            <a:endParaRPr lang="en-US" altLang="ko-KR" sz="1400" dirty="0" smtClean="0"/>
          </a:p>
          <a:p>
            <a:pPr marL="36900" indent="0">
              <a:buNone/>
            </a:pPr>
            <a:r>
              <a:rPr lang="ko-KR" altLang="en-US" sz="1400" dirty="0" smtClean="0"/>
              <a:t>테이블을 </a:t>
            </a:r>
            <a:r>
              <a:rPr lang="ko-KR" altLang="en-US" sz="1400" dirty="0"/>
              <a:t>먼저 제거하여야 함</a:t>
            </a:r>
            <a:r>
              <a:rPr lang="en-US" altLang="ko-KR" sz="1400" dirty="0"/>
              <a:t>.</a:t>
            </a:r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r>
              <a:rPr lang="en-US" altLang="ko-KR" sz="1400" dirty="0"/>
              <a:t>    /* TRUNCATE TABLE */</a:t>
            </a: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TRUNCATE </a:t>
            </a:r>
            <a:r>
              <a:rPr lang="en-US" altLang="ko-KR" sz="1400" dirty="0">
                <a:solidFill>
                  <a:srgbClr val="00B0F0"/>
                </a:solidFill>
              </a:rPr>
              <a:t>TABLE </a:t>
            </a:r>
            <a:r>
              <a:rPr lang="en-US" altLang="ko-KR" sz="1400" dirty="0" err="1"/>
              <a:t>table_name</a:t>
            </a:r>
            <a:r>
              <a:rPr lang="en-US" altLang="ko-KR" sz="1400" dirty="0"/>
              <a:t>;   </a:t>
            </a:r>
          </a:p>
          <a:p>
            <a:pPr marL="36900" indent="0">
              <a:buNone/>
            </a:pPr>
            <a:r>
              <a:rPr lang="en-US" altLang="ko-KR" sz="1400" dirty="0" smtClean="0"/>
              <a:t>: </a:t>
            </a:r>
            <a:r>
              <a:rPr lang="ko-KR" altLang="en-US" sz="1400" dirty="0" smtClean="0"/>
              <a:t>테이블 </a:t>
            </a:r>
            <a:r>
              <a:rPr lang="ko-KR" altLang="en-US" sz="1400" dirty="0"/>
              <a:t>내의 내용은 모두 삭제되지만</a:t>
            </a:r>
            <a:r>
              <a:rPr lang="en-US" altLang="ko-KR" sz="1400" dirty="0"/>
              <a:t>, </a:t>
            </a:r>
            <a:r>
              <a:rPr lang="ko-KR" altLang="en-US" sz="1400" dirty="0"/>
              <a:t>테이블 그 자체는 남게 함</a:t>
            </a:r>
            <a:r>
              <a:rPr lang="en-US" altLang="ko-KR" sz="1400" dirty="0"/>
              <a:t>.</a:t>
            </a:r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r>
              <a:rPr lang="en-US" altLang="ko-KR" sz="1400" dirty="0"/>
              <a:t>    /* ALTER TABLE */</a:t>
            </a: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ALTER </a:t>
            </a:r>
            <a:r>
              <a:rPr lang="en-US" altLang="ko-KR" sz="1400" dirty="0">
                <a:solidFill>
                  <a:srgbClr val="00B0F0"/>
                </a:solidFill>
              </a:rPr>
              <a:t>TABLE </a:t>
            </a:r>
            <a:r>
              <a:rPr lang="en-US" altLang="ko-KR" sz="1400" dirty="0" err="1"/>
              <a:t>table_name</a:t>
            </a:r>
            <a:endParaRPr lang="en-US" altLang="ko-KR" sz="1400" dirty="0"/>
          </a:p>
          <a:p>
            <a:pPr marL="36900" indent="0">
              <a:buNone/>
            </a:pPr>
            <a:r>
              <a:rPr lang="en-US" altLang="ko-KR" sz="1400" dirty="0" smtClean="0"/>
              <a:t>[</a:t>
            </a:r>
            <a:r>
              <a:rPr lang="en-US" altLang="ko-KR" sz="1400" dirty="0">
                <a:solidFill>
                  <a:srgbClr val="00B0F0"/>
                </a:solidFill>
              </a:rPr>
              <a:t>ADD, DELETE, MODIFY</a:t>
            </a:r>
            <a:r>
              <a:rPr lang="en-US" altLang="ko-KR" sz="1400" dirty="0"/>
              <a:t>] </a:t>
            </a:r>
            <a:r>
              <a:rPr lang="en-US" altLang="ko-KR" sz="1400" dirty="0" err="1"/>
              <a:t>column_name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00B0F0"/>
                </a:solidFill>
              </a:rPr>
              <a:t>datatype</a:t>
            </a:r>
            <a:r>
              <a:rPr lang="en-US" altLang="ko-KR" sz="1400" dirty="0"/>
              <a:t>;</a:t>
            </a:r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r>
              <a:rPr lang="en-US" altLang="ko-KR" sz="1400" dirty="0" smtClean="0"/>
              <a:t>ADD </a:t>
            </a:r>
            <a:r>
              <a:rPr lang="en-US" altLang="ko-KR" sz="1400" dirty="0"/>
              <a:t>: COLUMN </a:t>
            </a:r>
            <a:r>
              <a:rPr lang="ko-KR" altLang="en-US" sz="1400" dirty="0"/>
              <a:t>추가</a:t>
            </a:r>
            <a:r>
              <a:rPr lang="en-US" altLang="ko-KR" sz="1400" dirty="0"/>
              <a:t>, DELETE : COLUMN </a:t>
            </a:r>
            <a:r>
              <a:rPr lang="ko-KR" altLang="en-US" sz="1400" dirty="0"/>
              <a:t>삭제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pPr marL="36900" indent="0">
              <a:buNone/>
            </a:pPr>
            <a:r>
              <a:rPr lang="en-US" altLang="ko-KR" sz="1400" dirty="0" smtClean="0"/>
              <a:t>MODIFY </a:t>
            </a:r>
            <a:r>
              <a:rPr lang="en-US" altLang="ko-KR" sz="1400" dirty="0"/>
              <a:t>: COLUMN </a:t>
            </a:r>
            <a:r>
              <a:rPr lang="ko-KR" altLang="en-US" sz="14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68985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36900" indent="0">
              <a:buNone/>
            </a:pPr>
            <a:r>
              <a:rPr lang="ko-KR" altLang="en-US" sz="1600" dirty="0" smtClean="0">
                <a:solidFill>
                  <a:srgbClr val="FFC000"/>
                </a:solidFill>
              </a:rPr>
              <a:t>사원 </a:t>
            </a:r>
            <a:r>
              <a:rPr lang="ko-KR" altLang="en-US" sz="1600" dirty="0">
                <a:solidFill>
                  <a:srgbClr val="FFC000"/>
                </a:solidFill>
              </a:rPr>
              <a:t>정보를 저장하기 위한 테이블 생성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DROP TABLE </a:t>
            </a:r>
            <a:r>
              <a:rPr lang="en-US" altLang="ko-KR" sz="1600" dirty="0"/>
              <a:t>EMP01</a:t>
            </a:r>
            <a:r>
              <a:rPr lang="en-US" altLang="ko-KR" sz="1600" dirty="0" smtClean="0"/>
              <a:t>; </a:t>
            </a:r>
            <a:endParaRPr lang="en-US" altLang="ko-KR" sz="1600" dirty="0"/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CREATE TABLE </a:t>
            </a:r>
            <a:r>
              <a:rPr lang="en-US" altLang="ko-KR" sz="1600" dirty="0"/>
              <a:t>EMP01(</a:t>
            </a:r>
          </a:p>
          <a:p>
            <a:pPr marL="36900" indent="0">
              <a:buNone/>
            </a:pPr>
            <a:r>
              <a:rPr lang="en-US" altLang="ko-KR" sz="1600" dirty="0"/>
              <a:t>        ENO </a:t>
            </a:r>
            <a:r>
              <a:rPr lang="en-US" altLang="ko-KR" sz="1600" dirty="0">
                <a:solidFill>
                  <a:srgbClr val="00B0F0"/>
                </a:solidFill>
              </a:rPr>
              <a:t>NUMBER(4)</a:t>
            </a:r>
            <a:r>
              <a:rPr lang="en-US" altLang="ko-KR" sz="1600" dirty="0"/>
              <a:t>,</a:t>
            </a:r>
          </a:p>
          <a:p>
            <a:pPr marL="36900" indent="0">
              <a:buNone/>
            </a:pPr>
            <a:r>
              <a:rPr lang="en-US" altLang="ko-KR" sz="1600" dirty="0"/>
              <a:t>        ENAME </a:t>
            </a:r>
            <a:r>
              <a:rPr lang="en-US" altLang="ko-KR" sz="1600" dirty="0">
                <a:solidFill>
                  <a:srgbClr val="00B0F0"/>
                </a:solidFill>
              </a:rPr>
              <a:t>VARCHAR2(14)</a:t>
            </a:r>
            <a:r>
              <a:rPr lang="en-US" altLang="ko-KR" sz="1600" dirty="0"/>
              <a:t>,</a:t>
            </a:r>
          </a:p>
          <a:p>
            <a:pPr marL="36900" indent="0">
              <a:buNone/>
            </a:pPr>
            <a:r>
              <a:rPr lang="en-US" altLang="ko-KR" sz="1600" dirty="0"/>
              <a:t>        SAL </a:t>
            </a:r>
            <a:r>
              <a:rPr lang="en-US" altLang="ko-KR" sz="1600" dirty="0">
                <a:solidFill>
                  <a:srgbClr val="00B0F0"/>
                </a:solidFill>
              </a:rPr>
              <a:t>NUMBER(7, 3)</a:t>
            </a:r>
          </a:p>
          <a:p>
            <a:pPr marL="36900" indent="0">
              <a:buNone/>
            </a:pPr>
            <a:r>
              <a:rPr lang="en-US" altLang="ko-KR" sz="1600" dirty="0"/>
              <a:t>        );        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DESC</a:t>
            </a:r>
            <a:r>
              <a:rPr lang="en-US" altLang="ko-KR" sz="1600" dirty="0"/>
              <a:t> EMP01;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ko-KR" altLang="en-US" sz="1600" dirty="0" smtClean="0">
                <a:solidFill>
                  <a:srgbClr val="FFC000"/>
                </a:solidFill>
              </a:rPr>
              <a:t>사원 </a:t>
            </a:r>
            <a:r>
              <a:rPr lang="ko-KR" altLang="en-US" sz="1600" dirty="0">
                <a:solidFill>
                  <a:srgbClr val="FFC000"/>
                </a:solidFill>
              </a:rPr>
              <a:t>테이블에 날짜 타입을 가지는 </a:t>
            </a:r>
            <a:r>
              <a:rPr lang="en-US" altLang="ko-KR" sz="1600" dirty="0">
                <a:solidFill>
                  <a:srgbClr val="FFC000"/>
                </a:solidFill>
              </a:rPr>
              <a:t>BIRTH COLUMN </a:t>
            </a:r>
            <a:r>
              <a:rPr lang="ko-KR" altLang="en-US" sz="1600" dirty="0" smtClean="0">
                <a:solidFill>
                  <a:srgbClr val="FFC000"/>
                </a:solidFill>
              </a:rPr>
              <a:t>추가하기</a:t>
            </a:r>
            <a:endParaRPr lang="en-US" altLang="ko-KR" sz="1600" dirty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ALTER TABLE </a:t>
            </a:r>
            <a:r>
              <a:rPr lang="en-US" altLang="ko-KR" sz="1600" dirty="0"/>
              <a:t>EMP01 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ADD</a:t>
            </a:r>
            <a:r>
              <a:rPr lang="en-US" altLang="ko-KR" sz="1600" dirty="0"/>
              <a:t>(BIRTH </a:t>
            </a:r>
            <a:r>
              <a:rPr lang="en-US" altLang="ko-KR" sz="1600" dirty="0">
                <a:solidFill>
                  <a:srgbClr val="00B0F0"/>
                </a:solidFill>
              </a:rPr>
              <a:t>DATE</a:t>
            </a:r>
            <a:r>
              <a:rPr lang="en-US" altLang="ko-KR" sz="1600" dirty="0"/>
              <a:t>);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ko-KR" altLang="en-US" sz="1600" dirty="0" smtClean="0">
                <a:solidFill>
                  <a:srgbClr val="FFC000"/>
                </a:solidFill>
              </a:rPr>
              <a:t>사원 </a:t>
            </a:r>
            <a:r>
              <a:rPr lang="ko-KR" altLang="en-US" sz="1600" dirty="0">
                <a:solidFill>
                  <a:srgbClr val="FFC000"/>
                </a:solidFill>
              </a:rPr>
              <a:t>이름 </a:t>
            </a:r>
            <a:r>
              <a:rPr lang="en-US" altLang="ko-KR" sz="1600" dirty="0">
                <a:solidFill>
                  <a:srgbClr val="FFC000"/>
                </a:solidFill>
              </a:rPr>
              <a:t>COLUMN </a:t>
            </a:r>
            <a:r>
              <a:rPr lang="ko-KR" altLang="en-US" sz="1600" dirty="0">
                <a:solidFill>
                  <a:srgbClr val="FFC000"/>
                </a:solidFill>
              </a:rPr>
              <a:t>크기 변경하기 </a:t>
            </a:r>
            <a:r>
              <a:rPr lang="en-US" altLang="ko-KR" sz="1600" dirty="0">
                <a:solidFill>
                  <a:srgbClr val="FFC000"/>
                </a:solidFill>
              </a:rPr>
              <a:t>(30</a:t>
            </a:r>
            <a:r>
              <a:rPr lang="en-US" altLang="ko-KR" sz="1600" dirty="0" smtClean="0">
                <a:solidFill>
                  <a:srgbClr val="FFC000"/>
                </a:solidFill>
              </a:rPr>
              <a:t>)</a:t>
            </a:r>
            <a:endParaRPr lang="en-US" altLang="ko-KR" sz="1600" dirty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ALTER TABLE </a:t>
            </a:r>
            <a:r>
              <a:rPr lang="en-US" altLang="ko-KR" sz="1600" dirty="0"/>
              <a:t>EMP01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MODIFY</a:t>
            </a:r>
            <a:r>
              <a:rPr lang="en-US" altLang="ko-KR" sz="1600" dirty="0"/>
              <a:t> ENAME </a:t>
            </a:r>
            <a:r>
              <a:rPr lang="en-US" altLang="ko-KR" sz="1600" dirty="0">
                <a:solidFill>
                  <a:srgbClr val="00B0F0"/>
                </a:solidFill>
              </a:rPr>
              <a:t>VARCHAR2(30)</a:t>
            </a:r>
            <a:r>
              <a:rPr lang="en-US" altLang="ko-KR" sz="1600" dirty="0"/>
              <a:t>;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483033" y="210312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초기화</a:t>
            </a:r>
            <a:endParaRPr lang="ko-KR" altLang="en-US" sz="1400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98670" y="3500214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테이블 생성</a:t>
            </a:r>
            <a:r>
              <a:rPr lang="en-US" altLang="ko-KR" sz="1400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(EMP01)</a:t>
            </a:r>
          </a:p>
          <a:p>
            <a:r>
              <a:rPr lang="en-US" altLang="ko-KR" sz="1400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ENO, ENAME, SAL</a:t>
            </a:r>
            <a:endParaRPr lang="ko-KR" altLang="en-US" sz="1400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8510" y="5087812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테이블 생성 확인</a:t>
            </a:r>
            <a:endParaRPr lang="ko-KR" altLang="en-US" sz="1400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81506" y="2319457"/>
            <a:ext cx="20697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변경</a:t>
            </a:r>
            <a:r>
              <a:rPr lang="en-US" altLang="ko-KR" sz="1400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(EMP01)</a:t>
            </a:r>
          </a:p>
          <a:p>
            <a:r>
              <a:rPr lang="en-US" altLang="ko-KR" sz="1400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COLUMN : BIRTH </a:t>
            </a:r>
            <a:r>
              <a:rPr lang="ko-KR" altLang="en-US" sz="1400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추가</a:t>
            </a:r>
            <a:endParaRPr lang="en-US" altLang="ko-KR" sz="1400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DATATYPE : DATE</a:t>
            </a:r>
            <a:endParaRPr lang="ko-KR" altLang="en-US" sz="1400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6409" y="4549202"/>
            <a:ext cx="18533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수정</a:t>
            </a:r>
            <a:r>
              <a:rPr lang="en-US" altLang="ko-KR" sz="1400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(EMP01)</a:t>
            </a:r>
          </a:p>
          <a:p>
            <a:r>
              <a:rPr lang="en-US" altLang="ko-KR" sz="1400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COLUMN : ENAME</a:t>
            </a:r>
          </a:p>
          <a:p>
            <a:endParaRPr lang="en-US" altLang="ko-KR" sz="1400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VARCHAR2(14)</a:t>
            </a:r>
          </a:p>
          <a:p>
            <a:r>
              <a:rPr lang="ko-KR" altLang="en-US" sz="1400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→ </a:t>
            </a:r>
            <a:endParaRPr lang="en-US" altLang="ko-KR" sz="1400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VARCHAR2(30)</a:t>
            </a:r>
            <a:endParaRPr lang="ko-KR" altLang="en-US" sz="1400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433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67856"/>
          </a:xfrm>
        </p:spPr>
        <p:txBody>
          <a:bodyPr numCol="2">
            <a:normAutofit/>
          </a:bodyPr>
          <a:lstStyle/>
          <a:p>
            <a:pPr marL="36900" indent="0">
              <a:buNone/>
            </a:pPr>
            <a:r>
              <a:rPr lang="ko-KR" altLang="en-US" sz="1400" dirty="0" smtClean="0">
                <a:solidFill>
                  <a:srgbClr val="FFC000"/>
                </a:solidFill>
              </a:rPr>
              <a:t>사원 </a:t>
            </a:r>
            <a:r>
              <a:rPr lang="ko-KR" altLang="en-US" sz="1400" dirty="0">
                <a:solidFill>
                  <a:srgbClr val="FFC000"/>
                </a:solidFill>
              </a:rPr>
              <a:t>테이블에서 이름 </a:t>
            </a:r>
            <a:r>
              <a:rPr lang="en-US" altLang="ko-KR" sz="1400" dirty="0">
                <a:solidFill>
                  <a:srgbClr val="FFC000"/>
                </a:solidFill>
              </a:rPr>
              <a:t>COLUMN </a:t>
            </a:r>
            <a:r>
              <a:rPr lang="ko-KR" altLang="en-US" sz="1400" dirty="0" smtClean="0">
                <a:solidFill>
                  <a:srgbClr val="FFC000"/>
                </a:solidFill>
              </a:rPr>
              <a:t>제거하기</a:t>
            </a:r>
            <a:endParaRPr lang="en-US" altLang="ko-KR" sz="1400" dirty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ALTER TABLE </a:t>
            </a:r>
            <a:r>
              <a:rPr lang="en-US" altLang="ko-KR" sz="1400" dirty="0"/>
              <a:t>EMP01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DROP COLUMN </a:t>
            </a:r>
            <a:r>
              <a:rPr lang="en-US" altLang="ko-KR" sz="1400" dirty="0"/>
              <a:t>ENAME; </a:t>
            </a: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FFFF00"/>
                </a:solidFill>
              </a:rPr>
              <a:t>(2</a:t>
            </a:r>
            <a:r>
              <a:rPr lang="ko-KR" altLang="en-US" sz="1400" dirty="0">
                <a:solidFill>
                  <a:srgbClr val="FFFF00"/>
                </a:solidFill>
              </a:rPr>
              <a:t>개 이상의 </a:t>
            </a:r>
            <a:r>
              <a:rPr lang="en-US" altLang="ko-KR" sz="1400" dirty="0">
                <a:solidFill>
                  <a:srgbClr val="FFFF00"/>
                </a:solidFill>
              </a:rPr>
              <a:t>COLUMN</a:t>
            </a:r>
            <a:r>
              <a:rPr lang="ko-KR" altLang="en-US" sz="1400" dirty="0">
                <a:solidFill>
                  <a:srgbClr val="FFFF00"/>
                </a:solidFill>
              </a:rPr>
              <a:t>이 존재하는 경우에 사용</a:t>
            </a:r>
            <a:r>
              <a:rPr lang="en-US" altLang="ko-KR" sz="1400" dirty="0">
                <a:solidFill>
                  <a:srgbClr val="FFFF00"/>
                </a:solidFill>
              </a:rPr>
              <a:t>, </a:t>
            </a:r>
            <a:endParaRPr lang="en-US" altLang="ko-KR" sz="1400" dirty="0" smtClean="0">
              <a:solidFill>
                <a:srgbClr val="FFFF00"/>
              </a:solidFill>
            </a:endParaRPr>
          </a:p>
          <a:p>
            <a:pPr marL="36900" indent="0">
              <a:buNone/>
            </a:pPr>
            <a:r>
              <a:rPr lang="ko-KR" altLang="en-US" sz="1400" dirty="0" smtClean="0">
                <a:solidFill>
                  <a:srgbClr val="FFFF00"/>
                </a:solidFill>
              </a:rPr>
              <a:t>한 </a:t>
            </a:r>
            <a:r>
              <a:rPr lang="ko-KR" altLang="en-US" sz="1400" dirty="0">
                <a:solidFill>
                  <a:srgbClr val="FFFF00"/>
                </a:solidFill>
              </a:rPr>
              <a:t>번에 하나의 </a:t>
            </a:r>
            <a:r>
              <a:rPr lang="en-US" altLang="ko-KR" sz="1400" dirty="0">
                <a:solidFill>
                  <a:srgbClr val="FFFF00"/>
                </a:solidFill>
              </a:rPr>
              <a:t>COLUMN</a:t>
            </a:r>
            <a:r>
              <a:rPr lang="ko-KR" altLang="en-US" sz="1400" dirty="0">
                <a:solidFill>
                  <a:srgbClr val="FFFF00"/>
                </a:solidFill>
              </a:rPr>
              <a:t>만 삭제 </a:t>
            </a:r>
            <a:r>
              <a:rPr lang="ko-KR" altLang="en-US" sz="1400" dirty="0" smtClean="0">
                <a:solidFill>
                  <a:srgbClr val="FFFF00"/>
                </a:solidFill>
              </a:rPr>
              <a:t>가능</a:t>
            </a:r>
            <a:r>
              <a:rPr lang="en-US" altLang="ko-KR" sz="1400" dirty="0" smtClean="0">
                <a:solidFill>
                  <a:srgbClr val="FFFF00"/>
                </a:solidFill>
              </a:rPr>
              <a:t>)</a:t>
            </a:r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4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endParaRPr lang="en-US" altLang="ko-KR" sz="1400" dirty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ko-KR" altLang="en-US" sz="1400" dirty="0" smtClean="0">
                <a:solidFill>
                  <a:srgbClr val="FFC000"/>
                </a:solidFill>
              </a:rPr>
              <a:t>사원 </a:t>
            </a:r>
            <a:r>
              <a:rPr lang="ko-KR" altLang="en-US" sz="1400" dirty="0">
                <a:solidFill>
                  <a:srgbClr val="FFC000"/>
                </a:solidFill>
              </a:rPr>
              <a:t>테이블에서 사원 번호 </a:t>
            </a:r>
            <a:r>
              <a:rPr lang="en-US" altLang="ko-KR" sz="1400" dirty="0">
                <a:solidFill>
                  <a:srgbClr val="FFC000"/>
                </a:solidFill>
              </a:rPr>
              <a:t>COLUMN </a:t>
            </a:r>
            <a:r>
              <a:rPr lang="ko-KR" altLang="en-US" sz="1400" dirty="0" smtClean="0">
                <a:solidFill>
                  <a:srgbClr val="FFC000"/>
                </a:solidFill>
              </a:rPr>
              <a:t>숨기기</a:t>
            </a:r>
            <a:endParaRPr lang="en-US" altLang="ko-KR" sz="1400" dirty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ALTER TABLE </a:t>
            </a:r>
            <a:r>
              <a:rPr lang="en-US" altLang="ko-KR" sz="1400" dirty="0"/>
              <a:t>EMP01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SET UNUSED </a:t>
            </a:r>
            <a:r>
              <a:rPr lang="en-US" altLang="ko-KR" sz="1400" dirty="0"/>
              <a:t>(ENO);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FFFF00"/>
                </a:solidFill>
              </a:rPr>
              <a:t>(</a:t>
            </a:r>
            <a:r>
              <a:rPr lang="en-US" altLang="ko-KR" sz="1400" dirty="0" smtClean="0">
                <a:solidFill>
                  <a:srgbClr val="FFFF00"/>
                </a:solidFill>
              </a:rPr>
              <a:t>SET </a:t>
            </a:r>
            <a:r>
              <a:rPr lang="en-US" altLang="ko-KR" sz="1400" dirty="0">
                <a:solidFill>
                  <a:srgbClr val="FFFF00"/>
                </a:solidFill>
              </a:rPr>
              <a:t>UNUSED</a:t>
            </a:r>
            <a:r>
              <a:rPr lang="ko-KR" altLang="en-US" sz="1400" dirty="0">
                <a:solidFill>
                  <a:srgbClr val="FFFF00"/>
                </a:solidFill>
              </a:rPr>
              <a:t>는 시스템의 요구가 적을 때 </a:t>
            </a:r>
            <a:r>
              <a:rPr lang="en-US" altLang="ko-KR" sz="1400" dirty="0">
                <a:solidFill>
                  <a:srgbClr val="FFFF00"/>
                </a:solidFill>
              </a:rPr>
              <a:t>COLUMN</a:t>
            </a:r>
            <a:r>
              <a:rPr lang="ko-KR" altLang="en-US" sz="1400" dirty="0">
                <a:solidFill>
                  <a:srgbClr val="FFFF00"/>
                </a:solidFill>
              </a:rPr>
              <a:t>을 제거할 </a:t>
            </a:r>
            <a:endParaRPr lang="en-US" altLang="ko-KR" sz="1400" dirty="0" smtClean="0">
              <a:solidFill>
                <a:srgbClr val="FFFF00"/>
              </a:solidFill>
            </a:endParaRPr>
          </a:p>
          <a:p>
            <a:pPr marL="36900" indent="0">
              <a:buNone/>
            </a:pPr>
            <a:r>
              <a:rPr lang="ko-KR" altLang="en-US" sz="1400" dirty="0" smtClean="0">
                <a:solidFill>
                  <a:srgbClr val="FFFF00"/>
                </a:solidFill>
              </a:rPr>
              <a:t>수 </a:t>
            </a:r>
            <a:r>
              <a:rPr lang="ko-KR" altLang="en-US" sz="1400" dirty="0">
                <a:solidFill>
                  <a:srgbClr val="FFFF00"/>
                </a:solidFill>
              </a:rPr>
              <a:t>있도록 하나 </a:t>
            </a:r>
            <a:r>
              <a:rPr lang="ko-KR" altLang="en-US" sz="1400" dirty="0" smtClean="0">
                <a:solidFill>
                  <a:srgbClr val="FFFF00"/>
                </a:solidFill>
              </a:rPr>
              <a:t>이상의 </a:t>
            </a:r>
            <a:r>
              <a:rPr lang="en-US" altLang="ko-KR" sz="1400" dirty="0" smtClean="0">
                <a:solidFill>
                  <a:srgbClr val="FFFF00"/>
                </a:solidFill>
              </a:rPr>
              <a:t>COLUMN</a:t>
            </a:r>
            <a:r>
              <a:rPr lang="ko-KR" altLang="en-US" sz="1400" dirty="0">
                <a:solidFill>
                  <a:srgbClr val="FFFF00"/>
                </a:solidFill>
              </a:rPr>
              <a:t>을 </a:t>
            </a:r>
            <a:r>
              <a:rPr lang="en-US" altLang="ko-KR" sz="1400" dirty="0">
                <a:solidFill>
                  <a:srgbClr val="FFFF00"/>
                </a:solidFill>
              </a:rPr>
              <a:t>UNUSED</a:t>
            </a:r>
            <a:r>
              <a:rPr lang="ko-KR" altLang="en-US" sz="1400" dirty="0">
                <a:solidFill>
                  <a:srgbClr val="FFFF00"/>
                </a:solidFill>
              </a:rPr>
              <a:t>로 표시</a:t>
            </a:r>
            <a:r>
              <a:rPr lang="en-US" altLang="ko-KR" sz="1400" dirty="0">
                <a:solidFill>
                  <a:srgbClr val="FFFF00"/>
                </a:solidFill>
              </a:rPr>
              <a:t>. </a:t>
            </a:r>
            <a:endParaRPr lang="en-US" altLang="ko-KR" sz="1400" dirty="0" smtClean="0">
              <a:solidFill>
                <a:srgbClr val="FFFF00"/>
              </a:solidFill>
            </a:endParaRPr>
          </a:p>
          <a:p>
            <a:pPr marL="36900" indent="0">
              <a:buNone/>
            </a:pPr>
            <a:r>
              <a:rPr lang="ko-KR" altLang="en-US" sz="1400" dirty="0" smtClean="0">
                <a:solidFill>
                  <a:srgbClr val="FFFF00"/>
                </a:solidFill>
              </a:rPr>
              <a:t>실제로는 </a:t>
            </a:r>
            <a:r>
              <a:rPr lang="ko-KR" altLang="en-US" sz="1400" dirty="0">
                <a:solidFill>
                  <a:srgbClr val="FFFF00"/>
                </a:solidFill>
              </a:rPr>
              <a:t>테이블에서 해당 </a:t>
            </a:r>
            <a:r>
              <a:rPr lang="en-US" altLang="ko-KR" sz="1400" dirty="0">
                <a:solidFill>
                  <a:srgbClr val="FFFF00"/>
                </a:solidFill>
              </a:rPr>
              <a:t>COLUMN</a:t>
            </a:r>
            <a:r>
              <a:rPr lang="ko-KR" altLang="en-US" sz="1400" dirty="0">
                <a:solidFill>
                  <a:srgbClr val="FFFF00"/>
                </a:solidFill>
              </a:rPr>
              <a:t>이 제거되지는 않음</a:t>
            </a:r>
          </a:p>
          <a:p>
            <a:pPr marL="36900" indent="0">
              <a:buNone/>
            </a:pPr>
            <a:r>
              <a:rPr lang="ko-KR" altLang="en-US" sz="1400" dirty="0" smtClean="0">
                <a:solidFill>
                  <a:srgbClr val="FFC000"/>
                </a:solidFill>
              </a:rPr>
              <a:t>숨김 된 </a:t>
            </a:r>
            <a:r>
              <a:rPr lang="en-US" altLang="ko-KR" sz="1400" dirty="0">
                <a:solidFill>
                  <a:srgbClr val="FFC000"/>
                </a:solidFill>
              </a:rPr>
              <a:t>COLUMN </a:t>
            </a:r>
            <a:r>
              <a:rPr lang="ko-KR" altLang="en-US" sz="1400" dirty="0">
                <a:solidFill>
                  <a:srgbClr val="FFC000"/>
                </a:solidFill>
              </a:rPr>
              <a:t>일괄 </a:t>
            </a:r>
            <a:r>
              <a:rPr lang="ko-KR" altLang="en-US" sz="1400" dirty="0" smtClean="0">
                <a:solidFill>
                  <a:srgbClr val="FFC000"/>
                </a:solidFill>
              </a:rPr>
              <a:t>삭제</a:t>
            </a:r>
            <a:endParaRPr lang="en-US" altLang="ko-KR" sz="1400" dirty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ALTER TABLE </a:t>
            </a:r>
            <a:r>
              <a:rPr lang="en-US" altLang="ko-KR" sz="1400" dirty="0"/>
              <a:t>EMP01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DROP UNUSED COLUMNS</a:t>
            </a:r>
            <a:r>
              <a:rPr lang="en-US" altLang="ko-KR" sz="1400" dirty="0"/>
              <a:t>;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FFFF00"/>
                </a:solidFill>
              </a:rPr>
              <a:t>(</a:t>
            </a:r>
            <a:r>
              <a:rPr lang="en-US" altLang="ko-KR" sz="1400" dirty="0" smtClean="0">
                <a:solidFill>
                  <a:srgbClr val="FFFF00"/>
                </a:solidFill>
              </a:rPr>
              <a:t>DROP </a:t>
            </a:r>
            <a:r>
              <a:rPr lang="en-US" altLang="ko-KR" sz="1400" dirty="0">
                <a:solidFill>
                  <a:srgbClr val="FFFF00"/>
                </a:solidFill>
              </a:rPr>
              <a:t>UNUSED COLUMNS</a:t>
            </a:r>
            <a:r>
              <a:rPr lang="ko-KR" altLang="en-US" sz="1400" dirty="0">
                <a:solidFill>
                  <a:srgbClr val="FFFF00"/>
                </a:solidFill>
              </a:rPr>
              <a:t>는 테이블에서 현재 </a:t>
            </a:r>
            <a:r>
              <a:rPr lang="en-US" altLang="ko-KR" sz="1400" dirty="0">
                <a:solidFill>
                  <a:srgbClr val="FFFF00"/>
                </a:solidFill>
              </a:rPr>
              <a:t>UNUSED</a:t>
            </a:r>
            <a:r>
              <a:rPr lang="ko-KR" altLang="en-US" sz="1400" dirty="0">
                <a:solidFill>
                  <a:srgbClr val="FFFF00"/>
                </a:solidFill>
              </a:rPr>
              <a:t>로 </a:t>
            </a:r>
            <a:endParaRPr lang="en-US" altLang="ko-KR" sz="1400" dirty="0" smtClean="0">
              <a:solidFill>
                <a:srgbClr val="FFFF00"/>
              </a:solidFill>
            </a:endParaRPr>
          </a:p>
          <a:p>
            <a:pPr marL="36900" indent="0">
              <a:buNone/>
            </a:pPr>
            <a:r>
              <a:rPr lang="ko-KR" altLang="en-US" sz="1400" dirty="0" smtClean="0">
                <a:solidFill>
                  <a:srgbClr val="FFFF00"/>
                </a:solidFill>
              </a:rPr>
              <a:t>표시된 </a:t>
            </a:r>
            <a:r>
              <a:rPr lang="ko-KR" altLang="en-US" sz="1400" dirty="0">
                <a:solidFill>
                  <a:srgbClr val="FFFF00"/>
                </a:solidFill>
              </a:rPr>
              <a:t>모든 </a:t>
            </a:r>
            <a:r>
              <a:rPr lang="en-US" altLang="ko-KR" sz="1400" dirty="0">
                <a:solidFill>
                  <a:srgbClr val="FFFF00"/>
                </a:solidFill>
              </a:rPr>
              <a:t>COLUMN</a:t>
            </a:r>
            <a:r>
              <a:rPr lang="ko-KR" altLang="en-US" sz="1400" dirty="0">
                <a:solidFill>
                  <a:srgbClr val="FFFF00"/>
                </a:solidFill>
              </a:rPr>
              <a:t>을 </a:t>
            </a:r>
            <a:r>
              <a:rPr lang="ko-KR" altLang="en-US" sz="1400" dirty="0" smtClean="0">
                <a:solidFill>
                  <a:srgbClr val="FFFF00"/>
                </a:solidFill>
              </a:rPr>
              <a:t>삭제</a:t>
            </a:r>
            <a:r>
              <a:rPr lang="en-US" altLang="ko-KR" sz="1400" dirty="0" smtClean="0">
                <a:solidFill>
                  <a:srgbClr val="FFFF00"/>
                </a:solidFill>
              </a:rPr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0151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36900" indent="0">
              <a:buNone/>
            </a:pPr>
            <a:r>
              <a:rPr lang="ko-KR" altLang="en-US" sz="1400" dirty="0" smtClean="0">
                <a:solidFill>
                  <a:srgbClr val="FFC000"/>
                </a:solidFill>
              </a:rPr>
              <a:t>테이블 </a:t>
            </a:r>
            <a:r>
              <a:rPr lang="ko-KR" altLang="en-US" sz="1400" dirty="0">
                <a:solidFill>
                  <a:srgbClr val="FFC000"/>
                </a:solidFill>
              </a:rPr>
              <a:t>명을 변경하는 </a:t>
            </a:r>
            <a:r>
              <a:rPr lang="en-US" altLang="ko-KR" sz="1400" dirty="0" smtClean="0">
                <a:solidFill>
                  <a:srgbClr val="FFC000"/>
                </a:solidFill>
              </a:rPr>
              <a:t>RENAME</a:t>
            </a:r>
            <a:endParaRPr lang="en-US" altLang="ko-KR" sz="1400" dirty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ko-KR" altLang="en-US" sz="1400" dirty="0" smtClean="0"/>
              <a:t>형식 </a:t>
            </a:r>
            <a:r>
              <a:rPr lang="en-US" altLang="ko-KR" sz="1400" dirty="0" smtClean="0"/>
              <a:t>: </a:t>
            </a:r>
            <a:r>
              <a:rPr lang="en-US" altLang="ko-KR" sz="1400" dirty="0" smtClean="0">
                <a:solidFill>
                  <a:srgbClr val="FFFF00"/>
                </a:solidFill>
              </a:rPr>
              <a:t>RENAME </a:t>
            </a:r>
            <a:r>
              <a:rPr lang="en-US" altLang="ko-KR" sz="1400" dirty="0">
                <a:solidFill>
                  <a:srgbClr val="FFFF00"/>
                </a:solidFill>
              </a:rPr>
              <a:t>OLD_NAME TO NEW_NAME</a:t>
            </a:r>
          </a:p>
          <a:p>
            <a:pPr marL="36900" indent="0">
              <a:buNone/>
            </a:pPr>
            <a:endParaRPr lang="en-US" altLang="ko-KR" sz="1400" dirty="0" smtClean="0">
              <a:solidFill>
                <a:srgbClr val="00B0F0"/>
              </a:solidFill>
            </a:endParaRP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RENAME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EMP01 </a:t>
            </a:r>
            <a:r>
              <a:rPr lang="en-US" altLang="ko-KR" sz="1400" dirty="0">
                <a:solidFill>
                  <a:srgbClr val="00B0F0"/>
                </a:solidFill>
              </a:rPr>
              <a:t>TO</a:t>
            </a:r>
            <a:r>
              <a:rPr lang="en-US" altLang="ko-KR" sz="1400" dirty="0"/>
              <a:t> EMP02;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DESC</a:t>
            </a:r>
            <a:r>
              <a:rPr lang="en-US" altLang="ko-KR" sz="1400" dirty="0"/>
              <a:t> EMP02;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DESC</a:t>
            </a:r>
            <a:r>
              <a:rPr lang="en-US" altLang="ko-KR" sz="1400" dirty="0"/>
              <a:t> EMP01;</a:t>
            </a:r>
          </a:p>
          <a:p>
            <a:pPr marL="36900" indent="0">
              <a:buNone/>
            </a:pPr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결과 </a:t>
            </a:r>
            <a:r>
              <a:rPr lang="en-US" altLang="ko-KR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: EMP01 </a:t>
            </a:r>
            <a:r>
              <a:rPr lang="ko-KR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객체가 존재하지 않습니다</a:t>
            </a:r>
            <a:r>
              <a:rPr lang="en-US" altLang="ko-K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DROP TABLE </a:t>
            </a:r>
            <a:r>
              <a:rPr lang="en-US" altLang="ko-KR" sz="1400" dirty="0"/>
              <a:t>EMP02;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DESC</a:t>
            </a:r>
            <a:r>
              <a:rPr lang="en-US" altLang="ko-KR" sz="1400" dirty="0"/>
              <a:t> EMP02;</a:t>
            </a:r>
          </a:p>
          <a:p>
            <a:pPr marL="36900" indent="0">
              <a:buNone/>
            </a:pPr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결과 </a:t>
            </a:r>
            <a:r>
              <a:rPr lang="en-US" altLang="ko-KR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: EMP02 </a:t>
            </a:r>
            <a:r>
              <a:rPr lang="ko-KR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객체가 존재하지 않습니다</a:t>
            </a:r>
            <a:r>
              <a:rPr lang="en-US" altLang="ko-K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FFC000"/>
                </a:solidFill>
              </a:rPr>
              <a:t>ROWNUM</a:t>
            </a:r>
            <a:endParaRPr lang="en-US" altLang="ko-KR" sz="1400" dirty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내장 </a:t>
            </a:r>
            <a:r>
              <a:rPr lang="ko-KR" altLang="en-US" sz="1400" dirty="0"/>
              <a:t>함수는 아니지만 자주 사용되는 문법</a:t>
            </a:r>
          </a:p>
          <a:p>
            <a:pPr marL="36900" indent="0">
              <a:buNone/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오라클에서 </a:t>
            </a:r>
            <a:r>
              <a:rPr lang="ko-KR" altLang="en-US" sz="1400" dirty="0"/>
              <a:t>내부적으로 생성되는 가상 </a:t>
            </a:r>
            <a:r>
              <a:rPr lang="en-US" altLang="ko-KR" sz="1400" dirty="0"/>
              <a:t>COLUMN, SQL </a:t>
            </a:r>
            <a:r>
              <a:rPr lang="ko-KR" altLang="en-US" sz="1400" dirty="0"/>
              <a:t>조회 </a:t>
            </a:r>
            <a:endParaRPr lang="en-US" altLang="ko-KR" sz="1400" dirty="0" smtClean="0"/>
          </a:p>
          <a:p>
            <a:pPr marL="36900" indent="0">
              <a:buNone/>
            </a:pPr>
            <a:r>
              <a:rPr lang="ko-KR" altLang="en-US" sz="1400" dirty="0" smtClean="0"/>
              <a:t>결과의 </a:t>
            </a:r>
            <a:r>
              <a:rPr lang="ko-KR" altLang="en-US" sz="1400" dirty="0"/>
              <a:t>순번을 나타냄</a:t>
            </a:r>
          </a:p>
          <a:p>
            <a:pPr marL="36900" indent="0">
              <a:buNone/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자료를 </a:t>
            </a:r>
            <a:r>
              <a:rPr lang="ko-KR" altLang="en-US" sz="1400" dirty="0"/>
              <a:t>일부분만 확인하여 처리할 때 유용</a:t>
            </a:r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SELECT </a:t>
            </a:r>
            <a:r>
              <a:rPr lang="en-US" altLang="ko-KR" sz="1400" dirty="0">
                <a:solidFill>
                  <a:srgbClr val="00B0F0"/>
                </a:solidFill>
              </a:rPr>
              <a:t>ROWNUM </a:t>
            </a:r>
            <a:r>
              <a:rPr lang="en-US" altLang="ko-KR" sz="1400" dirty="0"/>
              <a:t>"</a:t>
            </a:r>
            <a:r>
              <a:rPr lang="ko-KR" altLang="en-US" sz="1400" dirty="0">
                <a:solidFill>
                  <a:srgbClr val="92D050"/>
                </a:solidFill>
              </a:rPr>
              <a:t>순번</a:t>
            </a:r>
            <a:r>
              <a:rPr lang="en-US" altLang="ko-KR" sz="1400" dirty="0"/>
              <a:t>", EMPNO, ENAME, SAL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FROM</a:t>
            </a:r>
            <a:r>
              <a:rPr lang="en-US" altLang="ko-KR" sz="1400" dirty="0"/>
              <a:t> EMP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WHERE ROWNUM </a:t>
            </a:r>
            <a:r>
              <a:rPr lang="en-US" altLang="ko-KR" sz="1400" dirty="0"/>
              <a:t>&lt;= 3;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5" y="4894636"/>
            <a:ext cx="2620723" cy="89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05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/* INSERT */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ko-KR" altLang="en-US" sz="1600" dirty="0" smtClean="0"/>
              <a:t>형식 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 </a:t>
            </a:r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00B0F0"/>
                </a:solidFill>
              </a:rPr>
              <a:t>INSERT </a:t>
            </a:r>
            <a:r>
              <a:rPr lang="en-US" altLang="ko-KR" sz="1600" dirty="0">
                <a:solidFill>
                  <a:srgbClr val="00B0F0"/>
                </a:solidFill>
              </a:rPr>
              <a:t>INTO </a:t>
            </a:r>
            <a:r>
              <a:rPr lang="ko-KR" altLang="en-US" sz="1600" dirty="0" smtClean="0"/>
              <a:t>테이블 이름 </a:t>
            </a:r>
            <a:r>
              <a:rPr lang="en-US" altLang="ko-KR" sz="1600" dirty="0"/>
              <a:t>( </a:t>
            </a:r>
            <a:r>
              <a:rPr lang="ko-KR" altLang="en-US" sz="1600" dirty="0"/>
              <a:t>열</a:t>
            </a:r>
            <a:r>
              <a:rPr lang="en-US" altLang="ko-KR" sz="1600" dirty="0"/>
              <a:t>1,</a:t>
            </a:r>
            <a:r>
              <a:rPr lang="ko-KR" altLang="en-US" sz="1600" dirty="0"/>
              <a:t>열</a:t>
            </a:r>
            <a:r>
              <a:rPr lang="en-US" altLang="ko-KR" sz="1600" dirty="0"/>
              <a:t>2,</a:t>
            </a:r>
            <a:r>
              <a:rPr lang="ko-KR" altLang="en-US" sz="1600" dirty="0"/>
              <a:t>열</a:t>
            </a:r>
            <a:r>
              <a:rPr lang="en-US" altLang="ko-KR" sz="1600" dirty="0"/>
              <a:t>3,</a:t>
            </a:r>
            <a:r>
              <a:rPr lang="ko-KR" altLang="en-US" sz="1600" dirty="0"/>
              <a:t>열</a:t>
            </a:r>
            <a:r>
              <a:rPr lang="en-US" altLang="ko-KR" sz="1600" dirty="0"/>
              <a:t>4 ….) </a:t>
            </a:r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00B0F0"/>
                </a:solidFill>
              </a:rPr>
              <a:t>SELECT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테이블에 들어갈 값 </a:t>
            </a:r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00B0F0"/>
                </a:solidFill>
              </a:rPr>
              <a:t>FROM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selec</a:t>
            </a:r>
            <a:r>
              <a:rPr lang="ko-KR" altLang="en-US" sz="1600" dirty="0" smtClean="0"/>
              <a:t>값을 </a:t>
            </a:r>
            <a:r>
              <a:rPr lang="ko-KR" altLang="en-US" sz="1600" dirty="0"/>
              <a:t>구하기 위한 테이블 </a:t>
            </a:r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00B0F0"/>
                </a:solidFill>
              </a:rPr>
              <a:t>WHERE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조건</a:t>
            </a:r>
          </a:p>
          <a:p>
            <a:pPr marL="36900" indent="0">
              <a:buNone/>
            </a:pPr>
            <a:endParaRPr lang="ko-KR" altLang="en-US" sz="1600" dirty="0"/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/>
              <a:t>INTO </a:t>
            </a:r>
            <a:r>
              <a:rPr lang="ko-KR" altLang="en-US" sz="1600" dirty="0"/>
              <a:t>키워드와 함께 </a:t>
            </a:r>
            <a:r>
              <a:rPr lang="en-US" altLang="ko-KR" sz="1600" dirty="0"/>
              <a:t>TUPLE</a:t>
            </a:r>
            <a:r>
              <a:rPr lang="ko-KR" altLang="en-US" sz="1600" dirty="0"/>
              <a:t>을 삽입할 테이블의 이름과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ko-KR" altLang="en-US" sz="1600" dirty="0" smtClean="0"/>
              <a:t>속성의 </a:t>
            </a:r>
            <a:r>
              <a:rPr lang="ko-KR" altLang="en-US" sz="1600" dirty="0"/>
              <a:t>이름을 나열</a:t>
            </a:r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ko-KR" altLang="en-US" sz="1600" dirty="0" smtClean="0"/>
              <a:t>속성 </a:t>
            </a:r>
            <a:r>
              <a:rPr lang="ko-KR" altLang="en-US" sz="1600" dirty="0"/>
              <a:t>리스트를 생략하면 테이블을 정의할 때 지정한 </a:t>
            </a:r>
            <a:r>
              <a:rPr lang="ko-KR" altLang="en-US" sz="1600" dirty="0" smtClean="0"/>
              <a:t>속성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ko-KR" altLang="en-US" sz="1600" dirty="0" smtClean="0"/>
              <a:t>의 </a:t>
            </a:r>
            <a:r>
              <a:rPr lang="ko-KR" altLang="en-US" sz="1600" dirty="0"/>
              <a:t>순서대로 값이 삽입</a:t>
            </a:r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/>
              <a:t>VALUES </a:t>
            </a:r>
            <a:r>
              <a:rPr lang="ko-KR" altLang="en-US" sz="1600" dirty="0"/>
              <a:t>키워드와 함께 삽입할 속성 값들을 나열</a:t>
            </a:r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/>
              <a:t>INTO </a:t>
            </a:r>
            <a:r>
              <a:rPr lang="ko-KR" altLang="en-US" sz="1600" dirty="0"/>
              <a:t>절의 속성 이름과 </a:t>
            </a:r>
            <a:r>
              <a:rPr lang="en-US" altLang="ko-KR" sz="1600" dirty="0"/>
              <a:t>VALUES </a:t>
            </a:r>
            <a:r>
              <a:rPr lang="ko-KR" altLang="en-US" sz="1600" dirty="0"/>
              <a:t>절의 속성 </a:t>
            </a:r>
            <a:r>
              <a:rPr lang="ko-KR" altLang="en-US" sz="1600" dirty="0" smtClean="0"/>
              <a:t>값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/>
              <a:t>:</a:t>
            </a:r>
            <a:r>
              <a:rPr lang="ko-KR" altLang="en-US" sz="1600" dirty="0" smtClean="0"/>
              <a:t> 순서대로 </a:t>
            </a:r>
            <a:r>
              <a:rPr lang="ko-KR" altLang="en-US" sz="1600" dirty="0"/>
              <a:t>일대일 </a:t>
            </a:r>
            <a:r>
              <a:rPr lang="ko-KR" altLang="en-US" sz="1600" dirty="0" smtClean="0"/>
              <a:t>대응되어야 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3231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36900" indent="0">
              <a:buNone/>
            </a:pPr>
            <a:r>
              <a:rPr lang="en-US" altLang="ko-KR" sz="1600" dirty="0"/>
              <a:t>---------------CREATE DEPT01---------------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SELECT</a:t>
            </a:r>
            <a:r>
              <a:rPr lang="en-US" altLang="ko-KR" sz="1600" dirty="0"/>
              <a:t> *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FROM</a:t>
            </a:r>
            <a:r>
              <a:rPr lang="en-US" altLang="ko-KR" sz="1600" dirty="0"/>
              <a:t> DEPT01;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DROP</a:t>
            </a:r>
            <a:r>
              <a:rPr lang="en-US" altLang="ko-KR" sz="1600" dirty="0"/>
              <a:t> DEPT01; </a:t>
            </a:r>
            <a:endParaRPr lang="en-US" altLang="ko-KR" sz="1600" dirty="0" smtClean="0"/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CREATE TABLE </a:t>
            </a:r>
            <a:r>
              <a:rPr lang="en-US" altLang="ko-KR" sz="1600" dirty="0"/>
              <a:t>DEPT01(</a:t>
            </a:r>
          </a:p>
          <a:p>
            <a:pPr marL="36900" indent="0">
              <a:buNone/>
            </a:pPr>
            <a:r>
              <a:rPr lang="en-US" altLang="ko-KR" sz="1600" dirty="0"/>
              <a:t>        DEPTNO </a:t>
            </a:r>
            <a:r>
              <a:rPr lang="en-US" altLang="ko-KR" sz="1600" dirty="0">
                <a:solidFill>
                  <a:srgbClr val="00B0F0"/>
                </a:solidFill>
              </a:rPr>
              <a:t>NUMBER(2)</a:t>
            </a:r>
            <a:r>
              <a:rPr lang="en-US" altLang="ko-KR" sz="1600" dirty="0"/>
              <a:t>,</a:t>
            </a:r>
          </a:p>
          <a:p>
            <a:pPr marL="36900" indent="0">
              <a:buNone/>
            </a:pPr>
            <a:r>
              <a:rPr lang="en-US" altLang="ko-KR" sz="1600" dirty="0"/>
              <a:t>        DNAME </a:t>
            </a:r>
            <a:r>
              <a:rPr lang="en-US" altLang="ko-KR" sz="1600" dirty="0">
                <a:solidFill>
                  <a:srgbClr val="00B0F0"/>
                </a:solidFill>
              </a:rPr>
              <a:t>VARCHAR2(14)</a:t>
            </a:r>
            <a:r>
              <a:rPr lang="en-US" altLang="ko-KR" sz="1600" dirty="0"/>
              <a:t>,</a:t>
            </a:r>
          </a:p>
          <a:p>
            <a:pPr marL="36900" indent="0">
              <a:buNone/>
            </a:pPr>
            <a:r>
              <a:rPr lang="en-US" altLang="ko-KR" sz="1600" dirty="0"/>
              <a:t>        LOC </a:t>
            </a:r>
            <a:r>
              <a:rPr lang="en-US" altLang="ko-KR" sz="1600" dirty="0">
                <a:solidFill>
                  <a:srgbClr val="00B0F0"/>
                </a:solidFill>
              </a:rPr>
              <a:t>VARCHAR2(13)</a:t>
            </a:r>
          </a:p>
          <a:p>
            <a:pPr marL="36900" indent="0">
              <a:buNone/>
            </a:pPr>
            <a:r>
              <a:rPr lang="en-US" altLang="ko-KR" sz="1600" dirty="0"/>
              <a:t>        );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DESC</a:t>
            </a:r>
            <a:r>
              <a:rPr lang="en-US" altLang="ko-KR" sz="1600" dirty="0"/>
              <a:t> DEPT01;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INSERT INTO </a:t>
            </a:r>
            <a:r>
              <a:rPr lang="en-US" altLang="ko-KR" sz="1600" dirty="0"/>
              <a:t>DEPT01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VALUES</a:t>
            </a:r>
            <a:r>
              <a:rPr lang="en-US" altLang="ko-KR" sz="1600" dirty="0"/>
              <a:t>(10, '</a:t>
            </a:r>
            <a:r>
              <a:rPr lang="ko-KR" altLang="en-US" sz="1600" dirty="0">
                <a:solidFill>
                  <a:srgbClr val="FFFF00"/>
                </a:solidFill>
              </a:rPr>
              <a:t>경리부</a:t>
            </a:r>
            <a:r>
              <a:rPr lang="en-US" altLang="ko-KR" sz="1600" dirty="0"/>
              <a:t>', '</a:t>
            </a:r>
            <a:r>
              <a:rPr lang="ko-KR" altLang="en-US" sz="1600" dirty="0">
                <a:solidFill>
                  <a:srgbClr val="FFFF00"/>
                </a:solidFill>
              </a:rPr>
              <a:t>서울</a:t>
            </a:r>
            <a:r>
              <a:rPr lang="en-US" altLang="ko-KR" sz="1600" dirty="0"/>
              <a:t>');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INSERT INTO </a:t>
            </a:r>
            <a:r>
              <a:rPr lang="en-US" altLang="ko-KR" sz="1600" dirty="0"/>
              <a:t>DEPT01(DEPTNO, LOC, DNAME)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VALUES</a:t>
            </a:r>
            <a:r>
              <a:rPr lang="en-US" altLang="ko-KR" sz="1600" dirty="0"/>
              <a:t>(20, '</a:t>
            </a:r>
            <a:r>
              <a:rPr lang="ko-KR" altLang="en-US" sz="1600" dirty="0">
                <a:solidFill>
                  <a:srgbClr val="FFFF00"/>
                </a:solidFill>
              </a:rPr>
              <a:t>인천</a:t>
            </a:r>
            <a:r>
              <a:rPr lang="en-US" altLang="ko-KR" sz="1600" dirty="0"/>
              <a:t>', '</a:t>
            </a:r>
            <a:r>
              <a:rPr lang="ko-KR" altLang="en-US" sz="1600" dirty="0">
                <a:solidFill>
                  <a:srgbClr val="FFFF00"/>
                </a:solidFill>
              </a:rPr>
              <a:t>인사부</a:t>
            </a:r>
            <a:r>
              <a:rPr lang="en-US" altLang="ko-KR" sz="1600" dirty="0"/>
              <a:t>');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INSERT INTO </a:t>
            </a:r>
            <a:r>
              <a:rPr lang="en-US" altLang="ko-KR" sz="1600" dirty="0"/>
              <a:t>DEPT01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VALUES</a:t>
            </a:r>
            <a:r>
              <a:rPr lang="en-US" altLang="ko-KR" sz="1600" dirty="0"/>
              <a:t>(40, '</a:t>
            </a:r>
            <a:r>
              <a:rPr lang="ko-KR" altLang="en-US" sz="1600" dirty="0" err="1">
                <a:solidFill>
                  <a:srgbClr val="FFFF00"/>
                </a:solidFill>
              </a:rPr>
              <a:t>전산부</a:t>
            </a:r>
            <a:r>
              <a:rPr lang="en-US" altLang="ko-KR" sz="1600" dirty="0"/>
              <a:t>', 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NULL</a:t>
            </a:r>
            <a:r>
              <a:rPr lang="en-US" altLang="ko-KR" sz="1600" dirty="0"/>
              <a:t>);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INSERT INTO </a:t>
            </a:r>
            <a:r>
              <a:rPr lang="en-US" altLang="ko-KR" sz="1600" dirty="0"/>
              <a:t>DEPT01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VALUES</a:t>
            </a:r>
            <a:r>
              <a:rPr lang="en-US" altLang="ko-KR" sz="1600" dirty="0"/>
              <a:t>(50, '</a:t>
            </a:r>
            <a:r>
              <a:rPr lang="ko-KR" altLang="en-US" sz="1600" dirty="0">
                <a:solidFill>
                  <a:srgbClr val="FFFF00"/>
                </a:solidFill>
              </a:rPr>
              <a:t>기획부</a:t>
            </a:r>
            <a:r>
              <a:rPr lang="en-US" altLang="ko-KR" sz="1600" dirty="0"/>
              <a:t>', </a:t>
            </a:r>
            <a:r>
              <a:rPr lang="en-US" altLang="ko-KR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‘ '</a:t>
            </a:r>
            <a:r>
              <a:rPr lang="en-US" altLang="ko-KR" sz="1600" dirty="0" smtClean="0"/>
              <a:t>); </a:t>
            </a: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/>
              <a:t>(</a:t>
            </a:r>
            <a:r>
              <a:rPr lang="en-US" altLang="ko-KR" sz="1600" dirty="0" smtClean="0">
                <a:solidFill>
                  <a:srgbClr val="FFC000"/>
                </a:solidFill>
              </a:rPr>
              <a:t>DNAME </a:t>
            </a:r>
            <a:r>
              <a:rPr lang="ko-KR" altLang="en-US" sz="1600" dirty="0">
                <a:solidFill>
                  <a:srgbClr val="FFC000"/>
                </a:solidFill>
              </a:rPr>
              <a:t>값 </a:t>
            </a:r>
            <a:r>
              <a:rPr lang="en-US" altLang="ko-KR" sz="1600" dirty="0">
                <a:solidFill>
                  <a:srgbClr val="FFC000"/>
                </a:solidFill>
              </a:rPr>
              <a:t>: NULL </a:t>
            </a:r>
            <a:r>
              <a:rPr lang="en-US" altLang="ko-KR" sz="1600" dirty="0" smtClean="0">
                <a:solidFill>
                  <a:srgbClr val="FFC000"/>
                </a:solidFill>
              </a:rPr>
              <a:t>(‘ ') </a:t>
            </a:r>
            <a:r>
              <a:rPr lang="ko-KR" altLang="en-US" sz="1600" dirty="0" smtClean="0">
                <a:solidFill>
                  <a:schemeClr val="tx1"/>
                </a:solidFill>
              </a:rPr>
              <a:t>→</a:t>
            </a:r>
            <a:r>
              <a:rPr lang="en-US" altLang="ko-KR" sz="1600" dirty="0" smtClean="0">
                <a:solidFill>
                  <a:srgbClr val="FFFF00"/>
                </a:solidFill>
              </a:rPr>
              <a:t> </a:t>
            </a:r>
            <a:r>
              <a:rPr lang="en-US" altLang="ko-KR" sz="1600" dirty="0" smtClean="0">
                <a:solidFill>
                  <a:srgbClr val="FFC000"/>
                </a:solidFill>
              </a:rPr>
              <a:t>“ "</a:t>
            </a:r>
            <a:r>
              <a:rPr lang="ko-KR" altLang="en-US" sz="1600" dirty="0">
                <a:solidFill>
                  <a:srgbClr val="FFC000"/>
                </a:solidFill>
              </a:rPr>
              <a:t>는 </a:t>
            </a:r>
            <a:r>
              <a:rPr lang="ko-KR" altLang="en-US" sz="1600" dirty="0" smtClean="0">
                <a:solidFill>
                  <a:srgbClr val="FFC000"/>
                </a:solidFill>
              </a:rPr>
              <a:t>안됨</a:t>
            </a:r>
            <a:r>
              <a:rPr lang="en-US" altLang="ko-KR" sz="1600" dirty="0" smtClean="0">
                <a:solidFill>
                  <a:srgbClr val="FFFF00"/>
                </a:solidFill>
              </a:rPr>
              <a:t>)</a:t>
            </a:r>
            <a:endParaRPr lang="ko-KR" altLang="en-US" sz="16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8686" y="2477193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기존 테이블 확인</a:t>
            </a:r>
            <a:endParaRPr lang="ko-KR" altLang="en-US" sz="1600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왼쪽 중괄호 4"/>
          <p:cNvSpPr/>
          <p:nvPr/>
        </p:nvSpPr>
        <p:spPr>
          <a:xfrm>
            <a:off x="913795" y="3761824"/>
            <a:ext cx="45719" cy="1849267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21194" y="5272537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테이블 생성</a:t>
            </a:r>
            <a:endParaRPr lang="ko-KR" altLang="en-US" sz="1600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왼쪽 중괄호 6"/>
          <p:cNvSpPr/>
          <p:nvPr/>
        </p:nvSpPr>
        <p:spPr>
          <a:xfrm>
            <a:off x="5962392" y="1912557"/>
            <a:ext cx="72648" cy="3698534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98113" y="3592547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COLUMN </a:t>
            </a:r>
            <a:r>
              <a:rPr lang="ko-KR" altLang="en-US" sz="1600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삽입</a:t>
            </a:r>
            <a:endParaRPr lang="ko-KR" altLang="en-US" sz="1600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73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GROUP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36900" indent="0">
              <a:buNone/>
            </a:pPr>
            <a:r>
              <a:rPr lang="ko-KR" altLang="en-US" dirty="0" smtClean="0"/>
              <a:t>그룹 </a:t>
            </a:r>
            <a:r>
              <a:rPr lang="ko-KR" altLang="en-US" dirty="0"/>
              <a:t>함수</a:t>
            </a:r>
          </a:p>
          <a:p>
            <a:pPr marL="3690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SUM : </a:t>
            </a:r>
            <a:r>
              <a:rPr lang="ko-KR" altLang="en-US" dirty="0"/>
              <a:t>그룹의 누적 합계 리턴</a:t>
            </a:r>
          </a:p>
          <a:p>
            <a:pPr marL="3690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AVG : </a:t>
            </a:r>
            <a:r>
              <a:rPr lang="ko-KR" altLang="en-US" dirty="0"/>
              <a:t>그룹의 평균 리턴</a:t>
            </a:r>
          </a:p>
          <a:p>
            <a:pPr marL="3690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COUNT : </a:t>
            </a:r>
            <a:r>
              <a:rPr lang="ko-KR" altLang="en-US" dirty="0"/>
              <a:t>그룹의 총 개수 리턴</a:t>
            </a:r>
          </a:p>
          <a:p>
            <a:pPr marL="3690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MAX : </a:t>
            </a:r>
            <a:r>
              <a:rPr lang="ko-KR" altLang="en-US" dirty="0"/>
              <a:t>그룹 최대값 리턴</a:t>
            </a:r>
          </a:p>
          <a:p>
            <a:pPr marL="3690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MIN : </a:t>
            </a:r>
            <a:r>
              <a:rPr lang="ko-KR" altLang="en-US" dirty="0"/>
              <a:t>그룹 최소값 리턴</a:t>
            </a:r>
          </a:p>
          <a:p>
            <a:pPr marL="3690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STDDEV : </a:t>
            </a:r>
            <a:r>
              <a:rPr lang="ko-KR" altLang="en-US" dirty="0"/>
              <a:t>그룹 표준편차 리턴</a:t>
            </a:r>
          </a:p>
          <a:p>
            <a:pPr marL="3690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VARIANCE : </a:t>
            </a:r>
            <a:r>
              <a:rPr lang="ko-KR" altLang="en-US" dirty="0"/>
              <a:t>그룹의 분산 리턴</a:t>
            </a:r>
          </a:p>
          <a:p>
            <a:pPr marL="36900" indent="0">
              <a:buNone/>
            </a:pPr>
            <a:endParaRPr lang="ko-KR" altLang="en-US" dirty="0"/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SELECT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B0F0"/>
                </a:solidFill>
              </a:rPr>
              <a:t>COUNT</a:t>
            </a:r>
            <a:r>
              <a:rPr lang="en-US" altLang="ko-KR" dirty="0"/>
              <a:t>(*) </a:t>
            </a:r>
            <a:r>
              <a:rPr lang="en-US" altLang="ko-KR" dirty="0">
                <a:solidFill>
                  <a:srgbClr val="00B0F0"/>
                </a:solidFill>
              </a:rPr>
              <a:t>AS</a:t>
            </a:r>
            <a:r>
              <a:rPr lang="en-US" altLang="ko-KR" dirty="0"/>
              <a:t> "</a:t>
            </a:r>
            <a:r>
              <a:rPr lang="ko-KR" altLang="en-US" dirty="0">
                <a:solidFill>
                  <a:srgbClr val="92D050"/>
                </a:solidFill>
              </a:rPr>
              <a:t>전체 사원 수</a:t>
            </a:r>
            <a:r>
              <a:rPr lang="en-US" altLang="ko-KR" dirty="0"/>
              <a:t>",</a:t>
            </a:r>
          </a:p>
          <a:p>
            <a:pPr marL="36900" indent="0">
              <a:buNone/>
            </a:pPr>
            <a:r>
              <a:rPr lang="en-US" altLang="ko-KR" dirty="0"/>
              <a:t>       </a:t>
            </a:r>
            <a:r>
              <a:rPr lang="en-US" altLang="ko-KR" dirty="0">
                <a:solidFill>
                  <a:srgbClr val="00B0F0"/>
                </a:solidFill>
              </a:rPr>
              <a:t>COUNT</a:t>
            </a:r>
            <a:r>
              <a:rPr lang="en-US" altLang="ko-KR" dirty="0"/>
              <a:t>(COMM) "</a:t>
            </a:r>
            <a:r>
              <a:rPr lang="ko-KR" altLang="en-US" dirty="0">
                <a:solidFill>
                  <a:srgbClr val="92D050"/>
                </a:solidFill>
              </a:rPr>
              <a:t>커미션 받는 사원 수</a:t>
            </a:r>
            <a:r>
              <a:rPr lang="en-US" altLang="ko-KR" dirty="0"/>
              <a:t>"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FROM</a:t>
            </a:r>
            <a:r>
              <a:rPr lang="en-US" altLang="ko-KR" dirty="0"/>
              <a:t> EMP;</a:t>
            </a:r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endParaRPr lang="en-US" altLang="ko-KR" dirty="0" smtClean="0"/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COUNT(*) : </a:t>
            </a:r>
            <a:r>
              <a:rPr lang="ko-KR" altLang="en-US" dirty="0"/>
              <a:t>테이블의 전체 로우 개수 구함</a:t>
            </a:r>
          </a:p>
          <a:p>
            <a:pPr marL="3690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COUNT(COMM) : COMM </a:t>
            </a:r>
            <a:r>
              <a:rPr lang="ko-KR" altLang="en-US" dirty="0"/>
              <a:t>칼럼에서 </a:t>
            </a:r>
            <a:r>
              <a:rPr lang="en-US" altLang="ko-KR" dirty="0"/>
              <a:t>NULL</a:t>
            </a:r>
            <a:r>
              <a:rPr lang="ko-KR" altLang="en-US" dirty="0"/>
              <a:t>이 아닌 로우 개수 구함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30" y="3272876"/>
            <a:ext cx="3750835" cy="73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31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36900" indent="0">
              <a:buNone/>
            </a:pPr>
            <a:r>
              <a:rPr lang="en-US" altLang="ko-KR" sz="1600" dirty="0"/>
              <a:t>---------------CREATE EMP02---------------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DROP TABLE </a:t>
            </a:r>
            <a:r>
              <a:rPr lang="en-US" altLang="ko-KR" sz="1600" dirty="0"/>
              <a:t>EMP02</a:t>
            </a:r>
            <a:r>
              <a:rPr lang="en-US" altLang="ko-KR" sz="1600" dirty="0" smtClean="0"/>
              <a:t>;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endParaRPr lang="en-US" altLang="ko-KR" sz="1600" dirty="0" smtClean="0">
              <a:solidFill>
                <a:srgbClr val="00B0F0"/>
              </a:solidFill>
            </a:endParaRPr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00B0F0"/>
                </a:solidFill>
              </a:rPr>
              <a:t>CREATE </a:t>
            </a:r>
            <a:r>
              <a:rPr lang="en-US" altLang="ko-KR" sz="1600" dirty="0">
                <a:solidFill>
                  <a:srgbClr val="00B0F0"/>
                </a:solidFill>
              </a:rPr>
              <a:t>TABLE </a:t>
            </a:r>
            <a:r>
              <a:rPr lang="en-US" altLang="ko-KR" sz="1600" dirty="0"/>
              <a:t>EMP02(</a:t>
            </a:r>
          </a:p>
          <a:p>
            <a:pPr marL="36900" indent="0">
              <a:buNone/>
            </a:pPr>
            <a:r>
              <a:rPr lang="en-US" altLang="ko-KR" sz="1600" dirty="0"/>
              <a:t>        EMPNO </a:t>
            </a:r>
            <a:r>
              <a:rPr lang="en-US" altLang="ko-KR" sz="1600" dirty="0">
                <a:solidFill>
                  <a:srgbClr val="00B0F0"/>
                </a:solidFill>
              </a:rPr>
              <a:t>NUMBER(4)</a:t>
            </a:r>
            <a:r>
              <a:rPr lang="en-US" altLang="ko-KR" sz="1600" dirty="0"/>
              <a:t>,</a:t>
            </a:r>
          </a:p>
          <a:p>
            <a:pPr marL="36900" indent="0">
              <a:buNone/>
            </a:pPr>
            <a:r>
              <a:rPr lang="en-US" altLang="ko-KR" sz="1600" dirty="0"/>
              <a:t>        ENAME </a:t>
            </a:r>
            <a:r>
              <a:rPr lang="en-US" altLang="ko-KR" sz="1600" dirty="0">
                <a:solidFill>
                  <a:srgbClr val="00B0F0"/>
                </a:solidFill>
              </a:rPr>
              <a:t>VARCHAR2(10)</a:t>
            </a:r>
            <a:r>
              <a:rPr lang="en-US" altLang="ko-KR" sz="1600" dirty="0"/>
              <a:t>,</a:t>
            </a:r>
          </a:p>
          <a:p>
            <a:pPr marL="36900" indent="0">
              <a:buNone/>
            </a:pPr>
            <a:r>
              <a:rPr lang="en-US" altLang="ko-KR" sz="1600" dirty="0"/>
              <a:t>        JOB </a:t>
            </a:r>
            <a:r>
              <a:rPr lang="en-US" altLang="ko-KR" sz="1600" dirty="0">
                <a:solidFill>
                  <a:srgbClr val="00B0F0"/>
                </a:solidFill>
              </a:rPr>
              <a:t>VARCHAR2(9)</a:t>
            </a:r>
            <a:r>
              <a:rPr lang="en-US" altLang="ko-KR" sz="1600" dirty="0"/>
              <a:t>,</a:t>
            </a:r>
          </a:p>
          <a:p>
            <a:pPr marL="36900" indent="0">
              <a:buNone/>
            </a:pPr>
            <a:r>
              <a:rPr lang="en-US" altLang="ko-KR" sz="1600" dirty="0"/>
              <a:t>        HIREDATE </a:t>
            </a:r>
            <a:r>
              <a:rPr lang="en-US" altLang="ko-KR" sz="1600" dirty="0">
                <a:solidFill>
                  <a:srgbClr val="00B0F0"/>
                </a:solidFill>
              </a:rPr>
              <a:t>DATE</a:t>
            </a:r>
            <a:r>
              <a:rPr lang="en-US" altLang="ko-KR" sz="1600" dirty="0"/>
              <a:t>,</a:t>
            </a:r>
          </a:p>
          <a:p>
            <a:pPr marL="36900" indent="0">
              <a:buNone/>
            </a:pPr>
            <a:r>
              <a:rPr lang="en-US" altLang="ko-KR" sz="1600" dirty="0"/>
              <a:t>        DEPTNO </a:t>
            </a:r>
            <a:r>
              <a:rPr lang="en-US" altLang="ko-KR" sz="1600" dirty="0">
                <a:solidFill>
                  <a:srgbClr val="00B0F0"/>
                </a:solidFill>
              </a:rPr>
              <a:t>NUMBER(2)</a:t>
            </a:r>
          </a:p>
          <a:p>
            <a:pPr marL="36900" indent="0">
              <a:buNone/>
            </a:pPr>
            <a:r>
              <a:rPr lang="en-US" altLang="ko-KR" sz="1600" dirty="0"/>
              <a:t>        );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00B0F0"/>
                </a:solidFill>
              </a:rPr>
              <a:t>INSERT </a:t>
            </a:r>
            <a:r>
              <a:rPr lang="en-US" altLang="ko-KR" sz="1600" dirty="0">
                <a:solidFill>
                  <a:srgbClr val="00B0F0"/>
                </a:solidFill>
              </a:rPr>
              <a:t>INTO </a:t>
            </a:r>
            <a:r>
              <a:rPr lang="en-US" altLang="ko-KR" sz="1600" dirty="0"/>
              <a:t>EMP02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VALUES</a:t>
            </a:r>
            <a:r>
              <a:rPr lang="en-US" altLang="ko-KR" sz="1600" dirty="0"/>
              <a:t>(1001, '</a:t>
            </a:r>
            <a:r>
              <a:rPr lang="ko-KR" altLang="en-US" sz="1600" dirty="0" err="1">
                <a:solidFill>
                  <a:srgbClr val="FFFF00"/>
                </a:solidFill>
              </a:rPr>
              <a:t>김사랑</a:t>
            </a:r>
            <a:r>
              <a:rPr lang="en-US" altLang="ko-KR" sz="1600" dirty="0"/>
              <a:t>', '</a:t>
            </a:r>
            <a:r>
              <a:rPr lang="ko-KR" altLang="en-US" sz="1600" dirty="0">
                <a:solidFill>
                  <a:srgbClr val="FFFF00"/>
                </a:solidFill>
              </a:rPr>
              <a:t>사원</a:t>
            </a:r>
            <a:r>
              <a:rPr lang="en-US" altLang="ko-KR" sz="1600" dirty="0"/>
              <a:t>', '</a:t>
            </a:r>
            <a:r>
              <a:rPr lang="en-US" altLang="ko-KR" sz="1600" dirty="0">
                <a:solidFill>
                  <a:srgbClr val="FFFF00"/>
                </a:solidFill>
              </a:rPr>
              <a:t>2015/03/01</a:t>
            </a:r>
            <a:r>
              <a:rPr lang="en-US" altLang="ko-KR" sz="1600" dirty="0"/>
              <a:t>', 20);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INSERT INTO </a:t>
            </a:r>
            <a:r>
              <a:rPr lang="en-US" altLang="ko-KR" sz="1600" dirty="0"/>
              <a:t>EMP02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VALUES</a:t>
            </a:r>
            <a:r>
              <a:rPr lang="en-US" altLang="ko-KR" sz="1600" dirty="0"/>
              <a:t>(1002, </a:t>
            </a:r>
          </a:p>
          <a:p>
            <a:pPr marL="36900" indent="0">
              <a:buNone/>
            </a:pPr>
            <a:r>
              <a:rPr lang="en-US" altLang="ko-KR" sz="1600" dirty="0"/>
              <a:t>       '</a:t>
            </a:r>
            <a:r>
              <a:rPr lang="ko-KR" altLang="en-US" sz="1600" dirty="0">
                <a:solidFill>
                  <a:srgbClr val="FFFF00"/>
                </a:solidFill>
              </a:rPr>
              <a:t>한예슬</a:t>
            </a:r>
            <a:r>
              <a:rPr lang="en-US" altLang="ko-KR" sz="1600" dirty="0"/>
              <a:t>', </a:t>
            </a:r>
            <a:r>
              <a:rPr lang="en-US" altLang="ko-KR" sz="1600" dirty="0" smtClean="0"/>
              <a:t>'</a:t>
            </a:r>
            <a:r>
              <a:rPr lang="ko-KR" altLang="en-US" sz="1600" dirty="0">
                <a:solidFill>
                  <a:srgbClr val="FFFF00"/>
                </a:solidFill>
              </a:rPr>
              <a:t>대리</a:t>
            </a:r>
            <a:r>
              <a:rPr lang="en-US" altLang="ko-KR" sz="1600" dirty="0"/>
              <a:t>',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TO_DATE</a:t>
            </a:r>
            <a:r>
              <a:rPr lang="en-US" altLang="ko-KR" sz="1600" dirty="0"/>
              <a:t>('</a:t>
            </a:r>
            <a:r>
              <a:rPr lang="en-US" altLang="ko-KR" sz="1600" dirty="0">
                <a:solidFill>
                  <a:srgbClr val="FFFF00"/>
                </a:solidFill>
              </a:rPr>
              <a:t>2014/05/01</a:t>
            </a:r>
            <a:r>
              <a:rPr lang="en-US" altLang="ko-KR" sz="1600" dirty="0"/>
              <a:t>', </a:t>
            </a:r>
            <a:r>
              <a:rPr lang="en-US" altLang="ko-KR" sz="1600" dirty="0">
                <a:solidFill>
                  <a:srgbClr val="FFFF00"/>
                </a:solidFill>
              </a:rPr>
              <a:t>'YYYY, MM, DD</a:t>
            </a:r>
            <a:r>
              <a:rPr lang="en-US" altLang="ko-KR" sz="1600" dirty="0"/>
              <a:t>'),</a:t>
            </a:r>
          </a:p>
          <a:p>
            <a:pPr marL="36900" indent="0">
              <a:buNone/>
            </a:pPr>
            <a:r>
              <a:rPr lang="en-US" altLang="ko-KR" sz="1600" dirty="0"/>
              <a:t>       20</a:t>
            </a:r>
          </a:p>
          <a:p>
            <a:pPr marL="36900" indent="0">
              <a:buNone/>
            </a:pPr>
            <a:r>
              <a:rPr lang="en-US" altLang="ko-KR" sz="1600" dirty="0"/>
              <a:t>       );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INSERT INTO </a:t>
            </a:r>
            <a:r>
              <a:rPr lang="en-US" altLang="ko-KR" sz="1600" dirty="0"/>
              <a:t>EMP02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VALUES</a:t>
            </a:r>
            <a:r>
              <a:rPr lang="en-US" altLang="ko-KR" sz="1600" dirty="0"/>
              <a:t>(1003, '</a:t>
            </a:r>
            <a:r>
              <a:rPr lang="ko-KR" altLang="en-US" sz="1600" dirty="0">
                <a:solidFill>
                  <a:srgbClr val="FFFF00"/>
                </a:solidFill>
              </a:rPr>
              <a:t>오지호</a:t>
            </a:r>
            <a:r>
              <a:rPr lang="en-US" altLang="ko-KR" sz="1600" dirty="0"/>
              <a:t>', '</a:t>
            </a:r>
            <a:r>
              <a:rPr lang="ko-KR" altLang="en-US" sz="1600" dirty="0">
                <a:solidFill>
                  <a:srgbClr val="FFFF00"/>
                </a:solidFill>
              </a:rPr>
              <a:t>과장</a:t>
            </a:r>
            <a:r>
              <a:rPr lang="en-US" altLang="ko-KR" sz="1600" dirty="0"/>
              <a:t>', </a:t>
            </a:r>
            <a:r>
              <a:rPr lang="en-US" altLang="ko-KR" sz="1600" dirty="0">
                <a:solidFill>
                  <a:srgbClr val="FFFF00"/>
                </a:solidFill>
              </a:rPr>
              <a:t>SYSDATE</a:t>
            </a:r>
            <a:r>
              <a:rPr lang="en-US" altLang="ko-KR" sz="1600" dirty="0"/>
              <a:t>, 30);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256956" y="2094807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기존 테이블 확인</a:t>
            </a:r>
            <a:endParaRPr lang="ko-KR" altLang="en-US" sz="1600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6604" y="4501343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테이블 생성</a:t>
            </a:r>
            <a:endParaRPr lang="ko-KR" altLang="en-US" sz="1600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왼쪽 중괄호 5"/>
          <p:cNvSpPr/>
          <p:nvPr/>
        </p:nvSpPr>
        <p:spPr>
          <a:xfrm>
            <a:off x="913795" y="3391594"/>
            <a:ext cx="75420" cy="2219498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중괄호 6"/>
          <p:cNvSpPr/>
          <p:nvPr/>
        </p:nvSpPr>
        <p:spPr>
          <a:xfrm>
            <a:off x="5962392" y="1912557"/>
            <a:ext cx="97586" cy="403104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98608" y="3758801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COLUMN </a:t>
            </a:r>
            <a:r>
              <a:rPr lang="ko-KR" altLang="en-US" sz="1600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삽입</a:t>
            </a:r>
            <a:endParaRPr lang="ko-KR" altLang="en-US" sz="1600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1905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77406"/>
          </a:xfrm>
        </p:spPr>
        <p:txBody>
          <a:bodyPr numCol="2">
            <a:normAutofit/>
          </a:bodyPr>
          <a:lstStyle/>
          <a:p>
            <a:pPr marL="36900" indent="0">
              <a:buNone/>
            </a:pPr>
            <a:r>
              <a:rPr lang="en-US" altLang="ko-KR" sz="1400" dirty="0" smtClean="0">
                <a:solidFill>
                  <a:srgbClr val="FFC000"/>
                </a:solidFill>
              </a:rPr>
              <a:t>Q1</a:t>
            </a:r>
            <a:r>
              <a:rPr lang="en-US" altLang="ko-KR" sz="1400" dirty="0"/>
              <a:t>) DEPT01 </a:t>
            </a:r>
            <a:r>
              <a:rPr lang="ko-KR" altLang="en-US" sz="1400" dirty="0"/>
              <a:t>테이블에서 </a:t>
            </a:r>
            <a:r>
              <a:rPr lang="en-US" altLang="ko-KR" sz="1400" dirty="0"/>
              <a:t>10</a:t>
            </a:r>
            <a:r>
              <a:rPr lang="ko-KR" altLang="en-US" sz="1400" dirty="0"/>
              <a:t>번 부서의 생산부를 </a:t>
            </a:r>
            <a:r>
              <a:rPr lang="ko-KR" altLang="en-US" sz="1400" dirty="0" smtClean="0"/>
              <a:t>업데이트</a:t>
            </a:r>
            <a:endParaRPr lang="ko-KR" altLang="en-US" sz="1400" dirty="0"/>
          </a:p>
          <a:p>
            <a:pPr marL="36900" indent="0">
              <a:buNone/>
            </a:pPr>
            <a:endParaRPr lang="en-US" altLang="ko-KR" sz="1400" dirty="0" smtClean="0">
              <a:solidFill>
                <a:srgbClr val="00B0F0"/>
              </a:solidFill>
            </a:endParaRP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UPDATE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DEPT01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SET</a:t>
            </a:r>
            <a:r>
              <a:rPr lang="en-US" altLang="ko-KR" sz="1400" dirty="0"/>
              <a:t> DNAME = '</a:t>
            </a:r>
            <a:r>
              <a:rPr lang="ko-KR" altLang="en-US" sz="1400" dirty="0">
                <a:solidFill>
                  <a:srgbClr val="FFFF00"/>
                </a:solidFill>
              </a:rPr>
              <a:t>생산부</a:t>
            </a:r>
            <a:r>
              <a:rPr lang="en-US" altLang="ko-KR" sz="1400" dirty="0"/>
              <a:t>'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WHERE</a:t>
            </a:r>
            <a:r>
              <a:rPr lang="en-US" altLang="ko-KR" sz="1400" dirty="0"/>
              <a:t> DEPTNO = '</a:t>
            </a:r>
            <a:r>
              <a:rPr lang="en-US" altLang="ko-KR" sz="1400" dirty="0">
                <a:solidFill>
                  <a:srgbClr val="FFFF00"/>
                </a:solidFill>
              </a:rPr>
              <a:t>10</a:t>
            </a:r>
            <a:r>
              <a:rPr lang="en-US" altLang="ko-KR" sz="1400" dirty="0"/>
              <a:t>';</a:t>
            </a:r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r>
              <a:rPr lang="ko-KR" altLang="en-US" sz="1400" dirty="0" smtClean="0">
                <a:solidFill>
                  <a:srgbClr val="FFC000"/>
                </a:solidFill>
              </a:rPr>
              <a:t>→</a:t>
            </a:r>
            <a:r>
              <a:rPr lang="en-US" altLang="ko-KR" sz="1400" dirty="0" smtClean="0">
                <a:solidFill>
                  <a:srgbClr val="FFC000"/>
                </a:solidFill>
              </a:rPr>
              <a:t> </a:t>
            </a:r>
            <a:r>
              <a:rPr lang="en-US" altLang="ko-KR" sz="1400" dirty="0">
                <a:solidFill>
                  <a:srgbClr val="FFC000"/>
                </a:solidFill>
              </a:rPr>
              <a:t>20 </a:t>
            </a:r>
            <a:r>
              <a:rPr lang="ko-KR" altLang="en-US" sz="1400" dirty="0">
                <a:solidFill>
                  <a:srgbClr val="FFC000"/>
                </a:solidFill>
              </a:rPr>
              <a:t>인사부 인천 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UPDATE</a:t>
            </a:r>
            <a:r>
              <a:rPr lang="en-US" altLang="ko-KR" sz="1400" dirty="0"/>
              <a:t> DEPT01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SET</a:t>
            </a:r>
            <a:r>
              <a:rPr lang="en-US" altLang="ko-KR" sz="1400" dirty="0"/>
              <a:t> DNAME = '</a:t>
            </a:r>
            <a:r>
              <a:rPr lang="ko-KR" altLang="en-US" sz="1400" dirty="0">
                <a:solidFill>
                  <a:srgbClr val="FFFF00"/>
                </a:solidFill>
              </a:rPr>
              <a:t>생산부</a:t>
            </a:r>
            <a:r>
              <a:rPr lang="en-US" altLang="ko-KR" sz="1400" dirty="0">
                <a:solidFill>
                  <a:srgbClr val="FFFF00"/>
                </a:solidFill>
              </a:rPr>
              <a:t>2</a:t>
            </a:r>
            <a:r>
              <a:rPr lang="en-US" altLang="ko-KR" sz="1400" dirty="0"/>
              <a:t>', </a:t>
            </a:r>
          </a:p>
          <a:p>
            <a:pPr marL="3690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smtClean="0"/>
              <a:t>    LOC </a:t>
            </a:r>
            <a:r>
              <a:rPr lang="en-US" altLang="ko-KR" sz="1400" dirty="0"/>
              <a:t>= '</a:t>
            </a:r>
            <a:r>
              <a:rPr lang="ko-KR" altLang="en-US" sz="1400" dirty="0">
                <a:solidFill>
                  <a:srgbClr val="FFFF00"/>
                </a:solidFill>
              </a:rPr>
              <a:t>부산</a:t>
            </a:r>
            <a:r>
              <a:rPr lang="en-US" altLang="ko-KR" sz="1400" dirty="0"/>
              <a:t>'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WHERE</a:t>
            </a:r>
            <a:r>
              <a:rPr lang="en-US" altLang="ko-KR" sz="1400" dirty="0"/>
              <a:t> DEPTNO = '</a:t>
            </a:r>
            <a:r>
              <a:rPr lang="en-US" altLang="ko-KR" sz="1400" dirty="0">
                <a:solidFill>
                  <a:srgbClr val="FFFF00"/>
                </a:solidFill>
              </a:rPr>
              <a:t>20</a:t>
            </a:r>
            <a:r>
              <a:rPr lang="en-US" altLang="ko-KR" sz="1400" dirty="0"/>
              <a:t>';</a:t>
            </a:r>
          </a:p>
          <a:p>
            <a:pPr marL="36900" indent="0">
              <a:buNone/>
            </a:pPr>
            <a:r>
              <a:rPr lang="ko-KR" altLang="en-US" sz="1400" dirty="0">
                <a:solidFill>
                  <a:srgbClr val="FFC000"/>
                </a:solidFill>
              </a:rPr>
              <a:t>→</a:t>
            </a:r>
            <a:r>
              <a:rPr lang="en-US" altLang="ko-KR" sz="1400" dirty="0" smtClean="0">
                <a:solidFill>
                  <a:srgbClr val="FFC000"/>
                </a:solidFill>
              </a:rPr>
              <a:t> </a:t>
            </a:r>
            <a:r>
              <a:rPr lang="en-US" altLang="ko-KR" sz="1400" dirty="0">
                <a:solidFill>
                  <a:srgbClr val="FFC000"/>
                </a:solidFill>
              </a:rPr>
              <a:t>20 </a:t>
            </a:r>
            <a:r>
              <a:rPr lang="ko-KR" altLang="en-US" sz="1400" dirty="0">
                <a:solidFill>
                  <a:srgbClr val="FFC000"/>
                </a:solidFill>
              </a:rPr>
              <a:t>생산부</a:t>
            </a:r>
            <a:r>
              <a:rPr lang="en-US" altLang="ko-KR" sz="1400" dirty="0">
                <a:solidFill>
                  <a:srgbClr val="FFC000"/>
                </a:solidFill>
              </a:rPr>
              <a:t>2 </a:t>
            </a:r>
            <a:r>
              <a:rPr lang="ko-KR" altLang="en-US" sz="1400" dirty="0" smtClean="0">
                <a:solidFill>
                  <a:srgbClr val="FFC000"/>
                </a:solidFill>
              </a:rPr>
              <a:t>부산</a:t>
            </a:r>
            <a:endParaRPr lang="en-US" altLang="ko-KR" sz="1400" dirty="0"/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COMMIT</a:t>
            </a:r>
            <a:r>
              <a:rPr lang="en-US" altLang="ko-KR" sz="1400" dirty="0"/>
              <a:t>;</a:t>
            </a: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FFC000"/>
                </a:solidFill>
              </a:rPr>
              <a:t>Q2</a:t>
            </a:r>
            <a:r>
              <a:rPr lang="en-US" altLang="ko-KR" sz="1400" dirty="0"/>
              <a:t>) </a:t>
            </a:r>
            <a:r>
              <a:rPr lang="ko-KR" altLang="en-US" sz="1400" dirty="0"/>
              <a:t>모든 </a:t>
            </a:r>
            <a:r>
              <a:rPr lang="en-US" altLang="ko-KR" sz="1400" dirty="0"/>
              <a:t>DNAME</a:t>
            </a:r>
            <a:r>
              <a:rPr lang="ko-KR" altLang="en-US" sz="1400" dirty="0"/>
              <a:t>을 </a:t>
            </a:r>
            <a:r>
              <a:rPr lang="en-US" altLang="ko-KR" sz="1400" dirty="0"/>
              <a:t>'</a:t>
            </a:r>
            <a:r>
              <a:rPr lang="ko-KR" altLang="en-US" sz="1400" dirty="0"/>
              <a:t>생산부</a:t>
            </a:r>
            <a:r>
              <a:rPr lang="en-US" altLang="ko-KR" sz="1400" dirty="0"/>
              <a:t>3'</a:t>
            </a:r>
            <a:r>
              <a:rPr lang="ko-KR" altLang="en-US" sz="1400" dirty="0"/>
              <a:t>으로 </a:t>
            </a:r>
            <a:r>
              <a:rPr lang="ko-KR" altLang="en-US" sz="1400" dirty="0" smtClean="0"/>
              <a:t>수정 해보기</a:t>
            </a:r>
            <a:endParaRPr lang="ko-KR" altLang="en-US" sz="1400" dirty="0"/>
          </a:p>
          <a:p>
            <a:pPr marL="36900" indent="0">
              <a:buNone/>
            </a:pPr>
            <a:endParaRPr lang="en-US" altLang="ko-KR" sz="1400" dirty="0" smtClean="0">
              <a:solidFill>
                <a:srgbClr val="00B0F0"/>
              </a:solidFill>
            </a:endParaRP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UPDATE </a:t>
            </a:r>
            <a:r>
              <a:rPr lang="en-US" altLang="ko-KR" sz="1400" dirty="0"/>
              <a:t>DEPT01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SET</a:t>
            </a:r>
            <a:r>
              <a:rPr lang="en-US" altLang="ko-KR" sz="1400" dirty="0"/>
              <a:t> DNAME = '</a:t>
            </a:r>
            <a:r>
              <a:rPr lang="ko-KR" altLang="en-US" sz="1400" dirty="0">
                <a:solidFill>
                  <a:srgbClr val="FFFF00"/>
                </a:solidFill>
              </a:rPr>
              <a:t>생산부</a:t>
            </a:r>
            <a:r>
              <a:rPr lang="en-US" altLang="ko-KR" sz="1400" dirty="0">
                <a:solidFill>
                  <a:srgbClr val="FFFF00"/>
                </a:solidFill>
              </a:rPr>
              <a:t>3</a:t>
            </a:r>
            <a:r>
              <a:rPr lang="en-US" altLang="ko-KR" sz="1400" dirty="0"/>
              <a:t>';</a:t>
            </a:r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4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FFC000"/>
                </a:solidFill>
              </a:rPr>
              <a:t>Q3</a:t>
            </a:r>
            <a:r>
              <a:rPr lang="en-US" altLang="ko-KR" sz="1400" dirty="0"/>
              <a:t>) </a:t>
            </a:r>
            <a:r>
              <a:rPr lang="ko-KR" altLang="en-US" sz="1400" dirty="0"/>
              <a:t>다시 되돌리기</a:t>
            </a:r>
          </a:p>
          <a:p>
            <a:pPr marL="36900" indent="0">
              <a:buNone/>
            </a:pPr>
            <a:endParaRPr lang="en-US" altLang="ko-KR" sz="1400" dirty="0" smtClean="0">
              <a:solidFill>
                <a:srgbClr val="00B0F0"/>
              </a:solidFill>
            </a:endParaRP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ROLLBACK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624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/* DELETE */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36900" indent="0">
              <a:buNone/>
            </a:pPr>
            <a:r>
              <a:rPr lang="ko-KR" altLang="en-US" sz="1600" dirty="0" smtClean="0">
                <a:solidFill>
                  <a:srgbClr val="FFC000"/>
                </a:solidFill>
              </a:rPr>
              <a:t>테이블에 </a:t>
            </a:r>
            <a:r>
              <a:rPr lang="ko-KR" altLang="en-US" sz="1600" dirty="0">
                <a:solidFill>
                  <a:srgbClr val="FFC000"/>
                </a:solidFill>
              </a:rPr>
              <a:t>있는 기존 </a:t>
            </a:r>
            <a:r>
              <a:rPr lang="en-US" altLang="ko-KR" sz="1600" dirty="0">
                <a:solidFill>
                  <a:srgbClr val="FFC000"/>
                </a:solidFill>
              </a:rPr>
              <a:t>TUPLE</a:t>
            </a:r>
            <a:r>
              <a:rPr lang="ko-KR" altLang="en-US" sz="1600" dirty="0">
                <a:solidFill>
                  <a:srgbClr val="FFC000"/>
                </a:solidFill>
              </a:rPr>
              <a:t>을 삭제하는 </a:t>
            </a:r>
            <a:r>
              <a:rPr lang="ko-KR" altLang="en-US" sz="1600" dirty="0" smtClean="0">
                <a:solidFill>
                  <a:srgbClr val="FFC000"/>
                </a:solidFill>
              </a:rPr>
              <a:t>명령</a:t>
            </a:r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00B0F0"/>
                </a:solidFill>
              </a:rPr>
              <a:t>DELETE</a:t>
            </a:r>
            <a:r>
              <a:rPr lang="en-US" altLang="ko-KR" sz="1600" dirty="0" smtClean="0"/>
              <a:t> TABLE_NAME</a:t>
            </a: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 smtClean="0"/>
              <a:t>[</a:t>
            </a:r>
            <a:r>
              <a:rPr lang="en-US" altLang="ko-KR" sz="1600" dirty="0">
                <a:solidFill>
                  <a:srgbClr val="00B0F0"/>
                </a:solidFill>
              </a:rPr>
              <a:t>WHERE</a:t>
            </a:r>
            <a:r>
              <a:rPr lang="en-US" altLang="ko-KR" sz="1600" dirty="0"/>
              <a:t> &lt;CONDITION</a:t>
            </a:r>
            <a:r>
              <a:rPr lang="en-US" altLang="ko-KR" sz="1600" dirty="0" smtClean="0"/>
              <a:t>&gt;];</a:t>
            </a:r>
            <a:endParaRPr lang="en-US" altLang="ko-KR" sz="1600" dirty="0"/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FFFF00"/>
                </a:solidFill>
              </a:rPr>
              <a:t>WHERE </a:t>
            </a:r>
            <a:r>
              <a:rPr lang="ko-KR" altLang="en-US" sz="1400" dirty="0">
                <a:solidFill>
                  <a:srgbClr val="FFFF00"/>
                </a:solidFill>
              </a:rPr>
              <a:t>절을 생략하면 테이블에 있는 모든 </a:t>
            </a:r>
            <a:r>
              <a:rPr lang="en-US" altLang="ko-KR" sz="1400" dirty="0">
                <a:solidFill>
                  <a:srgbClr val="FFFF00"/>
                </a:solidFill>
              </a:rPr>
              <a:t>TUPLE </a:t>
            </a:r>
            <a:r>
              <a:rPr lang="ko-KR" altLang="en-US" sz="1400" dirty="0">
                <a:solidFill>
                  <a:srgbClr val="FFFF00"/>
                </a:solidFill>
              </a:rPr>
              <a:t>삭제</a:t>
            </a:r>
          </a:p>
          <a:p>
            <a:pPr marL="36900" indent="0">
              <a:buNone/>
            </a:pPr>
            <a:endParaRPr lang="ko-KR" altLang="en-US" sz="1600" dirty="0"/>
          </a:p>
          <a:p>
            <a:pPr marL="36900" indent="0">
              <a:buNone/>
            </a:pPr>
            <a:endParaRPr lang="en-US" altLang="ko-KR" sz="16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endParaRPr lang="en-US" altLang="ko-KR" sz="16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FFC000"/>
                </a:solidFill>
              </a:rPr>
              <a:t>10</a:t>
            </a:r>
            <a:r>
              <a:rPr lang="ko-KR" altLang="en-US" sz="1600" dirty="0">
                <a:solidFill>
                  <a:srgbClr val="FFC000"/>
                </a:solidFill>
              </a:rPr>
              <a:t>번 부서의 특정 </a:t>
            </a:r>
            <a:r>
              <a:rPr lang="en-US" altLang="ko-KR" sz="1600" dirty="0">
                <a:solidFill>
                  <a:srgbClr val="FFC000"/>
                </a:solidFill>
              </a:rPr>
              <a:t>TUPLE</a:t>
            </a:r>
            <a:r>
              <a:rPr lang="ko-KR" altLang="en-US" sz="1600" dirty="0">
                <a:solidFill>
                  <a:srgbClr val="FFC000"/>
                </a:solidFill>
              </a:rPr>
              <a:t>만 삭제하기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DELETE</a:t>
            </a:r>
            <a:r>
              <a:rPr lang="en-US" altLang="ko-KR" sz="1600" dirty="0"/>
              <a:t> DEPT01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WHERE</a:t>
            </a:r>
            <a:r>
              <a:rPr lang="en-US" altLang="ko-KR" sz="1600" dirty="0"/>
              <a:t> DEPTNO = '</a:t>
            </a:r>
            <a:r>
              <a:rPr lang="en-US" altLang="ko-KR" sz="1600" dirty="0">
                <a:solidFill>
                  <a:srgbClr val="FFFF00"/>
                </a:solidFill>
              </a:rPr>
              <a:t>10</a:t>
            </a:r>
            <a:r>
              <a:rPr lang="en-US" altLang="ko-KR" sz="1600" dirty="0"/>
              <a:t>';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FFC000"/>
                </a:solidFill>
              </a:rPr>
              <a:t>20</a:t>
            </a:r>
            <a:r>
              <a:rPr lang="ko-KR" altLang="en-US" sz="1600" dirty="0">
                <a:solidFill>
                  <a:srgbClr val="FFC000"/>
                </a:solidFill>
              </a:rPr>
              <a:t>번 부서에 해당되는 인원 전원 삭제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DELETE</a:t>
            </a:r>
            <a:r>
              <a:rPr lang="en-US" altLang="ko-KR" sz="1600" dirty="0"/>
              <a:t> EMP02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WHERE</a:t>
            </a:r>
            <a:r>
              <a:rPr lang="en-US" altLang="ko-KR" sz="1600" dirty="0"/>
              <a:t> DEPTNO = '</a:t>
            </a:r>
            <a:r>
              <a:rPr lang="en-US" altLang="ko-KR" sz="1600" dirty="0">
                <a:solidFill>
                  <a:srgbClr val="FFFF00"/>
                </a:solidFill>
              </a:rPr>
              <a:t>20</a:t>
            </a:r>
            <a:r>
              <a:rPr lang="en-US" altLang="ko-KR" sz="1600" dirty="0"/>
              <a:t>';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87599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3">
            <a:noAutofit/>
          </a:bodyPr>
          <a:lstStyle/>
          <a:p>
            <a:pPr marL="36900" indent="0">
              <a:buNone/>
            </a:pPr>
            <a:r>
              <a:rPr lang="ko-KR" altLang="en-US" sz="1600" dirty="0">
                <a:solidFill>
                  <a:srgbClr val="FFC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테이블 생성하기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DROP TABLE </a:t>
            </a:r>
            <a:r>
              <a:rPr lang="en-US" altLang="ko-KR" sz="1600" dirty="0"/>
              <a:t>EMPLOYEE03;</a:t>
            </a:r>
          </a:p>
          <a:p>
            <a:pPr marL="36900" indent="0">
              <a:buNone/>
            </a:pPr>
            <a:endParaRPr lang="en-US" altLang="ko-KR" sz="1600" dirty="0" smtClean="0">
              <a:solidFill>
                <a:srgbClr val="00B0F0"/>
              </a:solidFill>
            </a:endParaRPr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00B0F0"/>
                </a:solidFill>
              </a:rPr>
              <a:t>CREATE </a:t>
            </a:r>
            <a:r>
              <a:rPr lang="en-US" altLang="ko-KR" sz="1600" dirty="0">
                <a:solidFill>
                  <a:srgbClr val="00B0F0"/>
                </a:solidFill>
              </a:rPr>
              <a:t>TABLE </a:t>
            </a:r>
            <a:r>
              <a:rPr lang="en-US" altLang="ko-KR" sz="1600" dirty="0"/>
              <a:t>EMPLOYEE03(</a:t>
            </a:r>
          </a:p>
          <a:p>
            <a:pPr marL="36900" indent="0">
              <a:buNone/>
            </a:pPr>
            <a:r>
              <a:rPr lang="en-US" altLang="ko-KR" sz="1600" dirty="0"/>
              <a:t>        EMPNO </a:t>
            </a:r>
            <a:r>
              <a:rPr lang="en-US" altLang="ko-KR" sz="1600" dirty="0">
                <a:solidFill>
                  <a:srgbClr val="00B0F0"/>
                </a:solidFill>
              </a:rPr>
              <a:t>NUMBER(4)</a:t>
            </a:r>
            <a:r>
              <a:rPr lang="en-US" altLang="ko-KR" sz="1600" dirty="0"/>
              <a:t>,</a:t>
            </a:r>
          </a:p>
          <a:p>
            <a:pPr marL="36900" indent="0">
              <a:buNone/>
            </a:pPr>
            <a:r>
              <a:rPr lang="en-US" altLang="ko-KR" sz="1600" dirty="0"/>
              <a:t>        ENAME </a:t>
            </a:r>
            <a:r>
              <a:rPr lang="en-US" altLang="ko-KR" sz="1600" dirty="0">
                <a:solidFill>
                  <a:srgbClr val="00B0F0"/>
                </a:solidFill>
              </a:rPr>
              <a:t>VARCHAR2(20)</a:t>
            </a:r>
            <a:r>
              <a:rPr lang="en-US" altLang="ko-KR" sz="1600" dirty="0"/>
              <a:t>,</a:t>
            </a:r>
          </a:p>
          <a:p>
            <a:pPr marL="36900" indent="0">
              <a:buNone/>
            </a:pPr>
            <a:r>
              <a:rPr lang="en-US" altLang="ko-KR" sz="1600" dirty="0"/>
              <a:t>        JOB </a:t>
            </a:r>
            <a:r>
              <a:rPr lang="en-US" altLang="ko-KR" sz="1600" dirty="0">
                <a:solidFill>
                  <a:srgbClr val="00B0F0"/>
                </a:solidFill>
              </a:rPr>
              <a:t>VARCHAR2(20)</a:t>
            </a:r>
            <a:r>
              <a:rPr lang="en-US" altLang="ko-KR" sz="1600" dirty="0"/>
              <a:t>,</a:t>
            </a:r>
          </a:p>
          <a:p>
            <a:pPr marL="36900" indent="0">
              <a:buNone/>
            </a:pPr>
            <a:r>
              <a:rPr lang="en-US" altLang="ko-KR" sz="1600" dirty="0"/>
              <a:t>        SAL </a:t>
            </a:r>
            <a:r>
              <a:rPr lang="en-US" altLang="ko-KR" sz="1600" dirty="0">
                <a:solidFill>
                  <a:srgbClr val="00B0F0"/>
                </a:solidFill>
              </a:rPr>
              <a:t>NUMBER(7, 3)</a:t>
            </a:r>
          </a:p>
          <a:p>
            <a:pPr marL="36900" indent="0">
              <a:buNone/>
            </a:pPr>
            <a:r>
              <a:rPr lang="en-US" altLang="ko-KR" sz="1600" dirty="0"/>
              <a:t>        );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DESC</a:t>
            </a:r>
            <a:r>
              <a:rPr lang="en-US" altLang="ko-KR" sz="1600" dirty="0"/>
              <a:t> EMPLOYEE03;</a:t>
            </a:r>
          </a:p>
          <a:p>
            <a:pPr marL="36900" indent="0">
              <a:buNone/>
            </a:pPr>
            <a:endParaRPr lang="en-US" altLang="ko-KR" sz="16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FFC000"/>
                </a:solidFill>
              </a:rPr>
              <a:t>DATA </a:t>
            </a:r>
            <a:r>
              <a:rPr lang="ko-KR" altLang="en-US" sz="1600" dirty="0" smtClean="0">
                <a:solidFill>
                  <a:srgbClr val="FFC000"/>
                </a:solidFill>
              </a:rPr>
              <a:t>입력 해보기</a:t>
            </a:r>
            <a:endParaRPr lang="ko-KR" altLang="en-US" sz="1600" dirty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INSERT</a:t>
            </a:r>
            <a:r>
              <a:rPr lang="en-US" altLang="ko-KR" sz="1600" dirty="0"/>
              <a:t> 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INTO</a:t>
            </a:r>
            <a:r>
              <a:rPr lang="en-US" altLang="ko-KR" sz="1600" dirty="0"/>
              <a:t> EMPLOYEE03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VALUES</a:t>
            </a:r>
            <a:r>
              <a:rPr lang="en-US" altLang="ko-KR" sz="1600" dirty="0"/>
              <a:t> (1000, '</a:t>
            </a:r>
            <a:r>
              <a:rPr lang="ko-KR" altLang="en-US" sz="1600" dirty="0">
                <a:solidFill>
                  <a:srgbClr val="FFFF00"/>
                </a:solidFill>
              </a:rPr>
              <a:t>한용운</a:t>
            </a:r>
            <a:r>
              <a:rPr lang="en-US" altLang="ko-KR" sz="1600" dirty="0"/>
              <a:t>', '</a:t>
            </a:r>
            <a:r>
              <a:rPr lang="ko-KR" altLang="en-US" sz="1600" dirty="0">
                <a:solidFill>
                  <a:srgbClr val="FFFF00"/>
                </a:solidFill>
              </a:rPr>
              <a:t>승려</a:t>
            </a:r>
            <a:r>
              <a:rPr lang="en-US" altLang="ko-KR" sz="1600" dirty="0"/>
              <a:t>', </a:t>
            </a:r>
            <a:r>
              <a:rPr lang="en-US" altLang="ko-KR" sz="1600" dirty="0">
                <a:solidFill>
                  <a:srgbClr val="00B0F0"/>
                </a:solidFill>
              </a:rPr>
              <a:t>100</a:t>
            </a:r>
            <a:r>
              <a:rPr lang="en-US" altLang="ko-KR" sz="1600" dirty="0"/>
              <a:t>);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INSERT</a:t>
            </a:r>
            <a:r>
              <a:rPr lang="en-US" altLang="ko-KR" sz="1600" dirty="0"/>
              <a:t> 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INTO</a:t>
            </a:r>
            <a:r>
              <a:rPr lang="en-US" altLang="ko-KR" sz="1600" dirty="0"/>
              <a:t> EMPLOYEE03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VALUES</a:t>
            </a:r>
            <a:r>
              <a:rPr lang="en-US" altLang="ko-KR" sz="1600" dirty="0"/>
              <a:t> (1000, '</a:t>
            </a:r>
            <a:r>
              <a:rPr lang="ko-KR" altLang="en-US" sz="1600" dirty="0">
                <a:solidFill>
                  <a:srgbClr val="FFFF00"/>
                </a:solidFill>
              </a:rPr>
              <a:t>허준</a:t>
            </a:r>
            <a:r>
              <a:rPr lang="en-US" altLang="ko-KR" sz="1600" dirty="0"/>
              <a:t>', '</a:t>
            </a:r>
            <a:r>
              <a:rPr lang="ko-KR" altLang="en-US" sz="1600" dirty="0">
                <a:solidFill>
                  <a:srgbClr val="FFFF00"/>
                </a:solidFill>
              </a:rPr>
              <a:t>의관</a:t>
            </a:r>
            <a:r>
              <a:rPr lang="en-US" altLang="ko-KR" sz="1600" dirty="0"/>
              <a:t>', </a:t>
            </a:r>
            <a:r>
              <a:rPr lang="en-US" altLang="ko-KR" sz="1600" dirty="0">
                <a:solidFill>
                  <a:srgbClr val="00B0F0"/>
                </a:solidFill>
              </a:rPr>
              <a:t>150</a:t>
            </a:r>
            <a:r>
              <a:rPr lang="en-US" altLang="ko-KR" sz="1600" dirty="0"/>
              <a:t>);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INSERT 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INTO</a:t>
            </a:r>
            <a:r>
              <a:rPr lang="en-US" altLang="ko-KR" sz="1600" dirty="0"/>
              <a:t> EMPLOYEE03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VALUES</a:t>
            </a:r>
            <a:r>
              <a:rPr lang="en-US" altLang="ko-KR" sz="1600" dirty="0"/>
              <a:t> (1000, '</a:t>
            </a:r>
            <a:r>
              <a:rPr lang="ko-KR" altLang="en-US" sz="1600" dirty="0">
                <a:solidFill>
                  <a:srgbClr val="FFFF00"/>
                </a:solidFill>
              </a:rPr>
              <a:t>주시경</a:t>
            </a:r>
            <a:r>
              <a:rPr lang="en-US" altLang="ko-KR" sz="1600" dirty="0"/>
              <a:t>', '</a:t>
            </a:r>
            <a:r>
              <a:rPr lang="ko-KR" altLang="en-US" sz="1600" dirty="0">
                <a:solidFill>
                  <a:srgbClr val="FFFF00"/>
                </a:solidFill>
              </a:rPr>
              <a:t>국어학자</a:t>
            </a:r>
            <a:r>
              <a:rPr lang="en-US" altLang="ko-KR" sz="1600" dirty="0"/>
              <a:t>',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00B0F0"/>
                </a:solidFill>
              </a:rPr>
              <a:t>250</a:t>
            </a:r>
            <a:r>
              <a:rPr lang="en-US" altLang="ko-KR" sz="1600" dirty="0"/>
              <a:t>);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INSERT 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INTO</a:t>
            </a:r>
            <a:r>
              <a:rPr lang="en-US" altLang="ko-KR" sz="1600" dirty="0"/>
              <a:t> EMPLOYEE03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VALUES </a:t>
            </a:r>
            <a:r>
              <a:rPr lang="en-US" altLang="ko-KR" sz="1600" dirty="0"/>
              <a:t>(1000, '</a:t>
            </a:r>
            <a:r>
              <a:rPr lang="ko-KR" altLang="en-US" sz="1600" dirty="0">
                <a:solidFill>
                  <a:srgbClr val="FFFF00"/>
                </a:solidFill>
              </a:rPr>
              <a:t>계백</a:t>
            </a:r>
            <a:r>
              <a:rPr lang="en-US" altLang="ko-KR" sz="1600" dirty="0"/>
              <a:t>', </a:t>
            </a:r>
            <a:r>
              <a:rPr lang="en-US" altLang="ko-K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‘ '</a:t>
            </a:r>
            <a:r>
              <a:rPr lang="en-US" altLang="ko-KR" sz="1600" dirty="0" smtClean="0"/>
              <a:t>, </a:t>
            </a:r>
            <a:r>
              <a:rPr lang="en-US" altLang="ko-KR" sz="1600" dirty="0">
                <a:solidFill>
                  <a:srgbClr val="00B0F0"/>
                </a:solidFill>
              </a:rPr>
              <a:t>250</a:t>
            </a:r>
            <a:r>
              <a:rPr lang="en-US" altLang="ko-KR" sz="1600" dirty="0"/>
              <a:t>);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INSERT 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INTO</a:t>
            </a:r>
            <a:r>
              <a:rPr lang="en-US" altLang="ko-KR" sz="1600" dirty="0"/>
              <a:t> EMPLOYEE03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VALUES</a:t>
            </a:r>
            <a:r>
              <a:rPr lang="en-US" altLang="ko-KR" sz="1600" dirty="0"/>
              <a:t> (1000, '</a:t>
            </a:r>
            <a:r>
              <a:rPr lang="ko-KR" altLang="en-US" sz="1600" dirty="0">
                <a:solidFill>
                  <a:srgbClr val="FFFF00"/>
                </a:solidFill>
              </a:rPr>
              <a:t>선덕여왕</a:t>
            </a:r>
            <a:r>
              <a:rPr lang="en-US" altLang="ko-KR" sz="1600" dirty="0"/>
              <a:t>', </a:t>
            </a:r>
            <a:r>
              <a:rPr lang="en-US" altLang="ko-K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NULL</a:t>
            </a:r>
            <a:r>
              <a:rPr lang="en-US" altLang="ko-KR" sz="1600" dirty="0"/>
              <a:t>,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00B0F0"/>
                </a:solidFill>
              </a:rPr>
              <a:t>200</a:t>
            </a:r>
            <a:r>
              <a:rPr lang="en-US" altLang="ko-KR" sz="1600" dirty="0"/>
              <a:t>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87423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36900" indent="0">
              <a:buNone/>
            </a:pPr>
            <a:endParaRPr lang="en-US" altLang="ko-KR" sz="16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FFC000"/>
                </a:solidFill>
              </a:rPr>
              <a:t>Q</a:t>
            </a:r>
            <a:r>
              <a:rPr lang="en-US" altLang="ko-KR" sz="1600" dirty="0"/>
              <a:t>) </a:t>
            </a:r>
            <a:r>
              <a:rPr lang="ko-KR" altLang="en-US" sz="1600" dirty="0"/>
              <a:t>급여가 </a:t>
            </a:r>
            <a:r>
              <a:rPr lang="en-US" altLang="ko-KR" sz="1600" dirty="0"/>
              <a:t>200</a:t>
            </a:r>
            <a:r>
              <a:rPr lang="ko-KR" altLang="en-US" sz="1600" dirty="0"/>
              <a:t>이 안되는 사원에게 </a:t>
            </a:r>
            <a:r>
              <a:rPr lang="en-US" altLang="ko-KR" sz="1600" dirty="0"/>
              <a:t>50</a:t>
            </a:r>
            <a:r>
              <a:rPr lang="ko-KR" altLang="en-US" sz="1600" dirty="0"/>
              <a:t>을 인상해주세요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UPDATE</a:t>
            </a:r>
            <a:r>
              <a:rPr lang="en-US" altLang="ko-KR" sz="1600" dirty="0"/>
              <a:t> EMPLOYEE03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SET</a:t>
            </a:r>
            <a:r>
              <a:rPr lang="en-US" altLang="ko-KR" sz="1600" dirty="0"/>
              <a:t> SAL = SAL + </a:t>
            </a:r>
            <a:r>
              <a:rPr lang="en-US" altLang="ko-KR" sz="1600" dirty="0">
                <a:solidFill>
                  <a:srgbClr val="00B0F0"/>
                </a:solidFill>
              </a:rPr>
              <a:t>50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WHERE</a:t>
            </a:r>
            <a:r>
              <a:rPr lang="en-US" altLang="ko-KR" sz="1600" dirty="0"/>
              <a:t> SAL &lt; 200;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ROLLBACK;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COMMIT;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endParaRPr lang="en-US" altLang="ko-KR" sz="16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endParaRPr lang="en-US" altLang="ko-KR" sz="1600" dirty="0">
              <a:solidFill>
                <a:srgbClr val="FFC000"/>
              </a:solidFill>
            </a:endParaRPr>
          </a:p>
          <a:p>
            <a:pPr marL="36900" indent="0">
              <a:buNone/>
            </a:pPr>
            <a:endParaRPr lang="en-US" altLang="ko-KR" sz="16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FFC000"/>
                </a:solidFill>
              </a:rPr>
              <a:t>Q</a:t>
            </a:r>
            <a:r>
              <a:rPr lang="en-US" altLang="ko-KR" sz="1600" dirty="0"/>
              <a:t>) </a:t>
            </a:r>
            <a:r>
              <a:rPr lang="ko-KR" altLang="en-US" sz="1600" dirty="0"/>
              <a:t>직업이 </a:t>
            </a:r>
            <a:r>
              <a:rPr lang="en-US" altLang="ko-KR" sz="1600" dirty="0"/>
              <a:t>NULL</a:t>
            </a:r>
            <a:r>
              <a:rPr lang="ko-KR" altLang="en-US" sz="1600" dirty="0"/>
              <a:t>인 사람의 사원 정보를 삭제하세요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DELETE</a:t>
            </a:r>
            <a:r>
              <a:rPr lang="en-US" altLang="ko-KR" sz="1600" dirty="0"/>
              <a:t> EMPLOYEE03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WHERE</a:t>
            </a:r>
            <a:r>
              <a:rPr lang="en-US" altLang="ko-KR" sz="1600" dirty="0"/>
              <a:t> JOB </a:t>
            </a:r>
            <a:r>
              <a:rPr lang="en-US" altLang="ko-KR" sz="1600" dirty="0">
                <a:solidFill>
                  <a:srgbClr val="00B0F0"/>
                </a:solidFill>
              </a:rPr>
              <a:t>IS NULL</a:t>
            </a:r>
            <a:r>
              <a:rPr lang="en-US" altLang="ko-KR" sz="1600" dirty="0"/>
              <a:t>;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SELECT</a:t>
            </a:r>
            <a:r>
              <a:rPr lang="en-US" altLang="ko-KR" sz="1600" dirty="0"/>
              <a:t> *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FROM</a:t>
            </a:r>
            <a:r>
              <a:rPr lang="en-US" altLang="ko-KR" sz="1600" dirty="0"/>
              <a:t> EMPLOYEE03;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4444537"/>
            <a:ext cx="2862074" cy="86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4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36900" indent="0">
              <a:buNone/>
            </a:pPr>
            <a:r>
              <a:rPr lang="en-US" altLang="ko-KR" sz="1600" dirty="0">
                <a:solidFill>
                  <a:srgbClr val="FFC000"/>
                </a:solidFill>
              </a:rPr>
              <a:t>---------------CREATE EMPLOYEE02---------------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DESC</a:t>
            </a:r>
            <a:r>
              <a:rPr lang="en-US" altLang="ko-KR" sz="1600" dirty="0"/>
              <a:t> EMPLOYEE02;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CREATE TABLE </a:t>
            </a:r>
            <a:r>
              <a:rPr lang="en-US" altLang="ko-KR" sz="1600" dirty="0"/>
              <a:t>EMPLOYEE02(</a:t>
            </a:r>
          </a:p>
          <a:p>
            <a:pPr marL="36900" indent="0">
              <a:buNone/>
            </a:pPr>
            <a:r>
              <a:rPr lang="en-US" altLang="ko-KR" sz="1600" dirty="0"/>
              <a:t>       EMPLOYEE_ID </a:t>
            </a:r>
            <a:r>
              <a:rPr lang="en-US" altLang="ko-KR" sz="1600" dirty="0">
                <a:solidFill>
                  <a:srgbClr val="00B0F0"/>
                </a:solidFill>
              </a:rPr>
              <a:t>NUMBER(10)</a:t>
            </a:r>
            <a:r>
              <a:rPr lang="en-US" altLang="ko-KR" sz="1600" dirty="0"/>
              <a:t>,</a:t>
            </a:r>
          </a:p>
          <a:p>
            <a:pPr marL="36900" indent="0">
              <a:buNone/>
            </a:pPr>
            <a:r>
              <a:rPr lang="en-US" altLang="ko-KR" sz="1600" dirty="0"/>
              <a:t>       NAME </a:t>
            </a:r>
            <a:r>
              <a:rPr lang="en-US" altLang="ko-KR" sz="1600" dirty="0">
                <a:solidFill>
                  <a:srgbClr val="00B0F0"/>
                </a:solidFill>
              </a:rPr>
              <a:t>VARCHAR2(20)</a:t>
            </a:r>
            <a:r>
              <a:rPr lang="en-US" altLang="ko-KR" sz="1600" dirty="0"/>
              <a:t>,</a:t>
            </a:r>
          </a:p>
          <a:p>
            <a:pPr marL="36900" indent="0">
              <a:buNone/>
            </a:pPr>
            <a:r>
              <a:rPr lang="en-US" altLang="ko-KR" sz="1600" dirty="0"/>
              <a:t>       SALARY </a:t>
            </a:r>
            <a:r>
              <a:rPr lang="en-US" altLang="ko-KR" sz="1600" dirty="0">
                <a:solidFill>
                  <a:srgbClr val="00B0F0"/>
                </a:solidFill>
              </a:rPr>
              <a:t>NUMBER(7, 2)</a:t>
            </a:r>
          </a:p>
          <a:p>
            <a:pPr marL="36900" indent="0">
              <a:buNone/>
            </a:pPr>
            <a:r>
              <a:rPr lang="en-US" altLang="ko-KR" sz="1600" dirty="0"/>
              <a:t>       );</a:t>
            </a:r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FFFF00"/>
                </a:solidFill>
              </a:rPr>
              <a:t>-- </a:t>
            </a:r>
            <a:r>
              <a:rPr lang="ko-KR" altLang="en-US" sz="1600" dirty="0">
                <a:solidFill>
                  <a:srgbClr val="FFFF00"/>
                </a:solidFill>
              </a:rPr>
              <a:t>쓰레기 테이블 삭제</a:t>
            </a:r>
            <a:r>
              <a:rPr lang="en-US" altLang="ko-KR" sz="1600" dirty="0">
                <a:solidFill>
                  <a:srgbClr val="FFFF00"/>
                </a:solidFill>
              </a:rPr>
              <a:t>, </a:t>
            </a:r>
            <a:r>
              <a:rPr lang="ko-KR" altLang="en-US" sz="1600" dirty="0">
                <a:solidFill>
                  <a:srgbClr val="FFFF00"/>
                </a:solidFill>
              </a:rPr>
              <a:t>정확하게는 휴지통 비우기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FFFF00"/>
                </a:solidFill>
              </a:rPr>
              <a:t>-- </a:t>
            </a:r>
            <a:r>
              <a:rPr lang="ko-KR" altLang="en-US" sz="1600" dirty="0">
                <a:solidFill>
                  <a:srgbClr val="FFFF00"/>
                </a:solidFill>
              </a:rPr>
              <a:t>남은 명령어 테이블에 대한 정보를 지운다</a:t>
            </a:r>
            <a:r>
              <a:rPr lang="en-US" altLang="ko-KR" sz="1600" dirty="0">
                <a:solidFill>
                  <a:srgbClr val="FFFF00"/>
                </a:solidFill>
              </a:rPr>
              <a:t>.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PURGE RECYCLEBIN</a:t>
            </a:r>
            <a:r>
              <a:rPr lang="en-US" altLang="ko-KR" sz="1600" dirty="0"/>
              <a:t>;</a:t>
            </a:r>
            <a:endParaRPr lang="ko-KR" altLang="en-US" sz="1600" dirty="0"/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FFC000"/>
                </a:solidFill>
              </a:rPr>
              <a:t>EMPLOYEE02</a:t>
            </a:r>
            <a:r>
              <a:rPr lang="ko-KR" altLang="en-US" sz="1600" dirty="0">
                <a:solidFill>
                  <a:srgbClr val="FFC000"/>
                </a:solidFill>
              </a:rPr>
              <a:t>와 완전히 같은 테이블 생성하기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CREATE TABLE </a:t>
            </a:r>
            <a:r>
              <a:rPr lang="en-US" altLang="ko-KR" sz="1600" dirty="0"/>
              <a:t>EMPLOYEE2_1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AS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SELECT</a:t>
            </a:r>
            <a:r>
              <a:rPr lang="en-US" altLang="ko-KR" sz="1600" dirty="0"/>
              <a:t> *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FROM</a:t>
            </a:r>
            <a:r>
              <a:rPr lang="en-US" altLang="ko-KR" sz="1600" dirty="0"/>
              <a:t> EMPLOYEE02;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/>
              <a:t>DESC EMPLOYEE2_1</a:t>
            </a:r>
            <a:r>
              <a:rPr lang="en-US" altLang="ko-KR" sz="1600" dirty="0" smtClean="0"/>
              <a:t>;</a:t>
            </a:r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ko-KR" altLang="en-US" sz="1600" dirty="0" smtClean="0"/>
              <a:t>→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92D050"/>
                </a:solidFill>
              </a:rPr>
              <a:t>EMPLOYEE2_1 == EMPLOYEE02</a:t>
            </a:r>
            <a:endParaRPr lang="en-US" altLang="ko-KR" sz="1600" dirty="0">
              <a:solidFill>
                <a:srgbClr val="92D050"/>
              </a:solidFill>
            </a:endParaRPr>
          </a:p>
          <a:p>
            <a:pPr marL="36900" indent="0"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40396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36900" indent="0">
              <a:buNone/>
            </a:pPr>
            <a:endParaRPr lang="en-US" altLang="ko-KR" sz="1800" dirty="0" smtClean="0"/>
          </a:p>
          <a:p>
            <a:pPr marL="36900" indent="0">
              <a:buNone/>
            </a:pPr>
            <a:r>
              <a:rPr lang="en-US" altLang="ko-KR" sz="1800" dirty="0" smtClean="0">
                <a:solidFill>
                  <a:srgbClr val="00B0F0"/>
                </a:solidFill>
              </a:rPr>
              <a:t>DROP </a:t>
            </a:r>
            <a:r>
              <a:rPr lang="en-US" altLang="ko-KR" sz="1800" dirty="0">
                <a:solidFill>
                  <a:srgbClr val="00B0F0"/>
                </a:solidFill>
              </a:rPr>
              <a:t>TABLE </a:t>
            </a:r>
            <a:r>
              <a:rPr lang="en-US" altLang="ko-KR" sz="1800" dirty="0"/>
              <a:t>DEPT02;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CREATE TABLE </a:t>
            </a:r>
            <a:r>
              <a:rPr lang="en-US" altLang="ko-KR" sz="1800" dirty="0"/>
              <a:t>DEPT02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AS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SELECT</a:t>
            </a:r>
            <a:r>
              <a:rPr lang="en-US" altLang="ko-KR" sz="1800" dirty="0"/>
              <a:t> *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FROM</a:t>
            </a:r>
            <a:r>
              <a:rPr lang="en-US" altLang="ko-KR" sz="1800" dirty="0"/>
              <a:t> DEPT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WHERE</a:t>
            </a: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rgbClr val="FFFF00"/>
                </a:solidFill>
              </a:rPr>
              <a:t>1 = 0</a:t>
            </a:r>
            <a:r>
              <a:rPr lang="en-US" altLang="ko-KR" sz="1800" dirty="0"/>
              <a:t>;</a:t>
            </a:r>
          </a:p>
          <a:p>
            <a:pPr marL="36900" indent="0">
              <a:buNone/>
            </a:pPr>
            <a:endParaRPr lang="en-US" altLang="ko-KR" sz="1800" dirty="0" smtClean="0"/>
          </a:p>
          <a:p>
            <a:pPr marL="36900" indent="0">
              <a:buNone/>
            </a:pPr>
            <a:r>
              <a:rPr lang="en-US" altLang="ko-KR" sz="1800" dirty="0" smtClean="0">
                <a:solidFill>
                  <a:srgbClr val="FFC000"/>
                </a:solidFill>
              </a:rPr>
              <a:t>-- </a:t>
            </a:r>
            <a:r>
              <a:rPr lang="en-US" altLang="ko-KR" sz="1800" dirty="0">
                <a:solidFill>
                  <a:srgbClr val="FFC000"/>
                </a:solidFill>
              </a:rPr>
              <a:t>FALSE : DATA </a:t>
            </a:r>
            <a:r>
              <a:rPr lang="ko-KR" altLang="en-US" sz="1800" dirty="0">
                <a:solidFill>
                  <a:srgbClr val="FFC000"/>
                </a:solidFill>
              </a:rPr>
              <a:t>내용 복사 안됨</a:t>
            </a:r>
            <a:r>
              <a:rPr lang="en-US" altLang="ko-KR" sz="1800" dirty="0">
                <a:solidFill>
                  <a:srgbClr val="FFC000"/>
                </a:solidFill>
              </a:rPr>
              <a:t>, </a:t>
            </a:r>
            <a:r>
              <a:rPr lang="ko-KR" altLang="en-US" sz="1800" dirty="0">
                <a:solidFill>
                  <a:srgbClr val="FFC000"/>
                </a:solidFill>
              </a:rPr>
              <a:t>구조만 복사 됨</a:t>
            </a:r>
          </a:p>
          <a:p>
            <a:pPr marL="36900" indent="0">
              <a:buNone/>
            </a:pPr>
            <a:endParaRPr lang="ko-KR" altLang="en-US" sz="1800" dirty="0"/>
          </a:p>
          <a:p>
            <a:pPr marL="36900" indent="0">
              <a:buNone/>
            </a:pPr>
            <a:endParaRPr lang="en-US" altLang="ko-KR" sz="1800" dirty="0"/>
          </a:p>
          <a:p>
            <a:pPr marL="36900" indent="0">
              <a:buNone/>
            </a:pPr>
            <a:r>
              <a:rPr lang="en-US" altLang="ko-KR" sz="1800" dirty="0" smtClean="0">
                <a:solidFill>
                  <a:srgbClr val="00B0F0"/>
                </a:solidFill>
              </a:rPr>
              <a:t>DROP </a:t>
            </a:r>
            <a:r>
              <a:rPr lang="en-US" altLang="ko-KR" sz="1800" dirty="0">
                <a:solidFill>
                  <a:srgbClr val="00B0F0"/>
                </a:solidFill>
              </a:rPr>
              <a:t>TABLE </a:t>
            </a:r>
            <a:r>
              <a:rPr lang="en-US" altLang="ko-KR" sz="1800" dirty="0"/>
              <a:t>DEPT02;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CREATE TABLE </a:t>
            </a:r>
            <a:r>
              <a:rPr lang="en-US" altLang="ko-KR" sz="1800" dirty="0"/>
              <a:t>DEPT02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AS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SELECT</a:t>
            </a:r>
            <a:r>
              <a:rPr lang="en-US" altLang="ko-KR" sz="1800" dirty="0"/>
              <a:t> *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FROM</a:t>
            </a:r>
            <a:r>
              <a:rPr lang="en-US" altLang="ko-KR" sz="1800" dirty="0"/>
              <a:t> DEPT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WHERE</a:t>
            </a: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rgbClr val="FFFF00"/>
                </a:solidFill>
              </a:rPr>
              <a:t>1 = 1</a:t>
            </a:r>
            <a:r>
              <a:rPr lang="en-US" altLang="ko-KR" sz="1800" dirty="0"/>
              <a:t>;</a:t>
            </a:r>
          </a:p>
          <a:p>
            <a:pPr marL="36900" indent="0">
              <a:buNone/>
            </a:pPr>
            <a:endParaRPr lang="en-US" altLang="ko-KR" sz="1800" dirty="0" smtClean="0"/>
          </a:p>
          <a:p>
            <a:pPr marL="36900" indent="0">
              <a:buNone/>
            </a:pPr>
            <a:r>
              <a:rPr lang="en-US" altLang="ko-KR" sz="1800" dirty="0" smtClean="0">
                <a:solidFill>
                  <a:srgbClr val="FFC000"/>
                </a:solidFill>
              </a:rPr>
              <a:t>-- </a:t>
            </a:r>
            <a:r>
              <a:rPr lang="en-US" altLang="ko-KR" sz="1800" dirty="0">
                <a:solidFill>
                  <a:srgbClr val="FFC000"/>
                </a:solidFill>
              </a:rPr>
              <a:t>TRUE : DATA </a:t>
            </a:r>
            <a:r>
              <a:rPr lang="ko-KR" altLang="en-US" sz="1800" dirty="0">
                <a:solidFill>
                  <a:srgbClr val="FFC000"/>
                </a:solidFill>
              </a:rPr>
              <a:t>내용도 복사됨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30778" y="4197927"/>
            <a:ext cx="1587731" cy="324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90676" y="4197926"/>
            <a:ext cx="1587731" cy="324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9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GROUP BY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특정 칼럼을 기준으로 </a:t>
            </a:r>
            <a:r>
              <a:rPr lang="ko-KR" altLang="en-US" dirty="0" smtClean="0"/>
              <a:t>그룹 함수를 </a:t>
            </a:r>
            <a:r>
              <a:rPr lang="ko-KR" altLang="en-US" dirty="0"/>
              <a:t>사용할 경우 어떤 </a:t>
            </a:r>
            <a:r>
              <a:rPr lang="ko-KR" altLang="en-US" dirty="0" smtClean="0"/>
              <a:t>칼럼 값을 </a:t>
            </a:r>
            <a:r>
              <a:rPr lang="ko-KR" altLang="en-US" dirty="0"/>
              <a:t>기준으로 </a:t>
            </a:r>
            <a:r>
              <a:rPr lang="ko-KR" altLang="en-US" dirty="0" smtClean="0"/>
              <a:t>그룹 함수를 </a:t>
            </a:r>
            <a:r>
              <a:rPr lang="ko-KR" altLang="en-US" dirty="0"/>
              <a:t>줄지 결정할 때 사용</a:t>
            </a:r>
          </a:p>
          <a:p>
            <a:pPr marL="3690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GROUP BY</a:t>
            </a:r>
          </a:p>
          <a:p>
            <a:pPr marL="36900" indent="0">
              <a:buNone/>
            </a:pPr>
            <a:endParaRPr lang="en-US" altLang="ko-KR" dirty="0" smtClean="0"/>
          </a:p>
          <a:p>
            <a:pPr marL="36900" indent="0">
              <a:buNone/>
            </a:pPr>
            <a:r>
              <a:rPr lang="en-US" altLang="ko-KR" dirty="0" smtClean="0"/>
              <a:t>EX)</a:t>
            </a:r>
            <a:endParaRPr lang="en-US" altLang="ko-KR" dirty="0"/>
          </a:p>
          <a:p>
            <a:pPr marL="36900" indent="0">
              <a:buNone/>
            </a:pPr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00B0F0"/>
                </a:solidFill>
              </a:rPr>
              <a:t>SELECT</a:t>
            </a:r>
            <a:r>
              <a:rPr lang="en-US" altLang="ko-KR" dirty="0"/>
              <a:t> COLUMN_NAME, GROUP FUNCTION</a:t>
            </a:r>
          </a:p>
          <a:p>
            <a:pPr marL="36900" indent="0">
              <a:buNone/>
            </a:pPr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00B0F0"/>
                </a:solidFill>
              </a:rPr>
              <a:t>FROM</a:t>
            </a:r>
            <a:r>
              <a:rPr lang="en-US" altLang="ko-KR" dirty="0"/>
              <a:t> TABLE_NAME</a:t>
            </a:r>
          </a:p>
          <a:p>
            <a:pPr marL="36900" indent="0">
              <a:buNone/>
            </a:pPr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00B0F0"/>
                </a:solidFill>
              </a:rPr>
              <a:t>WHERE</a:t>
            </a:r>
            <a:r>
              <a:rPr lang="en-US" altLang="ko-KR" dirty="0"/>
              <a:t> CONDITION</a:t>
            </a:r>
          </a:p>
          <a:p>
            <a:pPr marL="36900" indent="0">
              <a:buNone/>
            </a:pPr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00B0F0"/>
                </a:solidFill>
              </a:rPr>
              <a:t>GROUP BY </a:t>
            </a:r>
            <a:r>
              <a:rPr lang="en-US" altLang="ko-KR" dirty="0"/>
              <a:t>COLUMN_NAME;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56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36900" indent="0">
              <a:buNone/>
            </a:pPr>
            <a:r>
              <a:rPr lang="en-US" altLang="ko-KR" sz="1800" dirty="0" smtClean="0"/>
              <a:t> </a:t>
            </a:r>
            <a:r>
              <a:rPr lang="en-US" altLang="ko-KR" sz="1800" dirty="0">
                <a:solidFill>
                  <a:srgbClr val="FFC000"/>
                </a:solidFill>
              </a:rPr>
              <a:t>Q1</a:t>
            </a:r>
            <a:r>
              <a:rPr lang="en-US" altLang="ko-KR" sz="1800" dirty="0"/>
              <a:t>) </a:t>
            </a:r>
            <a:r>
              <a:rPr lang="ko-KR" altLang="en-US" sz="1800" dirty="0"/>
              <a:t>소속 부서별 최대 급여와 최소 급여 구하기</a:t>
            </a:r>
          </a:p>
          <a:p>
            <a:pPr marL="36900" indent="0">
              <a:buNone/>
            </a:pPr>
            <a:endParaRPr lang="en-US" altLang="ko-KR" sz="1800" dirty="0" smtClean="0"/>
          </a:p>
          <a:p>
            <a:pPr marL="36900" indent="0">
              <a:buNone/>
            </a:pPr>
            <a:r>
              <a:rPr lang="en-US" altLang="ko-KR" sz="1800" dirty="0" smtClean="0">
                <a:solidFill>
                  <a:srgbClr val="00B0F0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DEPTNO </a:t>
            </a:r>
            <a:r>
              <a:rPr lang="en-US" altLang="ko-KR" sz="1800" dirty="0">
                <a:solidFill>
                  <a:srgbClr val="00B0F0"/>
                </a:solidFill>
              </a:rPr>
              <a:t>AS</a:t>
            </a:r>
            <a:r>
              <a:rPr lang="en-US" altLang="ko-KR" sz="1800" dirty="0"/>
              <a:t> "</a:t>
            </a:r>
            <a:r>
              <a:rPr lang="ko-KR" altLang="en-US" sz="1800" dirty="0">
                <a:solidFill>
                  <a:srgbClr val="92D050"/>
                </a:solidFill>
              </a:rPr>
              <a:t>부서 번호</a:t>
            </a:r>
            <a:r>
              <a:rPr lang="en-US" altLang="ko-KR" sz="1800" dirty="0"/>
              <a:t>", </a:t>
            </a:r>
            <a:r>
              <a:rPr lang="en-US" altLang="ko-KR" sz="1800" dirty="0">
                <a:solidFill>
                  <a:srgbClr val="00B0F0"/>
                </a:solidFill>
              </a:rPr>
              <a:t>MAX</a:t>
            </a:r>
            <a:r>
              <a:rPr lang="en-US" altLang="ko-KR" sz="1800" dirty="0"/>
              <a:t>(SAL) </a:t>
            </a:r>
            <a:r>
              <a:rPr lang="en-US" altLang="ko-KR" sz="1800" dirty="0">
                <a:solidFill>
                  <a:srgbClr val="00B0F0"/>
                </a:solidFill>
              </a:rPr>
              <a:t>AS</a:t>
            </a:r>
            <a:r>
              <a:rPr lang="en-US" altLang="ko-KR" sz="1800" dirty="0"/>
              <a:t> "</a:t>
            </a:r>
            <a:r>
              <a:rPr lang="ko-KR" altLang="en-US" sz="1800" dirty="0">
                <a:solidFill>
                  <a:srgbClr val="92D050"/>
                </a:solidFill>
              </a:rPr>
              <a:t>최대 급여</a:t>
            </a:r>
            <a:r>
              <a:rPr lang="en-US" altLang="ko-KR" sz="1800" dirty="0"/>
              <a:t>", </a:t>
            </a:r>
            <a:r>
              <a:rPr lang="en-US" altLang="ko-KR" sz="1800" dirty="0">
                <a:solidFill>
                  <a:srgbClr val="00B0F0"/>
                </a:solidFill>
              </a:rPr>
              <a:t>MIN</a:t>
            </a:r>
            <a:r>
              <a:rPr lang="en-US" altLang="ko-KR" sz="1800" dirty="0"/>
              <a:t>(SAL) </a:t>
            </a:r>
            <a:r>
              <a:rPr lang="en-US" altLang="ko-KR" sz="1800" dirty="0">
                <a:solidFill>
                  <a:srgbClr val="00B0F0"/>
                </a:solidFill>
              </a:rPr>
              <a:t>AS</a:t>
            </a:r>
            <a:r>
              <a:rPr lang="en-US" altLang="ko-KR" sz="1800" dirty="0"/>
              <a:t> "</a:t>
            </a:r>
            <a:r>
              <a:rPr lang="ko-KR" altLang="en-US" sz="1800" dirty="0">
                <a:solidFill>
                  <a:srgbClr val="92D050"/>
                </a:solidFill>
              </a:rPr>
              <a:t>최소 급여</a:t>
            </a:r>
            <a:r>
              <a:rPr lang="en-US" altLang="ko-KR" sz="1800" dirty="0"/>
              <a:t>"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FROM</a:t>
            </a:r>
            <a:r>
              <a:rPr lang="en-US" altLang="ko-KR" sz="1800" dirty="0"/>
              <a:t> EMP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GROUP BY </a:t>
            </a:r>
            <a:r>
              <a:rPr lang="en-US" altLang="ko-KR" sz="1800" dirty="0"/>
              <a:t>DEPTNO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ORDER BY </a:t>
            </a:r>
            <a:r>
              <a:rPr lang="en-US" altLang="ko-KR" sz="1800" dirty="0"/>
              <a:t>DEPTNO </a:t>
            </a:r>
            <a:r>
              <a:rPr lang="en-US" altLang="ko-KR" sz="1800" dirty="0">
                <a:solidFill>
                  <a:srgbClr val="00B0F0"/>
                </a:solidFill>
              </a:rPr>
              <a:t>DESC</a:t>
            </a:r>
            <a:r>
              <a:rPr lang="en-US" altLang="ko-KR" sz="1800" dirty="0"/>
              <a:t>;</a:t>
            </a:r>
          </a:p>
          <a:p>
            <a:pPr marL="36900" indent="0">
              <a:buNone/>
            </a:pPr>
            <a:endParaRPr lang="en-US" altLang="ko-KR" sz="1800" dirty="0"/>
          </a:p>
          <a:p>
            <a:pPr marL="36900" indent="0">
              <a:buNone/>
            </a:pPr>
            <a:endParaRPr lang="en-US" altLang="ko-KR" sz="1800" dirty="0" smtClean="0"/>
          </a:p>
          <a:p>
            <a:pPr marL="36900" indent="0">
              <a:buNone/>
            </a:pPr>
            <a:endParaRPr lang="en-US" altLang="ko-KR" sz="1800" dirty="0"/>
          </a:p>
          <a:p>
            <a:pPr marL="36900" indent="0">
              <a:buNone/>
            </a:pPr>
            <a:r>
              <a:rPr lang="en-US" altLang="ko-KR" sz="1800" dirty="0" smtClean="0"/>
              <a:t> </a:t>
            </a:r>
            <a:r>
              <a:rPr lang="en-US" altLang="ko-KR" sz="1800" dirty="0">
                <a:solidFill>
                  <a:srgbClr val="FFC000"/>
                </a:solidFill>
              </a:rPr>
              <a:t>Q1-1</a:t>
            </a:r>
            <a:r>
              <a:rPr lang="en-US" altLang="ko-KR" sz="1800" dirty="0"/>
              <a:t>) </a:t>
            </a:r>
            <a:r>
              <a:rPr lang="ko-KR" altLang="en-US" sz="1800" dirty="0"/>
              <a:t>최고 급여의 평균 출력</a:t>
            </a:r>
          </a:p>
          <a:p>
            <a:pPr marL="36900" indent="0">
              <a:buNone/>
            </a:pPr>
            <a:endParaRPr lang="en-US" altLang="ko-KR" sz="1800" dirty="0" smtClean="0"/>
          </a:p>
          <a:p>
            <a:pPr marL="36900" indent="0">
              <a:buNone/>
            </a:pPr>
            <a:r>
              <a:rPr lang="en-US" altLang="ko-KR" sz="1800" dirty="0" smtClean="0">
                <a:solidFill>
                  <a:srgbClr val="00B0F0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>
                <a:solidFill>
                  <a:srgbClr val="00B0F0"/>
                </a:solidFill>
              </a:rPr>
              <a:t>MAX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rgbClr val="00B0F0"/>
                </a:solidFill>
              </a:rPr>
              <a:t>AVG</a:t>
            </a:r>
            <a:r>
              <a:rPr lang="en-US" altLang="ko-KR" sz="1800" dirty="0"/>
              <a:t>(SAL))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FROM</a:t>
            </a:r>
            <a:r>
              <a:rPr lang="en-US" altLang="ko-KR" sz="1800" dirty="0"/>
              <a:t> EMP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GROUP BY </a:t>
            </a:r>
            <a:r>
              <a:rPr lang="en-US" altLang="ko-KR" sz="1800" dirty="0"/>
              <a:t>DEPTNO;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997" y="4739814"/>
            <a:ext cx="2923366" cy="10513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122" y="4978155"/>
            <a:ext cx="1710747" cy="57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QUIZ_HAVING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36900" indent="0"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/>
              <a:t>SELECT </a:t>
            </a:r>
            <a:r>
              <a:rPr lang="ko-KR" altLang="en-US" sz="1400" dirty="0"/>
              <a:t>절에 조건을 사용하여 결과를 제한할 때는 </a:t>
            </a:r>
            <a:r>
              <a:rPr lang="en-US" altLang="ko-KR" sz="1400" dirty="0"/>
              <a:t>WHERE </a:t>
            </a:r>
            <a:r>
              <a:rPr lang="ko-KR" altLang="en-US" sz="1400" dirty="0"/>
              <a:t>절을 </a:t>
            </a:r>
            <a:r>
              <a:rPr lang="ko-KR" altLang="en-US" sz="1400" dirty="0" smtClean="0"/>
              <a:t>사용하지만</a:t>
            </a:r>
            <a:r>
              <a:rPr lang="en-US" altLang="ko-KR" sz="1400" dirty="0" smtClean="0"/>
              <a:t> GROUP</a:t>
            </a:r>
            <a:r>
              <a:rPr lang="ko-KR" altLang="en-US" sz="1400" dirty="0" smtClean="0"/>
              <a:t>의 </a:t>
            </a:r>
            <a:r>
              <a:rPr lang="ko-KR" altLang="en-US" sz="1400" dirty="0"/>
              <a:t>결과를 제한할 때는 </a:t>
            </a:r>
            <a:r>
              <a:rPr lang="en-US" altLang="ko-KR" sz="1400" dirty="0">
                <a:solidFill>
                  <a:srgbClr val="FFFF00"/>
                </a:solidFill>
              </a:rPr>
              <a:t>HAVING</a:t>
            </a:r>
            <a:r>
              <a:rPr lang="en-US" altLang="ko-KR" sz="1400" dirty="0"/>
              <a:t> </a:t>
            </a:r>
            <a:r>
              <a:rPr lang="ko-KR" altLang="en-US" sz="1400" dirty="0"/>
              <a:t>절을 사용</a:t>
            </a:r>
          </a:p>
          <a:p>
            <a:pPr marL="36900" indent="0">
              <a:buNone/>
            </a:pPr>
            <a:endParaRPr lang="ko-KR" altLang="en-US" sz="1400" dirty="0"/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FFC000"/>
                </a:solidFill>
              </a:rPr>
              <a:t>Q2</a:t>
            </a:r>
            <a:r>
              <a:rPr lang="en-US" altLang="ko-KR" sz="1400" dirty="0"/>
              <a:t>) </a:t>
            </a:r>
            <a:r>
              <a:rPr lang="ko-KR" altLang="en-US" sz="1400" dirty="0"/>
              <a:t>부서별 급여 평균이 </a:t>
            </a:r>
            <a:r>
              <a:rPr lang="en-US" altLang="ko-KR" sz="1400" dirty="0"/>
              <a:t>500 </a:t>
            </a:r>
            <a:r>
              <a:rPr lang="ko-KR" altLang="en-US" sz="1400" dirty="0"/>
              <a:t>이상인 부서의 번호와 급여 평균 구하기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SELECT</a:t>
            </a:r>
            <a:r>
              <a:rPr lang="en-US" altLang="ko-KR" sz="1400" dirty="0"/>
              <a:t> DEPTNO, AVG(SAL) </a:t>
            </a:r>
            <a:r>
              <a:rPr lang="en-US" altLang="ko-KR" sz="1400" dirty="0">
                <a:solidFill>
                  <a:srgbClr val="00B0F0"/>
                </a:solidFill>
              </a:rPr>
              <a:t>AS</a:t>
            </a:r>
            <a:r>
              <a:rPr lang="en-US" altLang="ko-KR" sz="1400" dirty="0"/>
              <a:t> "</a:t>
            </a:r>
            <a:r>
              <a:rPr lang="ko-KR" altLang="en-US" sz="1400" dirty="0">
                <a:solidFill>
                  <a:srgbClr val="92D050"/>
                </a:solidFill>
              </a:rPr>
              <a:t>급여 평균</a:t>
            </a:r>
            <a:r>
              <a:rPr lang="en-US" altLang="ko-KR" sz="1400" dirty="0"/>
              <a:t>"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FROM</a:t>
            </a:r>
            <a:r>
              <a:rPr lang="en-US" altLang="ko-KR" sz="1400" dirty="0"/>
              <a:t> EMP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GROUP BY </a:t>
            </a:r>
            <a:r>
              <a:rPr lang="en-US" altLang="ko-KR" sz="1400" dirty="0"/>
              <a:t>DEPTNO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HAVING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00B0F0"/>
                </a:solidFill>
              </a:rPr>
              <a:t>AVG</a:t>
            </a:r>
            <a:r>
              <a:rPr lang="en-US" altLang="ko-KR" sz="1400" dirty="0"/>
              <a:t>(SAL) &gt;= 500;</a:t>
            </a:r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FFC000"/>
                </a:solidFill>
              </a:rPr>
              <a:t>Q3</a:t>
            </a:r>
            <a:r>
              <a:rPr lang="en-US" altLang="ko-KR" sz="1400" dirty="0"/>
              <a:t>) </a:t>
            </a:r>
            <a:r>
              <a:rPr lang="ko-KR" altLang="en-US" sz="1400" dirty="0"/>
              <a:t>다음 </a:t>
            </a:r>
            <a:r>
              <a:rPr lang="ko-KR" altLang="en-US" sz="1400" dirty="0" err="1"/>
              <a:t>실행문의</a:t>
            </a:r>
            <a:r>
              <a:rPr lang="ko-KR" altLang="en-US" sz="1400" dirty="0"/>
              <a:t> 에러 이유를 적고</a:t>
            </a:r>
            <a:r>
              <a:rPr lang="en-US" altLang="ko-KR" sz="1400" dirty="0"/>
              <a:t>, </a:t>
            </a:r>
            <a:r>
              <a:rPr lang="ko-KR" altLang="en-US" sz="1400" dirty="0"/>
              <a:t>올바르게 수정</a:t>
            </a:r>
            <a:r>
              <a:rPr lang="en-US" altLang="ko-KR" sz="1400" dirty="0"/>
              <a:t>.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SELECT</a:t>
            </a:r>
            <a:r>
              <a:rPr lang="en-US" altLang="ko-KR" sz="1400" dirty="0"/>
              <a:t> DEPTNO, ENAME, </a:t>
            </a:r>
            <a:r>
              <a:rPr lang="en-US" altLang="ko-KR" sz="1400" dirty="0" smtClean="0">
                <a:solidFill>
                  <a:srgbClr val="00B0F0"/>
                </a:solidFill>
              </a:rPr>
              <a:t>AVG</a:t>
            </a:r>
            <a:r>
              <a:rPr lang="en-US" altLang="ko-KR" sz="1400" dirty="0" smtClean="0"/>
              <a:t>(SAL)</a:t>
            </a:r>
            <a:endParaRPr lang="en-US" altLang="ko-KR" sz="1400" dirty="0"/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FROM</a:t>
            </a:r>
            <a:r>
              <a:rPr lang="en-US" altLang="ko-KR" sz="1400" dirty="0"/>
              <a:t> EMP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GROUP BY </a:t>
            </a:r>
            <a:r>
              <a:rPr lang="en-US" altLang="ko-KR" sz="1400" dirty="0"/>
              <a:t>DEPTNO;</a:t>
            </a:r>
          </a:p>
          <a:p>
            <a:pPr marL="36900" indent="0">
              <a:buNone/>
            </a:pPr>
            <a:r>
              <a:rPr lang="en-US" altLang="ko-KR" sz="1400" dirty="0" smtClean="0"/>
              <a:t> </a:t>
            </a:r>
            <a:r>
              <a:rPr lang="ko-KR" altLang="en-US" sz="1400" dirty="0"/>
              <a:t>목록이 </a:t>
            </a:r>
            <a:r>
              <a:rPr lang="en-US" altLang="ko-KR" sz="1400" dirty="0"/>
              <a:t>GROUP BY </a:t>
            </a:r>
            <a:r>
              <a:rPr lang="ko-KR" altLang="en-US" sz="1400" dirty="0"/>
              <a:t>목록과 일치하지 않아 에러 발생</a:t>
            </a:r>
          </a:p>
          <a:p>
            <a:pPr marL="36900" indent="0">
              <a:buNone/>
            </a:pPr>
            <a:endParaRPr lang="ko-KR" altLang="en-US" sz="1400" dirty="0"/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SELECT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DEPTNO, ENAME, </a:t>
            </a:r>
            <a:r>
              <a:rPr lang="en-US" altLang="ko-KR" sz="1400" dirty="0" smtClean="0">
                <a:solidFill>
                  <a:srgbClr val="00B0F0"/>
                </a:solidFill>
              </a:rPr>
              <a:t>AVG</a:t>
            </a:r>
            <a:r>
              <a:rPr lang="en-US" altLang="ko-KR" sz="1400" dirty="0" smtClean="0"/>
              <a:t>(SAL)</a:t>
            </a:r>
            <a:endParaRPr lang="en-US" altLang="ko-KR" sz="1400" dirty="0"/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FROM</a:t>
            </a:r>
            <a:r>
              <a:rPr lang="en-US" altLang="ko-KR" sz="1400" dirty="0"/>
              <a:t> EMP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GROUP BY </a:t>
            </a:r>
            <a:r>
              <a:rPr lang="en-US" altLang="ko-KR" sz="1400" dirty="0"/>
              <a:t>DEPTNO, ENAME;</a:t>
            </a:r>
          </a:p>
          <a:p>
            <a:pPr marL="36900" indent="0"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/>
              <a:t>GROUP BY DEPTNO, ENAME; </a:t>
            </a:r>
            <a:r>
              <a:rPr lang="ko-KR" altLang="en-US" sz="1400" dirty="0"/>
              <a:t>을 </a:t>
            </a:r>
            <a:endParaRPr lang="en-US" altLang="ko-KR" sz="1400" dirty="0" smtClean="0"/>
          </a:p>
          <a:p>
            <a:pPr marL="36900" indent="0">
              <a:buNone/>
            </a:pPr>
            <a:r>
              <a:rPr lang="ko-KR" altLang="en-US" sz="1400" dirty="0" smtClean="0"/>
              <a:t>지우고 </a:t>
            </a:r>
            <a:r>
              <a:rPr lang="ko-KR" altLang="en-US" sz="1400" dirty="0"/>
              <a:t>실행시켜도 에러 발생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4934295"/>
            <a:ext cx="2445639" cy="6352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877" y="2556337"/>
            <a:ext cx="2476500" cy="781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2877" y="4161275"/>
            <a:ext cx="1518611" cy="19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8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36900" indent="0">
              <a:buNone/>
            </a:pPr>
            <a:r>
              <a:rPr lang="en-US" altLang="ko-KR" sz="1600" dirty="0">
                <a:solidFill>
                  <a:srgbClr val="FFC000"/>
                </a:solidFill>
              </a:rPr>
              <a:t>Q4</a:t>
            </a:r>
            <a:r>
              <a:rPr lang="en-US" altLang="ko-KR" sz="1600" dirty="0"/>
              <a:t>) HAVING </a:t>
            </a:r>
            <a:r>
              <a:rPr lang="ko-KR" altLang="en-US" sz="1600" dirty="0"/>
              <a:t>절을 사용하여 사원을 제외하고 급여 총액이 </a:t>
            </a:r>
            <a:r>
              <a:rPr lang="en-US" altLang="ko-KR" sz="1600" dirty="0"/>
              <a:t>1,000 </a:t>
            </a:r>
            <a:r>
              <a:rPr lang="ko-KR" altLang="en-US" sz="1600" dirty="0" smtClean="0"/>
              <a:t>이상인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직급별 인원 수를 구하고</a:t>
            </a:r>
            <a:r>
              <a:rPr lang="en-US" altLang="ko-KR" sz="1600" dirty="0"/>
              <a:t>, </a:t>
            </a:r>
            <a:r>
              <a:rPr lang="ko-KR" altLang="en-US" sz="1600" dirty="0"/>
              <a:t>급여 총액 </a:t>
            </a:r>
            <a:r>
              <a:rPr lang="ko-KR" altLang="en-US" sz="1600" dirty="0" smtClean="0"/>
              <a:t>구해 보기</a:t>
            </a:r>
            <a:r>
              <a:rPr lang="en-US" altLang="ko-KR" sz="1600" dirty="0"/>
              <a:t>, SAL </a:t>
            </a:r>
            <a:r>
              <a:rPr lang="ko-KR" altLang="en-US" sz="1600" dirty="0"/>
              <a:t>순으로 정렬</a:t>
            </a:r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FFC000"/>
                </a:solidFill>
              </a:rPr>
              <a:t>A 4-1</a:t>
            </a:r>
            <a:r>
              <a:rPr lang="en-US" altLang="ko-KR" sz="1600" dirty="0"/>
              <a:t>)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SELECT</a:t>
            </a:r>
            <a:r>
              <a:rPr lang="en-US" altLang="ko-KR" sz="1600" dirty="0"/>
              <a:t> JOB, COUNT(*), SUM(SAL)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FROM</a:t>
            </a:r>
            <a:r>
              <a:rPr lang="en-US" altLang="ko-KR" sz="1600" dirty="0"/>
              <a:t> EMP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WHERE</a:t>
            </a:r>
            <a:r>
              <a:rPr lang="en-US" altLang="ko-KR" sz="1600" dirty="0"/>
              <a:t> JOB != '</a:t>
            </a:r>
            <a:r>
              <a:rPr lang="ko-KR" altLang="en-US" sz="1600" dirty="0">
                <a:solidFill>
                  <a:srgbClr val="FFFF00"/>
                </a:solidFill>
              </a:rPr>
              <a:t>사원</a:t>
            </a:r>
            <a:r>
              <a:rPr lang="en-US" altLang="ko-KR" sz="1600" dirty="0"/>
              <a:t>'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GROUP BY </a:t>
            </a:r>
            <a:r>
              <a:rPr lang="en-US" altLang="ko-KR" sz="1600" dirty="0"/>
              <a:t>JOB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HAVING</a:t>
            </a:r>
            <a:r>
              <a:rPr lang="en-US" altLang="ko-KR" sz="1600" dirty="0"/>
              <a:t> SUM(SAL) &gt;= 1000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ORDER BY </a:t>
            </a:r>
            <a:r>
              <a:rPr lang="en-US" altLang="ko-KR" sz="1600" dirty="0"/>
              <a:t>SUM(SAL);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 smtClean="0"/>
              <a:t> </a:t>
            </a:r>
          </a:p>
          <a:p>
            <a:pPr marL="36900" indent="0">
              <a:buNone/>
            </a:pPr>
            <a:endParaRPr lang="en-US" altLang="ko-KR" sz="1600" dirty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FFC000"/>
                </a:solidFill>
              </a:rPr>
              <a:t>A4-2</a:t>
            </a:r>
            <a:r>
              <a:rPr lang="en-US" altLang="ko-KR" sz="1600" dirty="0"/>
              <a:t>)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SELECT</a:t>
            </a:r>
            <a:r>
              <a:rPr lang="en-US" altLang="ko-KR" sz="1600" dirty="0"/>
              <a:t> JOB, COUNT(*), SUM(SAL)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FROM</a:t>
            </a:r>
            <a:r>
              <a:rPr lang="en-US" altLang="ko-KR" sz="1600" dirty="0"/>
              <a:t> EMP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GROUP BY </a:t>
            </a:r>
            <a:r>
              <a:rPr lang="en-US" altLang="ko-KR" sz="1600" dirty="0"/>
              <a:t>JOB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HAVING</a:t>
            </a:r>
            <a:r>
              <a:rPr lang="en-US" altLang="ko-KR" sz="1600" dirty="0"/>
              <a:t> JOB != '</a:t>
            </a:r>
            <a:r>
              <a:rPr lang="ko-KR" altLang="en-US" sz="1600" dirty="0">
                <a:solidFill>
                  <a:srgbClr val="FFFF00"/>
                </a:solidFill>
              </a:rPr>
              <a:t>사원</a:t>
            </a:r>
            <a:r>
              <a:rPr lang="en-US" altLang="ko-KR" sz="1600" dirty="0"/>
              <a:t>' </a:t>
            </a:r>
            <a:r>
              <a:rPr lang="en-US" altLang="ko-KR" sz="1600" dirty="0">
                <a:solidFill>
                  <a:srgbClr val="00B0F0"/>
                </a:solidFill>
              </a:rPr>
              <a:t>AND</a:t>
            </a:r>
            <a:r>
              <a:rPr lang="en-US" altLang="ko-KR" sz="1600" dirty="0"/>
              <a:t> SUM(SAL) &gt;= </a:t>
            </a:r>
            <a:r>
              <a:rPr lang="en-US" altLang="ko-KR" sz="1600" dirty="0">
                <a:solidFill>
                  <a:srgbClr val="FFFF00"/>
                </a:solidFill>
              </a:rPr>
              <a:t>1000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ORDER BY </a:t>
            </a:r>
            <a:r>
              <a:rPr lang="en-US" altLang="ko-KR" sz="1600" dirty="0"/>
              <a:t>SUM(SAL);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052" y="4707775"/>
            <a:ext cx="2925248" cy="1083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4181" y="594359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동일한 결과가 나온다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16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36900" indent="0">
              <a:buNone/>
            </a:pPr>
            <a:r>
              <a:rPr lang="en-US" altLang="ko-KR" sz="1400" dirty="0" smtClean="0">
                <a:solidFill>
                  <a:srgbClr val="FFC000"/>
                </a:solidFill>
              </a:rPr>
              <a:t>Q5</a:t>
            </a:r>
            <a:r>
              <a:rPr lang="en-US" altLang="ko-KR" sz="1400" dirty="0"/>
              <a:t>) </a:t>
            </a:r>
            <a:r>
              <a:rPr lang="ko-KR" altLang="en-US" sz="1400" dirty="0"/>
              <a:t>부서 별 급여 최고액</a:t>
            </a:r>
            <a:r>
              <a:rPr lang="en-US" altLang="ko-KR" sz="1400" dirty="0"/>
              <a:t>, </a:t>
            </a:r>
            <a:r>
              <a:rPr lang="ko-KR" altLang="en-US" sz="1400" dirty="0"/>
              <a:t>최저액</a:t>
            </a:r>
            <a:r>
              <a:rPr lang="en-US" altLang="ko-KR" sz="1400" dirty="0"/>
              <a:t>, </a:t>
            </a:r>
            <a:r>
              <a:rPr lang="ko-KR" altLang="en-US" sz="1400" dirty="0"/>
              <a:t>총액 및 평균 출력</a:t>
            </a:r>
            <a:r>
              <a:rPr lang="en-US" altLang="ko-KR" sz="1400" dirty="0"/>
              <a:t>(ROUND() </a:t>
            </a:r>
            <a:r>
              <a:rPr lang="ko-KR" altLang="en-US" sz="1400" dirty="0"/>
              <a:t>사용</a:t>
            </a:r>
            <a:r>
              <a:rPr lang="en-US" altLang="ko-KR" sz="1400" dirty="0"/>
              <a:t>)</a:t>
            </a:r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SELECT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DEPTNO,</a:t>
            </a:r>
          </a:p>
          <a:p>
            <a:pPr marL="36900" indent="0">
              <a:buNone/>
            </a:pPr>
            <a:r>
              <a:rPr lang="en-US" altLang="ko-KR" sz="1400" dirty="0"/>
              <a:t>       </a:t>
            </a:r>
            <a:r>
              <a:rPr lang="en-US" altLang="ko-KR" sz="1400" dirty="0" smtClean="0"/>
              <a:t>	       </a:t>
            </a:r>
            <a:r>
              <a:rPr lang="en-US" altLang="ko-KR" sz="1400" dirty="0" smtClean="0">
                <a:solidFill>
                  <a:srgbClr val="00B0F0"/>
                </a:solidFill>
              </a:rPr>
              <a:t>MAX</a:t>
            </a:r>
            <a:r>
              <a:rPr lang="en-US" altLang="ko-KR" sz="1400" dirty="0" smtClean="0"/>
              <a:t>(SAL</a:t>
            </a:r>
            <a:r>
              <a:rPr lang="en-US" altLang="ko-KR" sz="1400" dirty="0"/>
              <a:t>) </a:t>
            </a:r>
            <a:r>
              <a:rPr lang="en-US" altLang="ko-KR" sz="1400" dirty="0">
                <a:solidFill>
                  <a:srgbClr val="00B0F0"/>
                </a:solidFill>
              </a:rPr>
              <a:t>AS</a:t>
            </a:r>
            <a:r>
              <a:rPr lang="en-US" altLang="ko-KR" sz="1400" dirty="0"/>
              <a:t> "</a:t>
            </a:r>
            <a:r>
              <a:rPr lang="en-US" altLang="ko-KR" sz="1400" dirty="0">
                <a:solidFill>
                  <a:srgbClr val="92D050"/>
                </a:solidFill>
              </a:rPr>
              <a:t>MAXIMUM</a:t>
            </a:r>
            <a:r>
              <a:rPr lang="en-US" altLang="ko-KR" sz="1400" dirty="0"/>
              <a:t>", </a:t>
            </a:r>
          </a:p>
          <a:p>
            <a:pPr marL="36900" indent="0">
              <a:buNone/>
            </a:pPr>
            <a:r>
              <a:rPr lang="en-US" altLang="ko-KR" sz="1400" dirty="0"/>
              <a:t>       </a:t>
            </a:r>
            <a:r>
              <a:rPr lang="en-US" altLang="ko-KR" sz="1400" dirty="0" smtClean="0"/>
              <a:t>	       </a:t>
            </a:r>
            <a:r>
              <a:rPr lang="en-US" altLang="ko-KR" sz="1400" dirty="0" smtClean="0">
                <a:solidFill>
                  <a:srgbClr val="00B0F0"/>
                </a:solidFill>
              </a:rPr>
              <a:t>MIN</a:t>
            </a:r>
            <a:r>
              <a:rPr lang="en-US" altLang="ko-KR" sz="1400" dirty="0" smtClean="0"/>
              <a:t>(SAL</a:t>
            </a:r>
            <a:r>
              <a:rPr lang="en-US" altLang="ko-KR" sz="1400" dirty="0"/>
              <a:t>) </a:t>
            </a:r>
            <a:r>
              <a:rPr lang="en-US" altLang="ko-KR" sz="1400" dirty="0">
                <a:solidFill>
                  <a:srgbClr val="00B0F0"/>
                </a:solidFill>
              </a:rPr>
              <a:t>AS</a:t>
            </a:r>
            <a:r>
              <a:rPr lang="en-US" altLang="ko-KR" sz="1400" dirty="0"/>
              <a:t> "</a:t>
            </a:r>
            <a:r>
              <a:rPr lang="en-US" altLang="ko-KR" sz="1400" dirty="0">
                <a:solidFill>
                  <a:srgbClr val="92D050"/>
                </a:solidFill>
              </a:rPr>
              <a:t>MINIMUM</a:t>
            </a:r>
            <a:r>
              <a:rPr lang="en-US" altLang="ko-KR" sz="1400" dirty="0"/>
              <a:t>",</a:t>
            </a:r>
          </a:p>
          <a:p>
            <a:pPr marL="36900" indent="0">
              <a:buNone/>
            </a:pPr>
            <a:r>
              <a:rPr lang="en-US" altLang="ko-KR" sz="1400" dirty="0"/>
              <a:t>       </a:t>
            </a:r>
            <a:r>
              <a:rPr lang="en-US" altLang="ko-KR" sz="1400" dirty="0" smtClean="0"/>
              <a:t>	       </a:t>
            </a:r>
            <a:r>
              <a:rPr lang="en-US" altLang="ko-KR" sz="1400" dirty="0" smtClean="0">
                <a:solidFill>
                  <a:srgbClr val="00B0F0"/>
                </a:solidFill>
              </a:rPr>
              <a:t>SUM</a:t>
            </a:r>
            <a:r>
              <a:rPr lang="en-US" altLang="ko-KR" sz="1400" dirty="0" smtClean="0"/>
              <a:t>(SAL</a:t>
            </a:r>
            <a:r>
              <a:rPr lang="en-US" altLang="ko-KR" sz="1400" dirty="0"/>
              <a:t>) </a:t>
            </a:r>
            <a:r>
              <a:rPr lang="en-US" altLang="ko-KR" sz="1400" dirty="0">
                <a:solidFill>
                  <a:srgbClr val="00B0F0"/>
                </a:solidFill>
              </a:rPr>
              <a:t>AS</a:t>
            </a:r>
            <a:r>
              <a:rPr lang="en-US" altLang="ko-KR" sz="1400" dirty="0"/>
              <a:t> "</a:t>
            </a:r>
            <a:r>
              <a:rPr lang="en-US" altLang="ko-KR" sz="1400" dirty="0">
                <a:solidFill>
                  <a:srgbClr val="92D050"/>
                </a:solidFill>
              </a:rPr>
              <a:t>SUM</a:t>
            </a:r>
            <a:r>
              <a:rPr lang="en-US" altLang="ko-KR" sz="1400" dirty="0"/>
              <a:t>",</a:t>
            </a:r>
          </a:p>
          <a:p>
            <a:pPr marL="36900" indent="0">
              <a:buNone/>
            </a:pPr>
            <a:r>
              <a:rPr lang="en-US" altLang="ko-KR" sz="1400" dirty="0"/>
              <a:t>       </a:t>
            </a:r>
            <a:r>
              <a:rPr lang="en-US" altLang="ko-KR" sz="1400" dirty="0" smtClean="0"/>
              <a:t>	       </a:t>
            </a:r>
            <a:r>
              <a:rPr lang="en-US" altLang="ko-KR" sz="1400" dirty="0" smtClean="0">
                <a:solidFill>
                  <a:srgbClr val="00B0F0"/>
                </a:solidFill>
              </a:rPr>
              <a:t>ROUND</a:t>
            </a:r>
            <a:r>
              <a:rPr lang="en-US" altLang="ko-KR" sz="1400" dirty="0" smtClean="0"/>
              <a:t>(</a:t>
            </a:r>
            <a:r>
              <a:rPr lang="en-US" altLang="ko-KR" sz="1400" dirty="0" smtClean="0">
                <a:solidFill>
                  <a:srgbClr val="00B0F0"/>
                </a:solidFill>
              </a:rPr>
              <a:t>AVG</a:t>
            </a:r>
            <a:r>
              <a:rPr lang="en-US" altLang="ko-KR" sz="1400" dirty="0" smtClean="0"/>
              <a:t>(SAL</a:t>
            </a:r>
            <a:r>
              <a:rPr lang="en-US" altLang="ko-KR" sz="1400" dirty="0"/>
              <a:t>)) </a:t>
            </a:r>
            <a:r>
              <a:rPr lang="en-US" altLang="ko-KR" sz="1400" dirty="0">
                <a:solidFill>
                  <a:srgbClr val="00B0F0"/>
                </a:solidFill>
              </a:rPr>
              <a:t>AS</a:t>
            </a:r>
            <a:r>
              <a:rPr lang="en-US" altLang="ko-KR" sz="1400" dirty="0"/>
              <a:t> "</a:t>
            </a:r>
            <a:r>
              <a:rPr lang="en-US" altLang="ko-KR" sz="1400" dirty="0">
                <a:solidFill>
                  <a:srgbClr val="92D050"/>
                </a:solidFill>
              </a:rPr>
              <a:t>AVERAGE</a:t>
            </a:r>
            <a:r>
              <a:rPr lang="en-US" altLang="ko-KR" sz="1400" dirty="0"/>
              <a:t>"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FROM</a:t>
            </a:r>
            <a:r>
              <a:rPr lang="en-US" altLang="ko-KR" sz="1400" dirty="0"/>
              <a:t> EMP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GROUP BY </a:t>
            </a:r>
            <a:r>
              <a:rPr lang="en-US" altLang="ko-KR" sz="1400" dirty="0"/>
              <a:t>DEPTNO;</a:t>
            </a:r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FFC000"/>
                </a:solidFill>
              </a:rPr>
              <a:t>Q6</a:t>
            </a:r>
            <a:r>
              <a:rPr lang="en-US" altLang="ko-KR" sz="1400" dirty="0"/>
              <a:t>) </a:t>
            </a:r>
            <a:r>
              <a:rPr lang="ko-KR" altLang="en-US" sz="1400" dirty="0"/>
              <a:t>담당 직급별 사원 수 출력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SELECT</a:t>
            </a:r>
            <a:r>
              <a:rPr lang="en-US" altLang="ko-KR" sz="1400" dirty="0"/>
              <a:t> JOB, COUNT(JOB)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FROM</a:t>
            </a:r>
            <a:r>
              <a:rPr lang="en-US" altLang="ko-KR" sz="1400" dirty="0"/>
              <a:t> EMP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GROUP BY </a:t>
            </a:r>
            <a:r>
              <a:rPr lang="en-US" altLang="ko-KR" sz="1400" dirty="0"/>
              <a:t>JOB;</a:t>
            </a:r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4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FFC000"/>
                </a:solidFill>
              </a:rPr>
              <a:t>Q7</a:t>
            </a:r>
            <a:r>
              <a:rPr lang="en-US" altLang="ko-KR" sz="1400" dirty="0"/>
              <a:t>) </a:t>
            </a:r>
            <a:r>
              <a:rPr lang="ko-KR" altLang="en-US" sz="1400" dirty="0"/>
              <a:t>과장의 수를 조회해보자</a:t>
            </a:r>
            <a:r>
              <a:rPr lang="en-US" altLang="ko-KR" sz="1400" dirty="0"/>
              <a:t>, GROUP BY </a:t>
            </a:r>
            <a:r>
              <a:rPr lang="ko-KR" altLang="en-US" sz="1400" dirty="0"/>
              <a:t>사용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SELECT</a:t>
            </a:r>
            <a:r>
              <a:rPr lang="en-US" altLang="ko-KR" sz="1400" dirty="0"/>
              <a:t> JOB, COUNT(JOB)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FROM</a:t>
            </a:r>
            <a:r>
              <a:rPr lang="en-US" altLang="ko-KR" sz="1400" dirty="0"/>
              <a:t> EMP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WHERE</a:t>
            </a:r>
            <a:r>
              <a:rPr lang="en-US" altLang="ko-KR" sz="1400" dirty="0"/>
              <a:t> JOB = '</a:t>
            </a:r>
            <a:r>
              <a:rPr lang="ko-KR" altLang="en-US" sz="1400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과장</a:t>
            </a:r>
            <a:r>
              <a:rPr lang="en-US" altLang="ko-KR" sz="1400" dirty="0"/>
              <a:t>'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GROUP BY </a:t>
            </a:r>
            <a:r>
              <a:rPr lang="en-US" altLang="ko-KR" sz="1400" dirty="0"/>
              <a:t>JOB;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5029200"/>
            <a:ext cx="3419475" cy="762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232" y="1732449"/>
            <a:ext cx="1457325" cy="1323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680" y="5122848"/>
            <a:ext cx="2044877" cy="57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2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36900" indent="0">
              <a:buNone/>
            </a:pPr>
            <a:r>
              <a:rPr lang="en-US" altLang="ko-KR" sz="1600" dirty="0" smtClean="0">
                <a:solidFill>
                  <a:srgbClr val="FFC000"/>
                </a:solidFill>
              </a:rPr>
              <a:t>Q8</a:t>
            </a:r>
            <a:r>
              <a:rPr lang="en-US" altLang="ko-KR" sz="1600" dirty="0"/>
              <a:t>) </a:t>
            </a:r>
            <a:r>
              <a:rPr lang="ko-KR" altLang="en-US" sz="1600" dirty="0"/>
              <a:t>급여 최고액</a:t>
            </a:r>
            <a:r>
              <a:rPr lang="en-US" altLang="ko-KR" sz="1600" dirty="0"/>
              <a:t>, </a:t>
            </a:r>
            <a:r>
              <a:rPr lang="ko-KR" altLang="en-US" sz="1600" dirty="0"/>
              <a:t>급여 최저액의 차액 출력하기</a:t>
            </a:r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00B0F0"/>
                </a:solidFill>
              </a:rPr>
              <a:t>SELECT</a:t>
            </a:r>
            <a:r>
              <a:rPr lang="en-US" altLang="ko-KR" sz="1600" dirty="0" smtClean="0"/>
              <a:t> </a:t>
            </a:r>
            <a:r>
              <a:rPr lang="en-US" altLang="ko-KR" sz="1600" dirty="0">
                <a:solidFill>
                  <a:srgbClr val="00B0F0"/>
                </a:solidFill>
              </a:rPr>
              <a:t>MAX</a:t>
            </a:r>
            <a:r>
              <a:rPr lang="en-US" altLang="ko-KR" sz="1600" dirty="0"/>
              <a:t>(SAL),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smtClean="0">
                <a:solidFill>
                  <a:srgbClr val="00B0F0"/>
                </a:solidFill>
              </a:rPr>
              <a:t>MIN</a:t>
            </a:r>
            <a:r>
              <a:rPr lang="en-US" altLang="ko-KR" sz="1600" dirty="0" smtClean="0"/>
              <a:t>(SAL</a:t>
            </a:r>
            <a:r>
              <a:rPr lang="en-US" altLang="ko-KR" sz="1600" dirty="0"/>
              <a:t>),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smtClean="0">
                <a:solidFill>
                  <a:srgbClr val="FFFF00"/>
                </a:solidFill>
              </a:rPr>
              <a:t>ABS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00B0F0"/>
                </a:solidFill>
              </a:rPr>
              <a:t>MAX</a:t>
            </a:r>
            <a:r>
              <a:rPr lang="en-US" altLang="ko-KR" sz="1600" dirty="0" smtClean="0"/>
              <a:t>(SAL</a:t>
            </a:r>
            <a:r>
              <a:rPr lang="en-US" altLang="ko-KR" sz="1600" dirty="0"/>
              <a:t>) - </a:t>
            </a:r>
            <a:r>
              <a:rPr lang="en-US" altLang="ko-KR" sz="1600" dirty="0">
                <a:solidFill>
                  <a:srgbClr val="00B0F0"/>
                </a:solidFill>
              </a:rPr>
              <a:t>MIN</a:t>
            </a:r>
            <a:r>
              <a:rPr lang="en-US" altLang="ko-KR" sz="1600" dirty="0"/>
              <a:t>(SAL)) "</a:t>
            </a:r>
            <a:r>
              <a:rPr lang="ko-KR" altLang="en-US" sz="1600" dirty="0">
                <a:solidFill>
                  <a:srgbClr val="92D050"/>
                </a:solidFill>
              </a:rPr>
              <a:t>차액</a:t>
            </a:r>
            <a:r>
              <a:rPr lang="en-US" altLang="ko-KR" sz="1600" dirty="0"/>
              <a:t>"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FROM</a:t>
            </a:r>
            <a:r>
              <a:rPr lang="en-US" altLang="ko-KR" sz="1600" dirty="0"/>
              <a:t> EMP;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FFC000"/>
                </a:solidFill>
              </a:rPr>
              <a:t>Q9</a:t>
            </a:r>
            <a:r>
              <a:rPr lang="en-US" altLang="ko-KR" sz="1600" dirty="0"/>
              <a:t>) </a:t>
            </a:r>
            <a:r>
              <a:rPr lang="ko-KR" altLang="en-US" sz="1600" dirty="0"/>
              <a:t>부서 별 사원 수</a:t>
            </a:r>
            <a:r>
              <a:rPr lang="en-US" altLang="ko-KR" sz="1600" dirty="0"/>
              <a:t>, </a:t>
            </a:r>
            <a:r>
              <a:rPr lang="ko-KR" altLang="en-US" sz="1600" dirty="0"/>
              <a:t>평균 급여를 반올림</a:t>
            </a:r>
            <a:r>
              <a:rPr lang="en-US" altLang="ko-KR" sz="1600" dirty="0"/>
              <a:t>. AS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/>
              <a:t>"</a:t>
            </a:r>
            <a:r>
              <a:rPr lang="en-US" altLang="ko-KR" sz="1600" dirty="0"/>
              <a:t>NUMBER OF </a:t>
            </a:r>
            <a:r>
              <a:rPr lang="en-US" altLang="ko-KR" sz="1600" dirty="0" smtClean="0"/>
              <a:t>PEOPLE”. </a:t>
            </a:r>
            <a:r>
              <a:rPr lang="ko-KR" altLang="en-US" sz="1600" dirty="0"/>
              <a:t>부서 그룹 정렬</a:t>
            </a:r>
            <a:r>
              <a:rPr lang="en-US" altLang="ko-KR" sz="1600" dirty="0"/>
              <a:t>, </a:t>
            </a:r>
            <a:r>
              <a:rPr lang="ko-KR" altLang="en-US" sz="1600" dirty="0"/>
              <a:t>부서 번호를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ko-KR" altLang="en-US" sz="1600" dirty="0" smtClean="0"/>
              <a:t>오름차순으로 </a:t>
            </a:r>
            <a:r>
              <a:rPr lang="ko-KR" altLang="en-US" sz="1600" dirty="0"/>
              <a:t>정렬</a:t>
            </a:r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00B0F0"/>
                </a:solidFill>
              </a:rPr>
              <a:t>SELECT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DEPTNO,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smtClean="0">
                <a:solidFill>
                  <a:srgbClr val="00B0F0"/>
                </a:solidFill>
              </a:rPr>
              <a:t>COUNT</a:t>
            </a:r>
            <a:r>
              <a:rPr lang="en-US" altLang="ko-KR" sz="1600" dirty="0" smtClean="0"/>
              <a:t>(JOB</a:t>
            </a:r>
            <a:r>
              <a:rPr lang="en-US" altLang="ko-KR" sz="1600" dirty="0"/>
              <a:t>) </a:t>
            </a:r>
            <a:r>
              <a:rPr lang="en-US" altLang="ko-KR" sz="1600" dirty="0">
                <a:solidFill>
                  <a:srgbClr val="00B0F0"/>
                </a:solidFill>
              </a:rPr>
              <a:t>AS</a:t>
            </a:r>
            <a:r>
              <a:rPr lang="en-US" altLang="ko-KR" sz="1600" dirty="0"/>
              <a:t> "</a:t>
            </a:r>
            <a:r>
              <a:rPr lang="en-US" altLang="ko-KR" sz="1600" dirty="0">
                <a:solidFill>
                  <a:srgbClr val="92D050"/>
                </a:solidFill>
              </a:rPr>
              <a:t>NUMBER OF PEOPLE</a:t>
            </a:r>
            <a:r>
              <a:rPr lang="en-US" altLang="ko-KR" sz="1600" dirty="0"/>
              <a:t>",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smtClean="0">
                <a:solidFill>
                  <a:srgbClr val="00B0F0"/>
                </a:solidFill>
              </a:rPr>
              <a:t>ROUND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00B0F0"/>
                </a:solidFill>
              </a:rPr>
              <a:t>AVG</a:t>
            </a:r>
            <a:r>
              <a:rPr lang="en-US" altLang="ko-KR" sz="1600" dirty="0" smtClean="0"/>
              <a:t>(SAL), </a:t>
            </a:r>
            <a:r>
              <a:rPr lang="en-US" altLang="ko-KR" sz="1600" dirty="0" smtClean="0">
                <a:solidFill>
                  <a:srgbClr val="00B0F0"/>
                </a:solidFill>
              </a:rPr>
              <a:t>2</a:t>
            </a:r>
            <a:r>
              <a:rPr lang="en-US" altLang="ko-KR" sz="1600" dirty="0"/>
              <a:t>) </a:t>
            </a:r>
            <a:r>
              <a:rPr lang="en-US" altLang="ko-KR" sz="1600" dirty="0">
                <a:solidFill>
                  <a:srgbClr val="92D050"/>
                </a:solidFill>
              </a:rPr>
              <a:t>SAL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FROM</a:t>
            </a:r>
            <a:r>
              <a:rPr lang="en-US" altLang="ko-KR" sz="1600" dirty="0"/>
              <a:t> EMP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GROUP BY </a:t>
            </a:r>
            <a:r>
              <a:rPr lang="en-US" altLang="ko-KR" sz="1600" dirty="0"/>
              <a:t>DEPTNO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ORDER BY </a:t>
            </a:r>
            <a:r>
              <a:rPr lang="en-US" altLang="ko-KR" sz="1600" dirty="0"/>
              <a:t>DEPTNO </a:t>
            </a:r>
            <a:r>
              <a:rPr lang="en-US" altLang="ko-KR" sz="1600" dirty="0">
                <a:solidFill>
                  <a:srgbClr val="00B0F0"/>
                </a:solidFill>
              </a:rPr>
              <a:t>ASC</a:t>
            </a:r>
            <a:r>
              <a:rPr lang="en-US" altLang="ko-KR" sz="1600" dirty="0"/>
              <a:t>;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4155238"/>
            <a:ext cx="2529191" cy="5082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3795" y="4912822"/>
            <a:ext cx="2723823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ABS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절대값 씌운 이유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MIN – MAX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해도 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값이 똑같이 나오기 때문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763" y="5122461"/>
            <a:ext cx="28003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9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36900" indent="0">
              <a:buNone/>
            </a:pPr>
            <a:r>
              <a:rPr lang="en-US" altLang="ko-KR" sz="1400" dirty="0">
                <a:solidFill>
                  <a:srgbClr val="FFC000"/>
                </a:solidFill>
              </a:rPr>
              <a:t>Q10</a:t>
            </a:r>
            <a:r>
              <a:rPr lang="en-US" altLang="ko-KR" sz="1400" dirty="0"/>
              <a:t>) </a:t>
            </a:r>
            <a:r>
              <a:rPr lang="ko-KR" altLang="en-US" sz="1400" dirty="0"/>
              <a:t>부서 번호</a:t>
            </a:r>
            <a:r>
              <a:rPr lang="en-US" altLang="ko-KR" sz="1400" dirty="0"/>
              <a:t>, </a:t>
            </a:r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지역명</a:t>
            </a:r>
            <a:r>
              <a:rPr lang="en-US" altLang="ko-KR" sz="1400" dirty="0"/>
              <a:t>, </a:t>
            </a:r>
            <a:r>
              <a:rPr lang="ko-KR" altLang="en-US" sz="1400" dirty="0"/>
              <a:t>사원수</a:t>
            </a:r>
            <a:r>
              <a:rPr lang="en-US" altLang="ko-KR" sz="1400" dirty="0"/>
              <a:t>, </a:t>
            </a:r>
            <a:r>
              <a:rPr lang="ko-KR" altLang="en-US" sz="1400" dirty="0"/>
              <a:t>부서 내의 모든 사원의 </a:t>
            </a:r>
            <a:r>
              <a:rPr lang="ko-KR" altLang="en-US" sz="1400" dirty="0" smtClean="0"/>
              <a:t>평</a:t>
            </a:r>
            <a:endParaRPr lang="en-US" altLang="ko-KR" sz="1400" dirty="0" smtClean="0"/>
          </a:p>
          <a:p>
            <a:pPr marL="36900" indent="0">
              <a:buNone/>
            </a:pPr>
            <a:r>
              <a:rPr lang="ko-KR" altLang="en-US" sz="1400" dirty="0" smtClean="0"/>
              <a:t>균 </a:t>
            </a:r>
            <a:r>
              <a:rPr lang="ko-KR" altLang="en-US" sz="1400" dirty="0"/>
              <a:t>급여 출력</a:t>
            </a:r>
            <a:r>
              <a:rPr lang="en-US" altLang="ko-KR" sz="1400" dirty="0"/>
              <a:t>(DECODE() </a:t>
            </a:r>
            <a:r>
              <a:rPr lang="ko-KR" altLang="en-US" sz="1400" dirty="0"/>
              <a:t>사용</a:t>
            </a:r>
            <a:r>
              <a:rPr lang="en-US" altLang="ko-KR" sz="1400" dirty="0"/>
              <a:t>)</a:t>
            </a:r>
          </a:p>
          <a:p>
            <a:pPr marL="36900" indent="0">
              <a:buNone/>
            </a:pPr>
            <a:r>
              <a:rPr lang="en-US" altLang="ko-KR" sz="1400" dirty="0"/>
              <a:t>(</a:t>
            </a:r>
            <a:r>
              <a:rPr lang="en-US" altLang="ko-KR" sz="1400" dirty="0" smtClean="0"/>
              <a:t>DNAME</a:t>
            </a:r>
            <a:r>
              <a:rPr lang="en-US" altLang="ko-KR" sz="1400" dirty="0"/>
              <a:t>, LOCATION, NUMBER OF PEOPLE, </a:t>
            </a:r>
            <a:r>
              <a:rPr lang="en-US" altLang="ko-KR" sz="1400" dirty="0" smtClean="0"/>
              <a:t>SAL)</a:t>
            </a:r>
            <a:endParaRPr lang="en-US" altLang="ko-KR" sz="1400" dirty="0"/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SELECT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DEPTNO,</a:t>
            </a:r>
          </a:p>
          <a:p>
            <a:pPr marL="36900" indent="0">
              <a:buNone/>
            </a:pPr>
            <a:r>
              <a:rPr lang="en-US" altLang="ko-KR" sz="1400" dirty="0"/>
              <a:t>       </a:t>
            </a:r>
            <a:r>
              <a:rPr lang="en-US" altLang="ko-KR" sz="1400" dirty="0" smtClean="0"/>
              <a:t>	       COUNT</a:t>
            </a:r>
            <a:r>
              <a:rPr lang="en-US" altLang="ko-KR" sz="1400" dirty="0"/>
              <a:t>(*) </a:t>
            </a:r>
            <a:r>
              <a:rPr lang="en-US" altLang="ko-KR" sz="1400" dirty="0">
                <a:solidFill>
                  <a:srgbClr val="00B0F0"/>
                </a:solidFill>
              </a:rPr>
              <a:t>AS</a:t>
            </a:r>
            <a:r>
              <a:rPr lang="en-US" altLang="ko-KR" sz="1400" dirty="0"/>
              <a:t> "</a:t>
            </a:r>
            <a:r>
              <a:rPr lang="en-US" altLang="ko-KR" sz="1400" dirty="0">
                <a:solidFill>
                  <a:srgbClr val="92D050"/>
                </a:solidFill>
              </a:rPr>
              <a:t>NUMBER OF PEOPLE</a:t>
            </a:r>
            <a:r>
              <a:rPr lang="en-US" altLang="ko-KR" sz="1400" dirty="0"/>
              <a:t>",</a:t>
            </a:r>
          </a:p>
          <a:p>
            <a:pPr marL="36900" indent="0">
              <a:buNone/>
            </a:pPr>
            <a:r>
              <a:rPr lang="en-US" altLang="ko-KR" sz="1400" dirty="0"/>
              <a:t>       </a:t>
            </a:r>
            <a:r>
              <a:rPr lang="en-US" altLang="ko-KR" sz="1400" dirty="0" smtClean="0"/>
              <a:t>	       </a:t>
            </a:r>
            <a:r>
              <a:rPr lang="en-US" altLang="ko-KR" sz="1400" dirty="0" smtClean="0">
                <a:solidFill>
                  <a:srgbClr val="00B0F0"/>
                </a:solidFill>
              </a:rPr>
              <a:t>DECODE</a:t>
            </a:r>
            <a:r>
              <a:rPr lang="en-US" altLang="ko-KR" sz="1400" dirty="0" smtClean="0"/>
              <a:t>(DEPTNO</a:t>
            </a:r>
            <a:r>
              <a:rPr lang="en-US" altLang="ko-KR" sz="1400" dirty="0"/>
              <a:t>,</a:t>
            </a:r>
          </a:p>
          <a:p>
            <a:pPr marL="36900" indent="0">
              <a:buNone/>
            </a:pPr>
            <a:r>
              <a:rPr lang="en-US" altLang="ko-KR" sz="1400" dirty="0"/>
              <a:t>              </a:t>
            </a:r>
            <a:r>
              <a:rPr lang="en-US" altLang="ko-KR" sz="1400" dirty="0" smtClean="0"/>
              <a:t>		'</a:t>
            </a:r>
            <a:r>
              <a:rPr lang="en-US" altLang="ko-KR" sz="1400" dirty="0" smtClean="0">
                <a:solidFill>
                  <a:srgbClr val="FFFF00"/>
                </a:solidFill>
              </a:rPr>
              <a:t>10</a:t>
            </a:r>
            <a:r>
              <a:rPr lang="en-US" altLang="ko-KR" sz="1400" dirty="0"/>
              <a:t>', '</a:t>
            </a:r>
            <a:r>
              <a:rPr lang="ko-KR" altLang="en-US" sz="1400" dirty="0">
                <a:solidFill>
                  <a:srgbClr val="FFFF00"/>
                </a:solidFill>
              </a:rPr>
              <a:t>경리부</a:t>
            </a:r>
            <a:r>
              <a:rPr lang="en-US" altLang="ko-KR" sz="1400" dirty="0"/>
              <a:t>',</a:t>
            </a:r>
          </a:p>
          <a:p>
            <a:pPr marL="36900" indent="0">
              <a:buNone/>
            </a:pPr>
            <a:r>
              <a:rPr lang="en-US" altLang="ko-KR" sz="1400" dirty="0"/>
              <a:t>              </a:t>
            </a:r>
            <a:r>
              <a:rPr lang="en-US" altLang="ko-KR" sz="1400" dirty="0" smtClean="0"/>
              <a:t>		'</a:t>
            </a:r>
            <a:r>
              <a:rPr lang="en-US" altLang="ko-KR" sz="1400" dirty="0" smtClean="0">
                <a:solidFill>
                  <a:srgbClr val="FFFF00"/>
                </a:solidFill>
              </a:rPr>
              <a:t>20</a:t>
            </a:r>
            <a:r>
              <a:rPr lang="en-US" altLang="ko-KR" sz="1400" dirty="0"/>
              <a:t>', '</a:t>
            </a:r>
            <a:r>
              <a:rPr lang="ko-KR" altLang="en-US" sz="1400" dirty="0">
                <a:solidFill>
                  <a:srgbClr val="FFFF00"/>
                </a:solidFill>
              </a:rPr>
              <a:t>인사부</a:t>
            </a:r>
            <a:r>
              <a:rPr lang="en-US" altLang="ko-KR" sz="1400" dirty="0"/>
              <a:t>',</a:t>
            </a:r>
          </a:p>
          <a:p>
            <a:pPr marL="36900" indent="0">
              <a:buNone/>
            </a:pPr>
            <a:r>
              <a:rPr lang="en-US" altLang="ko-KR" sz="1400" dirty="0"/>
              <a:t>              </a:t>
            </a:r>
            <a:r>
              <a:rPr lang="en-US" altLang="ko-KR" sz="1400" dirty="0" smtClean="0"/>
              <a:t>		'</a:t>
            </a:r>
            <a:r>
              <a:rPr lang="en-US" altLang="ko-KR" sz="1400" dirty="0" smtClean="0">
                <a:solidFill>
                  <a:srgbClr val="FFFF00"/>
                </a:solidFill>
              </a:rPr>
              <a:t>30</a:t>
            </a:r>
            <a:r>
              <a:rPr lang="en-US" altLang="ko-KR" sz="1400" dirty="0"/>
              <a:t>', '</a:t>
            </a:r>
            <a:r>
              <a:rPr lang="ko-KR" altLang="en-US" sz="1400" dirty="0">
                <a:solidFill>
                  <a:srgbClr val="FFFF00"/>
                </a:solidFill>
              </a:rPr>
              <a:t>영업부</a:t>
            </a:r>
            <a:r>
              <a:rPr lang="en-US" altLang="ko-KR" sz="1400" dirty="0"/>
              <a:t>',</a:t>
            </a:r>
          </a:p>
          <a:p>
            <a:pPr marL="36900" indent="0">
              <a:buNone/>
            </a:pPr>
            <a:r>
              <a:rPr lang="en-US" altLang="ko-KR" sz="1400" dirty="0"/>
              <a:t>              </a:t>
            </a:r>
            <a:r>
              <a:rPr lang="en-US" altLang="ko-KR" sz="1400" dirty="0" smtClean="0"/>
              <a:t>		'</a:t>
            </a:r>
            <a:r>
              <a:rPr lang="en-US" altLang="ko-KR" sz="1400" dirty="0" smtClean="0">
                <a:solidFill>
                  <a:srgbClr val="FFFF00"/>
                </a:solidFill>
              </a:rPr>
              <a:t>40</a:t>
            </a:r>
            <a:r>
              <a:rPr lang="en-US" altLang="ko-KR" sz="1400" dirty="0"/>
              <a:t>', '</a:t>
            </a:r>
            <a:r>
              <a:rPr lang="ko-KR" altLang="en-US" sz="1400" dirty="0" err="1">
                <a:solidFill>
                  <a:srgbClr val="FFFF00"/>
                </a:solidFill>
              </a:rPr>
              <a:t>전산부</a:t>
            </a:r>
            <a:r>
              <a:rPr lang="en-US" altLang="ko-KR" sz="1400" dirty="0"/>
              <a:t>')</a:t>
            </a:r>
          </a:p>
          <a:p>
            <a:pPr marL="36900" indent="0">
              <a:buNone/>
            </a:pPr>
            <a:r>
              <a:rPr lang="en-US" altLang="ko-KR" sz="1400" dirty="0"/>
              <a:t>             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00B0F0"/>
                </a:solidFill>
              </a:rPr>
              <a:t>AS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"</a:t>
            </a:r>
            <a:r>
              <a:rPr lang="en-US" altLang="ko-KR" sz="1400" dirty="0">
                <a:solidFill>
                  <a:srgbClr val="92D050"/>
                </a:solidFill>
              </a:rPr>
              <a:t>DNAME</a:t>
            </a:r>
            <a:r>
              <a:rPr lang="en-US" altLang="ko-KR" sz="1400" dirty="0"/>
              <a:t>",</a:t>
            </a:r>
          </a:p>
          <a:p>
            <a:pPr marL="36900" indent="0">
              <a:buNone/>
            </a:pPr>
            <a:r>
              <a:rPr lang="en-US" altLang="ko-KR" sz="1400" dirty="0" smtClean="0"/>
              <a:t>      </a:t>
            </a: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DECODE</a:t>
            </a:r>
            <a:r>
              <a:rPr lang="en-US" altLang="ko-KR" sz="1400" dirty="0" smtClean="0"/>
              <a:t>(DEPTNO</a:t>
            </a:r>
            <a:r>
              <a:rPr lang="en-US" altLang="ko-KR" sz="1400" dirty="0"/>
              <a:t>,</a:t>
            </a:r>
          </a:p>
          <a:p>
            <a:pPr marL="36900" indent="0">
              <a:buNone/>
            </a:pPr>
            <a:r>
              <a:rPr lang="en-US" altLang="ko-KR" sz="1400" dirty="0"/>
              <a:t>              '</a:t>
            </a:r>
            <a:r>
              <a:rPr lang="en-US" altLang="ko-KR" sz="1400" dirty="0">
                <a:solidFill>
                  <a:srgbClr val="FFFF00"/>
                </a:solidFill>
              </a:rPr>
              <a:t>10</a:t>
            </a:r>
            <a:r>
              <a:rPr lang="en-US" altLang="ko-KR" sz="1400" dirty="0"/>
              <a:t>', '</a:t>
            </a:r>
            <a:r>
              <a:rPr lang="ko-KR" altLang="en-US" sz="1400" dirty="0">
                <a:solidFill>
                  <a:srgbClr val="FFFF00"/>
                </a:solidFill>
              </a:rPr>
              <a:t>서울</a:t>
            </a:r>
            <a:r>
              <a:rPr lang="en-US" altLang="ko-KR" sz="1400" dirty="0"/>
              <a:t>',              </a:t>
            </a:r>
          </a:p>
          <a:p>
            <a:pPr marL="36900" indent="0">
              <a:buNone/>
            </a:pPr>
            <a:r>
              <a:rPr lang="en-US" altLang="ko-KR" sz="1400" dirty="0"/>
              <a:t>              '</a:t>
            </a:r>
            <a:r>
              <a:rPr lang="en-US" altLang="ko-KR" sz="1400" dirty="0">
                <a:solidFill>
                  <a:srgbClr val="FFFF00"/>
                </a:solidFill>
              </a:rPr>
              <a:t>20</a:t>
            </a:r>
            <a:r>
              <a:rPr lang="en-US" altLang="ko-KR" sz="1400" dirty="0"/>
              <a:t>', '</a:t>
            </a:r>
            <a:r>
              <a:rPr lang="ko-KR" altLang="en-US" sz="1400" dirty="0">
                <a:solidFill>
                  <a:srgbClr val="FFFF00"/>
                </a:solidFill>
              </a:rPr>
              <a:t>인천</a:t>
            </a:r>
            <a:r>
              <a:rPr lang="en-US" altLang="ko-KR" sz="1400" dirty="0"/>
              <a:t>',</a:t>
            </a:r>
          </a:p>
          <a:p>
            <a:pPr marL="36900" indent="0">
              <a:buNone/>
            </a:pPr>
            <a:r>
              <a:rPr lang="en-US" altLang="ko-KR" sz="1400" dirty="0"/>
              <a:t>              '</a:t>
            </a:r>
            <a:r>
              <a:rPr lang="en-US" altLang="ko-KR" sz="1400" dirty="0">
                <a:solidFill>
                  <a:srgbClr val="FFFF00"/>
                </a:solidFill>
              </a:rPr>
              <a:t>30</a:t>
            </a:r>
            <a:r>
              <a:rPr lang="en-US" altLang="ko-KR" sz="1400" dirty="0"/>
              <a:t>', '</a:t>
            </a:r>
            <a:r>
              <a:rPr lang="ko-KR" altLang="en-US" sz="1400" dirty="0">
                <a:solidFill>
                  <a:srgbClr val="FFFF00"/>
                </a:solidFill>
              </a:rPr>
              <a:t>용인</a:t>
            </a:r>
            <a:r>
              <a:rPr lang="en-US" altLang="ko-KR" sz="1400" dirty="0"/>
              <a:t>',</a:t>
            </a:r>
          </a:p>
          <a:p>
            <a:pPr marL="36900" indent="0">
              <a:buNone/>
            </a:pPr>
            <a:r>
              <a:rPr lang="en-US" altLang="ko-KR" sz="1400" dirty="0"/>
              <a:t>              '</a:t>
            </a:r>
            <a:r>
              <a:rPr lang="en-US" altLang="ko-KR" sz="1400" dirty="0">
                <a:solidFill>
                  <a:srgbClr val="FFFF00"/>
                </a:solidFill>
              </a:rPr>
              <a:t>40</a:t>
            </a:r>
            <a:r>
              <a:rPr lang="en-US" altLang="ko-KR" sz="1400" dirty="0"/>
              <a:t>', '</a:t>
            </a:r>
            <a:r>
              <a:rPr lang="ko-KR" altLang="en-US" sz="1400" dirty="0">
                <a:solidFill>
                  <a:srgbClr val="FFFF00"/>
                </a:solidFill>
              </a:rPr>
              <a:t>수원</a:t>
            </a:r>
            <a:r>
              <a:rPr lang="en-US" altLang="ko-KR" sz="1400" dirty="0"/>
              <a:t>')</a:t>
            </a: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AS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"</a:t>
            </a:r>
            <a:r>
              <a:rPr lang="en-US" altLang="ko-KR" sz="1400" dirty="0">
                <a:solidFill>
                  <a:srgbClr val="92D050"/>
                </a:solidFill>
              </a:rPr>
              <a:t>LOCATION</a:t>
            </a:r>
            <a:r>
              <a:rPr lang="en-US" altLang="ko-KR" sz="1400" dirty="0"/>
              <a:t>",</a:t>
            </a: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ROUND</a:t>
            </a:r>
            <a:r>
              <a:rPr lang="en-US" altLang="ko-KR" sz="1400" dirty="0" smtClean="0"/>
              <a:t>(</a:t>
            </a:r>
            <a:r>
              <a:rPr lang="en-US" altLang="ko-KR" sz="1400" dirty="0" smtClean="0">
                <a:solidFill>
                  <a:srgbClr val="00B0F0"/>
                </a:solidFill>
              </a:rPr>
              <a:t>AVG</a:t>
            </a:r>
            <a:r>
              <a:rPr lang="en-US" altLang="ko-KR" sz="1400" dirty="0" smtClean="0"/>
              <a:t>(SAL)) </a:t>
            </a:r>
            <a:r>
              <a:rPr lang="en-US" altLang="ko-KR" sz="1400" dirty="0" smtClean="0">
                <a:solidFill>
                  <a:srgbClr val="00B0F0"/>
                </a:solidFill>
              </a:rPr>
              <a:t>AS</a:t>
            </a:r>
            <a:r>
              <a:rPr lang="en-US" altLang="ko-KR" sz="1400" dirty="0" smtClean="0"/>
              <a:t> </a:t>
            </a:r>
            <a:r>
              <a:rPr lang="en-US" altLang="ko-KR" sz="1400" dirty="0">
                <a:solidFill>
                  <a:srgbClr val="92D050"/>
                </a:solidFill>
              </a:rPr>
              <a:t>SAL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FROM</a:t>
            </a:r>
            <a:r>
              <a:rPr lang="en-US" altLang="ko-KR" sz="1400" dirty="0"/>
              <a:t> EMP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GROUP BY </a:t>
            </a:r>
            <a:r>
              <a:rPr lang="en-US" altLang="ko-KR" sz="1400" dirty="0"/>
              <a:t>DEPTNO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ORDER BY </a:t>
            </a:r>
            <a:r>
              <a:rPr lang="en-US" altLang="ko-KR" sz="1400" dirty="0"/>
              <a:t>DEPTNO </a:t>
            </a:r>
            <a:r>
              <a:rPr lang="en-US" altLang="ko-KR" sz="1400" dirty="0">
                <a:solidFill>
                  <a:srgbClr val="00B0F0"/>
                </a:solidFill>
              </a:rPr>
              <a:t>ASC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2921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슬레이트</Template>
  <TotalTime>212</TotalTime>
  <Words>1869</Words>
  <Application>Microsoft Office PowerPoint</Application>
  <PresentationFormat>와이드스크린</PresentationFormat>
  <Paragraphs>555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굴림</vt:lpstr>
      <vt:lpstr>굴림체</vt:lpstr>
      <vt:lpstr>돋움</vt:lpstr>
      <vt:lpstr>Calisto MT</vt:lpstr>
      <vt:lpstr>Trebuchet MS</vt:lpstr>
      <vt:lpstr>Wingdings 2</vt:lpstr>
      <vt:lpstr>슬레이트</vt:lpstr>
      <vt:lpstr>0906 SQL</vt:lpstr>
      <vt:lpstr>GROUP FUNCTION</vt:lpstr>
      <vt:lpstr>GROUP BY</vt:lpstr>
      <vt:lpstr>QUIZ</vt:lpstr>
      <vt:lpstr>QUIZ_HAVING</vt:lpstr>
      <vt:lpstr>QUIZ</vt:lpstr>
      <vt:lpstr>QUIZ</vt:lpstr>
      <vt:lpstr>QUIZ</vt:lpstr>
      <vt:lpstr>QUIZ</vt:lpstr>
      <vt:lpstr>/* DATA DICTIONARY */</vt:lpstr>
      <vt:lpstr>/* DATA DICTIONARY */</vt:lpstr>
      <vt:lpstr>SYSTEM 권한</vt:lpstr>
      <vt:lpstr>ROLE</vt:lpstr>
      <vt:lpstr>DDL(Data Definition Language)</vt:lpstr>
      <vt:lpstr>TABLE</vt:lpstr>
      <vt:lpstr>TABLE</vt:lpstr>
      <vt:lpstr>TABLE</vt:lpstr>
      <vt:lpstr>/* INSERT */</vt:lpstr>
      <vt:lpstr>TABLE</vt:lpstr>
      <vt:lpstr>TABLE</vt:lpstr>
      <vt:lpstr>QUIZ</vt:lpstr>
      <vt:lpstr>/* DELETE */</vt:lpstr>
      <vt:lpstr>TABLE</vt:lpstr>
      <vt:lpstr>TABLE</vt:lpstr>
      <vt:lpstr>TABLE</vt:lpstr>
      <vt:lpstr>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0906 SQL</dc:title>
  <dc:creator>hi-guro</dc:creator>
  <cp:lastModifiedBy>hi-guro</cp:lastModifiedBy>
  <cp:revision>84</cp:revision>
  <dcterms:created xsi:type="dcterms:W3CDTF">2022-09-06T05:09:24Z</dcterms:created>
  <dcterms:modified xsi:type="dcterms:W3CDTF">2022-09-06T08:41:35Z</dcterms:modified>
</cp:coreProperties>
</file>