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84" r:id="rId9"/>
    <p:sldId id="285" r:id="rId10"/>
    <p:sldId id="297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7" r:id="rId23"/>
    <p:sldId id="279" r:id="rId24"/>
    <p:sldId id="280" r:id="rId25"/>
    <p:sldId id="281" r:id="rId26"/>
    <p:sldId id="282" r:id="rId27"/>
    <p:sldId id="283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8" r:id="rId41"/>
    <p:sldId id="27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100" d="100"/>
          <a:sy n="100" d="100"/>
        </p:scale>
        <p:origin x="145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2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1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5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3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15C6-6DA8-4A24-9072-29CAF284FE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0"/>
          <p:cNvSpPr>
            <a:spLocks noChangeArrowheads="1"/>
          </p:cNvSpPr>
          <p:nvPr/>
        </p:nvSpPr>
        <p:spPr bwMode="auto">
          <a:xfrm>
            <a:off x="1663471" y="1432150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latin typeface="Tahoma" panose="020B0604030504040204" pitchFamily="34" charset="0"/>
                <a:ea typeface="돋움체" panose="020B0609000101010101" pitchFamily="49" charset="-127"/>
              </a:rPr>
              <a:t>     Version 1</a:t>
            </a:r>
          </a:p>
        </p:txBody>
      </p:sp>
      <p:sp>
        <p:nvSpPr>
          <p:cNvPr id="7" name="Rectangle 228"/>
          <p:cNvSpPr>
            <a:spLocks noChangeArrowheads="1"/>
          </p:cNvSpPr>
          <p:nvPr/>
        </p:nvSpPr>
        <p:spPr bwMode="auto">
          <a:xfrm>
            <a:off x="5355396" y="3713508"/>
            <a:ext cx="1943028" cy="70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latinLnBrk="0">
              <a:lnSpc>
                <a:spcPct val="130000"/>
              </a:lnSpc>
            </a:pPr>
            <a:r>
              <a:rPr kumimoji="0" lang="ko-KR" altLang="en-US" sz="2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 설계서</a:t>
            </a:r>
          </a:p>
        </p:txBody>
      </p:sp>
      <p:graphicFrame>
        <p:nvGraphicFramePr>
          <p:cNvPr id="9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9607"/>
              </p:ext>
            </p:extLst>
          </p:nvPr>
        </p:nvGraphicFramePr>
        <p:xfrm>
          <a:off x="1993035" y="1795687"/>
          <a:ext cx="8667750" cy="1097176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 용도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확인자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확인자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조동현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2022-10-11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63"/>
          <p:cNvSpPr>
            <a:spLocks noChangeArrowheads="1"/>
          </p:cNvSpPr>
          <p:nvPr/>
        </p:nvSpPr>
        <p:spPr bwMode="auto">
          <a:xfrm>
            <a:off x="6326910" y="1448025"/>
            <a:ext cx="442726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latin typeface="Tahoma" panose="020B0604030504040204" pitchFamily="34" charset="0"/>
                <a:ea typeface="돋움체" panose="020B0609000101010101" pitchFamily="49" charset="-127"/>
              </a:rPr>
              <a:t>Last Updated : </a:t>
            </a:r>
          </a:p>
        </p:txBody>
      </p:sp>
      <p:sp>
        <p:nvSpPr>
          <p:cNvPr id="12" name="Text Box 265"/>
          <p:cNvSpPr txBox="1">
            <a:spLocks noChangeArrowheads="1"/>
          </p:cNvSpPr>
          <p:nvPr/>
        </p:nvSpPr>
        <p:spPr bwMode="auto">
          <a:xfrm>
            <a:off x="515938" y="5673726"/>
            <a:ext cx="63380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담당자</a:t>
            </a:r>
          </a:p>
        </p:txBody>
      </p:sp>
      <p:sp>
        <p:nvSpPr>
          <p:cNvPr id="13" name="Rectangle 266"/>
          <p:cNvSpPr>
            <a:spLocks noChangeArrowheads="1"/>
          </p:cNvSpPr>
          <p:nvPr/>
        </p:nvSpPr>
        <p:spPr bwMode="auto">
          <a:xfrm>
            <a:off x="1863725" y="5695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Text Box 267"/>
          <p:cNvSpPr txBox="1">
            <a:spLocks noChangeArrowheads="1"/>
          </p:cNvSpPr>
          <p:nvPr/>
        </p:nvSpPr>
        <p:spPr bwMode="auto">
          <a:xfrm>
            <a:off x="1887538" y="5672138"/>
            <a:ext cx="784487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확인일자</a:t>
            </a:r>
          </a:p>
        </p:txBody>
      </p:sp>
      <p:sp>
        <p:nvSpPr>
          <p:cNvPr id="15" name="Rectangle 268"/>
          <p:cNvSpPr>
            <a:spLocks noChangeArrowheads="1"/>
          </p:cNvSpPr>
          <p:nvPr/>
        </p:nvSpPr>
        <p:spPr bwMode="auto">
          <a:xfrm>
            <a:off x="492125" y="5695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Text Box 269"/>
          <p:cNvSpPr txBox="1">
            <a:spLocks noChangeArrowheads="1"/>
          </p:cNvSpPr>
          <p:nvPr/>
        </p:nvSpPr>
        <p:spPr bwMode="auto">
          <a:xfrm>
            <a:off x="515938" y="5927726"/>
            <a:ext cx="643423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조동현</a:t>
            </a:r>
            <a:endParaRPr lang="ko-KR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Rectangle 270"/>
          <p:cNvSpPr>
            <a:spLocks noChangeArrowheads="1"/>
          </p:cNvSpPr>
          <p:nvPr/>
        </p:nvSpPr>
        <p:spPr bwMode="auto">
          <a:xfrm>
            <a:off x="1863725" y="5949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Text Box 271"/>
          <p:cNvSpPr txBox="1">
            <a:spLocks noChangeArrowheads="1"/>
          </p:cNvSpPr>
          <p:nvPr/>
        </p:nvSpPr>
        <p:spPr bwMode="auto">
          <a:xfrm>
            <a:off x="1887538" y="5926138"/>
            <a:ext cx="180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endParaRPr lang="ko-KR" altLang="ko-KR" sz="1200">
              <a:solidFill>
                <a:srgbClr val="77777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Rectangle 272"/>
          <p:cNvSpPr>
            <a:spLocks noChangeArrowheads="1"/>
          </p:cNvSpPr>
          <p:nvPr/>
        </p:nvSpPr>
        <p:spPr bwMode="auto">
          <a:xfrm>
            <a:off x="492125" y="5949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0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 설계서</a:t>
            </a:r>
            <a:r>
              <a:rPr lang="ko-KR" altLang="en-US" sz="18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259440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7C9230-20AF-294C-94F3-733A475F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842"/>
            <a:ext cx="12192000" cy="612815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1E8141-241A-3FFF-CEEB-88C3B72A1807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(3)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AAD98E-3078-8445-9B95-EF730FD7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1990725"/>
            <a:ext cx="1819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6E37C0-5F42-E5AC-E7AD-EFC6524A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FC656D4-95EF-8936-82DE-4B74B555C6B6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286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E1ABC5-EF27-3448-B6D0-0A444C78A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F1AD20B-8EB1-390B-4AC7-624F991DC4EF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(5)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667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5D6CC2-CE9E-C06B-88BD-72FEEAED6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B1F062D-A14A-82A5-D114-9521BA6365FE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(6)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27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C418C6-7654-3873-8C6B-201FBD522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9467703-CDD5-EF61-3203-1A307BF70CD8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(7)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858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E46CB4-AEED-7AEE-DBBB-D6AA67D4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56F5D81-90CD-1EE6-06C7-A1CA0433F00C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(8)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8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F7662B-709A-F6CC-022C-85533594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477252A-F9AF-2492-389C-0567353CC2E7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(9)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579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6FB4D-EC56-C528-410D-79637439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FCA69F1-E530-5844-B07A-E9D11C34B80D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(10)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52B1D74-ECF2-80F4-C97F-9B7B45823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EF9E825-8C83-6575-1AA4-CFDC57923DC6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(11)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472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2C7EF5-2EB3-7264-1EDA-2874D897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2F41A19-C447-AA14-757F-9704A5BF835A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(12)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0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03575"/>
              </p:ext>
            </p:extLst>
          </p:nvPr>
        </p:nvGraphicFramePr>
        <p:xfrm>
          <a:off x="649079" y="1042382"/>
          <a:ext cx="11021987" cy="545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85">
                  <a:extLst>
                    <a:ext uri="{9D8B030D-6E8A-4147-A177-3AD203B41FA5}">
                      <a16:colId xmlns:a16="http://schemas.microsoft.com/office/drawing/2014/main" val="408490277"/>
                    </a:ext>
                  </a:extLst>
                </a:gridCol>
                <a:gridCol w="3291606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4337312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2518684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개정 이력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1239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서비스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요구사항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432774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페르소나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326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와이어프레임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시스템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9052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사이트 맵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3545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사이트 맵 상세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9888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0001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디자인 시스템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2149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설계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659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제작 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34232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78268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3402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A88F87-B2D7-4D30-73E3-84D07E6C0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E6599EC-12E6-9633-4B54-E083E4661B76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(13)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205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5F22C-DCBF-AC32-F075-1F15274D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D23B590-F56E-DC83-E7BB-713766DE66F7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(14)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10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6. </a:t>
            </a:r>
            <a:r>
              <a:rPr lang="ko-KR" altLang="en-US" sz="2800" dirty="0"/>
              <a:t>시스템 구조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122065" y="2732103"/>
            <a:ext cx="1523595" cy="2167619"/>
            <a:chOff x="2341579" y="2885181"/>
            <a:chExt cx="1523595" cy="2167619"/>
          </a:xfrm>
        </p:grpSpPr>
        <p:pic>
          <p:nvPicPr>
            <p:cNvPr id="1026" name="Picture 2" descr="그룹의 사람들, 개요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579" y="2885181"/>
              <a:ext cx="1523595" cy="15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4262" y="4406469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관리자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사용자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279088" y="2732103"/>
            <a:ext cx="1523596" cy="2167619"/>
            <a:chOff x="8360237" y="2885181"/>
            <a:chExt cx="1523596" cy="2154158"/>
          </a:xfrm>
        </p:grpSpPr>
        <p:pic>
          <p:nvPicPr>
            <p:cNvPr id="1028" name="Picture 4" descr="개인가, 카드를 설명하고, 도구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237" y="2885181"/>
              <a:ext cx="1523596" cy="15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683453" y="4397022"/>
              <a:ext cx="877163" cy="642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시스템</a:t>
              </a:r>
              <a:endParaRPr lang="en-US" altLang="ko-KR" dirty="0"/>
            </a:p>
            <a:p>
              <a:r>
                <a:rPr lang="ko-KR" altLang="en-US" dirty="0"/>
                <a:t>관리자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03688" y="1191079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매출 관리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3688" y="2417996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예약 관리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3688" y="3644913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휴가 관리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1506" y="2741161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생성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조회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변경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71506" y="1514244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생성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조회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변경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</a:p>
        </p:txBody>
      </p:sp>
      <p:cxnSp>
        <p:nvCxnSpPr>
          <p:cNvPr id="52" name="직선 화살표 연결선 51"/>
          <p:cNvCxnSpPr>
            <a:stCxn id="39" idx="3"/>
            <a:endCxn id="6" idx="1"/>
          </p:cNvCxnSpPr>
          <p:nvPr/>
        </p:nvCxnSpPr>
        <p:spPr>
          <a:xfrm>
            <a:off x="4951774" y="1652744"/>
            <a:ext cx="45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74477" y="5223167"/>
            <a:ext cx="168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생성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조회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변경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</a:p>
        </p:txBody>
      </p:sp>
      <p:cxnSp>
        <p:nvCxnSpPr>
          <p:cNvPr id="59" name="직선 화살표 연결선 58"/>
          <p:cNvCxnSpPr>
            <a:stCxn id="56" idx="1"/>
            <a:endCxn id="27" idx="3"/>
          </p:cNvCxnSpPr>
          <p:nvPr/>
        </p:nvCxnSpPr>
        <p:spPr>
          <a:xfrm flipH="1" flipV="1">
            <a:off x="6606121" y="5361387"/>
            <a:ext cx="468356" cy="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4" idx="3"/>
            <a:endCxn id="10" idx="1"/>
          </p:cNvCxnSpPr>
          <p:nvPr/>
        </p:nvCxnSpPr>
        <p:spPr>
          <a:xfrm>
            <a:off x="4951774" y="2879661"/>
            <a:ext cx="45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71506" y="3968078"/>
            <a:ext cx="168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생성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조회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변경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</a:p>
        </p:txBody>
      </p:sp>
      <p:cxnSp>
        <p:nvCxnSpPr>
          <p:cNvPr id="66" name="직선 화살표 연결선 65"/>
          <p:cNvCxnSpPr>
            <a:stCxn id="65" idx="3"/>
            <a:endCxn id="11" idx="1"/>
          </p:cNvCxnSpPr>
          <p:nvPr/>
        </p:nvCxnSpPr>
        <p:spPr>
          <a:xfrm>
            <a:off x="4951774" y="4106578"/>
            <a:ext cx="45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중괄호 70"/>
          <p:cNvSpPr/>
          <p:nvPr/>
        </p:nvSpPr>
        <p:spPr>
          <a:xfrm rot="10800000">
            <a:off x="2860218" y="1652742"/>
            <a:ext cx="380316" cy="2453835"/>
          </a:xfrm>
          <a:prstGeom prst="rightBrace">
            <a:avLst>
              <a:gd name="adj1" fmla="val 8333"/>
              <a:gd name="adj2" fmla="val 31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16373" y="4899722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권한 부여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2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8893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일별 매출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8895" y="74997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월별 매출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8893" y="125165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년별</a:t>
            </a:r>
            <a:r>
              <a:rPr lang="ko-KR" altLang="en-US" dirty="0"/>
              <a:t> 매출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8893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예약 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8893" y="237703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예약 변경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7183" y="2877392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금일 예약 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7182" y="3377508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명일 예약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8288" y="3062058"/>
            <a:ext cx="877163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5500" y="3062058"/>
            <a:ext cx="64633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3970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매출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3970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예약 관리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3970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휴가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8891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휴가 작성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8891" y="4510320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휴가 변경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82598" y="5013891"/>
            <a:ext cx="150233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금월 휴가 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2598" y="5514007"/>
            <a:ext cx="1502334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명월 휴가 표</a:t>
            </a:r>
          </a:p>
        </p:txBody>
      </p:sp>
      <p:cxnSp>
        <p:nvCxnSpPr>
          <p:cNvPr id="27" name="직선 연결선 26"/>
          <p:cNvCxnSpPr>
            <a:stCxn id="11" idx="3"/>
            <a:endCxn id="12" idx="1"/>
          </p:cNvCxnSpPr>
          <p:nvPr/>
        </p:nvCxnSpPr>
        <p:spPr>
          <a:xfrm>
            <a:off x="2785451" y="3246724"/>
            <a:ext cx="990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2" idx="3"/>
            <a:endCxn id="13" idx="1"/>
          </p:cNvCxnSpPr>
          <p:nvPr/>
        </p:nvCxnSpPr>
        <p:spPr>
          <a:xfrm flipV="1">
            <a:off x="4421832" y="434529"/>
            <a:ext cx="1132138" cy="2812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2" idx="3"/>
            <a:endCxn id="14" idx="1"/>
          </p:cNvCxnSpPr>
          <p:nvPr/>
        </p:nvCxnSpPr>
        <p:spPr>
          <a:xfrm flipV="1">
            <a:off x="4421832" y="2060030"/>
            <a:ext cx="1132138" cy="1186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2" idx="3"/>
            <a:endCxn id="15" idx="1"/>
          </p:cNvCxnSpPr>
          <p:nvPr/>
        </p:nvCxnSpPr>
        <p:spPr>
          <a:xfrm>
            <a:off x="4421832" y="3246724"/>
            <a:ext cx="1132138" cy="944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3"/>
            <a:endCxn id="4" idx="1"/>
          </p:cNvCxnSpPr>
          <p:nvPr/>
        </p:nvCxnSpPr>
        <p:spPr>
          <a:xfrm>
            <a:off x="6743719" y="434529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4" idx="3"/>
            <a:endCxn id="7" idx="1"/>
          </p:cNvCxnSpPr>
          <p:nvPr/>
        </p:nvCxnSpPr>
        <p:spPr>
          <a:xfrm>
            <a:off x="6743719" y="2060030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5" idx="3"/>
            <a:endCxn id="17" idx="1"/>
          </p:cNvCxnSpPr>
          <p:nvPr/>
        </p:nvCxnSpPr>
        <p:spPr>
          <a:xfrm>
            <a:off x="6743719" y="4191415"/>
            <a:ext cx="1295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3" idx="3"/>
            <a:endCxn id="5" idx="1"/>
          </p:cNvCxnSpPr>
          <p:nvPr/>
        </p:nvCxnSpPr>
        <p:spPr>
          <a:xfrm>
            <a:off x="6743719" y="434529"/>
            <a:ext cx="1295176" cy="5001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3" idx="3"/>
            <a:endCxn id="6" idx="1"/>
          </p:cNvCxnSpPr>
          <p:nvPr/>
        </p:nvCxnSpPr>
        <p:spPr>
          <a:xfrm>
            <a:off x="6743719" y="434529"/>
            <a:ext cx="1295174" cy="1001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3"/>
            <a:endCxn id="8" idx="1"/>
          </p:cNvCxnSpPr>
          <p:nvPr/>
        </p:nvCxnSpPr>
        <p:spPr>
          <a:xfrm>
            <a:off x="6743719" y="2060030"/>
            <a:ext cx="1295174" cy="501675"/>
          </a:xfrm>
          <a:prstGeom prst="bentConnector3">
            <a:avLst>
              <a:gd name="adj1" fmla="val 395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4" idx="3"/>
            <a:endCxn id="9" idx="1"/>
          </p:cNvCxnSpPr>
          <p:nvPr/>
        </p:nvCxnSpPr>
        <p:spPr>
          <a:xfrm>
            <a:off x="6743719" y="2060030"/>
            <a:ext cx="1023464" cy="1002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4" idx="3"/>
            <a:endCxn id="10" idx="1"/>
          </p:cNvCxnSpPr>
          <p:nvPr/>
        </p:nvCxnSpPr>
        <p:spPr>
          <a:xfrm>
            <a:off x="6743719" y="2060030"/>
            <a:ext cx="1023463" cy="15021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5" idx="3"/>
            <a:endCxn id="18" idx="1"/>
          </p:cNvCxnSpPr>
          <p:nvPr/>
        </p:nvCxnSpPr>
        <p:spPr>
          <a:xfrm>
            <a:off x="6743719" y="4191415"/>
            <a:ext cx="1295172" cy="503571"/>
          </a:xfrm>
          <a:prstGeom prst="bentConnector3">
            <a:avLst>
              <a:gd name="adj1" fmla="val 44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3"/>
            <a:endCxn id="19" idx="1"/>
          </p:cNvCxnSpPr>
          <p:nvPr/>
        </p:nvCxnSpPr>
        <p:spPr>
          <a:xfrm>
            <a:off x="6743719" y="4191415"/>
            <a:ext cx="1138879" cy="10071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5" idx="3"/>
            <a:endCxn id="20" idx="1"/>
          </p:cNvCxnSpPr>
          <p:nvPr/>
        </p:nvCxnSpPr>
        <p:spPr>
          <a:xfrm>
            <a:off x="6743719" y="4191415"/>
            <a:ext cx="1138879" cy="1507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7. </a:t>
            </a:r>
            <a:r>
              <a:rPr lang="ko-KR" altLang="en-US" sz="2800" dirty="0"/>
              <a:t>사이트 맵 구조</a:t>
            </a:r>
          </a:p>
        </p:txBody>
      </p:sp>
    </p:spTree>
    <p:extLst>
      <p:ext uri="{BB962C8B-B14F-4D97-AF65-F5344CB8AC3E}">
        <p14:creationId xmlns:p14="http://schemas.microsoft.com/office/powerpoint/2010/main" val="198923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274236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8. </a:t>
            </a:r>
            <a:r>
              <a:rPr lang="ko-KR" altLang="en-US" sz="2800" dirty="0"/>
              <a:t>사이트 맵 상세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9A0B81-AA5B-C7A1-75FB-A1422048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4" y="799563"/>
            <a:ext cx="11232391" cy="57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9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274236"/>
            <a:ext cx="2983583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9. </a:t>
            </a:r>
            <a:r>
              <a:rPr lang="ko-KR" altLang="en-US" sz="2800" dirty="0"/>
              <a:t>프로세스 정의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8893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일별 매출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8895" y="74997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월별 매출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8893" y="125165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년별</a:t>
            </a:r>
            <a:r>
              <a:rPr lang="ko-KR" altLang="en-US" dirty="0"/>
              <a:t> 매출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8893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예약 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8893" y="237703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예약 변경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7183" y="2877392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금일 예약 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7182" y="3377508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명일 예약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6660" y="3062058"/>
            <a:ext cx="877163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5500" y="3062058"/>
            <a:ext cx="64633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3970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매출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3970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예약 관리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3970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휴가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8891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휴가 작성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8891" y="4510320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휴가 변경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82598" y="5013891"/>
            <a:ext cx="150233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금월 휴가 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2598" y="5514007"/>
            <a:ext cx="1502334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명월 휴가 표</a:t>
            </a:r>
          </a:p>
        </p:txBody>
      </p:sp>
      <p:cxnSp>
        <p:nvCxnSpPr>
          <p:cNvPr id="21" name="직선 연결선 20"/>
          <p:cNvCxnSpPr>
            <a:stCxn id="11" idx="3"/>
            <a:endCxn id="12" idx="1"/>
          </p:cNvCxnSpPr>
          <p:nvPr/>
        </p:nvCxnSpPr>
        <p:spPr>
          <a:xfrm>
            <a:off x="2943823" y="3246724"/>
            <a:ext cx="831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  <a:endCxn id="13" idx="1"/>
          </p:cNvCxnSpPr>
          <p:nvPr/>
        </p:nvCxnSpPr>
        <p:spPr>
          <a:xfrm flipV="1">
            <a:off x="4421832" y="434529"/>
            <a:ext cx="1132138" cy="2812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3"/>
            <a:endCxn id="14" idx="1"/>
          </p:cNvCxnSpPr>
          <p:nvPr/>
        </p:nvCxnSpPr>
        <p:spPr>
          <a:xfrm flipV="1">
            <a:off x="4421832" y="2060030"/>
            <a:ext cx="1132138" cy="1186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" idx="3"/>
            <a:endCxn id="15" idx="1"/>
          </p:cNvCxnSpPr>
          <p:nvPr/>
        </p:nvCxnSpPr>
        <p:spPr>
          <a:xfrm>
            <a:off x="4421832" y="3246724"/>
            <a:ext cx="1132138" cy="944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3"/>
            <a:endCxn id="3" idx="1"/>
          </p:cNvCxnSpPr>
          <p:nvPr/>
        </p:nvCxnSpPr>
        <p:spPr>
          <a:xfrm>
            <a:off x="6743719" y="434529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3"/>
            <a:endCxn id="7" idx="1"/>
          </p:cNvCxnSpPr>
          <p:nvPr/>
        </p:nvCxnSpPr>
        <p:spPr>
          <a:xfrm>
            <a:off x="6743719" y="2060030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3"/>
            <a:endCxn id="17" idx="1"/>
          </p:cNvCxnSpPr>
          <p:nvPr/>
        </p:nvCxnSpPr>
        <p:spPr>
          <a:xfrm>
            <a:off x="6743719" y="4191415"/>
            <a:ext cx="1295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3" idx="3"/>
            <a:endCxn id="5" idx="1"/>
          </p:cNvCxnSpPr>
          <p:nvPr/>
        </p:nvCxnSpPr>
        <p:spPr>
          <a:xfrm>
            <a:off x="6743719" y="434529"/>
            <a:ext cx="1295176" cy="5001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3"/>
            <a:endCxn id="6" idx="1"/>
          </p:cNvCxnSpPr>
          <p:nvPr/>
        </p:nvCxnSpPr>
        <p:spPr>
          <a:xfrm>
            <a:off x="6743719" y="434529"/>
            <a:ext cx="1295174" cy="1001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4" idx="3"/>
            <a:endCxn id="8" idx="1"/>
          </p:cNvCxnSpPr>
          <p:nvPr/>
        </p:nvCxnSpPr>
        <p:spPr>
          <a:xfrm>
            <a:off x="6743719" y="2060030"/>
            <a:ext cx="1295174" cy="501675"/>
          </a:xfrm>
          <a:prstGeom prst="bentConnector3">
            <a:avLst>
              <a:gd name="adj1" fmla="val 395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4" idx="3"/>
            <a:endCxn id="9" idx="1"/>
          </p:cNvCxnSpPr>
          <p:nvPr/>
        </p:nvCxnSpPr>
        <p:spPr>
          <a:xfrm>
            <a:off x="6743719" y="2060030"/>
            <a:ext cx="1023464" cy="1002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4" idx="3"/>
            <a:endCxn id="10" idx="1"/>
          </p:cNvCxnSpPr>
          <p:nvPr/>
        </p:nvCxnSpPr>
        <p:spPr>
          <a:xfrm>
            <a:off x="6743719" y="2060030"/>
            <a:ext cx="1023463" cy="15021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3"/>
            <a:endCxn id="18" idx="1"/>
          </p:cNvCxnSpPr>
          <p:nvPr/>
        </p:nvCxnSpPr>
        <p:spPr>
          <a:xfrm>
            <a:off x="6743719" y="4191415"/>
            <a:ext cx="1295172" cy="503571"/>
          </a:xfrm>
          <a:prstGeom prst="bentConnector3">
            <a:avLst>
              <a:gd name="adj1" fmla="val 44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5" idx="3"/>
            <a:endCxn id="19" idx="1"/>
          </p:cNvCxnSpPr>
          <p:nvPr/>
        </p:nvCxnSpPr>
        <p:spPr>
          <a:xfrm>
            <a:off x="6743719" y="4191415"/>
            <a:ext cx="1138879" cy="10071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3"/>
            <a:endCxn id="20" idx="1"/>
          </p:cNvCxnSpPr>
          <p:nvPr/>
        </p:nvCxnSpPr>
        <p:spPr>
          <a:xfrm>
            <a:off x="6743719" y="4191415"/>
            <a:ext cx="1138879" cy="1507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755" y="2927130"/>
            <a:ext cx="1018228" cy="6463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7" idx="3"/>
            <a:endCxn id="11" idx="1"/>
          </p:cNvCxnSpPr>
          <p:nvPr/>
        </p:nvCxnSpPr>
        <p:spPr>
          <a:xfrm flipV="1">
            <a:off x="1234983" y="3246724"/>
            <a:ext cx="831677" cy="35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28160" y="744039"/>
            <a:ext cx="1189749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매출 확인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3" idx="3"/>
            <a:endCxn id="42" idx="1"/>
          </p:cNvCxnSpPr>
          <p:nvPr/>
        </p:nvCxnSpPr>
        <p:spPr>
          <a:xfrm>
            <a:off x="9228642" y="434529"/>
            <a:ext cx="899518" cy="49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" idx="3"/>
            <a:endCxn id="42" idx="1"/>
          </p:cNvCxnSpPr>
          <p:nvPr/>
        </p:nvCxnSpPr>
        <p:spPr>
          <a:xfrm flipV="1">
            <a:off x="9228644" y="928705"/>
            <a:ext cx="899516" cy="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6" idx="3"/>
            <a:endCxn id="42" idx="1"/>
          </p:cNvCxnSpPr>
          <p:nvPr/>
        </p:nvCxnSpPr>
        <p:spPr>
          <a:xfrm flipV="1">
            <a:off x="9228642" y="928705"/>
            <a:ext cx="899518" cy="507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28159" y="3133512"/>
            <a:ext cx="1189749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예약 확인</a:t>
            </a:r>
          </a:p>
        </p:txBody>
      </p:sp>
      <p:cxnSp>
        <p:nvCxnSpPr>
          <p:cNvPr id="60" name="꺾인 연결선 59"/>
          <p:cNvCxnSpPr>
            <a:stCxn id="9" idx="3"/>
            <a:endCxn id="58" idx="1"/>
          </p:cNvCxnSpPr>
          <p:nvPr/>
        </p:nvCxnSpPr>
        <p:spPr>
          <a:xfrm>
            <a:off x="9500351" y="3062058"/>
            <a:ext cx="627808" cy="256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0" idx="3"/>
            <a:endCxn id="58" idx="1"/>
          </p:cNvCxnSpPr>
          <p:nvPr/>
        </p:nvCxnSpPr>
        <p:spPr>
          <a:xfrm flipV="1">
            <a:off x="9500350" y="3318178"/>
            <a:ext cx="627809" cy="243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28059" y="5264341"/>
            <a:ext cx="1189749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휴가 확인</a:t>
            </a:r>
          </a:p>
        </p:txBody>
      </p:sp>
      <p:cxnSp>
        <p:nvCxnSpPr>
          <p:cNvPr id="66" name="꺾인 연결선 65"/>
          <p:cNvCxnSpPr>
            <a:stCxn id="19" idx="3"/>
            <a:endCxn id="65" idx="1"/>
          </p:cNvCxnSpPr>
          <p:nvPr/>
        </p:nvCxnSpPr>
        <p:spPr>
          <a:xfrm>
            <a:off x="9384933" y="5198557"/>
            <a:ext cx="743126" cy="250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0" idx="3"/>
            <a:endCxn id="65" idx="1"/>
          </p:cNvCxnSpPr>
          <p:nvPr/>
        </p:nvCxnSpPr>
        <p:spPr>
          <a:xfrm flipV="1">
            <a:off x="9384932" y="5449007"/>
            <a:ext cx="743127" cy="249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6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274236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10. </a:t>
            </a:r>
            <a:r>
              <a:rPr lang="ko-KR" altLang="en-US" sz="2800" dirty="0"/>
              <a:t>디자인 시스템 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78" y="719666"/>
            <a:ext cx="4762500" cy="476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2619" y="547793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Logo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88" y="2522662"/>
            <a:ext cx="1156508" cy="1156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7708" y="5477932"/>
            <a:ext cx="1564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Favicon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2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649079" y="274236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10. </a:t>
            </a:r>
            <a:r>
              <a:rPr lang="ko-KR" altLang="en-US" sz="2800" dirty="0"/>
              <a:t>디자인 시스템 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91" y="2569758"/>
            <a:ext cx="4514850" cy="504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901" y="4124456"/>
            <a:ext cx="33464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Font family : Suit-medium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출처</a:t>
            </a:r>
            <a:r>
              <a:rPr lang="en-US" altLang="ko-KR" sz="1400" dirty="0"/>
              <a:t>) </a:t>
            </a:r>
            <a:r>
              <a:rPr lang="en-US" altLang="ko-KR" sz="1400" u="sng" dirty="0">
                <a:solidFill>
                  <a:srgbClr val="0070C0"/>
                </a:solidFill>
              </a:rPr>
              <a:t>https://noonnu.cc/font_page/844</a:t>
            </a:r>
            <a:endParaRPr lang="ko-KR" altLang="en-US" sz="1400" u="sng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t="167" r="227" b="20334"/>
          <a:stretch/>
        </p:blipFill>
        <p:spPr>
          <a:xfrm>
            <a:off x="6769331" y="992377"/>
            <a:ext cx="3671454" cy="39322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7405" y="5469619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Font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389" y="5469619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Color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1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80B45F7-BFDF-231C-DDE1-F0563E2E864B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C557FF2-A5DB-86E9-CFBC-E836DDF3EAA2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A44A21D-732B-8CC6-5606-C19F8E12CC79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3B0651CB-2B88-6C95-1C42-36CA0BE8F466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9589CAC3-5576-E3DA-4047-EE10714856E0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780CBECA-4654-129B-92AD-BAB0970B1334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9A8657F9-ED9F-6C98-35F4-D9E13C24B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5154F88F-16FB-4C6F-3480-F2E0B770E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78242FE8-8B2A-DE90-C150-70577DC77A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DD00DA61-2E2A-4AAE-DCF5-5FD2000A1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" name="직사각형 10">
                      <a:extLst>
                        <a:ext uri="{FF2B5EF4-FFF2-40B4-BE49-F238E27FC236}">
                          <a16:creationId xmlns:a16="http://schemas.microsoft.com/office/drawing/2014/main" id="{3E829142-80AA-0A36-9AD5-3F509DCF6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" name="직사각형 11">
                      <a:extLst>
                        <a:ext uri="{FF2B5EF4-FFF2-40B4-BE49-F238E27FC236}">
                          <a16:creationId xmlns:a16="http://schemas.microsoft.com/office/drawing/2014/main" id="{75B0170F-E18E-7EA1-E38E-3B3991951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3" name="직사각형 12">
                      <a:extLst>
                        <a:ext uri="{FF2B5EF4-FFF2-40B4-BE49-F238E27FC236}">
                          <a16:creationId xmlns:a16="http://schemas.microsoft.com/office/drawing/2014/main" id="{C4B08517-1668-4900-7AF6-783EF03A1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4" name="직사각형 13">
                      <a:extLst>
                        <a:ext uri="{FF2B5EF4-FFF2-40B4-BE49-F238E27FC236}">
                          <a16:creationId xmlns:a16="http://schemas.microsoft.com/office/drawing/2014/main" id="{D9500A97-BEE0-ED77-C67D-E4F7E53D2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8" name="직사각형 17">
                      <a:extLst>
                        <a:ext uri="{FF2B5EF4-FFF2-40B4-BE49-F238E27FC236}">
                          <a16:creationId xmlns:a16="http://schemas.microsoft.com/office/drawing/2014/main" id="{512CF92F-98E6-2A4E-457B-51FCBB061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B3289097-F99C-3935-0361-F5EADC98E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74BD6C91-83E1-1086-9ED1-CCAFB9ABA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C47F673-BD20-92C5-42AE-5BD75914B6CA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853F69-DEE4-BD59-2A4E-B84CE2D6DFED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22F6C27-5DE7-CF68-F9DD-B8C78BACBC46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0C9A99B-E752-E845-B8FA-F2660F7A380D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D301B74-0E34-9F09-5F59-2F33CDFABA4A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0D81DE-22E6-CF8E-B499-31911E4F3EC8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D08A532-DA96-D72F-BC29-08E37BD3EA20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05AA8C6-73B4-5DEF-EA52-C13E843DD60A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23C549-3124-56A5-350F-B1D69E48C894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451C16-B6A3-F18B-CA42-BE62E44496EC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7C38438-1074-DD25-C6CB-56A97B259D88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7F72AB9-4C0B-B1CB-6980-E9A0BA228FDA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C169BB-7C9A-8F79-B262-F398D0780D69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6E789D-433F-6125-4EB7-7732FC9C954C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5606C0-312B-96BE-80FD-E7B1BEF00A7C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9F8EFC8-6BFF-438E-8C08-FD606227D8E1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096621-7480-BEBD-1728-EAB86554A805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C3CCE3-A525-2372-7C0D-C84380CEFF20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CED346F-278F-9723-30E2-47C6FB448F9D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524F8D-359C-0F80-551A-D1FE6A684341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F1A62B-036F-5AD5-436F-8DDF306E4704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4B4FA0-9C81-FA3E-49AF-C5D9AB41B75A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B30F96B5-9978-4F8F-364A-DBE97DA6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" y="782621"/>
            <a:ext cx="9886677" cy="6096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D4952B-5D42-A8B9-2B1D-F6EECDEB3285}"/>
              </a:ext>
            </a:extLst>
          </p:cNvPr>
          <p:cNvSpPr txBox="1"/>
          <p:nvPr/>
        </p:nvSpPr>
        <p:spPr>
          <a:xfrm>
            <a:off x="10325078" y="306795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비로그인 시</a:t>
            </a:r>
            <a:r>
              <a:rPr lang="en-US" altLang="ko-KR" sz="900" dirty="0"/>
              <a:t>, </a:t>
            </a:r>
            <a:r>
              <a:rPr lang="ko-KR" altLang="en-US" sz="900" dirty="0"/>
              <a:t>로그인이 필요합니다</a:t>
            </a:r>
            <a:endParaRPr lang="en-US" altLang="ko-KR" sz="900" dirty="0"/>
          </a:p>
          <a:p>
            <a:r>
              <a:rPr lang="ko-KR" altLang="en-US" sz="900" dirty="0"/>
              <a:t>출력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E731B-E7C8-0B9C-36D4-250B1F8662CE}"/>
              </a:ext>
            </a:extLst>
          </p:cNvPr>
          <p:cNvSpPr txBox="1"/>
          <p:nvPr/>
        </p:nvSpPr>
        <p:spPr>
          <a:xfrm>
            <a:off x="10376475" y="35086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로그인 창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A116E431-622A-06FE-6D1C-58354F1DC4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8"/>
            <a:ext cx="1152041" cy="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9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B5D901EE-88A7-81E3-3053-0561F15B82CE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611A248-6A2C-5555-B3CB-783E529880F6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4222358E-E1F7-FE3F-7CB1-0DEB45734460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4192587B-B1A6-615D-7C01-8A25FCEC6107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9423CA20-B4BC-7F37-3620-7FB32A8199C8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3F53FA7D-07F5-0110-C0A5-0B17D79228BB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69" name="직사각형 68">
                      <a:extLst>
                        <a:ext uri="{FF2B5EF4-FFF2-40B4-BE49-F238E27FC236}">
                          <a16:creationId xmlns:a16="http://schemas.microsoft.com/office/drawing/2014/main" id="{DB6AF4FA-7FCC-591B-0CC4-131370E52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" name="직사각형 69">
                      <a:extLst>
                        <a:ext uri="{FF2B5EF4-FFF2-40B4-BE49-F238E27FC236}">
                          <a16:creationId xmlns:a16="http://schemas.microsoft.com/office/drawing/2014/main" id="{FEBDF294-C069-6A41-D270-6D1FFE5B8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9FC49EBD-CB4C-3C42-D6DD-363A9509E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직사각형 71">
                      <a:extLst>
                        <a:ext uri="{FF2B5EF4-FFF2-40B4-BE49-F238E27FC236}">
                          <a16:creationId xmlns:a16="http://schemas.microsoft.com/office/drawing/2014/main" id="{A730BF52-F234-9A1F-8BA7-2C5BE6DD3D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3" name="직사각형 72">
                      <a:extLst>
                        <a:ext uri="{FF2B5EF4-FFF2-40B4-BE49-F238E27FC236}">
                          <a16:creationId xmlns:a16="http://schemas.microsoft.com/office/drawing/2014/main" id="{52773CDB-E4E2-5024-6C58-5DD313FED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4" name="직사각형 73">
                      <a:extLst>
                        <a:ext uri="{FF2B5EF4-FFF2-40B4-BE49-F238E27FC236}">
                          <a16:creationId xmlns:a16="http://schemas.microsoft.com/office/drawing/2014/main" id="{43685116-C10E-1706-61FC-8ACEACF6D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A267752D-E887-7767-4CA2-50E1949FB4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6" name="직사각형 75">
                      <a:extLst>
                        <a:ext uri="{FF2B5EF4-FFF2-40B4-BE49-F238E27FC236}">
                          <a16:creationId xmlns:a16="http://schemas.microsoft.com/office/drawing/2014/main" id="{A8E3BFD0-DEF3-7BD3-DC09-5BE6E3B19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7" name="직사각형 76">
                      <a:extLst>
                        <a:ext uri="{FF2B5EF4-FFF2-40B4-BE49-F238E27FC236}">
                          <a16:creationId xmlns:a16="http://schemas.microsoft.com/office/drawing/2014/main" id="{768B7F41-11E9-87B9-86A7-F817FA115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8" name="직사각형 77">
                      <a:extLst>
                        <a:ext uri="{FF2B5EF4-FFF2-40B4-BE49-F238E27FC236}">
                          <a16:creationId xmlns:a16="http://schemas.microsoft.com/office/drawing/2014/main" id="{A2A1C0BB-6C72-D59F-53AC-4061415AC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9" name="직사각형 78">
                      <a:extLst>
                        <a:ext uri="{FF2B5EF4-FFF2-40B4-BE49-F238E27FC236}">
                          <a16:creationId xmlns:a16="http://schemas.microsoft.com/office/drawing/2014/main" id="{F779BE1A-9D9C-5135-D308-BB9DDFC1F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4DB2F6-704C-9ED5-27D3-06029AEF96E4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4F5CA64-C796-D8F9-326B-34358774BC00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2FE1B7-21F0-7E49-3E57-BAE92C19FD07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43AD01A-0D92-D1E3-4D7A-E92A23C5CA16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1F96F8B-B94F-DA9B-755B-C6F6CD6815AB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433C805-565E-A3C9-F129-C96028FBB7A1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DC244D7-37E3-0B0A-C756-3285DE1BBD7F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ABB9C73-AB9C-D2E1-2FBB-1320D4457899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1A05F33-253B-5871-3729-673D4033CCE3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AD58549-759F-BA90-5487-E36F64C5AD0F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D7F2A0-DF27-1DCB-6875-DDF5C10E2828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60EB7F8-8694-9537-7AFC-ED9FE1C3688F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68D7219-4CB0-A36E-EEF8-DB1935614730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93FC191-AE37-CED0-AED0-ACDEF8EC19D3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DE70B6E-37D9-3E58-64E9-AADAFD599DD9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B04D32-4999-E4FA-4F3B-554B519E2260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C344A32-D15D-AE7E-7C82-85D146DCAD46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4B46D2-4BFC-7661-74AD-751F7189A295}"/>
                </a:ext>
              </a:extLst>
            </p:cNvPr>
            <p:cNvSpPr txBox="1"/>
            <p:nvPr/>
          </p:nvSpPr>
          <p:spPr>
            <a:xfrm>
              <a:off x="10376476" y="4366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메인 화면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F9AA19-5C02-5CC4-2E6D-64B4E9122ACC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DB2A2B-DEA7-B9E1-E050-90C37716CF59}"/>
                </a:ext>
              </a:extLst>
            </p:cNvPr>
            <p:cNvSpPr txBox="1"/>
            <p:nvPr/>
          </p:nvSpPr>
          <p:spPr>
            <a:xfrm>
              <a:off x="10376476" y="1184779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index.html</a:t>
              </a:r>
              <a:endParaRPr lang="ko-KR" alt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B8CAAB-6722-B9C9-1802-906FB5AE9FD5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로그인 후 메인 화면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C0F651-507D-911A-B8F0-B4278BDE3B72}"/>
                </a:ext>
              </a:extLst>
            </p:cNvPr>
            <p:cNvSpPr txBox="1"/>
            <p:nvPr/>
          </p:nvSpPr>
          <p:spPr>
            <a:xfrm>
              <a:off x="10376460" y="2736491"/>
              <a:ext cx="9156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매출 관리 </a:t>
              </a:r>
              <a:r>
                <a:rPr lang="en-US" altLang="ko-KR" sz="900" dirty="0"/>
                <a:t>Tab</a:t>
              </a:r>
              <a:endParaRPr lang="ko-KR" altLang="en-US" sz="900" dirty="0"/>
            </a:p>
          </p:txBody>
        </p:sp>
      </p:grpSp>
      <p:sp>
        <p:nvSpPr>
          <p:cNvPr id="80" name="제목 1">
            <a:extLst>
              <a:ext uri="{FF2B5EF4-FFF2-40B4-BE49-F238E27FC236}">
                <a16:creationId xmlns:a16="http://schemas.microsoft.com/office/drawing/2014/main" id="{FF07BAAA-7549-BC04-0898-EED338569D90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82" name="그림 81" descr="테이블이(가) 표시된 사진&#10;&#10;자동 생성된 설명">
            <a:extLst>
              <a:ext uri="{FF2B5EF4-FFF2-40B4-BE49-F238E27FC236}">
                <a16:creationId xmlns:a16="http://schemas.microsoft.com/office/drawing/2014/main" id="{32A5B78C-86C4-F90C-E9B4-2040E16C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08"/>
            <a:ext cx="9898988" cy="6096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F50B2F6A-685A-0878-C30E-7F40281F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50C3713-B3AA-E39D-B383-A2F05A6EBCA2}"/>
              </a:ext>
            </a:extLst>
          </p:cNvPr>
          <p:cNvSpPr txBox="1"/>
          <p:nvPr/>
        </p:nvSpPr>
        <p:spPr>
          <a:xfrm>
            <a:off x="10380798" y="5412431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클릭 시</a:t>
            </a:r>
            <a:r>
              <a:rPr lang="en-US" altLang="ko-KR" sz="900" dirty="0"/>
              <a:t> index.html </a:t>
            </a:r>
            <a:r>
              <a:rPr lang="ko-KR" altLang="en-US" sz="900" dirty="0"/>
              <a:t>연결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06E7B5-9C4F-0FBC-B12B-6D618F9EDEC1}"/>
              </a:ext>
            </a:extLst>
          </p:cNvPr>
          <p:cNvSpPr txBox="1"/>
          <p:nvPr/>
        </p:nvSpPr>
        <p:spPr>
          <a:xfrm>
            <a:off x="10386054" y="3127202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예약 관리 </a:t>
            </a:r>
            <a:r>
              <a:rPr lang="en-US" altLang="ko-KR" sz="900" dirty="0"/>
              <a:t>Tab</a:t>
            </a:r>
            <a:endParaRPr lang="ko-KR" alt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062B84-5991-39BE-6E8B-29A5E30D2823}"/>
              </a:ext>
            </a:extLst>
          </p:cNvPr>
          <p:cNvSpPr txBox="1"/>
          <p:nvPr/>
        </p:nvSpPr>
        <p:spPr>
          <a:xfrm>
            <a:off x="10386054" y="3508200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휴가 관리 </a:t>
            </a:r>
            <a:r>
              <a:rPr lang="en-US" altLang="ko-KR" sz="900" dirty="0"/>
              <a:t>Tab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C1A983-EE29-D9B4-D975-B9D6EDCF4EBB}"/>
              </a:ext>
            </a:extLst>
          </p:cNvPr>
          <p:cNvSpPr txBox="1"/>
          <p:nvPr/>
        </p:nvSpPr>
        <p:spPr>
          <a:xfrm>
            <a:off x="10376460" y="383589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로그인 시 </a:t>
            </a:r>
            <a:r>
              <a:rPr lang="en-US" altLang="ko-KR" sz="900" dirty="0"/>
              <a:t>OOO</a:t>
            </a:r>
            <a:r>
              <a:rPr lang="ko-KR" altLang="en-US" sz="900" dirty="0"/>
              <a:t>님</a:t>
            </a:r>
            <a:r>
              <a:rPr lang="en-US" altLang="ko-KR" sz="900" dirty="0"/>
              <a:t>! </a:t>
            </a:r>
            <a:r>
              <a:rPr lang="ko-KR" altLang="en-US" sz="900" dirty="0"/>
              <a:t>반갑습니다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출력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A90D60-2433-B49D-58E9-A3E56C513938}"/>
              </a:ext>
            </a:extLst>
          </p:cNvPr>
          <p:cNvSpPr txBox="1"/>
          <p:nvPr/>
        </p:nvSpPr>
        <p:spPr>
          <a:xfrm>
            <a:off x="10384967" y="4270612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금일 매출 요약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6CFF59-7FD8-95DD-815F-73B45C1EAB17}"/>
              </a:ext>
            </a:extLst>
          </p:cNvPr>
          <p:cNvSpPr txBox="1"/>
          <p:nvPr/>
        </p:nvSpPr>
        <p:spPr>
          <a:xfrm>
            <a:off x="10380285" y="4670579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오늘의 일정 요약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5640C1-B368-23D5-D855-C2B0098359AA}"/>
              </a:ext>
            </a:extLst>
          </p:cNvPr>
          <p:cNvSpPr txBox="1"/>
          <p:nvPr/>
        </p:nvSpPr>
        <p:spPr>
          <a:xfrm>
            <a:off x="10385946" y="50420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금주의 휴가 요약</a:t>
            </a:r>
          </a:p>
        </p:txBody>
      </p:sp>
    </p:spTree>
    <p:extLst>
      <p:ext uri="{BB962C8B-B14F-4D97-AF65-F5344CB8AC3E}">
        <p14:creationId xmlns:p14="http://schemas.microsoft.com/office/powerpoint/2010/main" val="383911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3664"/>
              </p:ext>
            </p:extLst>
          </p:nvPr>
        </p:nvGraphicFramePr>
        <p:xfrm>
          <a:off x="649080" y="968440"/>
          <a:ext cx="11021986" cy="5594551"/>
        </p:xfrm>
        <a:graphic>
          <a:graphicData uri="http://schemas.openxmlformats.org/drawingml/2006/table">
            <a:tbl>
              <a:tblPr/>
              <a:tblGrid>
                <a:gridCol w="12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0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Ver1.0.0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조동현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2022.10.11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개요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페르소나 추가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Ver.1.1.0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조동현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2022.10.12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와이어 프레임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 맵 구조 및 상세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정의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시스템 추가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 맵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Ver.1.2.0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조동현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2022.10.13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설계 추가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 맵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와이어 프레임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346930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F3FD41-A0B5-DAA3-B382-BA9310AEA255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81DE30-F81C-800B-05F3-A913DDF4D732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E2948E7-C22A-6ABC-E501-4F46569A9743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5B4003F0-029D-0784-3F13-05533C72BAD4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46E89445-CCA4-84C0-8B18-BEECC36E405A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7385E2DB-3430-77D8-AC64-FFF16D65F5D0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7AE0BE75-061D-3664-6AB6-C2106DDE2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0113F50C-2028-1578-7811-A8FA8A15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187BB2C9-5A81-AC50-9E5D-5D47B7315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5CEAE939-1C06-94C6-44E8-3BC027C16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DCAE4CDC-64CA-DD53-D54E-174D88CC6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FECB16D7-DA31-90AC-860E-2691C2942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97255F8C-DCB7-3530-9391-708D96578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08686E3F-3D73-185F-8FED-1372304AC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7BA1D589-17D2-F894-16A0-77F1F297E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2169178A-723A-2225-EEE9-6047C9B6C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DB7A6C15-60EF-3706-EBB8-769251E17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4F5DA1-945B-B1F0-3845-94EAEA6DF710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7C5188-CE25-4181-DB79-BF333FDD3463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4224C9-7413-8C43-A391-1048DBFE89A6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BE4BF93-72AB-ADC6-DF0E-674E6D88B409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9249B4-EDC0-857C-1569-A413EAE29FAC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B6649-DC10-CA6A-EC15-41FE0970A7A0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6EFB81-EB76-98CF-DA59-1363C35E8DE3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BC64C3-F233-3C44-3557-19CFF739E6C0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36184E-0870-944F-31D3-B17C93185726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04D43C1-4055-51A5-F33A-23CC7801C436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5CCF21-1478-011C-9C2C-827E11286B17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FF4551-F4E3-51D5-453B-0B9F45B6FB15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59AA07-66B9-04F4-5918-74603775FD0A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BAF1626-FD80-AEE1-D528-E08654FC25DA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0EAE23-C34C-7392-730A-7FE6EB8042FA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D9710FE-AB82-850B-9BB2-6F52A0BC8075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2B86EF-E85E-D985-A6A7-13127E97DA08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B274B1-0C8F-2047-EA19-3D7A395D4C3E}"/>
                </a:ext>
              </a:extLst>
            </p:cNvPr>
            <p:cNvSpPr txBox="1"/>
            <p:nvPr/>
          </p:nvSpPr>
          <p:spPr>
            <a:xfrm>
              <a:off x="10376476" y="43668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매출 입력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EA1490-6A66-922E-9569-04D1D5F04123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9A9B92-4302-DB8B-C8FE-2E462116D353}"/>
                </a:ext>
              </a:extLst>
            </p:cNvPr>
            <p:cNvSpPr txBox="1"/>
            <p:nvPr/>
          </p:nvSpPr>
          <p:spPr>
            <a:xfrm>
              <a:off x="10376476" y="1184779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addRvn.html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0B716B-A4E9-017B-CC08-A7FCE9502DCA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매출 입력 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CABB88-0BB6-E6F1-FC25-58528715031B}"/>
                </a:ext>
              </a:extLst>
            </p:cNvPr>
            <p:cNvSpPr txBox="1"/>
            <p:nvPr/>
          </p:nvSpPr>
          <p:spPr>
            <a:xfrm>
              <a:off x="10376475" y="2736491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/>
                <a:t>금액 입력란</a:t>
              </a:r>
              <a:endParaRPr lang="ko-KR" altLang="en-US" sz="900" dirty="0"/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A5B2BF7A-9AE9-D222-7A0C-311875284CA0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(3)</a:t>
            </a:r>
            <a:endParaRPr lang="ko-KR" altLang="en-US" sz="2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E80DF2A-E616-5123-A1FB-EA542C27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3" y="765491"/>
            <a:ext cx="9902931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80B2753-4C36-AA26-DE6A-2107D93C2D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263347A-FDB2-68C4-4FFE-07EDD670DC39}"/>
              </a:ext>
            </a:extLst>
          </p:cNvPr>
          <p:cNvSpPr txBox="1"/>
          <p:nvPr/>
        </p:nvSpPr>
        <p:spPr>
          <a:xfrm>
            <a:off x="10386054" y="311854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저장 버튼</a:t>
            </a:r>
          </a:p>
        </p:txBody>
      </p:sp>
    </p:spTree>
    <p:extLst>
      <p:ext uri="{BB962C8B-B14F-4D97-AF65-F5344CB8AC3E}">
        <p14:creationId xmlns:p14="http://schemas.microsoft.com/office/powerpoint/2010/main" val="150238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270DE4-AE2B-A764-EF94-41F1E6C88584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E41318C-5643-4C8C-1C2D-DD73672B189E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135CC23-F725-1E02-694C-0D1F9487C80C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7708C57-07C1-516E-4092-5D35D28DB27C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121FCAB3-E810-46C8-3CA1-4041BAD311AA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7F272D47-7266-686F-F069-56E4796384DF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D45CA79C-4BFB-62A3-CA3A-F2CBAF45A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9E239D09-1BD0-5475-4522-7C331C6CC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F00839C6-990C-031D-2F94-48D687DBAC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E2FE4A08-A7AA-8F2F-2439-2EDCCE017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A9228EF7-7917-6234-FBC5-0A73D5CBD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8F17294-9812-0CE2-A006-2F5A6E3E7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6A5BE037-A529-71BA-286A-88A59B145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2A477A5D-9666-D8F1-E400-FFBCD293F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8F66C983-7A20-A66A-4C18-DCF2E0062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05580121-7B9E-9040-7809-ADD5F5280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5B5678E1-60E5-3F48-E9B5-CD50293B8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6E8ABB-25B2-9710-4A7B-52D59281C688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350638B-D7AB-B0AE-9BBD-4EFEA61E49F7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5BB76F-35EA-CD61-B04E-5EB0C0BA5DC0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099451-E350-32EF-CB20-13B82A46FE56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1C7774D-7B63-6C39-C612-0B51347BA297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6D90C4B-2201-96A8-FEEA-3374712DC9B0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64DA212-4528-31C2-31C9-54BEE529F76B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480599-4549-985B-0E02-D5091761C979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E27443-C5D1-0980-1641-35F1DA836A36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C25C1C1-9091-BC15-F1DD-CA874C9DC4BB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41F8B7-2DF6-B2F2-865E-7EF21D1BBAE5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70DC52-F382-9FC7-E891-642514C2F1FF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F42A40B-ACD5-6649-10F8-949D9E8407CF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7C5A8-4418-E1EB-2B1F-4BEA8DBD7C46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D17D6B-D369-1343-3179-04BFDA53B528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2608600-1A75-73A0-9397-D8D934A9C065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6E800E-2F2D-69D8-84CD-CBB837F7F48F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9C14F3-50FE-2350-6A6D-415BB7D7C8D9}"/>
                </a:ext>
              </a:extLst>
            </p:cNvPr>
            <p:cNvSpPr txBox="1"/>
            <p:nvPr/>
          </p:nvSpPr>
          <p:spPr>
            <a:xfrm>
              <a:off x="10376476" y="4366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일별 매출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2052F7-9CEC-A674-5FD0-2D9B4444201A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7E7DC-D1BF-7D46-0E7F-A7AC6F587C4C}"/>
                </a:ext>
              </a:extLst>
            </p:cNvPr>
            <p:cNvSpPr txBox="1"/>
            <p:nvPr/>
          </p:nvSpPr>
          <p:spPr>
            <a:xfrm>
              <a:off x="10376476" y="1184779"/>
              <a:ext cx="1016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rvnDay.html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7A03D9-4961-593F-89C9-CDC31AD3EC4F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일별 매출을 그래프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표로 출력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60BB9F-1CE6-47D5-C874-BC392CA72621}"/>
                </a:ext>
              </a:extLst>
            </p:cNvPr>
            <p:cNvSpPr txBox="1"/>
            <p:nvPr/>
          </p:nvSpPr>
          <p:spPr>
            <a:xfrm>
              <a:off x="10376475" y="2736491"/>
              <a:ext cx="1072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/>
                <a:t>일별 매출 그래프</a:t>
              </a:r>
              <a:endParaRPr lang="ko-KR" altLang="en-US" sz="900" dirty="0"/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9F29A349-6C92-BC6A-862B-6EBA445425E5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(4)</a:t>
            </a:r>
            <a:endParaRPr lang="ko-KR" altLang="en-US" sz="2800" dirty="0"/>
          </a:p>
        </p:txBody>
      </p:sp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B0F6DA73-95E8-5976-2366-0683B78448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890"/>
            <a:ext cx="9898988" cy="60809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85FB4B5-1BB9-E7FC-1BF8-9015FCCDF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230894" y="713685"/>
            <a:ext cx="1152041" cy="6572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FD3FCD-97F9-0410-8D00-79764031B5A8}"/>
              </a:ext>
            </a:extLst>
          </p:cNvPr>
          <p:cNvSpPr txBox="1"/>
          <p:nvPr/>
        </p:nvSpPr>
        <p:spPr>
          <a:xfrm>
            <a:off x="10365672" y="3130207"/>
            <a:ext cx="12586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일별 매출 표</a:t>
            </a:r>
            <a:r>
              <a:rPr lang="en-US" altLang="ko-KR" sz="900" dirty="0"/>
              <a:t>(</a:t>
            </a:r>
            <a:r>
              <a:rPr lang="ko-KR" altLang="en-US" sz="900" dirty="0"/>
              <a:t>테이블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40109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3BEB96-F360-47F9-0B38-0DFDDBC9EF3C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FAB4AA-6AFB-BBF9-61CC-5B447AE4B00C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F89D744-4546-789D-05D1-8259C44B85C1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21CAF09-1FC5-C8D3-229A-F66CB78E6465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E825404D-0906-858B-A09A-10B7C7E8DC87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47C5C6FD-BFAE-14AA-FF27-E946FD1BD67F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C27C2653-8B4A-54E4-9039-97DA56708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8C4BC444-2A73-FFE7-7DA5-0809D65C4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F165ADD7-2AA7-A6CA-F8A0-5817E6EFD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5851E6B6-D967-B9EE-578E-35142397A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FED025F2-93C2-A683-0564-EDD0DA3E7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F5B61BF9-8821-A610-2209-8FC7AF3D2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F7F0D83B-D966-C256-CEC4-E0B777335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370909DC-2251-563F-0A6D-E5E5BB393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4BF1DAF5-ACFA-DD32-263B-6D889DCBD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F3DC704F-4DDE-00FC-7A40-2D35B9179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4072799E-84D1-5F79-1EBE-F3BBE4A9FC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81E56F7-F0BF-262C-48D1-EA77CE9760B0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06359C-463C-3023-3D3A-11DA673C1F8C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4382AC-75E6-8914-571E-1A0A88307014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4F41A1F-F727-8E6A-F552-DCE40BD2AA99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4B9EBD-87E8-4E62-23B3-6A4157B5E526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9F2E756-1780-C12C-3DBD-98E1183E1007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78EB70B-C85E-A3C0-3308-62D038D51019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2436C08-5B7F-3C33-C464-B206DAEDC92A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CC49E5-82DE-C9EC-8051-1EBC8BA15A90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A6C0CBA-64D0-56CD-068D-223B6FB399DC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044B994-6741-5E32-E4CA-F502EED3AF0C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7FE794-6833-D4AD-E5DA-8A539791BCE2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8726E51-6B0C-DE9B-EB01-6CCEA3CAB0AE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B2BB22D-FB89-82B9-501B-E657C1F36B95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FF3A1D-5BF6-FA5E-BDAB-D15454BAAB5C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B782503-D212-3C25-AE37-A917BD9E5E5E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EA61CC-6A5D-4AC3-8805-AEA659E640A8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CC9DD7-FDE1-15B0-5D56-E09B6D7BD0C1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70D23C-F4B5-FCEC-9FAF-7AB5ECD5A557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ABD318-ABB4-8348-3764-967845F5EE16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E3753D-DB38-7C33-BF63-E319763124C1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3F29D8-6113-4D3F-FD5A-FFB9ECDB81C2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4" name="제목 1">
            <a:extLst>
              <a:ext uri="{FF2B5EF4-FFF2-40B4-BE49-F238E27FC236}">
                <a16:creationId xmlns:a16="http://schemas.microsoft.com/office/drawing/2014/main" id="{98486393-B419-87E3-841F-77D7FD4DFB64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(5)</a:t>
            </a:r>
            <a:endParaRPr lang="ko-KR" altLang="en-US" sz="28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E1D6BB2-3C68-E4BC-5F19-3CE7FA036F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890"/>
            <a:ext cx="9898988" cy="608091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3804474-AD57-547F-8A00-08245F19B4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230894" y="71753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2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7CC101-D19B-16F1-AD68-96A74CD010DF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AA0386D-924A-64BA-A2F3-26F7F9B4AE02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7A20BB2-D0E4-E9F9-AF00-DBE1C57335FC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5CA5BEC3-C2B4-B70F-92DC-40DD75409A95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053F7DCF-2756-7E69-35DA-29DD051C4243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6F9DB774-9250-4323-26B4-2FDCD0CC6723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D076E507-FA77-AE1B-3DCC-CB91E5065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2A257330-141C-6964-C6F3-CC4D7D631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AC281D1C-B5D9-E15F-7C0D-7AC09E987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B95D573C-9DFC-7897-AFC1-03022C8A3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E6BC134D-D08C-4837-7650-974D2D7611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266B929E-0D06-DE6E-E5A7-631AE94F7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AF0E8996-7868-5846-2AB5-AB6F355ED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1242B6A6-C4EB-8A98-B4F2-E8BD65245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112B4345-517B-ABD7-D6B0-8AA13EA28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1F97821D-3190-9874-96A1-3330A889A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C9F345A3-836D-D8FA-4B00-7FCCD954D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ABA68E-974D-A908-507C-089A673399EF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782459C-DDCC-7D9D-1AD9-94399EF0B480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558CA37-0794-DCC6-61A0-1E640EE145AC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D54492-1DAB-C319-5DA3-A63988FA047B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52F9B2-4A20-D5CA-BE17-F8E9FECD7CB2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78D1FE-B437-BCA7-DD92-C8C79D341416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2A9BF6-2FAC-661A-1114-5C132760D649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D2E888-9C61-E7DD-E3CB-27148C3699DC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5A7AE8-0E5A-A744-B14D-4D2EF67ECB37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DB93B0-039F-D699-266F-2F229CBAC307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2ACE3E5-F45D-AB17-06C4-653DAAEABBB2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07FF8FF-A0DF-A3EB-2187-49CD951C4EF7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44871FA-CD46-7BB9-E780-24C90FECFC42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2FB70F1-8AD3-EAC3-7334-6AD43A8EAFD3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D6B10-3A8F-7A94-3D5E-331219D161CF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85F1C76-3A14-F0D8-14A7-D23ABE4F8A91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9B4BC2-08F7-A92A-A9FD-7ABE5A354C61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9C1DE2-A383-82F8-70BA-5FD8AE5A3E7C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E2FD58-4291-48F6-64E4-9ED6D7A428FB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1AFD18-2405-76DE-3BD2-7B1F164E6245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C485E0-5396-C110-7ABD-FC116EA9AB9B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6147F-9D1F-EC18-3549-71C99C68CDA9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F7862381-2F37-1EC3-36A5-CA30128B546C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(6)</a:t>
            </a:r>
            <a:endParaRPr lang="ko-KR" altLang="en-US" sz="2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DA95D80-FAAE-562D-AA8B-0F7D5324C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99"/>
            <a:ext cx="9898988" cy="609180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BA79FB0-8325-A7FC-D798-8FD7868E91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230894" y="717867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930613-B594-0AA4-991A-54FC8B16EC36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80C4709-E6C3-7C0D-420F-046840B31746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E99C610-F667-A3C1-E78A-0E16AED4302B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5DE91FA-DB57-92B9-B9B3-1F497AD90B2A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282E01B-E2CE-9E9A-EFDD-94E32C4B580B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2D817DB5-707E-8441-BAE8-FAFBF6DA74F3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2F1A0A84-999B-0B1D-EFDE-CE006FAA7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C9F5CC27-7438-9F74-8F7D-627723703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BC41ADB9-8DFC-462E-4CF0-A29DCA76D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CAC299EE-00DE-5027-E94C-8E1744050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104921EA-39D3-42E3-7A35-1973D4A36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D5519D88-122D-40A1-BC10-B4879DBE8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654226D0-437C-75C3-BBAC-5C82452EF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14558A82-9BD1-9F26-F2BB-512F104E4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498679C3-7BAE-6D03-4B9E-984F45504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CA726FC4-5A28-A19E-A676-7E65C8F38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440D8EA5-7440-64BA-2072-B48E3844C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8416E0A-8936-6B40-54C3-2DE956B6C30C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1CE1E-2E0F-06E6-8984-E4096E3724AD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6C486B-2869-2C9C-4981-E563785691DE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D1966D-81B9-5732-51D6-1CB1BDE89C50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B17FCB-C7DD-8CBA-2C62-513AD4264AE6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45D80F9-BC13-EABB-7908-080F36641BD6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26F83C-23A9-22D0-90ED-41CEF31CCF79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7F0500-FA3D-3745-975A-E5BA23D48592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CC2ECE-E518-C509-B327-620A1203596C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D45461-940A-DBEA-6C45-43F75B8960C8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02BB6B5-62F1-E8A1-884D-4D78498BFA06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831436-FCE4-D8CA-B473-C3BD08133352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C1062-F8EE-A377-000A-0CCBD70A402B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BB107C-71AC-28B1-7F0F-0D3F1E08F49A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3B6E715-DFA1-0685-922E-B4F533E699FC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F8F2B7-679F-D2C1-15E0-B60942398E82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AD4050-A7C4-2791-D224-0DC8971EEE76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3B3E9-672D-17A2-1BB9-078B4D8F118C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BC7A19-811B-EB24-3432-E685968A61AF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D24D3C-4982-D5E0-B924-DF43E9BE75C6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4A3C62-751B-9905-CA8A-01E0F4654871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77BBC4-1E45-0886-CF75-78E35FA2CEE1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300153DB-FE94-3045-9B5E-05E197823766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(7)</a:t>
            </a:r>
            <a:endParaRPr lang="ko-KR" altLang="en-US" sz="2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5A512B7-FA10-A962-E5E1-568F0D8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08"/>
            <a:ext cx="9898988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E2206F9-1B83-6121-2482-A36CD43316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48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D80B35-B86C-8BB8-F828-63B366382047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7829679-FA73-43B6-BC65-FF34D22439ED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AFE509B-A58E-97C1-8E47-131AAF13765B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92CAA82-5ADC-36AF-09F2-FD1AAF162A6E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4B75C1A3-21A5-E7DA-6F18-0D7E274B9CFF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D7CB5CA1-39EE-9359-A455-9CB2BBB361EB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59B92A06-5B2A-D69C-76FB-3739F283D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7ABCF5A7-BAFE-6596-896E-75BB3FE05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5844B0DC-75D1-8CE9-3159-A62C80AAF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23A1C2B4-A919-88A4-6F7E-658F4C60C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BE832303-8A21-3644-B20B-29BD05DB0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5A7DCBEB-D7C7-7EAC-C3CF-89941E907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22761E6A-0CF2-6A73-15E8-964181ABB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DCCA22FD-3B36-BDFC-36D6-451BCB95A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AC50B251-EA2B-F57E-4B88-C13F1A0FB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A5A2BB93-B6BB-67C1-8F7D-3E1A226EC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7AC728B7-7062-82E8-12F0-A98C5F177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066E04-610D-12B1-B7C4-858CC3ECFD8C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C98819E-193E-9E4F-69E0-1A837C007D28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12EAF48-3905-8BA4-F852-C25231A786D8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57CD636-A17B-6FA0-0387-F2A27D3B19B8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D5E8D36-9B18-3A66-D84F-6E3C2FD6D0EF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83CABFF-D401-9F19-A184-A52C6D92513A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A5CC24-3CD6-0E80-219B-1C53E59737FD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C48FD4-5A37-7242-D259-564EB2EA772F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985402-FB74-CA83-42A1-9BF851E5A3D4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1B7772-436D-1E0E-0FFA-4B6E3B5767E9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14C3BCE-5C7B-C1DB-6F01-162D89405068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5D4CFAE-C2F2-430F-90FC-8A87D82B31AB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C8424FC-2419-8730-DE6E-B07FCBA3EEBF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4F34A1F-5382-E978-5D97-5D387FD592A7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48FE04-87A5-F204-4DA3-2776E2C5C257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F8B68B3-648C-CFFC-C0AB-B5817FF9B023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55913-6462-BB46-84F4-BADE1BF918E2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12056E-77CB-82A6-1C94-F23765A79006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962A92-2900-9896-26B7-0D29B22C80D6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A1E473-45B7-8759-01C0-27678940B425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A6F894-C283-CF62-A2F7-49B5AECA4A87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976A5-F4A4-074F-DFAC-BDB1807DBDAD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14D305EC-39A9-A8C2-A715-CF08BE0B7F15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(8)</a:t>
            </a:r>
            <a:endParaRPr lang="ko-KR" altLang="en-US" sz="2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BC7F1D3-60AD-57AC-BCB9-54331FA1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08"/>
            <a:ext cx="9898988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F47549F-5A63-50F7-6244-D93DD5A9EE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FF8194-7773-2209-E70F-3032073D7738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B78705C-4B37-F898-541C-DB5975BF8DCB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C63E6CE-A01E-069E-9388-88404CB7F135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B701DD56-1D72-7655-85E4-A65F15F111A2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50ECC383-FFB1-C17C-66F1-3F6579ED7B50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5027D1F2-FF16-851E-8D0B-C39EEEDCD3C9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540E69B8-88AA-326D-75BC-57ECCBD27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4B355D28-5233-D01A-FD0A-4B46D4A8A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6178432B-D123-0EAE-1144-00CADA8B1A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BB75AC2C-29E4-B851-B1B7-DE489D28A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5237D663-EF5A-6CF2-DBF9-08CFD13B8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C0509FE7-C575-4371-E57A-FBC9846D9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BEBC623F-BA39-B699-BA35-64860312D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40CE2CB9-AF05-D3C8-4C44-6AF839DE9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5C16F9F8-3F91-8733-E549-DAC1787F6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C8779E80-056A-CCE1-B331-D406A89C9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AD5ECA1F-5F0E-AE18-BBBA-787E30AF3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D303040-FEAD-4472-D47F-5E894F33240E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21A1496-43F2-6B24-4F62-8B737228F76A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9C9C6D-CEAC-B33B-2D70-54669CB12FB0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A59D1D-A494-2DA9-7D36-9BB5575ABA56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CEA7587-EA75-4665-7E45-DA6D599363C3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E809E2-C7CC-A3F4-ADA6-EA79F3AC3C3C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5C1357-3323-9A49-C809-A656AA990831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9D03E69-466E-3817-768A-60FBCE5F44E7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AA51CD-F000-BC7A-B125-E3817F837743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160A15B-D03D-D3D4-9A30-FE1D10149454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EDE0EB-2722-20A8-43EC-F41C7F7FCA32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7E44EA-7347-A66A-679A-8DC386DEC293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976104-48B4-A373-9007-9740663F44BB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24216DD-CB35-A162-3D65-8ACAE10D0458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D7A6149-7A73-7A4F-7EB0-D46859673A3C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B0530DF-BBFD-1B52-B1B9-D784183D891F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046594-A441-6759-DF43-09ACF9535E11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5D310E-3AA3-6D7C-2925-0FDE9E672E12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9D0809-F19B-784D-A5D1-3A7B34B81DC0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ED6C2-D5FF-89AE-5E74-B9E969317A49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0C26A0-3434-7F4D-6276-2F6F14C68E98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3A1AE-CB62-8E96-DE14-AE9030756308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D86B4C29-0040-1B88-89D0-2B2F1CD28BE2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(9)</a:t>
            </a:r>
            <a:endParaRPr lang="ko-KR" altLang="en-US" sz="2800" dirty="0"/>
          </a:p>
        </p:txBody>
      </p:sp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6019E967-36D0-1711-A627-97C47676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06"/>
            <a:ext cx="9898988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851BA87-D5BA-A3B9-9F81-AC3471DA13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7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2B376DB-59F1-769C-B24B-C1365ACBA7FE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37270E9-2672-5202-BA2D-9939C9A4823A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258B0B3-B9AF-3A70-D739-D86F19FDA89B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45296FA3-59A2-C178-CC47-B82AE876D8D9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12AFBC32-CC67-37C0-7604-22C01B2C4D3D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0C4C118B-B201-5CE7-79F3-0B5CC00C23FF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CC9487B4-B7D1-1072-2E47-7129492C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10E2EDAE-2775-4514-53A2-233A06AE4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F9352DF4-6165-69A2-B24D-DAF2D47C8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973F6C23-3065-3364-32D1-BE47AC75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401B9EF6-2D9D-03B4-55A2-9B9100285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F08E8025-3A1A-7932-FE17-6B722F9DB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97775981-2EED-2CDA-E256-2AD00B26C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4EEBF1D9-9766-DC50-95FF-7F4FE3489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A1323440-7C28-9197-BFB0-3A7D06BC3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1D79ECEE-F59D-FF5E-F9A8-EE3F806B5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BF1DCA54-71AD-81B9-E53A-4C1285791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84E26A9-60B9-D827-AB6B-E181685A13D8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4D0BE0-1E12-8AC5-3C20-C16B4177D31B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B94D34-54ED-B4E4-EFDF-47D5C0214D5D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296988F-5FFC-38F3-2964-473F68C4D731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67331C-C17A-A5B2-9223-377CE9B93480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07E883-BFBB-BB9C-93AA-7655F1B1A3BA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B3A2B04-CFA4-EB59-E921-C3DEEFF64BD1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C8EC3B-A7AD-7709-8980-37AED4CFCF13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D5D90D-B8AF-4BBD-34C7-9AFE4E3B2781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E2DFA-DCDF-6BFC-74FD-C6D00BA86C1C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9D4AF8-7CE9-FDDE-03DF-374E1B80A8AD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4C8E9B5-1C37-FDD4-07C5-EC64B73D1787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1636BD8-0845-B06F-7B6D-95DC578D0A0E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C1373F-5CA7-F5E0-9E4D-994E8CC4AA33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6790D85-49F8-CE2D-5E3F-58CF587E1F68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A271E4-5F1E-5C65-4C64-5C5F868DAB36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376EA7-889A-BDBE-D46A-BDD4B3BB78A0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5E7102-5D6D-4085-80D6-08269652DFE1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31DB2F-BE6C-0A19-5E73-7423A89BA455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7F9824-0389-72B2-4263-4E04914D764E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0A0DB-DD4F-72E3-7C14-C586289DD35C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D64ED4-467C-C33D-9678-9D2F10F0D68C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3639DF36-3344-69C8-E179-C662E54F9284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(10)</a:t>
            </a:r>
            <a:endParaRPr lang="ko-KR" altLang="en-US" sz="2800" dirty="0"/>
          </a:p>
        </p:txBody>
      </p:sp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ED26BA64-4B24-30C8-7FEE-BBA7BB56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08"/>
            <a:ext cx="9898988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D9C02E7-ACA9-22D8-013D-32CA342FC0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71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CF8A259-6006-6A64-4D02-B07EBBDEBDEE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0DFCAEC-BB0C-A0A8-55AE-918EA986C9BB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8AB1E51-F3E3-B4EB-7985-051219DB1085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5F369552-94DD-710B-90D4-412B87138CFC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0CDA5335-1B35-F778-73B2-F4C7AB0740B8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5407F24-1F4D-FC17-8C7C-62150772BFC3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62082EDC-2A02-A827-8647-274EFF0E3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7421A89D-C31A-E7A2-B870-37C12DF0F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33EB7ED1-9A06-0F0C-B173-FA83F482B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A021602A-30ED-344D-C587-76E080458A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EEAD757E-6AB4-1A2D-E08B-74B89441F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C0413EC4-0639-EE1C-5B4D-36EAFF6C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420C09FA-8860-BCF7-519E-14C26ABA2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907D2BFD-8FB2-0612-F9DC-AFD3AF4B9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E81F72A5-4F91-3660-B6D2-C72111540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2C213617-6359-D029-4748-32445C566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9F7CCC1E-BCBF-5B7F-9F22-0ED618466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7AA5D6-0B2E-7324-F099-DD3DD2DE257D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D28493-5BAF-2349-8849-886F63B47ABC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93D0B4-D849-C283-FBFA-617BB788089B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1790AB-26AB-95A1-44E0-98CACDE3769B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008FA4B-28D1-515D-EC2E-AC9D405D3B11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6B6B43E-E180-339F-871A-D3F4DD9F49EE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E5E7A5-7B9E-7F6F-AA93-67957205CE26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39A00C1-70FE-85D8-7AAC-15931B143F08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0437BCB-7270-C53E-D93D-858DFE480773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A50B6DF-D0F5-AE6F-095B-3553900FAB36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95231AE-7D54-D28D-8EEA-71A0B9946EA8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96B6C9-975D-BAEB-5BD2-22BF05D8AB07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C11923-606E-40C1-7D59-5526E93266FC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B5D20EE-7686-4D91-D0F0-4747337DC619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C4C4331-DDB4-BB4F-7D04-2B26CB498B0F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E3ABAC-5554-8417-341F-AB13DE1C43E3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54528A-A44A-97F7-23BC-8763BD4971FF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BC2681-ABA0-1E78-E681-6ED44195A533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73FC8B-7F6A-E423-9B29-66E26C89D7BD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EFB753-119E-7A3D-2BFB-85C3678F0FAA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011B75-3D55-C3DE-A7FC-EA36A3B4195E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7041E8-E479-4EC1-692F-8B0CD6A5ACC4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B3D84A8A-9456-FB90-DEEE-2ED963416E2C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(11)</a:t>
            </a:r>
            <a:endParaRPr lang="ko-KR" altLang="en-US" sz="2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F3B961C-5D30-F430-FE8C-BA7731A7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181"/>
            <a:ext cx="9898988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F745D04-2D34-093B-A613-4EC1F6E254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5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996FC4D-741D-D156-4E49-41D15C4F26C1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F8E2BDC-5CB7-F549-3DBB-CE5E55641FA6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04899C1-82B3-1A63-BA9B-ECE7836D4B7C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A32FE32D-45D4-9EA6-D11E-92193668EBF9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0F3AD449-AF45-E1AF-44BF-639866030F18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257B0C48-C4A0-2ACC-6064-3D3A52C992B0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19CE8DE5-72E3-8878-4172-60DD8DC6D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32CE9175-5166-9C1D-50F0-0BBCBD22C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C0741F50-E205-2B62-532B-FD9C7D7A42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396D36E1-5635-F41D-459B-1352B2F93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4B86D3CB-94D3-9F92-6819-806AAC457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0F489054-65BE-9486-DB2F-016114C66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165141DC-910A-3B8B-5ABC-1AD7C3466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67ECD545-0CBA-0AA6-2FCE-BBB12DE076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C720A636-2972-5F9B-DD4D-24DD88ED11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ADAE5500-F98F-20DA-DD8B-F7E93419E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2EFF5C96-C87F-F114-FB31-8D54B5533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F15B1B-072B-C283-2F40-7369030B1D22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3936A1-F4F9-2130-8652-44AC0D3F7919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7A67767-5596-522B-E425-6A243670A0C2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7C9919-2ED3-DFDE-4323-8735F0E1FBF4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93B3D5-B034-67F2-0A0B-0C3425960BF4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4EF49B-A259-BBA4-5433-3C89668934E8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9FEAC74-9020-AF6D-0BD1-67D5D67AB0A1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B6F798F-51AF-4A10-58EF-FD9DE1517728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D3AD85-0BC5-31EC-FB8F-194202323A85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9D82A4-49A4-C081-9691-837342F6185D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F3E4921-EEFF-71E1-05E2-64BE0A975A82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5F58F4-EEF6-1B84-177F-4AE79BE4D030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127FDE-0C85-F7EE-AF19-EFFD758D9F91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D65AD93-A5F9-E87D-2DEC-D8B2AA9DA60E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FC9F3A-C47F-43D3-D931-BAC87EE03C6F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304F7B-CCD5-B67E-8955-999161ED01D8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4BD646-2947-01A2-CFAE-E2C07BC91A33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468EA2-889A-CCBE-3D66-E88E0E83C806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141AF4-22CD-C1B3-0E0F-92BE5C9D8A68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0163A7-FF5C-A545-5ABF-BC08206CBBFB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5D34C5-0460-D99E-0F18-F3330BA865D4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B436BA-3B19-CF62-2A74-D6EA7BFE484F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0C31DFA8-AD5C-FA0F-8846-F86B444E898C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(12)</a:t>
            </a:r>
            <a:endParaRPr lang="ko-KR" altLang="en-US" sz="2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7040B3C-490C-B493-41C7-F90FFBE0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9" y="760831"/>
            <a:ext cx="9903377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742A06F-45E1-B5CA-7915-E39F74027C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서비스 개요</a:t>
            </a: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42827"/>
              </p:ext>
            </p:extLst>
          </p:nvPr>
        </p:nvGraphicFramePr>
        <p:xfrm>
          <a:off x="1558180" y="2240288"/>
          <a:ext cx="9203784" cy="2718838"/>
        </p:xfrm>
        <a:graphic>
          <a:graphicData uri="http://schemas.openxmlformats.org/drawingml/2006/table">
            <a:tbl>
              <a:tblPr/>
              <a:tblGrid>
                <a:gridCol w="111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배경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목적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미용실 예약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 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직원 휴가 관리를 용이하게 하기 위함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직원 휴가를 한 눈에 볼 수 있음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일별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월별 매출 확인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추가 및 변경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금일과 명일 예약 확인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휴가 일정 추가 및 변경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금월과 명월 휴가 일정 확인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사항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57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549183-A44D-D26D-158C-C0E3C68AD778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247561C-349C-09C1-3E25-C8F55507C073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90BF66C-026C-2DF4-4070-D0AA46D691CD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A28F7F69-72F5-AE29-6AA5-DFAF9B477F5A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A09ECE8E-7137-D03D-8951-3EC0223C581E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CBB18319-8571-CC71-6B62-0D98E17DD118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CA4C047D-3C3F-B00E-CDA0-CA9D3DAED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AC5CCAAF-0432-BA82-96C8-5DC0C5423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FAA15AAC-7781-6D16-4F8F-63ED5D129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AB9C3C0C-B353-6960-D306-2594511F4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83B48216-675F-CD9A-87D7-64DE8EB9C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CC602D11-EE46-3D56-C8EE-E6AAF344E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5ACFE252-6EE7-8170-0FFA-519117588C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E50A092E-5486-96D0-C91A-2684094324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F8A52733-B91F-B1AC-4CF0-779B5C95A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61142AB0-165E-09F5-27A8-65C5AC86C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E681E93E-09A1-5A0B-6900-151FBB9063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03FFF8-F03D-8E1D-95DD-75EC755F87F1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111235D-CB0F-9FC8-62D5-D62C34BCDBE1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678E2E-60BB-DA8A-3BDE-74CB8AB663EC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6E76B82-A8D8-3587-1AFD-2C5408E032D7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0973DC-9F63-4BE9-F56D-66BEBCCEA9DB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24113C-35FE-9731-0049-04B073584B6D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8F3680-9CB5-13CC-014B-32FAE5156A8F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77F983D-DE90-B601-000D-68388B44108F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866642-85E3-EA21-AA23-8CFBE2CE4DF3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D808E84-B300-3D97-4743-B9C5F6939319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3044BB-0973-F87D-7A4E-CCE12D50656A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4C28419-73C1-5B84-1B4D-3E4E7FAB8651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B769AF6-4A2A-619B-57EC-DB31E519E5C5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E23A50-5D62-3128-2C55-9B01E7C0FEC9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E4A588-5040-3246-3C54-17B4F8F7C340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6C9D892-162B-EEA0-1AD1-D5AF5314005F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5344B-F840-0F11-4E11-1731187CADC6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E244F1-8A22-EBB4-ABB8-9E0C3AD955F8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D4471-AAB1-E201-F3FA-A2D713D0E6D1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B62520-A4E6-ED51-DC0C-38A7A3850CFB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2DA106-93C8-E07A-38CB-63FE7ED155CC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D82E88-947E-D037-2867-76C22C8E3329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FCE4FA51-A62B-989F-4993-279D42292B66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(13)</a:t>
            </a:r>
            <a:endParaRPr lang="ko-KR" altLang="en-US" sz="2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3504536-CCF0-BB85-C69B-372C8950F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898988" cy="6096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087B459-D40E-AC36-94B3-D7D8324A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65B935-F097-CE8E-13CD-23A4183E0954}"/>
              </a:ext>
            </a:extLst>
          </p:cNvPr>
          <p:cNvGrpSpPr/>
          <p:nvPr/>
        </p:nvGrpSpPr>
        <p:grpSpPr>
          <a:xfrm>
            <a:off x="9840225" y="0"/>
            <a:ext cx="2351775" cy="6857999"/>
            <a:chOff x="9840225" y="0"/>
            <a:chExt cx="2351775" cy="68579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BCE33A-F929-B98E-DA7E-64FE9E1CFAD3}"/>
                </a:ext>
              </a:extLst>
            </p:cNvPr>
            <p:cNvGrpSpPr/>
            <p:nvPr/>
          </p:nvGrpSpPr>
          <p:grpSpPr>
            <a:xfrm>
              <a:off x="9840225" y="0"/>
              <a:ext cx="2351775" cy="6857999"/>
              <a:chOff x="9840225" y="0"/>
              <a:chExt cx="2351775" cy="685799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3A7ABA8-6F78-9202-91D3-6A9461B91B64}"/>
                  </a:ext>
                </a:extLst>
              </p:cNvPr>
              <p:cNvGrpSpPr/>
              <p:nvPr/>
            </p:nvGrpSpPr>
            <p:grpSpPr>
              <a:xfrm>
                <a:off x="9840225" y="0"/>
                <a:ext cx="2351775" cy="6857999"/>
                <a:chOff x="9840225" y="0"/>
                <a:chExt cx="2351775" cy="6857999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BD8564AB-C831-C531-9BAA-D9F0185A45EB}"/>
                    </a:ext>
                  </a:extLst>
                </p:cNvPr>
                <p:cNvGrpSpPr/>
                <p:nvPr/>
              </p:nvGrpSpPr>
              <p:grpSpPr>
                <a:xfrm>
                  <a:off x="9899003" y="0"/>
                  <a:ext cx="2292997" cy="6857999"/>
                  <a:chOff x="9613777" y="0"/>
                  <a:chExt cx="2292997" cy="6857999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931AEC60-7170-A718-984C-886DC279E531}"/>
                      </a:ext>
                    </a:extLst>
                  </p:cNvPr>
                  <p:cNvSpPr/>
                  <p:nvPr/>
                </p:nvSpPr>
                <p:spPr>
                  <a:xfrm>
                    <a:off x="9613777" y="0"/>
                    <a:ext cx="2292992" cy="68579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788B8AA6-5155-0018-A9D3-CACA7414F006}"/>
                      </a:ext>
                    </a:extLst>
                  </p:cNvPr>
                  <p:cNvGrpSpPr/>
                  <p:nvPr/>
                </p:nvGrpSpPr>
                <p:grpSpPr>
                  <a:xfrm>
                    <a:off x="9613777" y="2793"/>
                    <a:ext cx="2292997" cy="6852414"/>
                    <a:chOff x="9899003" y="2793"/>
                    <a:chExt cx="2292997" cy="6852414"/>
                  </a:xfrm>
                </p:grpSpPr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E3820E96-C961-5AFE-5A6E-C8DF344CA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390087"/>
                      <a:ext cx="2292992" cy="60694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2C4CB501-3209-3C87-5B1D-D21D1F732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761999"/>
                      <a:ext cx="2292992" cy="533400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37BD25A7-EC66-E4D5-3653-32BDD4FB1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133911"/>
                      <a:ext cx="2292992" cy="532561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4C21D4F4-B751-9700-8EAC-94CCE63D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8" y="1523997"/>
                      <a:ext cx="2292992" cy="420009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BCFBA576-A728-EC64-A009-E7926DA7E8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7" y="2650921"/>
                      <a:ext cx="2292992" cy="26830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5FD91799-90B6-1161-6F7E-3152116B7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6" y="3053592"/>
                      <a:ext cx="2292992" cy="19168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04D38A24-3774-61CD-1F5C-0683DB309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5" y="3429000"/>
                      <a:ext cx="2292992" cy="113880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6348C013-B5A4-5F25-8FE9-2E34AF9F9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4" y="3816991"/>
                      <a:ext cx="2292992" cy="39498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90283F28-6163-7C60-CFE7-40D3C06B8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1" y="2793"/>
                      <a:ext cx="1815515" cy="152120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FC674F08-4A1E-BF97-595A-1CA578320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480" y="2650920"/>
                      <a:ext cx="1815515" cy="420428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C8E4473B-577B-A073-6E40-94EFC5744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9003" y="3492"/>
                      <a:ext cx="2292992" cy="17246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DCF1C66-3CF4-5B48-F1FC-FA98D6F587BE}"/>
                    </a:ext>
                  </a:extLst>
                </p:cNvPr>
                <p:cNvSpPr txBox="1"/>
                <p:nvPr/>
              </p:nvSpPr>
              <p:spPr>
                <a:xfrm>
                  <a:off x="9841774" y="64937"/>
                  <a:ext cx="625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Project</a:t>
                  </a:r>
                  <a:endParaRPr lang="ko-KR" altLang="en-US" sz="105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931CFA-1142-657C-0D96-24BD282781A4}"/>
                    </a:ext>
                  </a:extLst>
                </p:cNvPr>
                <p:cNvSpPr txBox="1"/>
                <p:nvPr/>
              </p:nvSpPr>
              <p:spPr>
                <a:xfrm>
                  <a:off x="9841774" y="435376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화면명</a:t>
                  </a:r>
                  <a:endParaRPr lang="ko-KR" altLang="en-US" sz="105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F4F7AE-E64D-AC61-281B-D5075E1CAEE0}"/>
                    </a:ext>
                  </a:extLst>
                </p:cNvPr>
                <p:cNvSpPr txBox="1"/>
                <p:nvPr/>
              </p:nvSpPr>
              <p:spPr>
                <a:xfrm>
                  <a:off x="9840225" y="840233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사용주체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A01216-8953-FB02-03D9-4EC5B1A39DD2}"/>
                    </a:ext>
                  </a:extLst>
                </p:cNvPr>
                <p:cNvSpPr txBox="1"/>
                <p:nvPr/>
              </p:nvSpPr>
              <p:spPr>
                <a:xfrm>
                  <a:off x="9898998" y="1132970"/>
                  <a:ext cx="4774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/>
                    <a:t>화면</a:t>
                  </a:r>
                  <a:endParaRPr lang="en-US" altLang="ko-KR" sz="1050" dirty="0"/>
                </a:p>
                <a:p>
                  <a:pPr algn="ctr"/>
                  <a:r>
                    <a:rPr lang="en-US" altLang="ko-KR" sz="1050" dirty="0"/>
                    <a:t>ID</a:t>
                  </a:r>
                  <a:endParaRPr lang="ko-KR" altLang="en-US" sz="105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7C7DB5-03EC-98C4-3229-73B8F0B01621}"/>
                    </a:ext>
                  </a:extLst>
                </p:cNvPr>
                <p:cNvSpPr txBox="1"/>
                <p:nvPr/>
              </p:nvSpPr>
              <p:spPr>
                <a:xfrm>
                  <a:off x="9898993" y="1528890"/>
                  <a:ext cx="12218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/>
                    <a:t>Description(</a:t>
                  </a:r>
                  <a:r>
                    <a:rPr lang="ko-KR" altLang="en-US" sz="800" dirty="0"/>
                    <a:t>화면 설명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8EE4857-D699-2767-0AE8-5B4D7CDB125B}"/>
                    </a:ext>
                  </a:extLst>
                </p:cNvPr>
                <p:cNvSpPr txBox="1"/>
                <p:nvPr/>
              </p:nvSpPr>
              <p:spPr>
                <a:xfrm>
                  <a:off x="10008540" y="2724949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</a:t>
                  </a:r>
                  <a:endParaRPr lang="ko-KR" altLang="en-US" sz="105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2DB4D30-C41D-23C6-2F89-FAFF98C9C457}"/>
                    </a:ext>
                  </a:extLst>
                </p:cNvPr>
                <p:cNvSpPr txBox="1"/>
                <p:nvPr/>
              </p:nvSpPr>
              <p:spPr>
                <a:xfrm>
                  <a:off x="10013329" y="3111544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2</a:t>
                  </a:r>
                  <a:endParaRPr lang="ko-KR" altLang="en-US" sz="105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7B46AD5-A471-715C-7AD0-3FDA954684C0}"/>
                    </a:ext>
                  </a:extLst>
                </p:cNvPr>
                <p:cNvSpPr txBox="1"/>
                <p:nvPr/>
              </p:nvSpPr>
              <p:spPr>
                <a:xfrm>
                  <a:off x="10008540" y="349499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3</a:t>
                  </a:r>
                  <a:endParaRPr lang="ko-KR" altLang="en-US" sz="105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FF604D-D927-969A-46DC-E9BEE4325C80}"/>
                    </a:ext>
                  </a:extLst>
                </p:cNvPr>
                <p:cNvSpPr txBox="1"/>
                <p:nvPr/>
              </p:nvSpPr>
              <p:spPr>
                <a:xfrm>
                  <a:off x="10008540" y="3897661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4</a:t>
                  </a:r>
                  <a:endParaRPr lang="ko-KR" altLang="en-US" sz="10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61BBB5D-7013-1BF9-F364-0EA1C0242B31}"/>
                    </a:ext>
                  </a:extLst>
                </p:cNvPr>
                <p:cNvSpPr txBox="1"/>
                <p:nvPr/>
              </p:nvSpPr>
              <p:spPr>
                <a:xfrm>
                  <a:off x="10017027" y="4269573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5</a:t>
                  </a:r>
                  <a:endParaRPr lang="ko-KR" altLang="en-US" sz="105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718276A-B399-8C9A-F1C3-875FE79C8462}"/>
                    </a:ext>
                  </a:extLst>
                </p:cNvPr>
                <p:cNvSpPr txBox="1"/>
                <p:nvPr/>
              </p:nvSpPr>
              <p:spPr>
                <a:xfrm>
                  <a:off x="10025318" y="4630026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6</a:t>
                  </a:r>
                  <a:endParaRPr lang="ko-KR" altLang="en-US" sz="10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B6B1A68-4666-A1DA-4592-305B44CA372D}"/>
                    </a:ext>
                  </a:extLst>
                </p:cNvPr>
                <p:cNvSpPr txBox="1"/>
                <p:nvPr/>
              </p:nvSpPr>
              <p:spPr>
                <a:xfrm>
                  <a:off x="10031032" y="5024585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7</a:t>
                  </a:r>
                  <a:endParaRPr lang="ko-KR" altLang="en-US" sz="105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CD627D-A8B3-2178-72C7-BA1C3BB2501A}"/>
                    </a:ext>
                  </a:extLst>
                </p:cNvPr>
                <p:cNvSpPr txBox="1"/>
                <p:nvPr/>
              </p:nvSpPr>
              <p:spPr>
                <a:xfrm>
                  <a:off x="10028455" y="5411180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8</a:t>
                  </a:r>
                  <a:endParaRPr lang="ko-KR" altLang="en-US" sz="105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C9537BB-5360-8A6A-9BAF-F96B8EE2A594}"/>
                    </a:ext>
                  </a:extLst>
                </p:cNvPr>
                <p:cNvSpPr txBox="1"/>
                <p:nvPr/>
              </p:nvSpPr>
              <p:spPr>
                <a:xfrm>
                  <a:off x="10024137" y="5775048"/>
                  <a:ext cx="25840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9</a:t>
                  </a:r>
                  <a:endParaRPr lang="ko-KR" altLang="en-US" sz="105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F47199D-DEE0-541F-0239-17210C56CC16}"/>
                    </a:ext>
                  </a:extLst>
                </p:cNvPr>
                <p:cNvSpPr txBox="1"/>
                <p:nvPr/>
              </p:nvSpPr>
              <p:spPr>
                <a:xfrm>
                  <a:off x="9971671" y="6161990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10</a:t>
                  </a:r>
                  <a:endParaRPr lang="ko-KR" altLang="en-US" sz="105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1FA860-98FA-6584-9FBF-6CCC85B211A9}"/>
                    </a:ext>
                  </a:extLst>
                </p:cNvPr>
                <p:cNvSpPr txBox="1"/>
                <p:nvPr/>
              </p:nvSpPr>
              <p:spPr>
                <a:xfrm>
                  <a:off x="9971671" y="6525513"/>
                  <a:ext cx="33214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11</a:t>
                  </a:r>
                  <a:endParaRPr lang="ko-KR" altLang="en-US" sz="1050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970AC2-EC9E-AAF3-815E-DE7C0664BA99}"/>
                  </a:ext>
                </a:extLst>
              </p:cNvPr>
              <p:cNvSpPr txBox="1"/>
              <p:nvPr/>
            </p:nvSpPr>
            <p:spPr>
              <a:xfrm>
                <a:off x="10379370" y="24114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HSM</a:t>
                </a:r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6BE31B-0DF5-AD57-A68A-D56AB4D60E94}"/>
                </a:ext>
              </a:extLst>
            </p:cNvPr>
            <p:cNvSpPr txBox="1"/>
            <p:nvPr/>
          </p:nvSpPr>
          <p:spPr>
            <a:xfrm>
              <a:off x="10376476" y="4366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화면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01FEAD-6B82-DD1F-CB79-111E2EE6E715}"/>
                </a:ext>
              </a:extLst>
            </p:cNvPr>
            <p:cNvSpPr txBox="1"/>
            <p:nvPr/>
          </p:nvSpPr>
          <p:spPr>
            <a:xfrm>
              <a:off x="10376476" y="80655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내부 관리자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211C57-DB14-9D50-A167-D81AEBEEE9A3}"/>
                </a:ext>
              </a:extLst>
            </p:cNvPr>
            <p:cNvSpPr txBox="1"/>
            <p:nvPr/>
          </p:nvSpPr>
          <p:spPr>
            <a:xfrm>
              <a:off x="10376476" y="1184779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login.html</a:t>
              </a:r>
              <a:endParaRPr lang="ko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F66C8-927A-7445-044F-D18687EF0332}"/>
                </a:ext>
              </a:extLst>
            </p:cNvPr>
            <p:cNvSpPr txBox="1"/>
            <p:nvPr/>
          </p:nvSpPr>
          <p:spPr>
            <a:xfrm>
              <a:off x="9886676" y="1756379"/>
              <a:ext cx="229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 접속 시 로그인 화면</a:t>
              </a:r>
              <a:endParaRPr lang="en-US" altLang="ko-KR" sz="1050" dirty="0"/>
            </a:p>
            <a:p>
              <a:r>
                <a:rPr lang="ko-KR" altLang="en-US" sz="1050" dirty="0"/>
                <a:t>로그인을 해야만 이용 가능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079412-9B75-0CC2-04B0-FDF09DBA17A1}"/>
                </a:ext>
              </a:extLst>
            </p:cNvPr>
            <p:cNvSpPr txBox="1"/>
            <p:nvPr/>
          </p:nvSpPr>
          <p:spPr>
            <a:xfrm>
              <a:off x="10376475" y="2736491"/>
              <a:ext cx="17091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logo; </a:t>
              </a:r>
              <a:r>
                <a:rPr lang="ko-KR" altLang="en-US" sz="900" dirty="0"/>
                <a:t>클릭 시 </a:t>
              </a:r>
              <a:r>
                <a:rPr lang="en-US" altLang="ko-KR" sz="900" dirty="0"/>
                <a:t>login.html </a:t>
              </a:r>
              <a:r>
                <a:rPr lang="ko-KR" altLang="en-US" sz="900" dirty="0"/>
                <a:t>연결</a:t>
              </a:r>
            </a:p>
          </p:txBody>
        </p:sp>
      </p:grpSp>
      <p:sp>
        <p:nvSpPr>
          <p:cNvPr id="44" name="제목 1">
            <a:extLst>
              <a:ext uri="{FF2B5EF4-FFF2-40B4-BE49-F238E27FC236}">
                <a16:creationId xmlns:a16="http://schemas.microsoft.com/office/drawing/2014/main" id="{582DFC94-F86A-81FC-162C-140640CB4A22}"/>
              </a:ext>
            </a:extLst>
          </p:cNvPr>
          <p:cNvSpPr txBox="1">
            <a:spLocks/>
          </p:cNvSpPr>
          <p:nvPr/>
        </p:nvSpPr>
        <p:spPr>
          <a:xfrm>
            <a:off x="649080" y="300041"/>
            <a:ext cx="8050304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11. </a:t>
            </a:r>
            <a:r>
              <a:rPr lang="ko-KR" altLang="en-US" sz="2800" dirty="0"/>
              <a:t>화면 설계 </a:t>
            </a:r>
            <a:r>
              <a:rPr lang="en-US" altLang="ko-KR" sz="2800" dirty="0"/>
              <a:t>(14)</a:t>
            </a:r>
            <a:endParaRPr lang="ko-KR" altLang="en-US" sz="28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8F90771-665B-E269-A4FC-F6A1D2A9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898988" cy="6096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C9E1AC6-C952-D6C3-EDBE-7503758289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29687"/>
          <a:stretch/>
        </p:blipFill>
        <p:spPr>
          <a:xfrm>
            <a:off x="73059" y="937179"/>
            <a:ext cx="1152041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요구사항 정의</a:t>
            </a: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37968"/>
              </p:ext>
            </p:extLst>
          </p:nvPr>
        </p:nvGraphicFramePr>
        <p:xfrm>
          <a:off x="649078" y="745477"/>
          <a:ext cx="11021987" cy="5613766"/>
        </p:xfrm>
        <a:graphic>
          <a:graphicData uri="http://schemas.openxmlformats.org/drawingml/2006/table">
            <a:tbl>
              <a:tblPr/>
              <a:tblGrid>
                <a:gridCol w="76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RFP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게시판 레이아웃 구성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설계 적용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상단 고화질 이미지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가로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full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채우기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게시판 상단 중요 공지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bold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스타일 적용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글 작성 페이지 버튼 순서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초기화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보내기 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4. </a:t>
            </a:r>
            <a:r>
              <a:rPr lang="ko-KR" altLang="en-US" sz="2800" dirty="0"/>
              <a:t>페르소나 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20117"/>
              </p:ext>
            </p:extLst>
          </p:nvPr>
        </p:nvGraphicFramePr>
        <p:xfrm>
          <a:off x="2060494" y="972525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89222"/>
              </p:ext>
            </p:extLst>
          </p:nvPr>
        </p:nvGraphicFramePr>
        <p:xfrm>
          <a:off x="2060494" y="3502104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spc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차은우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2247304" y="4212885"/>
            <a:ext cx="1010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3143949" y="4212885"/>
            <a:ext cx="11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미용실 막내 직원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노래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춤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29133"/>
              </p:ext>
            </p:extLst>
          </p:nvPr>
        </p:nvGraphicFramePr>
        <p:xfrm>
          <a:off x="4462264" y="972526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H </a:t>
                      </a: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미용실의 막내 직원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그는 매달 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일 선배들을 따라다니며 휴가 일정을 여쭤보고 수기로 작성한다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간단한 온라인 휴가 작성 프로그램일 것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낙후된 시설의 미용실에서 일하며 선배들의 휴가를 본인이 모두 도맡아 작성하는 것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휴가 일정 및 기간을 간단하게 작성하고 저장할 수 있는 시스템</a:t>
                      </a: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필요</a:t>
                      </a:r>
                      <a:r>
                        <a:rPr lang="en-US" altLang="ko-KR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026" name="Picture 2" descr="차은우, 온라인이 들썩거린 증명사진…연예인은 진짜 다르구나 : 네이트뉴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20" y="1008529"/>
            <a:ext cx="210089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7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3980"/>
              </p:ext>
            </p:extLst>
          </p:nvPr>
        </p:nvGraphicFramePr>
        <p:xfrm>
          <a:off x="2060494" y="972525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908"/>
              </p:ext>
            </p:extLst>
          </p:nvPr>
        </p:nvGraphicFramePr>
        <p:xfrm>
          <a:off x="2060494" y="3502104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한원장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2247304" y="4212885"/>
            <a:ext cx="1010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3143949" y="4212885"/>
            <a:ext cx="1010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미용실 원장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8851"/>
              </p:ext>
            </p:extLst>
          </p:nvPr>
        </p:nvGraphicFramePr>
        <p:xfrm>
          <a:off x="4462264" y="972526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그녀는 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S </a:t>
                      </a: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미용실의 원장이다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몇 달간 미용실의 매출이 들쑥날쑥하여 변화 추이를 알고 싶다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그래프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표를 이용하는 시스템일 것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매출의 폭을 한 눈에 알아보기 쉬울 것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ko-KR" altLang="en-US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매출의 변화 폭을 한 눈에 보고 싶음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다른 프로그램들은 사용하기 어려움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간단한 조작법을 통한 매출 확인</a:t>
                      </a:r>
                      <a:endParaRPr lang="en-US" altLang="ko-KR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매일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매달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매년의 매출을 확인할 수 있고</a:t>
                      </a:r>
                      <a:r>
                        <a:rPr lang="en-US" altLang="ko-KR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 쉽게 그래프</a:t>
                      </a:r>
                      <a:r>
                        <a:rPr lang="en-US" altLang="ko-KR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표로 표현할 것</a:t>
                      </a:r>
                      <a:r>
                        <a:rPr lang="en-US" altLang="ko-KR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4. </a:t>
            </a:r>
            <a:r>
              <a:rPr lang="ko-KR" altLang="en-US" sz="2800" dirty="0"/>
              <a:t>페르소나 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pic>
        <p:nvPicPr>
          <p:cNvPr id="2050" name="Picture 2" descr="인터뷰] 성현아 “평범한 40대 여자 이야기 들려줄게요” - 스포츠경향 | 뉴스배달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20" y="1008529"/>
            <a:ext cx="210089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4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AB6F01-E8BC-F0EF-A4C0-CBFC8F9C1E13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4BA307-5FE1-07A6-1329-69677F1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5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AB4499-8055-4BD5-775E-A06A5471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EC6A549-81C7-DE0D-5A63-8F9FF5792484}"/>
              </a:ext>
            </a:extLst>
          </p:cNvPr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5. </a:t>
            </a:r>
            <a:r>
              <a:rPr lang="ko-KR" altLang="en-US" sz="2800" dirty="0"/>
              <a:t>와이어 프레임 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679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1469</Words>
  <Application>Microsoft Office PowerPoint</Application>
  <PresentationFormat>와이드스크린</PresentationFormat>
  <Paragraphs>592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굴림</vt:lpstr>
      <vt:lpstr>돋움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hi-guro</dc:creator>
  <cp:lastModifiedBy>JoDongHyeon</cp:lastModifiedBy>
  <cp:revision>188</cp:revision>
  <dcterms:created xsi:type="dcterms:W3CDTF">2022-10-11T05:47:54Z</dcterms:created>
  <dcterms:modified xsi:type="dcterms:W3CDTF">2022-10-13T13:42:29Z</dcterms:modified>
</cp:coreProperties>
</file>