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9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7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8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02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84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5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1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7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0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9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7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1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4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5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7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A2F2C0-5269-45D0-BF19-1DFF8A63A9F8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9C2158-B2B1-448B-8A81-964AFC76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55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0907 SQL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조동현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CREATE </a:t>
            </a:r>
            <a:r>
              <a:rPr lang="en-US" altLang="ko-KR" sz="1600" dirty="0">
                <a:solidFill>
                  <a:srgbClr val="00B0F0"/>
                </a:solidFill>
              </a:rPr>
              <a:t>TABLE </a:t>
            </a:r>
            <a:r>
              <a:rPr lang="en-US" altLang="ko-KR" sz="1600" dirty="0"/>
              <a:t>EMP04(</a:t>
            </a:r>
          </a:p>
          <a:p>
            <a:pPr marL="36900" indent="0">
              <a:buNone/>
            </a:pPr>
            <a:r>
              <a:rPr lang="en-US" altLang="ko-KR" sz="1600" dirty="0"/>
              <a:t>        EMPNO </a:t>
            </a:r>
            <a:r>
              <a:rPr lang="en-US" altLang="ko-KR" sz="1600" dirty="0">
                <a:solidFill>
                  <a:srgbClr val="00B0F0"/>
                </a:solidFill>
              </a:rPr>
              <a:t>NUMBER(4) </a:t>
            </a:r>
            <a:r>
              <a:rPr lang="en-US" altLang="ko-KR" sz="1600" dirty="0"/>
              <a:t>CONSTRAINT </a:t>
            </a:r>
            <a:r>
              <a:rPr lang="en-US" altLang="ko-KR" sz="1600" dirty="0">
                <a:solidFill>
                  <a:srgbClr val="92D050"/>
                </a:solidFill>
              </a:rPr>
              <a:t>EMP04_EMPNO_UK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UNIQUE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ENAME VARCHAR2(10) CONSTRAINT </a:t>
            </a:r>
            <a:r>
              <a:rPr lang="en-US" altLang="ko-KR" sz="1600" dirty="0">
                <a:solidFill>
                  <a:srgbClr val="92D050"/>
                </a:solidFill>
              </a:rPr>
              <a:t>EMP04_ENAME_NN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JOB </a:t>
            </a:r>
            <a:r>
              <a:rPr lang="en-US" altLang="ko-KR" sz="1600" dirty="0">
                <a:solidFill>
                  <a:srgbClr val="00B0F0"/>
                </a:solidFill>
              </a:rPr>
              <a:t>VARCHAR2(9)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DEPTNO </a:t>
            </a:r>
            <a:r>
              <a:rPr lang="en-US" altLang="ko-KR" sz="1600" dirty="0">
                <a:solidFill>
                  <a:srgbClr val="00B0F0"/>
                </a:solidFill>
              </a:rPr>
              <a:t>NUMBER(2)</a:t>
            </a:r>
          </a:p>
          <a:p>
            <a:pPr marL="36900" indent="0">
              <a:buNone/>
            </a:pPr>
            <a:r>
              <a:rPr lang="en-US" altLang="ko-KR" sz="1600" dirty="0"/>
              <a:t>        );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Q</a:t>
            </a:r>
            <a:r>
              <a:rPr lang="en-US" altLang="ko-KR" sz="1600" dirty="0">
                <a:solidFill>
                  <a:srgbClr val="FFC000"/>
                </a:solidFill>
              </a:rPr>
              <a:t>) EMP04 </a:t>
            </a:r>
            <a:r>
              <a:rPr lang="ko-KR" altLang="en-US" sz="1600" dirty="0">
                <a:solidFill>
                  <a:srgbClr val="FFC000"/>
                </a:solidFill>
              </a:rPr>
              <a:t>테이블의 제약 조건을 살펴보자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</a:t>
            </a:r>
            <a:r>
              <a:rPr lang="en-US" altLang="ko-KR" sz="1600" dirty="0"/>
              <a:t> CONSTRAINT_NAME,</a:t>
            </a:r>
          </a:p>
          <a:p>
            <a:pPr marL="36900" indent="0">
              <a:buNone/>
            </a:pPr>
            <a:r>
              <a:rPr lang="en-US" altLang="ko-KR" sz="1600" dirty="0"/>
              <a:t>       </a:t>
            </a:r>
            <a:r>
              <a:rPr lang="en-US" altLang="ko-KR" sz="1600" dirty="0" smtClean="0"/>
              <a:t>		CONSTRAINT_TYPE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</a:t>
            </a:r>
            <a:r>
              <a:rPr lang="en-US" altLang="ko-KR" sz="1600" dirty="0" smtClean="0"/>
              <a:t>		TABLE_NAME</a:t>
            </a: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USER_CONSTRAINTS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WHERE</a:t>
            </a:r>
            <a:r>
              <a:rPr lang="en-US" altLang="ko-KR" sz="1600" dirty="0"/>
              <a:t> TABLE_NAME </a:t>
            </a:r>
            <a:r>
              <a:rPr lang="en-US" altLang="ko-KR" sz="1600" dirty="0">
                <a:solidFill>
                  <a:srgbClr val="00B0F0"/>
                </a:solidFill>
              </a:rPr>
              <a:t>IN</a:t>
            </a:r>
            <a:r>
              <a:rPr lang="en-US" altLang="ko-KR" sz="1600" dirty="0"/>
              <a:t>('</a:t>
            </a:r>
            <a:r>
              <a:rPr lang="en-US" altLang="ko-KR" sz="1600" dirty="0">
                <a:solidFill>
                  <a:srgbClr val="FFFF00"/>
                </a:solidFill>
              </a:rPr>
              <a:t>emp04</a:t>
            </a:r>
            <a:r>
              <a:rPr lang="en-US" altLang="ko-KR" sz="1600" dirty="0"/>
              <a:t>');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</a:p>
          <a:p>
            <a:pPr marL="36900" indent="0">
              <a:buNone/>
            </a:pPr>
            <a:r>
              <a:rPr lang="ko-KR" altLang="en-US" sz="1600" dirty="0" smtClean="0">
                <a:solidFill>
                  <a:srgbClr val="FFFF00"/>
                </a:solidFill>
              </a:rPr>
              <a:t>왜 안 나오는지 이유</a:t>
            </a:r>
            <a:endParaRPr lang="en-US" altLang="ko-KR" sz="1600" dirty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/>
              <a:t>: '</a:t>
            </a:r>
            <a:r>
              <a:rPr lang="en-US" altLang="ko-KR" sz="1600" dirty="0" smtClean="0">
                <a:solidFill>
                  <a:srgbClr val="FFFF00"/>
                </a:solidFill>
              </a:rPr>
              <a:t>EMP04</a:t>
            </a:r>
            <a:r>
              <a:rPr lang="en-US" altLang="ko-KR" sz="1600" dirty="0"/>
              <a:t>'</a:t>
            </a:r>
            <a:r>
              <a:rPr lang="ko-KR" altLang="en-US" sz="1600" dirty="0"/>
              <a:t>로 치면 나오고</a:t>
            </a:r>
            <a:r>
              <a:rPr lang="en-US" altLang="ko-KR" sz="1600" dirty="0"/>
              <a:t>, '</a:t>
            </a:r>
            <a:r>
              <a:rPr lang="en-US" altLang="ko-KR" sz="1600" dirty="0">
                <a:solidFill>
                  <a:srgbClr val="FFFF00"/>
                </a:solidFill>
              </a:rPr>
              <a:t>emp04</a:t>
            </a:r>
            <a:r>
              <a:rPr lang="en-US" altLang="ko-KR" sz="1600" dirty="0"/>
              <a:t>'</a:t>
            </a:r>
            <a:r>
              <a:rPr lang="ko-KR" altLang="en-US" sz="1600" dirty="0"/>
              <a:t>로 치면 안 나옴 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→</a:t>
            </a:r>
            <a:r>
              <a:rPr lang="en-US" altLang="ko-KR" sz="1600" dirty="0" smtClean="0"/>
              <a:t> ‘ ' </a:t>
            </a:r>
            <a:r>
              <a:rPr lang="ko-KR" altLang="en-US" sz="1600" dirty="0"/>
              <a:t>안에서는 </a:t>
            </a:r>
            <a:r>
              <a:rPr lang="ko-KR" altLang="en-US" sz="1600" dirty="0">
                <a:solidFill>
                  <a:srgbClr val="92D050"/>
                </a:solidFill>
              </a:rPr>
              <a:t>대</a:t>
            </a:r>
            <a:r>
              <a:rPr lang="en-US" altLang="ko-KR" sz="1600" dirty="0">
                <a:solidFill>
                  <a:srgbClr val="92D050"/>
                </a:solidFill>
              </a:rPr>
              <a:t>,</a:t>
            </a:r>
            <a:r>
              <a:rPr lang="ko-KR" altLang="en-US" sz="1600" dirty="0">
                <a:solidFill>
                  <a:srgbClr val="92D050"/>
                </a:solidFill>
              </a:rPr>
              <a:t>소문자 구분 필요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748299"/>
            <a:ext cx="3743325" cy="552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795" y="1348472"/>
            <a:ext cx="20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CONSTRAINT_NAME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05840" y="2377440"/>
            <a:ext cx="2061556" cy="88114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1"/>
            <a:endCxn id="6" idx="1"/>
          </p:cNvCxnSpPr>
          <p:nvPr/>
        </p:nvCxnSpPr>
        <p:spPr>
          <a:xfrm rot="10800000">
            <a:off x="913796" y="1502361"/>
            <a:ext cx="92045" cy="1315654"/>
          </a:xfrm>
          <a:prstGeom prst="bentConnector3">
            <a:avLst>
              <a:gd name="adj1" fmla="val 67347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744988" y="3566474"/>
            <a:ext cx="714896" cy="390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CREATE TABLE </a:t>
            </a:r>
            <a:r>
              <a:rPr lang="en-US" altLang="ko-KR" dirty="0"/>
              <a:t>EMP05(</a:t>
            </a:r>
          </a:p>
          <a:p>
            <a:pPr marL="36900" indent="0">
              <a:buNone/>
            </a:pPr>
            <a:r>
              <a:rPr lang="en-US" altLang="ko-KR" dirty="0"/>
              <a:t>        EMPNO </a:t>
            </a:r>
            <a:r>
              <a:rPr lang="en-US" altLang="ko-KR" dirty="0">
                <a:solidFill>
                  <a:srgbClr val="00B0F0"/>
                </a:solidFill>
              </a:rPr>
              <a:t>NUMBER(4)</a:t>
            </a:r>
            <a:r>
              <a:rPr lang="en-US" altLang="ko-KR" dirty="0"/>
              <a:t> CONSTRAINT </a:t>
            </a: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EMP05_EMPNO_PK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PRIMARY KEY</a:t>
            </a:r>
            <a:r>
              <a:rPr lang="en-US" altLang="ko-KR" dirty="0"/>
              <a:t>,</a:t>
            </a:r>
          </a:p>
          <a:p>
            <a:pPr marL="36900" indent="0">
              <a:buNone/>
            </a:pPr>
            <a:r>
              <a:rPr lang="en-US" altLang="ko-KR" dirty="0"/>
              <a:t>        ENAME </a:t>
            </a:r>
            <a:r>
              <a:rPr lang="en-US" altLang="ko-KR" dirty="0">
                <a:solidFill>
                  <a:srgbClr val="00B0F0"/>
                </a:solidFill>
              </a:rPr>
              <a:t>VARCHAR2(10)</a:t>
            </a:r>
            <a:r>
              <a:rPr lang="en-US" altLang="ko-KR" dirty="0"/>
              <a:t> CONSTRAINT </a:t>
            </a: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EMP05_ENAME_NN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ko-KR" dirty="0"/>
              <a:t>,</a:t>
            </a:r>
          </a:p>
          <a:p>
            <a:pPr marL="36900" indent="0">
              <a:buNone/>
            </a:pPr>
            <a:r>
              <a:rPr lang="en-US" altLang="ko-KR" dirty="0"/>
              <a:t>        JOB </a:t>
            </a:r>
            <a:r>
              <a:rPr lang="en-US" altLang="ko-KR" dirty="0">
                <a:solidFill>
                  <a:srgbClr val="00B0F0"/>
                </a:solidFill>
              </a:rPr>
              <a:t>VARCHAR2(9)</a:t>
            </a:r>
            <a:r>
              <a:rPr lang="en-US" altLang="ko-KR" dirty="0"/>
              <a:t>,</a:t>
            </a:r>
          </a:p>
          <a:p>
            <a:pPr marL="36900" indent="0">
              <a:buNone/>
            </a:pPr>
            <a:r>
              <a:rPr lang="en-US" altLang="ko-KR" dirty="0"/>
              <a:t>        DEPTNO </a:t>
            </a:r>
            <a:r>
              <a:rPr lang="en-US" altLang="ko-KR" dirty="0">
                <a:solidFill>
                  <a:srgbClr val="00B0F0"/>
                </a:solidFill>
              </a:rPr>
              <a:t>NUMBER(2)</a:t>
            </a:r>
          </a:p>
          <a:p>
            <a:pPr marL="3690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);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INSERT</a:t>
            </a:r>
            <a:r>
              <a:rPr lang="en-US" altLang="ko-KR" dirty="0"/>
              <a:t> 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INTO</a:t>
            </a:r>
            <a:r>
              <a:rPr lang="en-US" altLang="ko-KR" dirty="0"/>
              <a:t> EMP05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VALUES</a:t>
            </a:r>
            <a:r>
              <a:rPr lang="en-US" altLang="ko-KR" dirty="0"/>
              <a:t>(1000, '</a:t>
            </a:r>
            <a:r>
              <a:rPr lang="ko-KR" altLang="en-US" dirty="0"/>
              <a:t>허준</a:t>
            </a:r>
            <a:r>
              <a:rPr lang="en-US" altLang="ko-KR" dirty="0"/>
              <a:t>', '</a:t>
            </a:r>
            <a:r>
              <a:rPr lang="ko-KR" altLang="en-US" dirty="0"/>
              <a:t>사원</a:t>
            </a:r>
            <a:r>
              <a:rPr lang="en-US" altLang="ko-KR" dirty="0"/>
              <a:t>', 30);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INSERT</a:t>
            </a:r>
            <a:endParaRPr lang="en-US" altLang="ko-KR" dirty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INTO</a:t>
            </a:r>
            <a:r>
              <a:rPr lang="en-US" altLang="ko-KR" dirty="0"/>
              <a:t> EMP05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VALUES</a:t>
            </a:r>
            <a:r>
              <a:rPr lang="en-US" altLang="ko-KR" dirty="0"/>
              <a:t>(1000, 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과장</a:t>
            </a:r>
            <a:r>
              <a:rPr lang="en-US" altLang="ko-KR" dirty="0"/>
              <a:t>', 20);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ERROR : UNIQUE CONSTRAINT EMPNO_PK VIOLATED</a:t>
            </a: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ERROR </a:t>
            </a:r>
            <a:r>
              <a:rPr lang="ko-KR" altLang="en-US" dirty="0">
                <a:solidFill>
                  <a:srgbClr val="FF0000"/>
                </a:solidFill>
              </a:rPr>
              <a:t>이유 </a:t>
            </a:r>
            <a:r>
              <a:rPr lang="en-US" altLang="ko-KR" dirty="0">
                <a:solidFill>
                  <a:srgbClr val="FF0000"/>
                </a:solidFill>
              </a:rPr>
              <a:t>: PRIMARY KEY(; PK, </a:t>
            </a:r>
            <a:r>
              <a:rPr lang="ko-KR" altLang="en-US" dirty="0">
                <a:solidFill>
                  <a:srgbClr val="FF0000"/>
                </a:solidFill>
              </a:rPr>
              <a:t>기본 키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UNIQUE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NOT 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r>
              <a:rPr lang="ko-KR" altLang="en-US" dirty="0">
                <a:solidFill>
                  <a:srgbClr val="FF0000"/>
                </a:solidFill>
              </a:rPr>
              <a:t>의 특성을 다 가진다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INSERT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INTO</a:t>
            </a:r>
            <a:r>
              <a:rPr lang="en-US" altLang="ko-KR" dirty="0"/>
              <a:t> EMP05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VALUES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 altLang="ko-KR" dirty="0"/>
              <a:t>, '</a:t>
            </a:r>
            <a:r>
              <a:rPr lang="ko-KR" altLang="en-US" dirty="0"/>
              <a:t>이순신</a:t>
            </a:r>
            <a:r>
              <a:rPr lang="en-US" altLang="ko-KR" dirty="0"/>
              <a:t>', '</a:t>
            </a:r>
            <a:r>
              <a:rPr lang="ko-KR" altLang="en-US" dirty="0"/>
              <a:t>부장</a:t>
            </a:r>
            <a:r>
              <a:rPr lang="en-US" altLang="ko-KR" dirty="0"/>
              <a:t>', 30);</a:t>
            </a:r>
          </a:p>
          <a:p>
            <a:pPr marL="36900" indent="0">
              <a:buNone/>
            </a:pP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ERROR : CANNOT INSERT NULL INTO EMPNO</a:t>
            </a: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ERROR </a:t>
            </a:r>
            <a:r>
              <a:rPr lang="ko-KR" altLang="en-US" dirty="0">
                <a:solidFill>
                  <a:srgbClr val="FF0000"/>
                </a:solidFill>
              </a:rPr>
              <a:t>이유 </a:t>
            </a:r>
            <a:r>
              <a:rPr lang="en-US" altLang="ko-KR" dirty="0">
                <a:solidFill>
                  <a:srgbClr val="FF0000"/>
                </a:solidFill>
              </a:rPr>
              <a:t>: PRIMARY KEY(; PK, </a:t>
            </a:r>
            <a:r>
              <a:rPr lang="ko-KR" altLang="en-US" dirty="0">
                <a:solidFill>
                  <a:srgbClr val="FF0000"/>
                </a:solidFill>
              </a:rPr>
              <a:t>기본 키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UNIQUE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NOT 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r>
              <a:rPr lang="ko-KR" altLang="en-US" dirty="0">
                <a:solidFill>
                  <a:srgbClr val="FF0000"/>
                </a:solidFill>
              </a:rPr>
              <a:t>의 특성을 다 가진다</a:t>
            </a:r>
          </a:p>
        </p:txBody>
      </p:sp>
    </p:spTree>
    <p:extLst>
      <p:ext uri="{BB962C8B-B14F-4D97-AF65-F5344CB8AC3E}">
        <p14:creationId xmlns:p14="http://schemas.microsoft.com/office/powerpoint/2010/main" val="9763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36900" indent="0">
              <a:buNone/>
            </a:pPr>
            <a:r>
              <a:rPr lang="ko-KR" altLang="en-US" dirty="0" smtClean="0"/>
              <a:t>자식 </a:t>
            </a:r>
            <a:r>
              <a:rPr lang="ko-KR" altLang="en-US" dirty="0"/>
              <a:t>테이블인 사원 테이블</a:t>
            </a:r>
            <a:r>
              <a:rPr lang="en-US" altLang="ko-KR" dirty="0"/>
              <a:t>(EMP)</a:t>
            </a:r>
            <a:r>
              <a:rPr lang="ko-KR" altLang="en-US" dirty="0"/>
              <a:t>의 부서 번호</a:t>
            </a:r>
            <a:r>
              <a:rPr lang="en-US" altLang="ko-KR" dirty="0"/>
              <a:t>(DEPTNO) COLUMN</a:t>
            </a:r>
            <a:r>
              <a:rPr lang="ko-KR" altLang="en-US" dirty="0"/>
              <a:t>을</a:t>
            </a:r>
          </a:p>
          <a:p>
            <a:pPr marL="36900" indent="0">
              <a:buNone/>
            </a:pPr>
            <a:r>
              <a:rPr lang="ko-KR" altLang="en-US" dirty="0" smtClean="0"/>
              <a:t>부모 </a:t>
            </a:r>
            <a:r>
              <a:rPr lang="ko-KR" altLang="en-US" dirty="0"/>
              <a:t>테이블인 부서 테이블</a:t>
            </a:r>
            <a:r>
              <a:rPr lang="en-US" altLang="ko-KR" dirty="0"/>
              <a:t>(DEPT)</a:t>
            </a:r>
            <a:r>
              <a:rPr lang="ko-KR" altLang="en-US" dirty="0"/>
              <a:t>의 부서 번호</a:t>
            </a:r>
            <a:r>
              <a:rPr lang="en-US" altLang="ko-KR" dirty="0"/>
              <a:t>(DEPTNO)</a:t>
            </a:r>
            <a:r>
              <a:rPr lang="ko-KR" altLang="en-US" dirty="0"/>
              <a:t>를 부모 키로 설정하는 것이다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ko-KR" altLang="en-US" dirty="0" smtClean="0"/>
              <a:t>한 </a:t>
            </a:r>
            <a:r>
              <a:rPr lang="ko-KR" altLang="en-US" dirty="0"/>
              <a:t>테이블의 레코드가 다른 테이블을 참조</a:t>
            </a:r>
          </a:p>
          <a:p>
            <a:pPr marL="36900" indent="0">
              <a:buNone/>
            </a:pPr>
            <a:r>
              <a:rPr lang="ko-KR" altLang="en-US" dirty="0" smtClean="0"/>
              <a:t>참조되는 </a:t>
            </a:r>
            <a:r>
              <a:rPr lang="ko-KR" altLang="en-US" dirty="0"/>
              <a:t>테이블에 해당 레코드가 반드시 존재하거나 </a:t>
            </a:r>
            <a:r>
              <a:rPr lang="en-US" altLang="ko-KR" dirty="0"/>
              <a:t>NULL 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ko-KR" altLang="en-US" dirty="0" smtClean="0"/>
              <a:t>이 </a:t>
            </a:r>
            <a:r>
              <a:rPr lang="ko-KR" altLang="en-US" dirty="0"/>
              <a:t>조건이 지켜지지 않는다면 참조하는 레코드는</a:t>
            </a:r>
          </a:p>
          <a:p>
            <a:pPr marL="36900" indent="0">
              <a:buNone/>
            </a:pPr>
            <a:r>
              <a:rPr lang="ko-KR" altLang="en-US" dirty="0" smtClean="0"/>
              <a:t>실제로 </a:t>
            </a:r>
            <a:r>
              <a:rPr lang="ko-KR" altLang="en-US" dirty="0"/>
              <a:t>존재하지 않는 레코드를 참조하게 되는 오류가 발생한다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ko-KR" altLang="en-US" dirty="0" smtClean="0"/>
              <a:t>실제 </a:t>
            </a:r>
            <a:r>
              <a:rPr lang="ko-KR" altLang="en-US" dirty="0"/>
              <a:t>존재하지 않는 잘못된 값이 저장되지 않도록 보장하는 수단이다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/* </a:t>
            </a:r>
            <a:r>
              <a:rPr lang="en-US" altLang="ko-KR" dirty="0">
                <a:solidFill>
                  <a:srgbClr val="FFC000"/>
                </a:solidFill>
              </a:rPr>
              <a:t>FORMAT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00B0F0"/>
                </a:solidFill>
              </a:rPr>
              <a:t>CONSTRAINT</a:t>
            </a:r>
            <a:r>
              <a:rPr lang="en-US" altLang="ko-KR" dirty="0"/>
              <a:t> [CONSTRAINT_NAME] </a:t>
            </a:r>
            <a:r>
              <a:rPr lang="en-US" altLang="ko-KR" dirty="0">
                <a:solidFill>
                  <a:srgbClr val="00B0F0"/>
                </a:solidFill>
              </a:rPr>
              <a:t>FOREIGN </a:t>
            </a:r>
            <a:r>
              <a:rPr lang="en-US" altLang="ko-KR" dirty="0" smtClean="0">
                <a:solidFill>
                  <a:srgbClr val="00B0F0"/>
                </a:solidFill>
              </a:rPr>
              <a:t>KEY </a:t>
            </a:r>
            <a:r>
              <a:rPr lang="en-US" altLang="ko-KR" dirty="0" smtClean="0"/>
              <a:t>(FIELD_LIST </a:t>
            </a:r>
            <a:r>
              <a:rPr lang="en-US" altLang="ko-KR" dirty="0"/>
              <a:t>1)</a:t>
            </a:r>
          </a:p>
          <a:p>
            <a:pPr marL="3690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00B0F0"/>
                </a:solidFill>
              </a:rPr>
              <a:t>REFERENCES</a:t>
            </a:r>
            <a:r>
              <a:rPr lang="en-US" altLang="ko-KR" dirty="0"/>
              <a:t> TABLE_NAME (FIELD_LIST 2) */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 smtClean="0"/>
              <a:t>FIELD_LIST </a:t>
            </a:r>
            <a:r>
              <a:rPr lang="en-US" altLang="ko-KR" dirty="0"/>
              <a:t>1 : FOREIGN KEY</a:t>
            </a:r>
            <a:r>
              <a:rPr lang="ko-KR" altLang="en-US" dirty="0"/>
              <a:t>로 정의하는 </a:t>
            </a:r>
            <a:r>
              <a:rPr lang="en-US" altLang="ko-KR" dirty="0"/>
              <a:t>FIELD</a:t>
            </a:r>
            <a:r>
              <a:rPr lang="ko-KR" altLang="en-US" dirty="0"/>
              <a:t>들의 </a:t>
            </a:r>
            <a:r>
              <a:rPr lang="en-US" altLang="ko-KR" dirty="0"/>
              <a:t>LIST</a:t>
            </a:r>
          </a:p>
          <a:p>
            <a:pPr marL="36900" indent="0">
              <a:buNone/>
            </a:pPr>
            <a:r>
              <a:rPr lang="en-US" altLang="ko-KR" dirty="0" smtClean="0"/>
              <a:t>TABLE_NAME </a:t>
            </a:r>
            <a:r>
              <a:rPr lang="en-US" altLang="ko-KR" dirty="0"/>
              <a:t>: REFERENCE </a:t>
            </a:r>
            <a:r>
              <a:rPr lang="ko-KR" altLang="en-US" dirty="0"/>
              <a:t>대상인 </a:t>
            </a:r>
            <a:r>
              <a:rPr lang="en-US" altLang="ko-KR" dirty="0"/>
              <a:t>TABLE</a:t>
            </a:r>
            <a:r>
              <a:rPr lang="ko-KR" altLang="en-US" dirty="0"/>
              <a:t>의 이름</a:t>
            </a:r>
          </a:p>
          <a:p>
            <a:pPr marL="36900" indent="0">
              <a:buNone/>
            </a:pPr>
            <a:r>
              <a:rPr lang="en-US" altLang="ko-KR" dirty="0" smtClean="0"/>
              <a:t>FIELD_LIST </a:t>
            </a:r>
            <a:r>
              <a:rPr lang="en-US" altLang="ko-KR" dirty="0"/>
              <a:t>2 : REFERENCE </a:t>
            </a:r>
            <a:r>
              <a:rPr lang="ko-KR" altLang="en-US" dirty="0"/>
              <a:t>대상 </a:t>
            </a:r>
            <a:r>
              <a:rPr lang="en-US" altLang="ko-KR" dirty="0"/>
              <a:t>TABLE</a:t>
            </a:r>
            <a:r>
              <a:rPr lang="ko-KR" altLang="en-US" dirty="0"/>
              <a:t>의 기본 키</a:t>
            </a:r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r>
              <a:rPr lang="ko-KR" altLang="en-US" dirty="0" smtClean="0"/>
              <a:t>참조 </a:t>
            </a:r>
            <a:r>
              <a:rPr lang="ko-KR" altLang="en-US" dirty="0"/>
              <a:t>무결성 제약은 외래 키 정의에 의해 </a:t>
            </a:r>
            <a:r>
              <a:rPr lang="en-US" altLang="ko-KR" dirty="0"/>
              <a:t>DBMS</a:t>
            </a:r>
            <a:r>
              <a:rPr lang="ko-KR" altLang="en-US" dirty="0"/>
              <a:t>에서 자동적으로 검증</a:t>
            </a:r>
          </a:p>
          <a:p>
            <a:pPr marL="36900" indent="0">
              <a:buNone/>
            </a:pPr>
            <a:r>
              <a:rPr lang="en-US" altLang="ko-KR" dirty="0" smtClean="0"/>
              <a:t>DBMS</a:t>
            </a:r>
            <a:r>
              <a:rPr lang="ko-KR" altLang="en-US" dirty="0"/>
              <a:t>는 이 조건을 위배하게 되는 연산의 실행을 거부한다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ko-KR" altLang="en-US" dirty="0" smtClean="0">
                <a:solidFill>
                  <a:srgbClr val="FFC000"/>
                </a:solidFill>
              </a:rPr>
              <a:t>외래 </a:t>
            </a:r>
            <a:r>
              <a:rPr lang="ko-KR" altLang="en-US" dirty="0">
                <a:solidFill>
                  <a:srgbClr val="FFC000"/>
                </a:solidFill>
              </a:rPr>
              <a:t>키 설정</a:t>
            </a:r>
          </a:p>
          <a:p>
            <a:pPr marL="36900" indent="0"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) ALTER TABLE STUDENT</a:t>
            </a:r>
          </a:p>
          <a:p>
            <a:pPr marL="36900" indent="0">
              <a:buNone/>
            </a:pPr>
            <a:r>
              <a:rPr lang="en-US" altLang="ko-KR" dirty="0" smtClean="0"/>
              <a:t>        ADD </a:t>
            </a:r>
            <a:r>
              <a:rPr lang="en-US" altLang="ko-KR" dirty="0"/>
              <a:t>CONSTRAINT FK_DEPT FOREIGN KEY (DEPT_ID)</a:t>
            </a:r>
          </a:p>
          <a:p>
            <a:pPr marL="36900" indent="0">
              <a:buNone/>
            </a:pPr>
            <a:r>
              <a:rPr lang="en-US" altLang="ko-KR" dirty="0" smtClean="0"/>
              <a:t>        REFERENCES </a:t>
            </a:r>
            <a:r>
              <a:rPr lang="en-US" altLang="ko-KR" dirty="0"/>
              <a:t>DEPARTMENT (DEPT_ID);</a:t>
            </a:r>
          </a:p>
          <a:p>
            <a:pPr marL="36900" indent="0">
              <a:buNone/>
            </a:pPr>
            <a:r>
              <a:rPr lang="ko-KR" altLang="en-US" dirty="0" smtClean="0">
                <a:solidFill>
                  <a:srgbClr val="FFFF00"/>
                </a:solidFill>
              </a:rPr>
              <a:t>학생 </a:t>
            </a:r>
            <a:r>
              <a:rPr lang="ko-KR" altLang="en-US" dirty="0">
                <a:solidFill>
                  <a:srgbClr val="FFFF00"/>
                </a:solidFill>
              </a:rPr>
              <a:t>테이블에서 부서 테이블의 부서 아이디를 참조하는 외래 키인 </a:t>
            </a:r>
            <a:r>
              <a:rPr lang="en-US" altLang="ko-KR" dirty="0">
                <a:solidFill>
                  <a:srgbClr val="FFFF00"/>
                </a:solidFill>
              </a:rPr>
              <a:t>FK_DEPT</a:t>
            </a:r>
            <a:r>
              <a:rPr lang="ko-KR" altLang="en-US" dirty="0">
                <a:solidFill>
                  <a:srgbClr val="FFFF00"/>
                </a:solidFill>
              </a:rPr>
              <a:t>를 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ko-KR" altLang="en-US" dirty="0" smtClean="0">
                <a:solidFill>
                  <a:srgbClr val="FFFF00"/>
                </a:solidFill>
              </a:rPr>
              <a:t>추가</a:t>
            </a:r>
            <a:endParaRPr lang="ko-KR" altLang="en-US" dirty="0">
              <a:solidFill>
                <a:srgbClr val="FFFF00"/>
              </a:solidFill>
            </a:endParaRPr>
          </a:p>
          <a:p>
            <a:pPr marL="36900" indent="0">
              <a:buNone/>
            </a:pPr>
            <a:endParaRPr lang="ko-KR" altLang="en-US" dirty="0"/>
          </a:p>
          <a:p>
            <a:pPr marL="36900" indent="0">
              <a:buNone/>
            </a:pPr>
            <a:r>
              <a:rPr lang="ko-KR" altLang="en-US" dirty="0" smtClean="0">
                <a:solidFill>
                  <a:srgbClr val="FFC000"/>
                </a:solidFill>
              </a:rPr>
              <a:t>외래 </a:t>
            </a:r>
            <a:r>
              <a:rPr lang="ko-KR" altLang="en-US" dirty="0">
                <a:solidFill>
                  <a:srgbClr val="FFC000"/>
                </a:solidFill>
              </a:rPr>
              <a:t>키 삭제</a:t>
            </a:r>
          </a:p>
          <a:p>
            <a:pPr marL="36900" indent="0"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) ALTER TABLE STUDENT DROP CONSTRAINT FK_DEPT;</a:t>
            </a:r>
          </a:p>
          <a:p>
            <a:pPr marL="36900" indent="0">
              <a:buNone/>
            </a:pPr>
            <a:r>
              <a:rPr lang="ko-KR" altLang="en-US" dirty="0" smtClean="0">
                <a:solidFill>
                  <a:srgbClr val="FFFF00"/>
                </a:solidFill>
              </a:rPr>
              <a:t>학생 </a:t>
            </a:r>
            <a:r>
              <a:rPr lang="ko-KR" altLang="en-US" dirty="0">
                <a:solidFill>
                  <a:srgbClr val="FFFF00"/>
                </a:solidFill>
              </a:rPr>
              <a:t>테이블에서 </a:t>
            </a:r>
            <a:r>
              <a:rPr lang="en-US" altLang="ko-KR" dirty="0">
                <a:solidFill>
                  <a:srgbClr val="FFFF00"/>
                </a:solidFill>
              </a:rPr>
              <a:t>FK_DEPT </a:t>
            </a:r>
            <a:r>
              <a:rPr lang="ko-KR" altLang="en-US" dirty="0">
                <a:solidFill>
                  <a:srgbClr val="FFFF00"/>
                </a:solidFill>
              </a:rPr>
              <a:t>제약 조건을 없앤다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--------------</a:t>
            </a:r>
            <a:r>
              <a:rPr lang="ko-KR" altLang="en-US" dirty="0">
                <a:solidFill>
                  <a:srgbClr val="FFC000"/>
                </a:solidFill>
              </a:rPr>
              <a:t>외래 키 </a:t>
            </a:r>
            <a:r>
              <a:rPr lang="ko-KR" altLang="en-US" dirty="0" smtClean="0">
                <a:solidFill>
                  <a:srgbClr val="FFC000"/>
                </a:solidFill>
              </a:rPr>
              <a:t>설정</a:t>
            </a:r>
            <a:r>
              <a:rPr lang="en-US" altLang="ko-KR" dirty="0" smtClean="0">
                <a:solidFill>
                  <a:srgbClr val="FFC000"/>
                </a:solidFill>
              </a:rPr>
              <a:t>--------------</a:t>
            </a:r>
            <a:endParaRPr lang="ko-KR" altLang="en-US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ALTER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TABLE</a:t>
            </a:r>
            <a:r>
              <a:rPr lang="en-US" altLang="ko-KR" dirty="0">
                <a:solidFill>
                  <a:schemeClr val="tx1"/>
                </a:solidFill>
              </a:rPr>
              <a:t> EMP01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ADD</a:t>
            </a:r>
            <a:r>
              <a:rPr lang="en-US" altLang="ko-KR" dirty="0">
                <a:solidFill>
                  <a:schemeClr val="tx1"/>
                </a:solidFill>
              </a:rPr>
              <a:t> CONSTRAINT EMP01_EMPNO_FK </a:t>
            </a:r>
            <a:r>
              <a:rPr lang="en-US" altLang="ko-KR" dirty="0">
                <a:solidFill>
                  <a:srgbClr val="00B0F0"/>
                </a:solidFill>
              </a:rPr>
              <a:t>FOREIGN KEY </a:t>
            </a:r>
            <a:r>
              <a:rPr lang="en-US" altLang="ko-KR" dirty="0">
                <a:solidFill>
                  <a:schemeClr val="tx1"/>
                </a:solidFill>
              </a:rPr>
              <a:t>(DEPTNO)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REFERENCES</a:t>
            </a:r>
            <a:r>
              <a:rPr lang="en-US" altLang="ko-KR" dirty="0">
                <a:solidFill>
                  <a:schemeClr val="tx1"/>
                </a:solidFill>
              </a:rPr>
              <a:t> DEPT (DEPTNO);</a:t>
            </a:r>
          </a:p>
          <a:p>
            <a:pPr marL="3690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CONSTRAINT_NAME  </a:t>
            </a:r>
            <a:r>
              <a:rPr lang="en-US" altLang="ko-KR" dirty="0" smtClean="0">
                <a:solidFill>
                  <a:schemeClr val="tx1"/>
                </a:solidFill>
              </a:rPr>
              <a:t>	CONSTRAINT_TYPE  	TABLE_NAME</a:t>
            </a:r>
            <a:endParaRPr lang="en-US" altLang="ko-KR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EMP01_EMPNO_FK          			  R           			EMP01</a:t>
            </a:r>
            <a:endParaRPr lang="en-US" altLang="ko-KR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US" altLang="ko-KR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-------------</a:t>
            </a:r>
            <a:r>
              <a:rPr lang="ko-KR" altLang="en-US" dirty="0">
                <a:solidFill>
                  <a:srgbClr val="FFC000"/>
                </a:solidFill>
              </a:rPr>
              <a:t>외래 키 </a:t>
            </a:r>
            <a:r>
              <a:rPr lang="ko-KR" altLang="en-US" dirty="0" smtClean="0">
                <a:solidFill>
                  <a:srgbClr val="FFC000"/>
                </a:solidFill>
              </a:rPr>
              <a:t>삭제</a:t>
            </a:r>
            <a:r>
              <a:rPr lang="en-US" altLang="ko-KR" dirty="0" smtClean="0">
                <a:solidFill>
                  <a:srgbClr val="FFC000"/>
                </a:solidFill>
              </a:rPr>
              <a:t>--------------</a:t>
            </a:r>
            <a:endParaRPr lang="ko-KR" altLang="en-US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ALTER TABLE </a:t>
            </a:r>
            <a:r>
              <a:rPr lang="en-US" altLang="ko-KR" dirty="0">
                <a:solidFill>
                  <a:schemeClr val="tx1"/>
                </a:solidFill>
              </a:rPr>
              <a:t>EMP01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DROP</a:t>
            </a:r>
            <a:r>
              <a:rPr lang="en-US" altLang="ko-KR" dirty="0">
                <a:solidFill>
                  <a:schemeClr val="tx1"/>
                </a:solidFill>
              </a:rPr>
              <a:t> CONSTRAINT EMP01_EMPNO_FK;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22465" y="3466407"/>
            <a:ext cx="7739150" cy="8645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1022465" y="3898669"/>
            <a:ext cx="77391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948545" y="3466407"/>
            <a:ext cx="0" cy="864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802581" y="3466407"/>
            <a:ext cx="0" cy="864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/* </a:t>
            </a:r>
            <a:r>
              <a:rPr lang="en-US" altLang="ko-KR" dirty="0">
                <a:solidFill>
                  <a:srgbClr val="FFC000"/>
                </a:solidFill>
              </a:rPr>
              <a:t>IN </a:t>
            </a:r>
            <a:r>
              <a:rPr lang="ko-KR" altLang="en-US" dirty="0">
                <a:solidFill>
                  <a:srgbClr val="FFC000"/>
                </a:solidFill>
              </a:rPr>
              <a:t>연산자를 사용하여 두 개의 테이블에 대한 현재 사용자의 제약 조건 조회하기 *</a:t>
            </a:r>
            <a:r>
              <a:rPr lang="en-US" altLang="ko-KR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/>
              <a:t>*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USER_CONSTRAINTS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WHERE</a:t>
            </a:r>
            <a:r>
              <a:rPr lang="en-US" altLang="ko-KR" dirty="0"/>
              <a:t> TABLE_NAME IN('</a:t>
            </a:r>
            <a:r>
              <a:rPr lang="en-US" altLang="ko-KR" dirty="0">
                <a:solidFill>
                  <a:srgbClr val="FFFF00"/>
                </a:solidFill>
              </a:rPr>
              <a:t>EMP</a:t>
            </a:r>
            <a:r>
              <a:rPr lang="en-US" altLang="ko-KR" dirty="0"/>
              <a:t>', '</a:t>
            </a:r>
            <a:r>
              <a:rPr lang="en-US" altLang="ko-KR" dirty="0">
                <a:solidFill>
                  <a:srgbClr val="FFFF00"/>
                </a:solidFill>
              </a:rPr>
              <a:t>DEPT</a:t>
            </a:r>
            <a:r>
              <a:rPr lang="en-US" altLang="ko-KR" dirty="0"/>
              <a:t>');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5135089"/>
            <a:ext cx="10353762" cy="65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52467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</a:t>
            </a:r>
            <a:r>
              <a:rPr lang="ko-KR" altLang="en-US" sz="1600" dirty="0">
                <a:solidFill>
                  <a:srgbClr val="FFC000"/>
                </a:solidFill>
              </a:rPr>
              <a:t>참조 무결성을 위한 </a:t>
            </a:r>
            <a:r>
              <a:rPr lang="en-US" altLang="ko-KR" sz="1600" dirty="0">
                <a:solidFill>
                  <a:srgbClr val="FFC000"/>
                </a:solidFill>
              </a:rPr>
              <a:t>FOREIGN KEY </a:t>
            </a:r>
            <a:r>
              <a:rPr lang="ko-KR" altLang="en-US" sz="1600" dirty="0">
                <a:solidFill>
                  <a:srgbClr val="FFC000"/>
                </a:solidFill>
              </a:rPr>
              <a:t>제약 조건 *</a:t>
            </a:r>
            <a:r>
              <a:rPr lang="en-US" altLang="ko-KR" sz="16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CREATE </a:t>
            </a:r>
            <a:r>
              <a:rPr lang="en-US" altLang="ko-KR" sz="1600" dirty="0">
                <a:solidFill>
                  <a:srgbClr val="00B0F0"/>
                </a:solidFill>
              </a:rPr>
              <a:t>TABLE </a:t>
            </a:r>
            <a:r>
              <a:rPr lang="en-US" altLang="ko-KR" sz="1600" dirty="0"/>
              <a:t>EMP06(</a:t>
            </a:r>
          </a:p>
          <a:p>
            <a:pPr marL="36900" indent="0">
              <a:buNone/>
            </a:pPr>
            <a:r>
              <a:rPr lang="en-US" altLang="ko-KR" sz="1600" dirty="0"/>
              <a:t>        EMPNO </a:t>
            </a:r>
            <a:r>
              <a:rPr lang="en-US" altLang="ko-KR" sz="1600" dirty="0">
                <a:solidFill>
                  <a:srgbClr val="00B0F0"/>
                </a:solidFill>
              </a:rPr>
              <a:t>NUMBER(4)</a:t>
            </a:r>
            <a:r>
              <a:rPr lang="en-US" altLang="ko-KR" sz="1600" dirty="0"/>
              <a:t> CONSTRAINT EMP06_EMPNO_PK </a:t>
            </a:r>
            <a:r>
              <a:rPr lang="en-US" altLang="ko-KR" sz="1600" dirty="0">
                <a:solidFill>
                  <a:srgbClr val="00B0F0"/>
                </a:solidFill>
              </a:rPr>
              <a:t>PRIMARY KEY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ENAME </a:t>
            </a:r>
            <a:r>
              <a:rPr lang="en-US" altLang="ko-KR" sz="1600" dirty="0">
                <a:solidFill>
                  <a:srgbClr val="00B0F0"/>
                </a:solidFill>
              </a:rPr>
              <a:t>VARCHAR2(10)</a:t>
            </a:r>
            <a:r>
              <a:rPr lang="en-US" altLang="ko-KR" sz="1600" dirty="0"/>
              <a:t> CONSTRAINT EMP06_ENAME_NN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JOB </a:t>
            </a:r>
            <a:r>
              <a:rPr lang="en-US" altLang="ko-KR" sz="1600" dirty="0">
                <a:solidFill>
                  <a:srgbClr val="00B0F0"/>
                </a:solidFill>
              </a:rPr>
              <a:t>VARCHAR2(9)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DEPTNO </a:t>
            </a:r>
            <a:r>
              <a:rPr lang="en-US" altLang="ko-KR" sz="1600" dirty="0">
                <a:solidFill>
                  <a:srgbClr val="00B0F0"/>
                </a:solidFill>
              </a:rPr>
              <a:t>NUMBER(2)</a:t>
            </a:r>
            <a:r>
              <a:rPr lang="en-US" altLang="ko-KR" sz="1600" dirty="0"/>
              <a:t> CONSTRAINT EMP06_DEPTNO_FK</a:t>
            </a:r>
          </a:p>
          <a:p>
            <a:pPr marL="36900" indent="0">
              <a:buNone/>
            </a:pPr>
            <a:r>
              <a:rPr lang="en-US" altLang="ko-KR" sz="1600" dirty="0"/>
              <a:t>                         </a:t>
            </a:r>
            <a:r>
              <a:rPr lang="en-US" altLang="ko-KR" sz="1600" dirty="0">
                <a:solidFill>
                  <a:srgbClr val="00B0F0"/>
                </a:solidFill>
              </a:rPr>
              <a:t>REFERENCES</a:t>
            </a:r>
            <a:r>
              <a:rPr lang="en-US" altLang="ko-KR" sz="1600" dirty="0"/>
              <a:t> DEPT(DEPTNO)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);</a:t>
            </a:r>
          </a:p>
          <a:p>
            <a:pPr marL="36900" indent="0">
              <a:buNone/>
            </a:pPr>
            <a:endParaRPr lang="en-US" altLang="ko-KR" sz="16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/* </a:t>
            </a:r>
            <a:r>
              <a:rPr lang="en-US" altLang="ko-KR" sz="1600" dirty="0">
                <a:solidFill>
                  <a:srgbClr val="FFC000"/>
                </a:solidFill>
              </a:rPr>
              <a:t>CHECK </a:t>
            </a:r>
            <a:r>
              <a:rPr lang="ko-KR" altLang="en-US" sz="1600" dirty="0">
                <a:solidFill>
                  <a:srgbClr val="FFC000"/>
                </a:solidFill>
              </a:rPr>
              <a:t>제약 조건 *</a:t>
            </a:r>
            <a:r>
              <a:rPr lang="en-US" altLang="ko-KR" sz="16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ko-KR" altLang="en-US" sz="1600" dirty="0" smtClean="0"/>
              <a:t>입력되는 </a:t>
            </a:r>
            <a:r>
              <a:rPr lang="ko-KR" altLang="en-US" sz="1600" dirty="0"/>
              <a:t>값을 체크하여 설정된 값 이외의 값이 </a:t>
            </a:r>
            <a:r>
              <a:rPr lang="ko-KR" altLang="en-US" sz="1600" dirty="0" smtClean="0"/>
              <a:t>들어오면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오류 </a:t>
            </a:r>
            <a:r>
              <a:rPr lang="ko-KR" altLang="en-US" sz="1600" dirty="0"/>
              <a:t>메시지와 함께 명령이 수행되지 못하게 한다</a:t>
            </a:r>
            <a:r>
              <a:rPr lang="en-US" altLang="ko-KR" sz="1600" dirty="0" smtClean="0"/>
              <a:t>.  </a:t>
            </a:r>
          </a:p>
          <a:p>
            <a:pPr marL="36900" indent="0">
              <a:buNone/>
            </a:pPr>
            <a:r>
              <a:rPr lang="ko-KR" altLang="en-US" sz="1600" dirty="0" smtClean="0"/>
              <a:t>조건으로 </a:t>
            </a:r>
            <a:r>
              <a:rPr lang="ko-KR" altLang="en-US" sz="1600" dirty="0"/>
              <a:t>데이터의 값의 범위나 특정 패턴의 숫자나 문자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값을 </a:t>
            </a:r>
            <a:r>
              <a:rPr lang="ko-KR" altLang="en-US" sz="1600" dirty="0"/>
              <a:t>설정할 수 있다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FORMAT</a:t>
            </a:r>
            <a:r>
              <a:rPr lang="en-US" altLang="ko-KR" sz="1600" dirty="0" smtClean="0"/>
              <a:t> </a:t>
            </a:r>
          </a:p>
          <a:p>
            <a:pPr marL="36900" indent="0">
              <a:buNone/>
            </a:pPr>
            <a:r>
              <a:rPr lang="en-US" altLang="ko-KR" sz="1600" dirty="0" smtClean="0"/>
              <a:t>: </a:t>
            </a:r>
            <a:r>
              <a:rPr lang="en-US" altLang="ko-KR" sz="1600" dirty="0">
                <a:solidFill>
                  <a:srgbClr val="00B0F0"/>
                </a:solidFill>
              </a:rPr>
              <a:t>CONSTRAINT</a:t>
            </a:r>
            <a:r>
              <a:rPr lang="en-US" altLang="ko-KR" sz="1600" dirty="0"/>
              <a:t> CONSTRAINT_NAME </a:t>
            </a:r>
            <a:r>
              <a:rPr lang="en-US" altLang="ko-KR" sz="1600" dirty="0">
                <a:solidFill>
                  <a:srgbClr val="00B0F0"/>
                </a:solidFill>
              </a:rPr>
              <a:t>CHECK </a:t>
            </a:r>
            <a:r>
              <a:rPr lang="en-US" altLang="ko-KR" sz="1600" dirty="0"/>
              <a:t>(CONDITION)</a:t>
            </a:r>
          </a:p>
          <a:p>
            <a:pPr marL="36900" indent="0">
              <a:buNone/>
            </a:pPr>
            <a:r>
              <a:rPr lang="en-US" altLang="ko-KR" sz="1600" dirty="0" smtClean="0"/>
              <a:t>EX) </a:t>
            </a:r>
            <a:r>
              <a:rPr lang="en-US" altLang="ko-KR" sz="1600" dirty="0" smtClean="0">
                <a:solidFill>
                  <a:srgbClr val="00B0F0"/>
                </a:solidFill>
              </a:rPr>
              <a:t>CONSTRAINT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EMP_YEAR_CK </a:t>
            </a:r>
            <a:r>
              <a:rPr lang="en-US" altLang="ko-KR" sz="1600" dirty="0">
                <a:solidFill>
                  <a:srgbClr val="00B0F0"/>
                </a:solidFill>
              </a:rPr>
              <a:t>CHECK</a:t>
            </a:r>
            <a:r>
              <a:rPr lang="en-US" altLang="ko-KR" sz="1600" dirty="0"/>
              <a:t> (YEAR &gt;= 1 </a:t>
            </a:r>
            <a:r>
              <a:rPr lang="en-US" altLang="ko-KR" sz="1600" dirty="0">
                <a:solidFill>
                  <a:srgbClr val="00B0F0"/>
                </a:solidFill>
              </a:rPr>
              <a:t>AND</a:t>
            </a:r>
            <a:r>
              <a:rPr lang="en-US" altLang="ko-KR" sz="1600" dirty="0"/>
              <a:t> YEAR &lt;= 4)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54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02591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CREATE TABLE </a:t>
            </a:r>
            <a:r>
              <a:rPr lang="en-US" altLang="ko-KR" sz="1400" dirty="0"/>
              <a:t>EMP07(</a:t>
            </a:r>
          </a:p>
          <a:p>
            <a:pPr marL="36900" indent="0">
              <a:buNone/>
            </a:pPr>
            <a:r>
              <a:rPr lang="en-US" altLang="ko-KR" sz="1400" dirty="0"/>
              <a:t>        EMPNO </a:t>
            </a:r>
            <a:r>
              <a:rPr lang="en-US" altLang="ko-KR" sz="1400" dirty="0">
                <a:solidFill>
                  <a:srgbClr val="00B0F0"/>
                </a:solidFill>
              </a:rPr>
              <a:t>NUMBER(4)</a:t>
            </a:r>
            <a:r>
              <a:rPr lang="en-US" altLang="ko-KR" sz="1400" dirty="0"/>
              <a:t> CONSTRAINT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	EMP07_EMPNO_PK </a:t>
            </a:r>
            <a:r>
              <a:rPr lang="en-US" altLang="ko-KR" sz="1400" dirty="0">
                <a:solidFill>
                  <a:srgbClr val="00B0F0"/>
                </a:solidFill>
              </a:rPr>
              <a:t>PRIMARY KEY</a:t>
            </a:r>
            <a:r>
              <a:rPr lang="en-US" altLang="ko-KR" sz="1400" dirty="0"/>
              <a:t>,</a:t>
            </a:r>
          </a:p>
          <a:p>
            <a:pPr marL="36900" indent="0">
              <a:buNone/>
            </a:pPr>
            <a:r>
              <a:rPr lang="en-US" altLang="ko-KR" sz="1400" dirty="0"/>
              <a:t>        ENAME </a:t>
            </a:r>
            <a:r>
              <a:rPr lang="en-US" altLang="ko-KR" sz="1400" dirty="0">
                <a:solidFill>
                  <a:srgbClr val="00B0F0"/>
                </a:solidFill>
              </a:rPr>
              <a:t>VARCHAR2(10)</a:t>
            </a:r>
            <a:r>
              <a:rPr lang="en-US" altLang="ko-KR" sz="1400" dirty="0"/>
              <a:t> CONSTRAINT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	EMP07_ENAME_NN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ko-KR" sz="1400" dirty="0"/>
              <a:t>,</a:t>
            </a:r>
          </a:p>
          <a:p>
            <a:pPr marL="36900" indent="0">
              <a:buNone/>
            </a:pPr>
            <a:r>
              <a:rPr lang="en-US" altLang="ko-KR" sz="1400" dirty="0"/>
              <a:t>        SAL </a:t>
            </a:r>
            <a:r>
              <a:rPr lang="en-US" altLang="ko-KR" sz="1400" dirty="0">
                <a:solidFill>
                  <a:srgbClr val="00B0F0"/>
                </a:solidFill>
              </a:rPr>
              <a:t>NUMBER(7, 2) </a:t>
            </a:r>
            <a:r>
              <a:rPr lang="en-US" altLang="ko-KR" sz="1400" dirty="0"/>
              <a:t>CONSTRAINT EMP07_SAL_CK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B0F0"/>
                </a:solidFill>
              </a:rPr>
              <a:t>CHECK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(SAL </a:t>
            </a:r>
            <a:r>
              <a:rPr lang="en-US" altLang="ko-KR" sz="1400" dirty="0">
                <a:solidFill>
                  <a:srgbClr val="00B0F0"/>
                </a:solidFill>
              </a:rPr>
              <a:t>BETWEEN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500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AND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5000</a:t>
            </a:r>
            <a:r>
              <a:rPr lang="en-US" altLang="ko-KR" sz="1400" dirty="0"/>
              <a:t>),</a:t>
            </a:r>
          </a:p>
          <a:p>
            <a:pPr marL="36900" indent="0">
              <a:buNone/>
            </a:pPr>
            <a:r>
              <a:rPr lang="en-US" altLang="ko-KR" sz="1400" dirty="0"/>
              <a:t>        GENDER </a:t>
            </a:r>
            <a:r>
              <a:rPr lang="en-US" altLang="ko-KR" sz="1400" dirty="0">
                <a:solidFill>
                  <a:srgbClr val="00B0F0"/>
                </a:solidFill>
              </a:rPr>
              <a:t>VARCHAR2(1)</a:t>
            </a:r>
            <a:r>
              <a:rPr lang="en-US" altLang="ko-KR" sz="1400" dirty="0"/>
              <a:t> CONSTRAINT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	EMP07_GENDER_CK </a:t>
            </a:r>
            <a:r>
              <a:rPr lang="en-US" altLang="ko-KR" sz="1400" dirty="0">
                <a:solidFill>
                  <a:srgbClr val="00B0F0"/>
                </a:solidFill>
              </a:rPr>
              <a:t>CHECK</a:t>
            </a:r>
            <a:r>
              <a:rPr lang="en-US" altLang="ko-KR" sz="1400" dirty="0"/>
              <a:t> (GENDER </a:t>
            </a:r>
            <a:r>
              <a:rPr lang="en-US" altLang="ko-KR" sz="1400" dirty="0">
                <a:solidFill>
                  <a:srgbClr val="00B0F0"/>
                </a:solidFill>
              </a:rPr>
              <a:t>IN</a:t>
            </a:r>
            <a:r>
              <a:rPr lang="en-US" altLang="ko-KR" sz="1400" dirty="0"/>
              <a:t>('</a:t>
            </a:r>
            <a:r>
              <a:rPr lang="en-US" altLang="ko-KR" sz="1400" dirty="0">
                <a:solidFill>
                  <a:srgbClr val="FFFF00"/>
                </a:solidFill>
              </a:rPr>
              <a:t>M</a:t>
            </a:r>
            <a:r>
              <a:rPr lang="en-US" altLang="ko-KR" sz="1400" dirty="0"/>
              <a:t>', '</a:t>
            </a:r>
            <a:r>
              <a:rPr lang="en-US" altLang="ko-KR" sz="1400" dirty="0">
                <a:solidFill>
                  <a:srgbClr val="FFFF00"/>
                </a:solidFill>
              </a:rPr>
              <a:t>F</a:t>
            </a:r>
            <a:r>
              <a:rPr lang="en-US" altLang="ko-KR" sz="1400" dirty="0"/>
              <a:t>'))</a:t>
            </a:r>
          </a:p>
          <a:p>
            <a:pPr marL="3690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smtClean="0"/>
              <a:t>);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INSERT</a:t>
            </a:r>
            <a:endParaRPr lang="en-US" altLang="ko-KR" sz="1400" dirty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INTO</a:t>
            </a:r>
            <a:r>
              <a:rPr lang="en-US" altLang="ko-KR" sz="1400" dirty="0"/>
              <a:t> EMP07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VALUES</a:t>
            </a:r>
            <a:r>
              <a:rPr lang="en-US" altLang="ko-KR" sz="1400" dirty="0"/>
              <a:t>(1000, '</a:t>
            </a:r>
            <a:r>
              <a:rPr lang="ko-KR" altLang="en-US" sz="1400" dirty="0">
                <a:solidFill>
                  <a:srgbClr val="FFFF00"/>
                </a:solidFill>
              </a:rPr>
              <a:t>허준</a:t>
            </a:r>
            <a:r>
              <a:rPr lang="en-US" altLang="ko-KR" sz="1400" dirty="0"/>
              <a:t>', 500, '</a:t>
            </a:r>
            <a:r>
              <a:rPr lang="en-US" altLang="ko-KR" sz="1400" dirty="0">
                <a:solidFill>
                  <a:srgbClr val="FFFF00"/>
                </a:solidFill>
              </a:rPr>
              <a:t>M</a:t>
            </a:r>
            <a:r>
              <a:rPr lang="en-US" altLang="ko-KR" sz="1400" dirty="0"/>
              <a:t>');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INSERT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INTO </a:t>
            </a:r>
            <a:r>
              <a:rPr lang="en-US" altLang="ko-KR" sz="1400" dirty="0"/>
              <a:t>EMP07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VALUES</a:t>
            </a:r>
            <a:r>
              <a:rPr lang="en-US" altLang="ko-KR" sz="1400" dirty="0"/>
              <a:t>(1000, '</a:t>
            </a:r>
            <a:r>
              <a:rPr lang="ko-KR" altLang="en-US" sz="1400" dirty="0">
                <a:solidFill>
                  <a:srgbClr val="FFFF00"/>
                </a:solidFill>
              </a:rPr>
              <a:t>허준</a:t>
            </a:r>
            <a:r>
              <a:rPr lang="en-US" altLang="ko-KR" sz="1400" dirty="0"/>
              <a:t>', 200, '</a:t>
            </a:r>
            <a:r>
              <a:rPr lang="en-US" altLang="ko-KR" sz="1400" dirty="0">
                <a:solidFill>
                  <a:srgbClr val="FFFF00"/>
                </a:solidFill>
              </a:rPr>
              <a:t>A</a:t>
            </a:r>
            <a:r>
              <a:rPr lang="en-US" altLang="ko-KR" sz="1400" dirty="0"/>
              <a:t>');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ERROR : CHECK CONSTRAINT (TESTER1.EMP07_GENDER_CK) violated</a:t>
            </a:r>
          </a:p>
          <a:p>
            <a:pPr marL="3690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C000"/>
                </a:solidFill>
              </a:rPr>
              <a:t>500 &lt;= SAL &lt;= 5000</a:t>
            </a:r>
            <a:r>
              <a:rPr lang="en-US" altLang="ko-KR" sz="1400" dirty="0" smtClean="0">
                <a:solidFill>
                  <a:srgbClr val="FFC000"/>
                </a:solidFill>
              </a:rPr>
              <a:t>,  </a:t>
            </a:r>
            <a:r>
              <a:rPr lang="en-US" altLang="ko-KR" sz="1400" dirty="0">
                <a:solidFill>
                  <a:srgbClr val="FFC000"/>
                </a:solidFill>
              </a:rPr>
              <a:t>GENDER = M OR F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DOMAIN </a:t>
            </a:r>
            <a:r>
              <a:rPr lang="ko-KR" altLang="en-US" sz="1600" dirty="0">
                <a:solidFill>
                  <a:srgbClr val="FFC000"/>
                </a:solidFill>
              </a:rPr>
              <a:t>제약 *</a:t>
            </a:r>
            <a:r>
              <a:rPr lang="en-US" altLang="ko-KR" sz="16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ko-KR" altLang="en-US" sz="1600" dirty="0" smtClean="0"/>
              <a:t>각 </a:t>
            </a:r>
            <a:r>
              <a:rPr lang="ko-KR" altLang="en-US" sz="1600" dirty="0"/>
              <a:t>필드의 값은 정의된 도메인에 속한 값만 허용한다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DEFAULT </a:t>
            </a:r>
            <a:r>
              <a:rPr lang="ko-KR" altLang="en-US" sz="1600" dirty="0">
                <a:solidFill>
                  <a:srgbClr val="FFC000"/>
                </a:solidFill>
              </a:rPr>
              <a:t>제약 조건</a:t>
            </a:r>
          </a:p>
          <a:p>
            <a:pPr marL="36900" indent="0">
              <a:buNone/>
            </a:pPr>
            <a:r>
              <a:rPr lang="ko-KR" altLang="en-US" sz="1600" dirty="0" smtClean="0"/>
              <a:t>아무런 </a:t>
            </a:r>
            <a:r>
              <a:rPr lang="ko-KR" altLang="en-US" sz="1600" dirty="0"/>
              <a:t>값을 입력하지 않았을 때 지정한 값이 입력이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되도록 </a:t>
            </a:r>
            <a:r>
              <a:rPr lang="ko-KR" altLang="en-US" sz="1600" dirty="0"/>
              <a:t>하고 </a:t>
            </a:r>
            <a:r>
              <a:rPr lang="ko-KR" altLang="en-US" sz="1600" dirty="0" smtClean="0"/>
              <a:t>싶을 때 </a:t>
            </a:r>
            <a:r>
              <a:rPr lang="ko-KR" altLang="en-US" sz="1600" dirty="0"/>
              <a:t>사용한다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지역명이라는 </a:t>
            </a:r>
            <a:r>
              <a:rPr lang="en-US" altLang="ko-KR" sz="1600" dirty="0"/>
              <a:t>COLUMN</a:t>
            </a:r>
            <a:r>
              <a:rPr lang="ko-KR" altLang="en-US" sz="1600" dirty="0"/>
              <a:t>에 아무런 값도 입력하지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않았을 </a:t>
            </a:r>
            <a:r>
              <a:rPr lang="ko-KR" altLang="en-US" sz="1600" dirty="0"/>
              <a:t>때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DEFAULT </a:t>
            </a:r>
            <a:r>
              <a:rPr lang="ko-KR" altLang="en-US" sz="1600" dirty="0"/>
              <a:t>값인 </a:t>
            </a:r>
            <a:r>
              <a:rPr lang="en-US" altLang="ko-KR" sz="1600" dirty="0"/>
              <a:t>'SEOUL'</a:t>
            </a:r>
            <a:r>
              <a:rPr lang="ko-KR" altLang="en-US" sz="1600" dirty="0"/>
              <a:t>이 들어가도록 하고 싶은 경우</a:t>
            </a:r>
          </a:p>
          <a:p>
            <a:pPr marL="36900" indent="0">
              <a:buNone/>
            </a:pPr>
            <a:r>
              <a:rPr lang="en-US" altLang="ko-KR" sz="1600" dirty="0" smtClean="0"/>
              <a:t>DEFAULT </a:t>
            </a:r>
            <a:r>
              <a:rPr lang="ko-KR" altLang="en-US" sz="1600" dirty="0"/>
              <a:t>제약 조건을 지정한다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RECORD</a:t>
            </a:r>
            <a:r>
              <a:rPr lang="ko-KR" altLang="en-US" sz="1600" dirty="0"/>
              <a:t>를 삽입할 때 필드에 대한 값이 정해지지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않았을 </a:t>
            </a:r>
            <a:r>
              <a:rPr lang="ko-KR" altLang="en-US" sz="1600" dirty="0"/>
              <a:t>경우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사전에 </a:t>
            </a:r>
            <a:r>
              <a:rPr lang="ko-KR" altLang="en-US" sz="1600" dirty="0"/>
              <a:t>정해놓은 값으로 입력하도록 지정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NULL </a:t>
            </a:r>
            <a:r>
              <a:rPr lang="ko-KR" altLang="en-US" sz="1600" dirty="0"/>
              <a:t>값 대신에 지정된 값이 자동적으로 입력된다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47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CREATE TABLE </a:t>
            </a:r>
            <a:r>
              <a:rPr lang="en-US" altLang="ko-KR" sz="1600" dirty="0"/>
              <a:t>DEPT01(</a:t>
            </a:r>
          </a:p>
          <a:p>
            <a:pPr marL="36900" indent="0">
              <a:buNone/>
            </a:pPr>
            <a:r>
              <a:rPr lang="en-US" altLang="ko-KR" sz="1600" dirty="0"/>
              <a:t>        DEPTNO </a:t>
            </a:r>
            <a:r>
              <a:rPr lang="en-US" altLang="ko-KR" sz="1600" dirty="0">
                <a:solidFill>
                  <a:srgbClr val="00B0F0"/>
                </a:solidFill>
              </a:rPr>
              <a:t>NUMBER(2)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PRIMARY KEY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DNAME </a:t>
            </a:r>
            <a:r>
              <a:rPr lang="en-US" altLang="ko-KR" sz="1600" dirty="0">
                <a:solidFill>
                  <a:srgbClr val="00B0F0"/>
                </a:solidFill>
              </a:rPr>
              <a:t>VARCHAR2(14)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LOC </a:t>
            </a:r>
            <a:r>
              <a:rPr lang="en-US" altLang="ko-KR" sz="1600" dirty="0">
                <a:solidFill>
                  <a:srgbClr val="00B0F0"/>
                </a:solidFill>
              </a:rPr>
              <a:t>VARCHAR2(13)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C000"/>
                </a:solidFill>
              </a:rPr>
              <a:t>DEFAULT</a:t>
            </a:r>
            <a:r>
              <a:rPr lang="en-US" altLang="ko-KR" sz="1600" dirty="0"/>
              <a:t> '</a:t>
            </a:r>
            <a:r>
              <a:rPr lang="ko-KR" altLang="en-US" sz="1600" dirty="0">
                <a:solidFill>
                  <a:srgbClr val="FFFF00"/>
                </a:solidFill>
              </a:rPr>
              <a:t>서울</a:t>
            </a:r>
            <a:r>
              <a:rPr lang="en-US" altLang="ko-KR" sz="1600" dirty="0"/>
              <a:t>'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);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DEFAULT</a:t>
            </a:r>
            <a:r>
              <a:rPr lang="ko-KR" altLang="en-US" sz="1600" dirty="0"/>
              <a:t>를 별도로 설정할 수 있다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ALTER </a:t>
            </a:r>
            <a:r>
              <a:rPr lang="en-US" altLang="ko-KR" sz="1600" dirty="0">
                <a:solidFill>
                  <a:srgbClr val="00B0F0"/>
                </a:solidFill>
              </a:rPr>
              <a:t>TABLE </a:t>
            </a:r>
            <a:r>
              <a:rPr lang="en-US" altLang="ko-KR" sz="1600" dirty="0"/>
              <a:t>STUDENT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ALTER </a:t>
            </a:r>
            <a:r>
              <a:rPr lang="en-US" altLang="ko-KR" sz="1600" dirty="0">
                <a:solidFill>
                  <a:srgbClr val="00B0F0"/>
                </a:solidFill>
              </a:rPr>
              <a:t>COLUMN </a:t>
            </a:r>
            <a:r>
              <a:rPr lang="en-US" altLang="ko-KR" sz="1600" dirty="0"/>
              <a:t>YEAR </a:t>
            </a:r>
            <a:r>
              <a:rPr lang="en-US" altLang="ko-KR" sz="1600" dirty="0">
                <a:solidFill>
                  <a:srgbClr val="00B0F0"/>
                </a:solidFill>
              </a:rPr>
              <a:t>SET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C000"/>
                </a:solidFill>
              </a:rPr>
              <a:t>DEFAULT</a:t>
            </a:r>
            <a:r>
              <a:rPr lang="en-US" altLang="ko-KR" sz="1600" dirty="0"/>
              <a:t> 1;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DEFAULT</a:t>
            </a:r>
            <a:r>
              <a:rPr lang="ko-KR" altLang="en-US" sz="1600" dirty="0"/>
              <a:t>를 해제할 수도 있다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ALTER </a:t>
            </a:r>
            <a:r>
              <a:rPr lang="en-US" altLang="ko-KR" sz="1600" dirty="0">
                <a:solidFill>
                  <a:srgbClr val="00B0F0"/>
                </a:solidFill>
              </a:rPr>
              <a:t>TABLE </a:t>
            </a:r>
            <a:r>
              <a:rPr lang="en-US" altLang="ko-KR" sz="1600" dirty="0"/>
              <a:t>STUDENT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ALTER </a:t>
            </a:r>
            <a:r>
              <a:rPr lang="en-US" altLang="ko-KR" sz="1600" dirty="0">
                <a:solidFill>
                  <a:srgbClr val="00B0F0"/>
                </a:solidFill>
              </a:rPr>
              <a:t>COLUMN </a:t>
            </a:r>
            <a:r>
              <a:rPr lang="en-US" altLang="ko-KR" sz="1600" dirty="0"/>
              <a:t>YEAR </a:t>
            </a:r>
            <a:r>
              <a:rPr lang="en-US" altLang="ko-KR" sz="1600" dirty="0">
                <a:solidFill>
                  <a:srgbClr val="00B0F0"/>
                </a:solidFill>
              </a:rPr>
              <a:t>DROP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C000"/>
                </a:solidFill>
              </a:rPr>
              <a:t>DEFAULT</a:t>
            </a:r>
            <a:r>
              <a:rPr lang="en-US" altLang="ko-KR" sz="1600" dirty="0"/>
              <a:t>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ko-KR" altLang="en-US" sz="1600" dirty="0" smtClean="0"/>
              <a:t>오라클은 </a:t>
            </a:r>
            <a:r>
              <a:rPr lang="en-US" altLang="ko-KR" sz="1600" dirty="0"/>
              <a:t>DEFAULT</a:t>
            </a:r>
            <a:r>
              <a:rPr lang="ko-KR" altLang="en-US" sz="1600" dirty="0"/>
              <a:t>에 대한 별도의 설정 및 해제에 </a:t>
            </a:r>
            <a:r>
              <a:rPr lang="en-US" altLang="ko-KR" sz="1600" dirty="0"/>
              <a:t>SQL </a:t>
            </a:r>
            <a:r>
              <a:rPr lang="ko-KR" altLang="en-US" sz="1600" dirty="0"/>
              <a:t>표준을 따르지 않는다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ALTER </a:t>
            </a:r>
            <a:r>
              <a:rPr lang="en-US" altLang="ko-KR" sz="1600" dirty="0">
                <a:solidFill>
                  <a:srgbClr val="00B0F0"/>
                </a:solidFill>
              </a:rPr>
              <a:t>TABLE</a:t>
            </a:r>
            <a:r>
              <a:rPr lang="en-US" altLang="ko-KR" sz="1600" dirty="0"/>
              <a:t> STUDENT </a:t>
            </a:r>
            <a:r>
              <a:rPr lang="en-US" altLang="ko-KR" sz="1600" dirty="0">
                <a:solidFill>
                  <a:srgbClr val="00B0F0"/>
                </a:solidFill>
              </a:rPr>
              <a:t>MODIFY</a:t>
            </a:r>
            <a:r>
              <a:rPr lang="en-US" altLang="ko-KR" sz="1600" dirty="0"/>
              <a:t> (YEAR INT </a:t>
            </a:r>
            <a:r>
              <a:rPr lang="en-US" altLang="ko-KR" sz="1600" dirty="0">
                <a:solidFill>
                  <a:srgbClr val="FFC000"/>
                </a:solidFill>
              </a:rPr>
              <a:t>DEFAULT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FF00"/>
                </a:solidFill>
              </a:rPr>
              <a:t>1</a:t>
            </a:r>
            <a:r>
              <a:rPr lang="en-US" altLang="ko-KR" sz="1600" dirty="0"/>
              <a:t>);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ALTER </a:t>
            </a:r>
            <a:r>
              <a:rPr lang="en-US" altLang="ko-KR" sz="1600" dirty="0">
                <a:solidFill>
                  <a:srgbClr val="00B0F0"/>
                </a:solidFill>
              </a:rPr>
              <a:t>TABLE </a:t>
            </a:r>
            <a:r>
              <a:rPr lang="en-US" altLang="ko-KR" sz="1600" dirty="0"/>
              <a:t>STUDENT </a:t>
            </a:r>
            <a:r>
              <a:rPr lang="en-US" altLang="ko-KR" sz="1600" dirty="0">
                <a:solidFill>
                  <a:srgbClr val="00B0F0"/>
                </a:solidFill>
              </a:rPr>
              <a:t>MODIFY</a:t>
            </a:r>
            <a:r>
              <a:rPr lang="en-US" altLang="ko-KR" sz="1600" dirty="0"/>
              <a:t> (YEAR INT </a:t>
            </a:r>
            <a:r>
              <a:rPr lang="en-US" altLang="ko-KR" sz="1600" dirty="0">
                <a:solidFill>
                  <a:srgbClr val="FFC000"/>
                </a:solidFill>
              </a:rPr>
              <a:t>DEFAULT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72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DROP TABLE 'TABLE_NAME' [CASCADE CONSTRAINTS]; */</a:t>
            </a:r>
          </a:p>
          <a:p>
            <a:pPr marL="36900" indent="0">
              <a:buNone/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종속된 </a:t>
            </a:r>
            <a:r>
              <a:rPr lang="ko-KR" altLang="en-US" sz="1600" dirty="0"/>
              <a:t>제약 조건이 삭제된다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ALTER TABLE 'TABLE_NAME' DROP CONSTRAINT 'CONSTRAINT_NAME' */</a:t>
            </a:r>
          </a:p>
          <a:p>
            <a:pPr marL="36900" indent="0">
              <a:buNone/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</a:t>
            </a:r>
            <a:r>
              <a:rPr lang="en-US" altLang="ko-KR" sz="1600" dirty="0"/>
              <a:t>PK, </a:t>
            </a:r>
            <a:r>
              <a:rPr lang="ko-KR" altLang="en-US" sz="1600" dirty="0"/>
              <a:t>제약 조건 삭제</a:t>
            </a:r>
          </a:p>
          <a:p>
            <a:pPr marL="36900" indent="0">
              <a:buNone/>
            </a:pPr>
            <a:endParaRPr lang="ko-KR" altLang="en-US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ALTER TABLE 'TABLE_NAME' DROP CONSTRAINT PRIMARY KEY; */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/* </a:t>
            </a:r>
            <a:r>
              <a:rPr lang="ko-KR" altLang="en-US" sz="1600" dirty="0">
                <a:solidFill>
                  <a:srgbClr val="FFC000"/>
                </a:solidFill>
              </a:rPr>
              <a:t>제약 조건 </a:t>
            </a:r>
            <a:r>
              <a:rPr lang="ko-KR" altLang="en-US" sz="1600" dirty="0" smtClean="0">
                <a:solidFill>
                  <a:srgbClr val="FFC000"/>
                </a:solidFill>
              </a:rPr>
              <a:t>조회 </a:t>
            </a:r>
            <a:r>
              <a:rPr lang="en-US" altLang="ko-KR" sz="1600" dirty="0" smtClean="0">
                <a:solidFill>
                  <a:srgbClr val="FFC000"/>
                </a:solidFill>
              </a:rPr>
              <a:t>*/</a:t>
            </a:r>
            <a:endParaRPr lang="ko-KR" altLang="en-US" sz="16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ko-KR" altLang="en-US" sz="1600" dirty="0" smtClean="0"/>
              <a:t>테이블 </a:t>
            </a:r>
            <a:r>
              <a:rPr lang="ko-KR" altLang="en-US" sz="1600" dirty="0"/>
              <a:t>레벨 방식으로 제약 조건 지정하기</a:t>
            </a:r>
          </a:p>
          <a:p>
            <a:pPr marL="36900" indent="0">
              <a:buNone/>
            </a:pPr>
            <a:r>
              <a:rPr lang="ko-KR" altLang="en-US" sz="1600" dirty="0" smtClean="0"/>
              <a:t>테이블 </a:t>
            </a:r>
            <a:r>
              <a:rPr lang="ko-KR" altLang="en-US" sz="1600" dirty="0"/>
              <a:t>레벨의 제약 조건 지정은 </a:t>
            </a:r>
            <a:r>
              <a:rPr lang="en-US" altLang="ko-KR" sz="1600" dirty="0"/>
              <a:t>COLUMN</a:t>
            </a:r>
            <a:r>
              <a:rPr lang="ko-KR" altLang="en-US" sz="1600" dirty="0"/>
              <a:t>을 모두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정의하고 나서 테이블 </a:t>
            </a:r>
            <a:r>
              <a:rPr lang="ko-KR" altLang="en-US" sz="1600" dirty="0"/>
              <a:t>정의를 마무리 짓기 전에 따로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생성된 </a:t>
            </a:r>
            <a:r>
              <a:rPr lang="en-US" altLang="ko-KR" sz="1600" dirty="0"/>
              <a:t>COLUMN</a:t>
            </a:r>
            <a:r>
              <a:rPr lang="ko-KR" altLang="en-US" sz="1600" dirty="0"/>
              <a:t>들에 대한 제약 </a:t>
            </a:r>
            <a:r>
              <a:rPr lang="ko-KR" altLang="en-US" sz="1600" dirty="0" smtClean="0"/>
              <a:t>조건을 한꺼번에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지정하는 </a:t>
            </a:r>
            <a:r>
              <a:rPr lang="ko-KR" altLang="en-US" sz="1600" dirty="0"/>
              <a:t>것입니다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r>
              <a:rPr lang="ko-KR" altLang="en-US" sz="1600" dirty="0" smtClean="0"/>
              <a:t>복합 키로 기본 키를 </a:t>
            </a:r>
            <a:r>
              <a:rPr lang="ko-KR" altLang="en-US" sz="1600" dirty="0"/>
              <a:t>지정할 경우 </a:t>
            </a:r>
            <a:r>
              <a:rPr lang="en-US" altLang="ko-KR" sz="1600" dirty="0"/>
              <a:t>COLUMN </a:t>
            </a:r>
            <a:r>
              <a:rPr lang="ko-KR" altLang="en-US" sz="1600" dirty="0"/>
              <a:t>형식은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안되고 </a:t>
            </a:r>
            <a:r>
              <a:rPr lang="ko-KR" altLang="en-US" sz="1600" dirty="0"/>
              <a:t>반드시 테이블 레벨 방식으로 형식을 작성해야만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한다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r>
              <a:rPr lang="ko-KR" altLang="en-US" sz="1600" dirty="0" smtClean="0"/>
              <a:t>두 </a:t>
            </a:r>
            <a:r>
              <a:rPr lang="ko-KR" altLang="en-US" sz="1600" dirty="0"/>
              <a:t>개 이상의 </a:t>
            </a:r>
            <a:r>
              <a:rPr lang="en-US" altLang="ko-KR" sz="1600" dirty="0"/>
              <a:t>COLUMN</a:t>
            </a:r>
            <a:r>
              <a:rPr lang="ko-KR" altLang="en-US" sz="1600" dirty="0"/>
              <a:t>이 하나의 </a:t>
            </a:r>
            <a:r>
              <a:rPr lang="ko-KR" altLang="en-US" sz="1600" dirty="0" smtClean="0"/>
              <a:t>기본 키로 </a:t>
            </a:r>
            <a:r>
              <a:rPr lang="ko-KR" altLang="en-US" sz="1600" dirty="0"/>
              <a:t>구성될 때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작성하는 </a:t>
            </a:r>
            <a:r>
              <a:rPr lang="ko-KR" altLang="en-US" sz="1600" dirty="0"/>
              <a:t>것</a:t>
            </a:r>
          </a:p>
        </p:txBody>
      </p:sp>
    </p:spTree>
    <p:extLst>
      <p:ext uri="{BB962C8B-B14F-4D97-AF65-F5344CB8AC3E}">
        <p14:creationId xmlns:p14="http://schemas.microsoft.com/office/powerpoint/2010/main" val="28796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INTEGRITY CONSTRAINT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테이블에 </a:t>
            </a:r>
            <a:r>
              <a:rPr lang="ko-KR" altLang="en-US" sz="1600" dirty="0"/>
              <a:t>부적절한 자료가 입력되는 것을 방지하기 위해 테이블을 생성할 </a:t>
            </a:r>
            <a:r>
              <a:rPr lang="ko-KR" altLang="en-US" sz="1600" dirty="0" smtClean="0"/>
              <a:t>때 각 </a:t>
            </a:r>
            <a:r>
              <a:rPr lang="en-US" altLang="ko-KR" sz="1600" dirty="0"/>
              <a:t>COLUMN</a:t>
            </a:r>
            <a:r>
              <a:rPr lang="ko-KR" altLang="en-US" sz="1600" dirty="0"/>
              <a:t>에 대해서  정의하는 여러가지 규칙</a:t>
            </a:r>
          </a:p>
          <a:p>
            <a:pPr marL="36900" indent="0">
              <a:buNone/>
            </a:pPr>
            <a:endParaRPr lang="ko-KR" altLang="en-US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</a:t>
            </a:r>
            <a:r>
              <a:rPr lang="ko-KR" altLang="en-US" sz="1600" dirty="0">
                <a:solidFill>
                  <a:srgbClr val="FFC000"/>
                </a:solidFill>
              </a:rPr>
              <a:t>무결성 </a:t>
            </a:r>
            <a:r>
              <a:rPr lang="ko-KR" altLang="en-US" sz="1600" dirty="0" smtClean="0">
                <a:solidFill>
                  <a:srgbClr val="FFC000"/>
                </a:solidFill>
              </a:rPr>
              <a:t>제약 조건의 </a:t>
            </a:r>
            <a:r>
              <a:rPr lang="ko-KR" altLang="en-US" sz="1600" dirty="0">
                <a:solidFill>
                  <a:srgbClr val="FFC000"/>
                </a:solidFill>
              </a:rPr>
              <a:t>종류 *</a:t>
            </a:r>
            <a:r>
              <a:rPr lang="en-US" altLang="ko-KR" sz="16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sz="1600" dirty="0" smtClean="0"/>
              <a:t>NOT </a:t>
            </a:r>
            <a:r>
              <a:rPr lang="en-US" altLang="ko-KR" sz="1600" dirty="0"/>
              <a:t>NULL : NULL</a:t>
            </a:r>
            <a:r>
              <a:rPr lang="ko-KR" altLang="en-US" sz="1600" dirty="0"/>
              <a:t>을 허용하지 않음</a:t>
            </a:r>
          </a:p>
          <a:p>
            <a:pPr marL="36900" indent="0">
              <a:buNone/>
            </a:pPr>
            <a:r>
              <a:rPr lang="en-US" altLang="ko-KR" sz="1600" dirty="0" smtClean="0"/>
              <a:t>UNIQUE </a:t>
            </a:r>
            <a:r>
              <a:rPr lang="en-US" altLang="ko-KR" sz="1600" dirty="0"/>
              <a:t>: </a:t>
            </a:r>
            <a:r>
              <a:rPr lang="ko-KR" altLang="en-US" sz="1600" dirty="0"/>
              <a:t>중복된 값을 허용하지 않음</a:t>
            </a:r>
            <a:r>
              <a:rPr lang="en-US" altLang="ko-KR" sz="1600" dirty="0"/>
              <a:t>. </a:t>
            </a:r>
            <a:r>
              <a:rPr lang="ko-KR" altLang="en-US" sz="1600" dirty="0"/>
              <a:t>항상 유일한 값을 갖도록 함</a:t>
            </a:r>
          </a:p>
          <a:p>
            <a:pPr marL="36900" indent="0">
              <a:buNone/>
            </a:pPr>
            <a:r>
              <a:rPr lang="en-US" altLang="ko-KR" sz="1600" dirty="0" smtClean="0"/>
              <a:t>PRIMARY </a:t>
            </a:r>
            <a:r>
              <a:rPr lang="en-US" altLang="ko-KR" sz="1600" dirty="0"/>
              <a:t>KEY : NULL</a:t>
            </a:r>
            <a:r>
              <a:rPr lang="ko-KR" altLang="en-US" sz="1600" dirty="0"/>
              <a:t>을 허용하지 않고 중복된 값을 허용하지 않음</a:t>
            </a:r>
          </a:p>
          <a:p>
            <a:pPr marL="36900" indent="0">
              <a:buNone/>
            </a:pPr>
            <a:r>
              <a:rPr lang="en-US" altLang="ko-KR" sz="1600" dirty="0" smtClean="0"/>
              <a:t>PRIMARY KEY = NOT </a:t>
            </a:r>
            <a:r>
              <a:rPr lang="en-US" altLang="ko-KR" sz="1600" dirty="0"/>
              <a:t>NULL + UNIQUE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FOREIGN </a:t>
            </a:r>
            <a:r>
              <a:rPr lang="en-US" altLang="ko-KR" sz="1600" dirty="0"/>
              <a:t>KEY : </a:t>
            </a:r>
            <a:r>
              <a:rPr lang="ko-KR" altLang="en-US" sz="1600" dirty="0"/>
              <a:t>참조되는 테이블의 </a:t>
            </a:r>
            <a:r>
              <a:rPr lang="en-US" altLang="ko-KR" sz="1600" dirty="0"/>
              <a:t>COLUMN</a:t>
            </a:r>
            <a:r>
              <a:rPr lang="ko-KR" altLang="en-US" sz="1600" dirty="0"/>
              <a:t>의 값이 존재하면 허용</a:t>
            </a:r>
          </a:p>
          <a:p>
            <a:pPr marL="36900" indent="0">
              <a:buNone/>
            </a:pPr>
            <a:r>
              <a:rPr lang="en-US" altLang="ko-KR" sz="1600" dirty="0" smtClean="0"/>
              <a:t>CHECK </a:t>
            </a:r>
            <a:r>
              <a:rPr lang="en-US" altLang="ko-KR" sz="1600" dirty="0"/>
              <a:t>: </a:t>
            </a:r>
            <a:r>
              <a:rPr lang="ko-KR" altLang="en-US" sz="1600" dirty="0"/>
              <a:t>저장 가능한 데이터 값이 범위나 조건을 지정하여 설정한 값만을 허용</a:t>
            </a:r>
          </a:p>
          <a:p>
            <a:pPr marL="36900" indent="0">
              <a:buNone/>
            </a:pPr>
            <a:endParaRPr lang="ko-KR" altLang="en-US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</a:t>
            </a:r>
            <a:r>
              <a:rPr lang="ko-KR" altLang="en-US" sz="1600" dirty="0">
                <a:solidFill>
                  <a:srgbClr val="FFC000"/>
                </a:solidFill>
              </a:rPr>
              <a:t>제약 조건 확인하기 *</a:t>
            </a:r>
            <a:r>
              <a:rPr lang="en-US" altLang="ko-KR" sz="16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ko-KR" altLang="en-US" sz="1600" dirty="0" smtClean="0"/>
              <a:t>오라클은 </a:t>
            </a:r>
            <a:r>
              <a:rPr lang="en-US" altLang="ko-KR" sz="1600" dirty="0"/>
              <a:t>USER_CONSTRAINTS </a:t>
            </a:r>
            <a:r>
              <a:rPr lang="ko-KR" altLang="en-US" sz="1600" dirty="0"/>
              <a:t>데이터 </a:t>
            </a:r>
            <a:r>
              <a:rPr lang="en-US" altLang="ko-KR" sz="1600" dirty="0" smtClean="0"/>
              <a:t>DICTIONARY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제약 조건에 관한 정보들을 알려준다</a:t>
            </a:r>
          </a:p>
          <a:p>
            <a:pPr marL="36900" indent="0">
              <a:buNone/>
            </a:pPr>
            <a:r>
              <a:rPr lang="en-US" altLang="ko-KR" sz="1600" dirty="0" smtClean="0"/>
              <a:t>USER_CONSTRAINTS </a:t>
            </a:r>
            <a:r>
              <a:rPr lang="ko-KR" altLang="en-US" sz="1600" dirty="0"/>
              <a:t>데이터 </a:t>
            </a:r>
            <a:r>
              <a:rPr lang="en-US" altLang="ko-KR" sz="1600" dirty="0" smtClean="0"/>
              <a:t>DICTIONARY</a:t>
            </a:r>
            <a:r>
              <a:rPr lang="ko-KR" altLang="en-US" sz="1600" dirty="0" smtClean="0"/>
              <a:t>를 조회하면 내가 </a:t>
            </a:r>
            <a:r>
              <a:rPr lang="ko-KR" altLang="en-US" sz="1600" dirty="0"/>
              <a:t>만든 제약 조건의 정보들을 조회할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61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70675" y="1740762"/>
            <a:ext cx="7640001" cy="4058751"/>
          </a:xfrm>
        </p:spPr>
        <p:txBody>
          <a:bodyPr numCol="1">
            <a:normAutofit/>
          </a:bodyPr>
          <a:lstStyle/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CREATE TABLE </a:t>
            </a:r>
            <a:r>
              <a:rPr lang="en-US" altLang="ko-KR" sz="1800" dirty="0"/>
              <a:t>EMP09(</a:t>
            </a:r>
          </a:p>
          <a:p>
            <a:pPr marL="3690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smtClean="0"/>
              <a:t>	  EMPNO </a:t>
            </a:r>
            <a:r>
              <a:rPr lang="en-US" altLang="ko-KR" sz="1800" dirty="0">
                <a:solidFill>
                  <a:srgbClr val="00B0F0"/>
                </a:solidFill>
              </a:rPr>
              <a:t>NUMBER(4)</a:t>
            </a:r>
            <a:r>
              <a:rPr lang="en-US" altLang="ko-KR" sz="1800" dirty="0"/>
              <a:t>,</a:t>
            </a:r>
          </a:p>
          <a:p>
            <a:pPr marL="3690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smtClean="0"/>
              <a:t>	  ENAME </a:t>
            </a:r>
            <a:r>
              <a:rPr lang="en-US" altLang="ko-KR" sz="1800" dirty="0">
                <a:solidFill>
                  <a:srgbClr val="00B0F0"/>
                </a:solidFill>
              </a:rPr>
              <a:t>VARCHAR2(10)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ko-KR" sz="1800" dirty="0"/>
              <a:t>,</a:t>
            </a:r>
          </a:p>
          <a:p>
            <a:pPr marL="3690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smtClean="0"/>
              <a:t>	  JOB </a:t>
            </a:r>
            <a:r>
              <a:rPr lang="en-US" altLang="ko-KR" sz="1800" dirty="0">
                <a:solidFill>
                  <a:srgbClr val="00B0F0"/>
                </a:solidFill>
              </a:rPr>
              <a:t>VARCHAR2(9)</a:t>
            </a:r>
            <a:r>
              <a:rPr lang="en-US" altLang="ko-KR" sz="1800" dirty="0"/>
              <a:t>,</a:t>
            </a:r>
          </a:p>
          <a:p>
            <a:pPr marL="3690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smtClean="0"/>
              <a:t>	  DEPTNO </a:t>
            </a:r>
            <a:r>
              <a:rPr lang="en-US" altLang="ko-KR" sz="1800" dirty="0">
                <a:solidFill>
                  <a:srgbClr val="00B0F0"/>
                </a:solidFill>
              </a:rPr>
              <a:t>NUMBER(2)</a:t>
            </a:r>
            <a:r>
              <a:rPr lang="en-US" altLang="ko-KR" sz="1800" dirty="0"/>
              <a:t>,</a:t>
            </a:r>
          </a:p>
          <a:p>
            <a:pPr marL="3690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smtClean="0"/>
              <a:t>	  </a:t>
            </a:r>
            <a:r>
              <a:rPr lang="en-US" altLang="ko-KR" sz="1800" dirty="0" smtClean="0">
                <a:solidFill>
                  <a:srgbClr val="00B0F0"/>
                </a:solidFill>
              </a:rPr>
              <a:t>UNIQUE</a:t>
            </a:r>
            <a:r>
              <a:rPr lang="en-US" altLang="ko-KR" sz="1800" dirty="0" smtClean="0"/>
              <a:t>(JOB</a:t>
            </a:r>
            <a:r>
              <a:rPr lang="en-US" altLang="ko-KR" sz="1800" dirty="0"/>
              <a:t>),</a:t>
            </a:r>
          </a:p>
          <a:p>
            <a:pPr marL="3690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smtClean="0"/>
              <a:t>	  </a:t>
            </a:r>
            <a:r>
              <a:rPr lang="en-US" altLang="ko-KR" sz="1800" dirty="0" smtClean="0">
                <a:solidFill>
                  <a:srgbClr val="00B0F0"/>
                </a:solidFill>
              </a:rPr>
              <a:t>FOREIGN </a:t>
            </a:r>
            <a:r>
              <a:rPr lang="en-US" altLang="ko-KR" sz="1800" dirty="0">
                <a:solidFill>
                  <a:srgbClr val="00B0F0"/>
                </a:solidFill>
              </a:rPr>
              <a:t>KEY</a:t>
            </a:r>
            <a:r>
              <a:rPr lang="en-US" altLang="ko-KR" sz="1800" dirty="0"/>
              <a:t>(DEPTNO) </a:t>
            </a:r>
            <a:r>
              <a:rPr lang="en-US" altLang="ko-KR" sz="1800" dirty="0">
                <a:solidFill>
                  <a:srgbClr val="00B0F0"/>
                </a:solidFill>
              </a:rPr>
              <a:t>REFERENCES</a:t>
            </a:r>
            <a:r>
              <a:rPr lang="en-US" altLang="ko-KR" sz="1800" dirty="0"/>
              <a:t> DEPT(DEPTNO)</a:t>
            </a:r>
          </a:p>
          <a:p>
            <a:pPr marL="3690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smtClean="0"/>
              <a:t>	  );</a:t>
            </a:r>
            <a:endParaRPr lang="en-US" altLang="ko-KR" sz="1800" dirty="0"/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FFC000"/>
                </a:solidFill>
              </a:rPr>
              <a:t>COLUMN</a:t>
            </a:r>
            <a:r>
              <a:rPr lang="ko-KR" altLang="en-US" sz="1800" dirty="0">
                <a:solidFill>
                  <a:srgbClr val="FFC000"/>
                </a:solidFill>
              </a:rPr>
              <a:t>을 정의하고 나서 따로 제약 조건을 지정한 형태</a:t>
            </a:r>
          </a:p>
        </p:txBody>
      </p:sp>
    </p:spTree>
    <p:extLst>
      <p:ext uri="{BB962C8B-B14F-4D97-AF65-F5344CB8AC3E}">
        <p14:creationId xmlns:p14="http://schemas.microsoft.com/office/powerpoint/2010/main" val="17610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9606" y="1765699"/>
            <a:ext cx="8122140" cy="40587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CREATE TABLE </a:t>
            </a:r>
            <a:r>
              <a:rPr lang="en-US" altLang="ko-KR" sz="1600" dirty="0"/>
              <a:t>EMP10(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EMPNO </a:t>
            </a:r>
            <a:r>
              <a:rPr lang="en-US" altLang="ko-KR" sz="1600" dirty="0">
                <a:solidFill>
                  <a:srgbClr val="00B0F0"/>
                </a:solidFill>
              </a:rPr>
              <a:t>NUMBER(4)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ENAME </a:t>
            </a:r>
            <a:r>
              <a:rPr lang="en-US" altLang="ko-KR" sz="1600" dirty="0">
                <a:solidFill>
                  <a:srgbClr val="00B0F0"/>
                </a:solidFill>
              </a:rPr>
              <a:t>VARCHAR2(10)</a:t>
            </a:r>
            <a:r>
              <a:rPr lang="en-US" altLang="ko-KR" sz="1600" dirty="0"/>
              <a:t> CONSTRAINT EMP10_ENAME_NN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JOB </a:t>
            </a:r>
            <a:r>
              <a:rPr lang="en-US" altLang="ko-KR" sz="1600" dirty="0">
                <a:solidFill>
                  <a:srgbClr val="00B0F0"/>
                </a:solidFill>
              </a:rPr>
              <a:t>VARCHAR2(9)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DEPTNO </a:t>
            </a:r>
            <a:r>
              <a:rPr lang="en-US" altLang="ko-KR" sz="1600" dirty="0">
                <a:solidFill>
                  <a:srgbClr val="00B0F0"/>
                </a:solidFill>
              </a:rPr>
              <a:t>NUMBER(2)</a:t>
            </a:r>
            <a:r>
              <a:rPr lang="en-US" altLang="ko-KR" sz="1600" dirty="0"/>
              <a:t>,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CONSTRAINT </a:t>
            </a:r>
            <a:r>
              <a:rPr lang="en-US" altLang="ko-KR" sz="1600" dirty="0"/>
              <a:t>EMP10_EMPNO_PK </a:t>
            </a:r>
            <a:r>
              <a:rPr lang="en-US" altLang="ko-KR" sz="1600" dirty="0">
                <a:solidFill>
                  <a:srgbClr val="00B0F0"/>
                </a:solidFill>
              </a:rPr>
              <a:t>PRIMARY KEY </a:t>
            </a:r>
            <a:r>
              <a:rPr lang="en-US" altLang="ko-KR" sz="1600" dirty="0"/>
              <a:t>(EMPNO),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CONSTRAINT </a:t>
            </a:r>
            <a:r>
              <a:rPr lang="en-US" altLang="ko-KR" sz="1600" dirty="0"/>
              <a:t>EMP10_JOB_PK </a:t>
            </a:r>
            <a:r>
              <a:rPr lang="en-US" altLang="ko-KR" sz="1600" dirty="0">
                <a:solidFill>
                  <a:srgbClr val="00B0F0"/>
                </a:solidFill>
              </a:rPr>
              <a:t>UNIQUE</a:t>
            </a:r>
            <a:r>
              <a:rPr lang="en-US" altLang="ko-KR" sz="1600" dirty="0"/>
              <a:t>(JOB),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CONSTRAINT </a:t>
            </a:r>
            <a:r>
              <a:rPr lang="en-US" altLang="ko-KR" sz="1600" dirty="0"/>
              <a:t>EMP10_DEPTNO_FK </a:t>
            </a:r>
            <a:r>
              <a:rPr lang="en-US" altLang="ko-KR" sz="1600" dirty="0">
                <a:solidFill>
                  <a:srgbClr val="00B0F0"/>
                </a:solidFill>
              </a:rPr>
              <a:t>FOREIGN KEY </a:t>
            </a:r>
            <a:r>
              <a:rPr lang="en-US" altLang="ko-KR" sz="1600" dirty="0"/>
              <a:t>(DEPTNO)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</a:t>
            </a:r>
            <a:r>
              <a:rPr lang="en-US" altLang="ko-KR" sz="1600" dirty="0" smtClean="0">
                <a:solidFill>
                  <a:srgbClr val="00B0F0"/>
                </a:solidFill>
              </a:rPr>
              <a:t>REFERENCES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DEPT (DEPTNO)</a:t>
            </a:r>
          </a:p>
          <a:p>
            <a:pPr marL="36900" indent="0">
              <a:buNone/>
            </a:pPr>
            <a:r>
              <a:rPr lang="en-US" altLang="ko-KR" sz="1600" dirty="0"/>
              <a:t>       </a:t>
            </a:r>
            <a:r>
              <a:rPr lang="en-US" altLang="ko-KR" sz="1600" dirty="0" smtClean="0"/>
              <a:t>		);</a:t>
            </a:r>
            <a:endParaRPr lang="en-US" altLang="ko-KR" sz="1600" dirty="0"/>
          </a:p>
          <a:p>
            <a:pPr marL="36900" indent="0">
              <a:buNone/>
            </a:pPr>
            <a:r>
              <a:rPr lang="ko-KR" altLang="en-US" sz="16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테이블 </a:t>
            </a:r>
            <a:r>
              <a:rPr lang="ko-KR" altLang="en-US" sz="1600" dirty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레벨 방식으로 제약 조건 지정하기</a:t>
            </a:r>
          </a:p>
        </p:txBody>
      </p:sp>
    </p:spTree>
    <p:extLst>
      <p:ext uri="{BB962C8B-B14F-4D97-AF65-F5344CB8AC3E}">
        <p14:creationId xmlns:p14="http://schemas.microsoft.com/office/powerpoint/2010/main" val="11083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</a:t>
            </a:r>
            <a:r>
              <a:rPr lang="ko-KR" altLang="en-US" sz="1600" dirty="0">
                <a:solidFill>
                  <a:srgbClr val="FFC000"/>
                </a:solidFill>
              </a:rPr>
              <a:t>제약 조건 추가 *</a:t>
            </a:r>
            <a:r>
              <a:rPr lang="en-US" altLang="ko-KR" sz="16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ALTER </a:t>
            </a:r>
            <a:r>
              <a:rPr lang="en-US" altLang="ko-KR" sz="1600" dirty="0">
                <a:solidFill>
                  <a:srgbClr val="00B0F0"/>
                </a:solidFill>
              </a:rPr>
              <a:t>TABLE </a:t>
            </a:r>
            <a:r>
              <a:rPr lang="en-US" altLang="ko-KR" sz="1600" dirty="0"/>
              <a:t>'TABLE_NAME'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ADD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CONSTRAINT [CONSTRAINT_NAME] [CONSTRAINT_CONDITION] [COLUMN_NAME]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ADD </a:t>
            </a:r>
            <a:r>
              <a:rPr lang="en-US" altLang="ko-KR" sz="1600" dirty="0"/>
              <a:t>: </a:t>
            </a:r>
            <a:r>
              <a:rPr lang="ko-KR" altLang="en-US" sz="1600" dirty="0"/>
              <a:t>추가</a:t>
            </a:r>
            <a:r>
              <a:rPr lang="en-US" altLang="ko-KR" sz="1600" dirty="0"/>
              <a:t>, MODIFY : </a:t>
            </a:r>
            <a:r>
              <a:rPr lang="ko-KR" altLang="en-US" sz="1600" dirty="0"/>
              <a:t>변경</a:t>
            </a:r>
            <a:r>
              <a:rPr lang="en-US" altLang="ko-KR" sz="1600" dirty="0"/>
              <a:t>, DROP : </a:t>
            </a:r>
            <a:r>
              <a:rPr lang="ko-KR" altLang="en-US" sz="16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005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00B0F0"/>
                </a:solidFill>
              </a:rPr>
              <a:t>DESC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USER_CONSTRAINTS;</a:t>
            </a:r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*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FROM</a:t>
            </a:r>
            <a:r>
              <a:rPr lang="en-US" altLang="ko-KR" sz="1800" dirty="0"/>
              <a:t> USER_CONSTRAINTS;</a:t>
            </a:r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계정이 소유한 제약 조건 조회</a:t>
            </a:r>
          </a:p>
          <a:p>
            <a:pPr marL="36900" indent="0">
              <a:buNone/>
            </a:pPr>
            <a:endParaRPr lang="ko-KR" altLang="en-US" sz="1800" dirty="0"/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00B0F0"/>
                </a:solidFill>
              </a:rPr>
              <a:t>	SELECT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OWNER, </a:t>
            </a:r>
          </a:p>
          <a:p>
            <a:pPr marL="36900" indent="0">
              <a:buNone/>
            </a:pPr>
            <a:r>
              <a:rPr lang="en-US" altLang="ko-KR" sz="1800" dirty="0"/>
              <a:t>       </a:t>
            </a:r>
            <a:r>
              <a:rPr lang="en-US" altLang="ko-KR" sz="1800" dirty="0" smtClean="0"/>
              <a:t>			 CONSTRAINT_NAME</a:t>
            </a:r>
            <a:r>
              <a:rPr lang="en-US" altLang="ko-KR" sz="1800" dirty="0"/>
              <a:t>, </a:t>
            </a:r>
          </a:p>
          <a:p>
            <a:pPr marL="36900" indent="0">
              <a:buNone/>
            </a:pPr>
            <a:r>
              <a:rPr lang="en-US" altLang="ko-KR" sz="1800" dirty="0"/>
              <a:t>       </a:t>
            </a:r>
            <a:r>
              <a:rPr lang="en-US" altLang="ko-KR" sz="1800" dirty="0" smtClean="0"/>
              <a:t>			 CONSTRAINT_TYPE</a:t>
            </a:r>
            <a:r>
              <a:rPr lang="en-US" altLang="ko-KR" sz="1800" dirty="0"/>
              <a:t>,</a:t>
            </a:r>
          </a:p>
          <a:p>
            <a:pPr marL="36900" indent="0">
              <a:buNone/>
            </a:pPr>
            <a:r>
              <a:rPr lang="en-US" altLang="ko-KR" sz="1800" dirty="0"/>
              <a:t>       </a:t>
            </a:r>
            <a:r>
              <a:rPr lang="en-US" altLang="ko-KR" sz="1800" dirty="0" smtClean="0"/>
              <a:t>			 TABLE_NAME</a:t>
            </a:r>
            <a:r>
              <a:rPr lang="en-US" altLang="ko-KR" sz="1800" dirty="0"/>
              <a:t>,</a:t>
            </a:r>
          </a:p>
          <a:p>
            <a:pPr marL="36900" indent="0">
              <a:buNone/>
            </a:pPr>
            <a:r>
              <a:rPr lang="en-US" altLang="ko-KR" sz="1800" dirty="0"/>
              <a:t>       </a:t>
            </a:r>
            <a:r>
              <a:rPr lang="en-US" altLang="ko-KR" sz="1800" dirty="0" smtClean="0"/>
              <a:t>			 SEARCH_CONDITION</a:t>
            </a:r>
            <a:r>
              <a:rPr lang="en-US" altLang="ko-KR" sz="1800" dirty="0"/>
              <a:t>,</a:t>
            </a:r>
          </a:p>
          <a:p>
            <a:pPr marL="36900" indent="0">
              <a:buNone/>
            </a:pPr>
            <a:r>
              <a:rPr lang="en-US" altLang="ko-KR" sz="1800" dirty="0"/>
              <a:t>       </a:t>
            </a:r>
            <a:r>
              <a:rPr lang="en-US" altLang="ko-KR" sz="1800" dirty="0" smtClean="0"/>
              <a:t>			 R_CONSTRAINT_NAME</a:t>
            </a: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00B0F0"/>
                </a:solidFill>
              </a:rPr>
              <a:t>	FROM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USER_CONSTRAINTS;</a:t>
            </a:r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DATA INTEGRITY CONSTRAINT RULE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110" y="5314031"/>
            <a:ext cx="4435447" cy="954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6" y="5078453"/>
            <a:ext cx="5935287" cy="11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60780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OWNER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제약 조건을 소유한 계정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CONSTRAINT_NAME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제약 조건 명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CONSTRAINT_TYPE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제약 조건 유형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TABLE_NAME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제약 조건이 속한 테이블 명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SEARCH_CONDITION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CHECK </a:t>
            </a:r>
            <a:r>
              <a:rPr lang="ko-KR" altLang="en-US" sz="1400" dirty="0"/>
              <a:t>조건일 경우에는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어떤 </a:t>
            </a:r>
            <a:r>
              <a:rPr lang="ko-KR" altLang="en-US" sz="1400" dirty="0"/>
              <a:t>내용이 조건으로 사용 되었는지 설명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R_CONSTRAINT_NAME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FOREIGN KEY</a:t>
            </a:r>
            <a:r>
              <a:rPr lang="ko-KR" altLang="en-US" sz="1400" dirty="0"/>
              <a:t>인 </a:t>
            </a:r>
            <a:r>
              <a:rPr lang="ko-KR" altLang="en-US" sz="1400" dirty="0" smtClean="0"/>
              <a:t>경우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 </a:t>
            </a:r>
            <a:r>
              <a:rPr lang="en-US" altLang="ko-KR" sz="1400" dirty="0"/>
              <a:t>PRIMARY KEY</a:t>
            </a:r>
            <a:r>
              <a:rPr lang="ko-KR" altLang="en-US" sz="1400" dirty="0"/>
              <a:t>를 참조 했는지에 대한 정보</a:t>
            </a:r>
          </a:p>
          <a:p>
            <a:pPr marL="36900" indent="0">
              <a:buNone/>
            </a:pPr>
            <a:endParaRPr lang="ko-KR" altLang="en-US" sz="1400" dirty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CONSTRAINT_NAME,</a:t>
            </a:r>
          </a:p>
          <a:p>
            <a:pPr marL="3690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smtClean="0"/>
              <a:t>        CONSTRAINT_TYPE</a:t>
            </a:r>
            <a:r>
              <a:rPr lang="en-US" altLang="ko-KR" sz="1400" dirty="0"/>
              <a:t>,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         TABLE_NAME</a:t>
            </a: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USER_CONSTRAINTS;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CONSTRAINT_TYPE</a:t>
            </a:r>
            <a:r>
              <a:rPr lang="ko-KR" altLang="en-US" sz="1400" dirty="0"/>
              <a:t>은 제약 조건 유형을 저장하는 </a:t>
            </a:r>
            <a:r>
              <a:rPr lang="en-US" altLang="ko-KR" sz="1400" dirty="0"/>
              <a:t>COLUMN</a:t>
            </a:r>
          </a:p>
          <a:p>
            <a:pPr marL="36900" indent="0">
              <a:buNone/>
            </a:pPr>
            <a:r>
              <a:rPr lang="ko-KR" altLang="en-US" sz="1400" dirty="0" smtClean="0"/>
              <a:t>종류 </a:t>
            </a:r>
            <a:r>
              <a:rPr lang="en-US" altLang="ko-KR" sz="1400" dirty="0"/>
              <a:t>: P, R, U, C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FF00"/>
                </a:solidFill>
              </a:rPr>
              <a:t>P </a:t>
            </a:r>
            <a:r>
              <a:rPr lang="en-US" altLang="ko-KR" sz="1400" dirty="0">
                <a:solidFill>
                  <a:srgbClr val="FFFF00"/>
                </a:solidFill>
              </a:rPr>
              <a:t>: PRIMARY KEY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FF00"/>
                </a:solidFill>
              </a:rPr>
              <a:t>R </a:t>
            </a:r>
            <a:r>
              <a:rPr lang="en-US" altLang="ko-KR" sz="1400" dirty="0">
                <a:solidFill>
                  <a:srgbClr val="FFFF00"/>
                </a:solidFill>
              </a:rPr>
              <a:t>: FOREIGN KEY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FF00"/>
                </a:solidFill>
              </a:rPr>
              <a:t>U </a:t>
            </a:r>
            <a:r>
              <a:rPr lang="en-US" altLang="ko-KR" sz="1400" dirty="0">
                <a:solidFill>
                  <a:srgbClr val="FFFF00"/>
                </a:solidFill>
              </a:rPr>
              <a:t>: UNIQUE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FF00"/>
                </a:solidFill>
              </a:rPr>
              <a:t>C </a:t>
            </a:r>
            <a:r>
              <a:rPr lang="en-US" altLang="ko-KR" sz="1400" dirty="0">
                <a:solidFill>
                  <a:srgbClr val="FFFF00"/>
                </a:solidFill>
              </a:rPr>
              <a:t>: CHECK, NOT NULL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DATA INTEGRITY CONSTRAINT RULE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4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</a:t>
            </a:r>
            <a:r>
              <a:rPr lang="ko-KR" altLang="en-US" sz="1600" dirty="0">
                <a:solidFill>
                  <a:srgbClr val="FFC000"/>
                </a:solidFill>
              </a:rPr>
              <a:t>무결성 제약의 예 *</a:t>
            </a:r>
            <a:r>
              <a:rPr lang="en-US" altLang="ko-KR" sz="16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ko-KR" altLang="en-US" sz="1600" dirty="0" smtClean="0"/>
              <a:t>학생은 </a:t>
            </a:r>
            <a:r>
              <a:rPr lang="ko-KR" altLang="en-US" sz="1600" dirty="0"/>
              <a:t>하나의 학과에 소속한다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r>
              <a:rPr lang="ko-KR" altLang="en-US" sz="1600" dirty="0" smtClean="0"/>
              <a:t>하나의 </a:t>
            </a:r>
            <a:r>
              <a:rPr lang="ko-KR" altLang="en-US" sz="1600" dirty="0"/>
              <a:t>강좌는 한 명의 담당 교수가 배정된다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r>
              <a:rPr lang="ko-KR" altLang="en-US" sz="1600" dirty="0" smtClean="0"/>
              <a:t>하나의 </a:t>
            </a:r>
            <a:r>
              <a:rPr lang="ko-KR" altLang="en-US" sz="1600" dirty="0"/>
              <a:t>교과목은 각 학기마다 두 강좌 이하만 개설할 수 있다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r>
              <a:rPr lang="ko-KR" altLang="en-US" sz="1600" dirty="0" smtClean="0"/>
              <a:t>학생은 </a:t>
            </a:r>
            <a:r>
              <a:rPr lang="ko-KR" altLang="en-US" sz="1600" dirty="0"/>
              <a:t>한 학기에 </a:t>
            </a:r>
            <a:r>
              <a:rPr lang="en-US" altLang="ko-KR" sz="1600" dirty="0"/>
              <a:t>20</a:t>
            </a:r>
            <a:r>
              <a:rPr lang="ko-KR" altLang="en-US" sz="1600" dirty="0"/>
              <a:t>학점 이상 수강할 수 없다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</a:t>
            </a:r>
            <a:r>
              <a:rPr lang="ko-KR" altLang="en-US" sz="1600" dirty="0">
                <a:solidFill>
                  <a:srgbClr val="FFC000"/>
                </a:solidFill>
              </a:rPr>
              <a:t>테이블의 무결성 제약 *</a:t>
            </a:r>
            <a:r>
              <a:rPr lang="en-US" altLang="ko-KR" sz="16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ko-KR" altLang="en-US" sz="1600" dirty="0" smtClean="0"/>
              <a:t>의미 </a:t>
            </a:r>
            <a:r>
              <a:rPr lang="en-US" altLang="ko-KR" sz="1600" dirty="0"/>
              <a:t>: </a:t>
            </a:r>
            <a:r>
              <a:rPr lang="ko-KR" altLang="en-US" sz="1600" dirty="0"/>
              <a:t>테이블을 정의하거나 변경 과정에서 실행 가능한 무결성 제약</a:t>
            </a:r>
          </a:p>
          <a:p>
            <a:pPr marL="36900" indent="0">
              <a:buNone/>
            </a:pPr>
            <a:r>
              <a:rPr lang="en-US" altLang="ko-KR" sz="1600" dirty="0" smtClean="0"/>
              <a:t>NOT </a:t>
            </a:r>
            <a:r>
              <a:rPr lang="en-US" altLang="ko-KR" sz="1600" dirty="0"/>
              <a:t>NULL, UNIQUE, CHECK, DEFAULT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FFC000"/>
                </a:solidFill>
              </a:rPr>
              <a:t>/* </a:t>
            </a:r>
            <a:r>
              <a:rPr lang="ko-KR" altLang="en-US" sz="1600" dirty="0">
                <a:solidFill>
                  <a:srgbClr val="FFC000"/>
                </a:solidFill>
              </a:rPr>
              <a:t>기타 무결성 제약 *</a:t>
            </a:r>
            <a:r>
              <a:rPr lang="en-US" altLang="ko-KR" sz="16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ko-KR" altLang="en-US" sz="1600" dirty="0" smtClean="0"/>
              <a:t>위에 </a:t>
            </a:r>
            <a:r>
              <a:rPr lang="ko-KR" altLang="en-US" sz="1600" dirty="0"/>
              <a:t>해당 안되는 제약들</a:t>
            </a:r>
          </a:p>
          <a:p>
            <a:pPr marL="36900" indent="0">
              <a:buNone/>
            </a:pPr>
            <a:r>
              <a:rPr lang="ko-KR" altLang="en-US" sz="1600" dirty="0" smtClean="0"/>
              <a:t>주장</a:t>
            </a:r>
            <a:r>
              <a:rPr lang="en-US" altLang="ko-KR" sz="1600" dirty="0"/>
              <a:t>, </a:t>
            </a:r>
            <a:r>
              <a:rPr lang="ko-KR" altLang="en-US" sz="1600" dirty="0"/>
              <a:t>트리거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DATA INTEGRITY CONSTRAINT RULE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2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44402"/>
          </a:xfrm>
        </p:spPr>
        <p:txBody>
          <a:bodyPr numCol="2">
            <a:normAutofit lnSpcReduction="10000"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</a:t>
            </a:r>
            <a:r>
              <a:rPr lang="ko-KR" altLang="en-US" sz="1600" dirty="0" smtClean="0">
                <a:solidFill>
                  <a:srgbClr val="FFC000"/>
                </a:solidFill>
              </a:rPr>
              <a:t>기본 키 </a:t>
            </a:r>
            <a:r>
              <a:rPr lang="ko-KR" altLang="en-US" sz="1600" dirty="0">
                <a:solidFill>
                  <a:srgbClr val="FFC000"/>
                </a:solidFill>
              </a:rPr>
              <a:t>무결성 제약</a:t>
            </a:r>
            <a:r>
              <a:rPr lang="en-US" altLang="ko-KR" sz="1600" dirty="0">
                <a:solidFill>
                  <a:srgbClr val="FFC000"/>
                </a:solidFill>
              </a:rPr>
              <a:t>(PRIMARY KEY) */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테이블에서 레코드들이 반드시 유일하게 식별될 수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있어야 </a:t>
            </a:r>
            <a:r>
              <a:rPr lang="ko-KR" altLang="en-US" sz="1600" dirty="0"/>
              <a:t>한다는 조건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정의 </a:t>
            </a:r>
            <a:r>
              <a:rPr lang="en-US" altLang="ko-KR" sz="1600" dirty="0"/>
              <a:t>: </a:t>
            </a:r>
            <a:r>
              <a:rPr lang="ko-KR" altLang="en-US" sz="1600" dirty="0"/>
              <a:t>기본 키는 </a:t>
            </a:r>
            <a:r>
              <a:rPr lang="en-US" altLang="ko-KR" sz="1600" dirty="0"/>
              <a:t>NULL </a:t>
            </a:r>
            <a:r>
              <a:rPr lang="ko-KR" altLang="en-US" sz="1600" dirty="0"/>
              <a:t>값을 가질 수 </a:t>
            </a:r>
            <a:r>
              <a:rPr lang="ko-KR" altLang="en-US" sz="1600" dirty="0" smtClean="0"/>
              <a:t>없으며 기본 </a:t>
            </a:r>
            <a:r>
              <a:rPr lang="ko-KR" altLang="en-US" sz="1600" dirty="0"/>
              <a:t>키로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정의된 </a:t>
            </a:r>
            <a:r>
              <a:rPr lang="ko-KR" altLang="en-US" sz="1600" dirty="0"/>
              <a:t>필드에 대해서는 명시적으로 </a:t>
            </a:r>
            <a:r>
              <a:rPr lang="en-US" altLang="ko-KR" sz="1600" dirty="0"/>
              <a:t>NOT NULL </a:t>
            </a:r>
            <a:r>
              <a:rPr lang="ko-KR" altLang="en-US" sz="1600" dirty="0"/>
              <a:t>조건을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설정하지 </a:t>
            </a:r>
            <a:r>
              <a:rPr lang="ko-KR" altLang="en-US" sz="1600" dirty="0"/>
              <a:t>않아도 된다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FFC000"/>
                </a:solidFill>
              </a:rPr>
              <a:t>/* </a:t>
            </a:r>
            <a:r>
              <a:rPr lang="ko-KR" altLang="en-US" sz="1600" dirty="0">
                <a:solidFill>
                  <a:srgbClr val="FFC000"/>
                </a:solidFill>
              </a:rPr>
              <a:t>제약 조건 설정 *</a:t>
            </a:r>
            <a:r>
              <a:rPr lang="en-US" altLang="ko-KR" sz="16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1) </a:t>
            </a:r>
            <a:r>
              <a:rPr lang="ko-KR" altLang="en-US" sz="1600" dirty="0"/>
              <a:t>제약 조건 명명 규칙</a:t>
            </a:r>
            <a:r>
              <a:rPr lang="en-US" altLang="ko-KR" sz="1600" dirty="0"/>
              <a:t>(CONSTRAINT_NAME)</a:t>
            </a:r>
          </a:p>
          <a:p>
            <a:pPr marL="36900" indent="0">
              <a:buNone/>
            </a:pPr>
            <a:r>
              <a:rPr lang="en-US" altLang="ko-KR" sz="1600" dirty="0" smtClean="0"/>
              <a:t>       </a:t>
            </a:r>
          </a:p>
          <a:p>
            <a:pPr marL="36900" indent="0">
              <a:buNone/>
            </a:pPr>
            <a:r>
              <a:rPr lang="en-US" altLang="ko-KR" sz="1600" dirty="0" smtClean="0"/>
              <a:t>[</a:t>
            </a:r>
            <a:r>
              <a:rPr lang="en-US" altLang="ko-KR" sz="1600" dirty="0"/>
              <a:t>TABLE_NAME]_[COLUMN_NAME]_[CONSTRAINT_TYPE]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2</a:t>
            </a:r>
            <a:r>
              <a:rPr lang="en-US" altLang="ko-KR" sz="1600" dirty="0"/>
              <a:t>) COLUMN LEVEL </a:t>
            </a:r>
            <a:r>
              <a:rPr lang="ko-KR" altLang="en-US" sz="1600" dirty="0"/>
              <a:t>제약 조건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36900" indent="0">
              <a:buNone/>
            </a:pPr>
            <a:endParaRPr lang="ko-KR" altLang="en-US" sz="1600" dirty="0"/>
          </a:p>
          <a:p>
            <a:pPr marL="36900" indent="0">
              <a:buNone/>
            </a:pPr>
            <a:r>
              <a:rPr lang="en-US" altLang="ko-KR" sz="1600" dirty="0" smtClean="0"/>
              <a:t>[</a:t>
            </a:r>
            <a:r>
              <a:rPr lang="en-US" altLang="ko-KR" sz="1600" dirty="0"/>
              <a:t>COLUMN_NAME] [DATA_TYPE] CONSTRAINT [CONSTRAINT_NAME] [CONSTRAINT_TYPE]</a:t>
            </a:r>
            <a:endParaRPr lang="ko-KR" altLang="en-US" sz="16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DATA INTEGRITY CONSTRAINT RULE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8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 CONSTRAINT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85471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100" dirty="0" smtClean="0">
                <a:solidFill>
                  <a:srgbClr val="00B0F0"/>
                </a:solidFill>
              </a:rPr>
              <a:t>DROP</a:t>
            </a:r>
            <a:r>
              <a:rPr lang="en-US" altLang="ko-KR" sz="1100" dirty="0" smtClean="0"/>
              <a:t> </a:t>
            </a:r>
            <a:r>
              <a:rPr lang="en-US" altLang="ko-KR" sz="1100" dirty="0">
                <a:solidFill>
                  <a:srgbClr val="00B0F0"/>
                </a:solidFill>
              </a:rPr>
              <a:t>TABLE</a:t>
            </a:r>
            <a:r>
              <a:rPr lang="en-US" altLang="ko-KR" sz="1100" dirty="0"/>
              <a:t> EMP01</a:t>
            </a:r>
            <a:r>
              <a:rPr lang="en-US" altLang="ko-KR" sz="1100" dirty="0" smtClean="0"/>
              <a:t>;</a:t>
            </a:r>
          </a:p>
          <a:p>
            <a:pPr marL="36900" indent="0">
              <a:buNone/>
            </a:pPr>
            <a:r>
              <a:rPr lang="ko-KR" altLang="en-US" sz="1100" dirty="0" smtClean="0">
                <a:solidFill>
                  <a:srgbClr val="FFC000"/>
                </a:solidFill>
              </a:rPr>
              <a:t>초기화</a:t>
            </a:r>
            <a:endParaRPr lang="en-US" altLang="ko-KR" sz="11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100" dirty="0"/>
          </a:p>
          <a:p>
            <a:pPr marL="36900" indent="0">
              <a:buNone/>
            </a:pPr>
            <a:r>
              <a:rPr lang="en-US" altLang="ko-KR" sz="1100" dirty="0">
                <a:solidFill>
                  <a:srgbClr val="00B0F0"/>
                </a:solidFill>
              </a:rPr>
              <a:t>CREATE</a:t>
            </a:r>
            <a:r>
              <a:rPr lang="en-US" altLang="ko-KR" sz="1100" dirty="0"/>
              <a:t> TABLE EMP01( </a:t>
            </a:r>
            <a:r>
              <a:rPr lang="en-US" altLang="ko-KR" sz="1100" dirty="0" smtClean="0"/>
              <a:t> </a:t>
            </a:r>
            <a:r>
              <a:rPr lang="ko-KR" altLang="en-US" sz="1100" dirty="0" smtClean="0">
                <a:solidFill>
                  <a:srgbClr val="FFC000"/>
                </a:solidFill>
              </a:rPr>
              <a:t>제약 </a:t>
            </a:r>
            <a:r>
              <a:rPr lang="ko-KR" altLang="en-US" sz="1100" dirty="0">
                <a:solidFill>
                  <a:srgbClr val="FFC000"/>
                </a:solidFill>
              </a:rPr>
              <a:t>조건 없음</a:t>
            </a:r>
          </a:p>
          <a:p>
            <a:pPr marL="36900" indent="0">
              <a:buNone/>
            </a:pPr>
            <a:r>
              <a:rPr lang="ko-KR" altLang="en-US" sz="1100" dirty="0"/>
              <a:t>        </a:t>
            </a:r>
            <a:r>
              <a:rPr lang="en-US" altLang="ko-KR" sz="1100" dirty="0" smtClean="0"/>
              <a:t>	      EMPNO </a:t>
            </a:r>
            <a:r>
              <a:rPr lang="en-US" altLang="ko-KR" sz="1100" dirty="0">
                <a:solidFill>
                  <a:srgbClr val="00B0F0"/>
                </a:solidFill>
              </a:rPr>
              <a:t>NUMBER(4)</a:t>
            </a:r>
            <a:r>
              <a:rPr lang="en-US" altLang="ko-KR" sz="1100" dirty="0"/>
              <a:t>,</a:t>
            </a:r>
          </a:p>
          <a:p>
            <a:pPr marL="36900" indent="0">
              <a:buNone/>
            </a:pPr>
            <a:r>
              <a:rPr lang="en-US" altLang="ko-KR" sz="1100" dirty="0"/>
              <a:t>        </a:t>
            </a:r>
            <a:r>
              <a:rPr lang="en-US" altLang="ko-KR" sz="1100" dirty="0" smtClean="0"/>
              <a:t>	      ENAME </a:t>
            </a:r>
            <a:r>
              <a:rPr lang="en-US" altLang="ko-KR" sz="1100" dirty="0">
                <a:solidFill>
                  <a:srgbClr val="00B0F0"/>
                </a:solidFill>
              </a:rPr>
              <a:t>VARCHAR2(10)</a:t>
            </a:r>
            <a:r>
              <a:rPr lang="en-US" altLang="ko-KR" sz="1100" dirty="0"/>
              <a:t>,</a:t>
            </a:r>
          </a:p>
          <a:p>
            <a:pPr marL="36900" indent="0">
              <a:buNone/>
            </a:pPr>
            <a:r>
              <a:rPr lang="en-US" altLang="ko-KR" sz="1100" dirty="0"/>
              <a:t>        </a:t>
            </a:r>
            <a:r>
              <a:rPr lang="en-US" altLang="ko-KR" sz="1100" dirty="0" smtClean="0"/>
              <a:t>	      JOB </a:t>
            </a:r>
            <a:r>
              <a:rPr lang="en-US" altLang="ko-KR" sz="1100" dirty="0">
                <a:solidFill>
                  <a:srgbClr val="00B0F0"/>
                </a:solidFill>
              </a:rPr>
              <a:t>VARCHAR2(9)</a:t>
            </a:r>
            <a:r>
              <a:rPr lang="en-US" altLang="ko-KR" sz="1100" dirty="0"/>
              <a:t>,</a:t>
            </a:r>
          </a:p>
          <a:p>
            <a:pPr marL="36900" indent="0">
              <a:buNone/>
            </a:pPr>
            <a:r>
              <a:rPr lang="en-US" altLang="ko-KR" sz="1100" dirty="0"/>
              <a:t>        </a:t>
            </a:r>
            <a:r>
              <a:rPr lang="en-US" altLang="ko-KR" sz="1100" dirty="0" smtClean="0"/>
              <a:t>	      DEPTNO </a:t>
            </a:r>
            <a:r>
              <a:rPr lang="en-US" altLang="ko-KR" sz="1100" dirty="0">
                <a:solidFill>
                  <a:srgbClr val="00B0F0"/>
                </a:solidFill>
              </a:rPr>
              <a:t>NUMBER(2)</a:t>
            </a:r>
          </a:p>
          <a:p>
            <a:pPr marL="36900" indent="0">
              <a:buNone/>
            </a:pPr>
            <a:r>
              <a:rPr lang="en-US" altLang="ko-KR" sz="1100" dirty="0"/>
              <a:t>        );</a:t>
            </a:r>
          </a:p>
          <a:p>
            <a:pPr marL="36900" indent="0">
              <a:buNone/>
            </a:pPr>
            <a:r>
              <a:rPr lang="en-US" altLang="ko-KR" sz="1100" dirty="0" smtClean="0">
                <a:solidFill>
                  <a:srgbClr val="FFC000"/>
                </a:solidFill>
              </a:rPr>
              <a:t>CREATE </a:t>
            </a:r>
            <a:r>
              <a:rPr lang="en-US" altLang="ko-KR" sz="1100" dirty="0">
                <a:solidFill>
                  <a:srgbClr val="FFC000"/>
                </a:solidFill>
              </a:rPr>
              <a:t>TABLE        </a:t>
            </a:r>
          </a:p>
          <a:p>
            <a:pPr marL="36900" indent="0">
              <a:buNone/>
            </a:pPr>
            <a:endParaRPr lang="en-US" altLang="ko-KR" sz="1100" dirty="0"/>
          </a:p>
          <a:p>
            <a:pPr marL="36900" indent="0">
              <a:buNone/>
            </a:pPr>
            <a:r>
              <a:rPr lang="en-US" altLang="ko-KR" sz="1100" dirty="0">
                <a:solidFill>
                  <a:srgbClr val="00B0F0"/>
                </a:solidFill>
              </a:rPr>
              <a:t>INSERT</a:t>
            </a:r>
          </a:p>
          <a:p>
            <a:pPr marL="36900" indent="0">
              <a:buNone/>
            </a:pPr>
            <a:r>
              <a:rPr lang="en-US" altLang="ko-KR" sz="1100" dirty="0">
                <a:solidFill>
                  <a:srgbClr val="00B0F0"/>
                </a:solidFill>
              </a:rPr>
              <a:t>INTO</a:t>
            </a:r>
            <a:r>
              <a:rPr lang="en-US" altLang="ko-KR" sz="1100" dirty="0"/>
              <a:t> EMP01</a:t>
            </a:r>
          </a:p>
          <a:p>
            <a:pPr marL="36900" indent="0">
              <a:buNone/>
            </a:pPr>
            <a:r>
              <a:rPr lang="en-US" altLang="ko-KR" sz="1100" dirty="0">
                <a:solidFill>
                  <a:srgbClr val="00B0F0"/>
                </a:solidFill>
              </a:rPr>
              <a:t>VALUES</a:t>
            </a:r>
            <a:r>
              <a:rPr lang="en-US" altLang="ko-KR" sz="1100" dirty="0"/>
              <a:t> (NULL, NULL, '</a:t>
            </a:r>
            <a:r>
              <a:rPr lang="ko-KR" altLang="en-US" sz="1100" dirty="0">
                <a:solidFill>
                  <a:srgbClr val="FFFF00"/>
                </a:solidFill>
              </a:rPr>
              <a:t>사원</a:t>
            </a:r>
            <a:r>
              <a:rPr lang="en-US" altLang="ko-KR" sz="1100" dirty="0"/>
              <a:t>', 30);</a:t>
            </a:r>
          </a:p>
          <a:p>
            <a:pPr marL="36900" indent="0">
              <a:buNone/>
            </a:pPr>
            <a:r>
              <a:rPr lang="en-US" altLang="ko-KR" sz="1100" dirty="0" smtClean="0">
                <a:solidFill>
                  <a:srgbClr val="FFC000"/>
                </a:solidFill>
              </a:rPr>
              <a:t>INSERT </a:t>
            </a:r>
            <a:r>
              <a:rPr lang="en-US" altLang="ko-KR" sz="1100" dirty="0">
                <a:solidFill>
                  <a:srgbClr val="FFC000"/>
                </a:solidFill>
              </a:rPr>
              <a:t>TUPLE</a:t>
            </a:r>
          </a:p>
          <a:p>
            <a:pPr marL="36900" indent="0">
              <a:buNone/>
            </a:pPr>
            <a:endParaRPr lang="en-US" altLang="ko-KR" sz="1100" dirty="0" smtClean="0"/>
          </a:p>
          <a:p>
            <a:pPr marL="36900" indent="0">
              <a:buNone/>
            </a:pPr>
            <a:r>
              <a:rPr lang="en-US" altLang="ko-KR" sz="11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*</a:t>
            </a:r>
          </a:p>
          <a:p>
            <a:pPr marL="36900" indent="0">
              <a:buNone/>
            </a:pPr>
            <a:r>
              <a:rPr lang="en-US" altLang="ko-KR" sz="1100" dirty="0">
                <a:solidFill>
                  <a:srgbClr val="00B0F0"/>
                </a:solidFill>
              </a:rPr>
              <a:t>FROM</a:t>
            </a:r>
            <a:r>
              <a:rPr lang="en-US" altLang="ko-KR" sz="1100" dirty="0"/>
              <a:t> EMP01;</a:t>
            </a:r>
          </a:p>
          <a:p>
            <a:pPr marL="36900" indent="0">
              <a:buNone/>
            </a:pPr>
            <a:r>
              <a:rPr lang="en-US" altLang="ko-KR" sz="1100" dirty="0" smtClean="0">
                <a:solidFill>
                  <a:srgbClr val="FFC000"/>
                </a:solidFill>
              </a:rPr>
              <a:t>CONFIRM</a:t>
            </a:r>
            <a:endParaRPr lang="en-US" altLang="ko-KR" sz="11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100" dirty="0"/>
          </a:p>
          <a:p>
            <a:pPr marL="36900" indent="0">
              <a:buNone/>
            </a:pPr>
            <a:r>
              <a:rPr lang="en-US" altLang="ko-KR" sz="1100" dirty="0">
                <a:solidFill>
                  <a:srgbClr val="00B0F0"/>
                </a:solidFill>
              </a:rPr>
              <a:t>SELECT</a:t>
            </a:r>
            <a:r>
              <a:rPr lang="en-US" altLang="ko-KR" sz="1100" dirty="0"/>
              <a:t> OWNER, </a:t>
            </a:r>
          </a:p>
          <a:p>
            <a:pPr marL="36900" indent="0">
              <a:buNone/>
            </a:pPr>
            <a:r>
              <a:rPr lang="en-US" altLang="ko-KR" sz="1100" dirty="0"/>
              <a:t>       </a:t>
            </a:r>
            <a:r>
              <a:rPr lang="en-US" altLang="ko-KR" sz="1100" dirty="0" smtClean="0"/>
              <a:t>	     CONSTRAINT_NAME</a:t>
            </a:r>
            <a:r>
              <a:rPr lang="en-US" altLang="ko-KR" sz="1100" dirty="0"/>
              <a:t>,</a:t>
            </a:r>
          </a:p>
          <a:p>
            <a:pPr marL="36900" indent="0">
              <a:buNone/>
            </a:pPr>
            <a:r>
              <a:rPr lang="en-US" altLang="ko-KR" sz="1100" dirty="0"/>
              <a:t>       </a:t>
            </a:r>
            <a:r>
              <a:rPr lang="en-US" altLang="ko-KR" sz="1100" dirty="0" smtClean="0"/>
              <a:t>	     CONSTRAINT_TYPE</a:t>
            </a:r>
            <a:r>
              <a:rPr lang="en-US" altLang="ko-KR" sz="1100" dirty="0"/>
              <a:t>,</a:t>
            </a:r>
          </a:p>
          <a:p>
            <a:pPr marL="36900" indent="0">
              <a:buNone/>
            </a:pPr>
            <a:r>
              <a:rPr lang="en-US" altLang="ko-KR" sz="1100" dirty="0"/>
              <a:t>       </a:t>
            </a:r>
            <a:r>
              <a:rPr lang="en-US" altLang="ko-KR" sz="1100" dirty="0" smtClean="0"/>
              <a:t>	     TABLE_NAME</a:t>
            </a:r>
            <a:r>
              <a:rPr lang="en-US" altLang="ko-KR" sz="1100" dirty="0"/>
              <a:t>,</a:t>
            </a:r>
          </a:p>
          <a:p>
            <a:pPr marL="36900" indent="0">
              <a:buNone/>
            </a:pPr>
            <a:r>
              <a:rPr lang="en-US" altLang="ko-KR" sz="1100" dirty="0"/>
              <a:t>       </a:t>
            </a:r>
            <a:r>
              <a:rPr lang="en-US" altLang="ko-KR" sz="1100" dirty="0" smtClean="0"/>
              <a:t>	     SEARCH_CONDITION</a:t>
            </a:r>
            <a:r>
              <a:rPr lang="en-US" altLang="ko-KR" sz="1100" dirty="0"/>
              <a:t>,</a:t>
            </a:r>
          </a:p>
          <a:p>
            <a:pPr marL="36900" indent="0">
              <a:buNone/>
            </a:pPr>
            <a:r>
              <a:rPr lang="en-US" altLang="ko-KR" sz="1100" dirty="0"/>
              <a:t>       </a:t>
            </a:r>
            <a:r>
              <a:rPr lang="en-US" altLang="ko-KR" sz="1100" dirty="0" smtClean="0"/>
              <a:t>	     R_CONSTRAINT_NAME</a:t>
            </a:r>
            <a:endParaRPr lang="en-US" altLang="ko-KR" sz="1100" dirty="0"/>
          </a:p>
          <a:p>
            <a:pPr marL="36900" indent="0">
              <a:buNone/>
            </a:pPr>
            <a:r>
              <a:rPr lang="en-US" altLang="ko-KR" sz="1100" dirty="0">
                <a:solidFill>
                  <a:srgbClr val="00B0F0"/>
                </a:solidFill>
              </a:rPr>
              <a:t>FROM</a:t>
            </a:r>
            <a:r>
              <a:rPr lang="en-US" altLang="ko-KR" sz="1100" dirty="0"/>
              <a:t> USER_CONSTRAINTS</a:t>
            </a:r>
          </a:p>
          <a:p>
            <a:pPr marL="36900" indent="0">
              <a:buNone/>
            </a:pPr>
            <a:r>
              <a:rPr lang="en-US" altLang="ko-KR" sz="1100" dirty="0">
                <a:solidFill>
                  <a:srgbClr val="00B0F0"/>
                </a:solidFill>
              </a:rPr>
              <a:t>WHERE </a:t>
            </a:r>
            <a:r>
              <a:rPr lang="en-US" altLang="ko-KR" sz="1100" dirty="0"/>
              <a:t>TABLE_NAME = 'EMP01';</a:t>
            </a:r>
          </a:p>
          <a:p>
            <a:pPr marL="36900" indent="0">
              <a:buNone/>
            </a:pPr>
            <a:r>
              <a:rPr lang="ko-KR" altLang="en-US" sz="1100" dirty="0" smtClean="0">
                <a:solidFill>
                  <a:srgbClr val="FFC000"/>
                </a:solidFill>
              </a:rPr>
              <a:t>아무 </a:t>
            </a:r>
            <a:r>
              <a:rPr lang="ko-KR" altLang="en-US" sz="1100" dirty="0">
                <a:solidFill>
                  <a:srgbClr val="FFC000"/>
                </a:solidFill>
              </a:rPr>
              <a:t>것도 검색 되지 않음</a:t>
            </a:r>
          </a:p>
          <a:p>
            <a:pPr marL="36900" indent="0">
              <a:buNone/>
            </a:pPr>
            <a:endParaRPr lang="ko-KR" altLang="en-US" sz="1100" dirty="0"/>
          </a:p>
          <a:p>
            <a:pPr marL="36900" indent="0">
              <a:buNone/>
            </a:pPr>
            <a:r>
              <a:rPr lang="en-US" altLang="ko-KR" sz="1100" dirty="0">
                <a:solidFill>
                  <a:srgbClr val="00B0F0"/>
                </a:solidFill>
              </a:rPr>
              <a:t>DROP TABLE </a:t>
            </a:r>
            <a:r>
              <a:rPr lang="en-US" altLang="ko-KR" sz="1100" dirty="0"/>
              <a:t>EMP01;</a:t>
            </a:r>
          </a:p>
          <a:p>
            <a:pPr marL="36900" indent="0">
              <a:buNone/>
            </a:pPr>
            <a:r>
              <a:rPr lang="en-US" altLang="ko-KR" sz="1100" dirty="0" smtClean="0">
                <a:solidFill>
                  <a:srgbClr val="FFC000"/>
                </a:solidFill>
              </a:rPr>
              <a:t>GET </a:t>
            </a:r>
            <a:r>
              <a:rPr lang="en-US" altLang="ko-KR" sz="1100" dirty="0">
                <a:solidFill>
                  <a:srgbClr val="FFC000"/>
                </a:solidFill>
              </a:rPr>
              <a:t>RID OF EMP01</a:t>
            </a:r>
            <a:endParaRPr lang="ko-KR" altLang="en-US" sz="1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9216"/>
          </a:xfrm>
        </p:spPr>
        <p:txBody>
          <a:bodyPr numCol="3">
            <a:noAutofit/>
          </a:bodyPr>
          <a:lstStyle/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CREATE</a:t>
            </a:r>
            <a:r>
              <a:rPr lang="en-US" altLang="ko-KR" sz="1200" dirty="0"/>
              <a:t> TABLE EMP01( </a:t>
            </a:r>
            <a:r>
              <a:rPr lang="ko-KR" altLang="en-US" sz="1200" dirty="0" smtClean="0">
                <a:solidFill>
                  <a:srgbClr val="FFC000"/>
                </a:solidFill>
              </a:rPr>
              <a:t>제약 </a:t>
            </a:r>
            <a:r>
              <a:rPr lang="ko-KR" altLang="en-US" sz="1200" dirty="0">
                <a:solidFill>
                  <a:srgbClr val="FFC000"/>
                </a:solidFill>
              </a:rPr>
              <a:t>조건 추가</a:t>
            </a:r>
          </a:p>
          <a:p>
            <a:pPr marL="3690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EMPNO </a:t>
            </a:r>
            <a:r>
              <a:rPr lang="en-US" altLang="ko-KR" sz="1200" dirty="0">
                <a:solidFill>
                  <a:srgbClr val="00B0F0"/>
                </a:solidFill>
              </a:rPr>
              <a:t>NUMBER(4)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ko-KR" sz="1200" dirty="0"/>
              <a:t>,</a:t>
            </a:r>
          </a:p>
          <a:p>
            <a:pPr marL="36900" indent="0">
              <a:buNone/>
            </a:pPr>
            <a:r>
              <a:rPr lang="en-US" altLang="ko-KR" sz="1200" dirty="0"/>
              <a:t>        ENAME </a:t>
            </a:r>
            <a:r>
              <a:rPr lang="en-US" altLang="ko-KR" sz="1200" dirty="0">
                <a:solidFill>
                  <a:srgbClr val="00B0F0"/>
                </a:solidFill>
              </a:rPr>
              <a:t>VARCHAR2(10)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ko-KR" sz="1200" dirty="0"/>
              <a:t>,</a:t>
            </a:r>
          </a:p>
          <a:p>
            <a:pPr marL="36900" indent="0">
              <a:buNone/>
            </a:pPr>
            <a:r>
              <a:rPr lang="en-US" altLang="ko-KR" sz="1200" dirty="0"/>
              <a:t>        JOB </a:t>
            </a:r>
            <a:r>
              <a:rPr lang="en-US" altLang="ko-KR" sz="1200" dirty="0">
                <a:solidFill>
                  <a:srgbClr val="00B0F0"/>
                </a:solidFill>
              </a:rPr>
              <a:t>VARCHAR2(9)</a:t>
            </a:r>
            <a:r>
              <a:rPr lang="en-US" altLang="ko-KR" sz="1200" dirty="0"/>
              <a:t>,</a:t>
            </a:r>
          </a:p>
          <a:p>
            <a:pPr marL="36900" indent="0">
              <a:buNone/>
            </a:pPr>
            <a:r>
              <a:rPr lang="en-US" altLang="ko-KR" sz="1200" dirty="0"/>
              <a:t>        DEPTNO </a:t>
            </a:r>
            <a:r>
              <a:rPr lang="en-US" altLang="ko-KR" sz="1200" dirty="0">
                <a:solidFill>
                  <a:srgbClr val="00B0F0"/>
                </a:solidFill>
              </a:rPr>
              <a:t>NUMBER(2)</a:t>
            </a:r>
          </a:p>
          <a:p>
            <a:pPr marL="36900" indent="0">
              <a:buNone/>
            </a:pPr>
            <a:r>
              <a:rPr lang="en-US" altLang="ko-KR" sz="1200" dirty="0"/>
              <a:t>        );</a:t>
            </a: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FFC000"/>
                </a:solidFill>
              </a:rPr>
              <a:t>RECREATE </a:t>
            </a:r>
            <a:r>
              <a:rPr lang="en-US" altLang="ko-KR" sz="1200" dirty="0">
                <a:solidFill>
                  <a:srgbClr val="FFC000"/>
                </a:solidFill>
              </a:rPr>
              <a:t>TABLE EMP01</a:t>
            </a:r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SELECT</a:t>
            </a:r>
            <a:r>
              <a:rPr lang="en-US" altLang="ko-KR" sz="1200" dirty="0"/>
              <a:t> OWNER, </a:t>
            </a:r>
          </a:p>
          <a:p>
            <a:pPr marL="36900" indent="0">
              <a:buNone/>
            </a:pPr>
            <a:r>
              <a:rPr lang="en-US" altLang="ko-KR" sz="1200" dirty="0"/>
              <a:t>       CONSTRAINT_NAME,</a:t>
            </a:r>
          </a:p>
          <a:p>
            <a:pPr marL="36900" indent="0">
              <a:buNone/>
            </a:pPr>
            <a:r>
              <a:rPr lang="en-US" altLang="ko-KR" sz="1200" dirty="0"/>
              <a:t>       CONSTRAINT_TYPE,</a:t>
            </a:r>
          </a:p>
          <a:p>
            <a:pPr marL="36900" indent="0">
              <a:buNone/>
            </a:pPr>
            <a:r>
              <a:rPr lang="en-US" altLang="ko-KR" sz="1200" dirty="0"/>
              <a:t>       TABLE_NAME,</a:t>
            </a:r>
          </a:p>
          <a:p>
            <a:pPr marL="36900" indent="0">
              <a:buNone/>
            </a:pPr>
            <a:r>
              <a:rPr lang="en-US" altLang="ko-KR" sz="1200" dirty="0"/>
              <a:t>       SEARCH_CONDITION,</a:t>
            </a:r>
          </a:p>
          <a:p>
            <a:pPr marL="36900" indent="0">
              <a:buNone/>
            </a:pPr>
            <a:r>
              <a:rPr lang="en-US" altLang="ko-KR" sz="1200" dirty="0"/>
              <a:t>       R_CONSTRAINT_NAME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FROM</a:t>
            </a:r>
            <a:r>
              <a:rPr lang="en-US" altLang="ko-KR" sz="1200" dirty="0"/>
              <a:t> USER_CONSTRAINTS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WHERE</a:t>
            </a:r>
            <a:r>
              <a:rPr lang="en-US" altLang="ko-KR" sz="1200" dirty="0"/>
              <a:t> TABLE_NAME = 'EMP01';</a:t>
            </a:r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SELECT</a:t>
            </a:r>
            <a:r>
              <a:rPr lang="en-US" altLang="ko-KR" sz="1200" dirty="0"/>
              <a:t> CONSTRAINT_NAME,</a:t>
            </a:r>
          </a:p>
          <a:p>
            <a:pPr marL="36900" indent="0">
              <a:buNone/>
            </a:pPr>
            <a:r>
              <a:rPr lang="en-US" altLang="ko-KR" sz="1200" dirty="0"/>
              <a:t>       CONSTRAINT_TYPE,</a:t>
            </a:r>
          </a:p>
          <a:p>
            <a:pPr marL="36900" indent="0">
              <a:buNone/>
            </a:pPr>
            <a:r>
              <a:rPr lang="en-US" altLang="ko-KR" sz="1200" dirty="0"/>
              <a:t>       TABLE_NAME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FROM</a:t>
            </a:r>
            <a:r>
              <a:rPr lang="en-US" altLang="ko-KR" sz="1200" dirty="0"/>
              <a:t> USER_CONSTRAINTS;</a:t>
            </a:r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SELECT</a:t>
            </a:r>
            <a:r>
              <a:rPr lang="en-US" altLang="ko-KR" sz="1200" dirty="0"/>
              <a:t> *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FROM</a:t>
            </a:r>
            <a:r>
              <a:rPr lang="en-US" altLang="ko-KR" sz="1200" dirty="0"/>
              <a:t> USER_CONSTRAINTS;</a:t>
            </a:r>
          </a:p>
          <a:p>
            <a:pPr marL="36900" indent="0">
              <a:buNone/>
            </a:pPr>
            <a:r>
              <a:rPr lang="ko-KR" altLang="en-US" sz="1200" dirty="0" smtClean="0">
                <a:solidFill>
                  <a:srgbClr val="FFC000"/>
                </a:solidFill>
              </a:rPr>
              <a:t>해당 </a:t>
            </a:r>
            <a:r>
              <a:rPr lang="ko-KR" altLang="en-US" sz="1200" dirty="0">
                <a:solidFill>
                  <a:srgbClr val="FFC000"/>
                </a:solidFill>
              </a:rPr>
              <a:t>계정이 소유한 제약 조건 조회</a:t>
            </a:r>
          </a:p>
          <a:p>
            <a:pPr marL="36900" indent="0">
              <a:buNone/>
            </a:pPr>
            <a:endParaRPr lang="en-US" altLang="ko-KR" sz="12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endParaRPr lang="en-US" altLang="ko-KR" sz="1200" dirty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00B0F0"/>
                </a:solidFill>
              </a:rPr>
              <a:t>INSERT</a:t>
            </a:r>
            <a:endParaRPr lang="en-US" altLang="ko-KR" sz="1200" dirty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INTO</a:t>
            </a:r>
            <a:r>
              <a:rPr lang="en-US" altLang="ko-KR" sz="1200" dirty="0"/>
              <a:t> EMP01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VALUES</a:t>
            </a:r>
            <a:r>
              <a:rPr lang="en-US" altLang="ko-KR" sz="1200" dirty="0"/>
              <a:t> (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 altLang="ko-KR" sz="1200" dirty="0"/>
              <a:t>, '</a:t>
            </a:r>
            <a:r>
              <a:rPr lang="ko-KR" altLang="en-US" sz="1200" dirty="0"/>
              <a:t>사원</a:t>
            </a:r>
            <a:r>
              <a:rPr lang="en-US" altLang="ko-KR" sz="1200" dirty="0"/>
              <a:t>', 10);</a:t>
            </a: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ERROR </a:t>
            </a:r>
            <a:r>
              <a:rPr lang="en-US" altLang="ko-KR" sz="1200" dirty="0">
                <a:solidFill>
                  <a:srgbClr val="FF0000"/>
                </a:solidFill>
              </a:rPr>
              <a:t>: CANNOT INSERT NULL INTO ("TESTER1"."EMP01"."EMPNO")</a:t>
            </a:r>
          </a:p>
          <a:p>
            <a:pPr marL="36900" indent="0">
              <a:buNone/>
            </a:pPr>
            <a:endParaRPr lang="en-US" altLang="ko-KR" sz="12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endParaRPr lang="en-US" altLang="ko-KR" sz="12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endParaRPr lang="en-US" altLang="ko-KR" sz="1200" dirty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00B0F0"/>
                </a:solidFill>
              </a:rPr>
              <a:t>INSERT</a:t>
            </a:r>
            <a:endParaRPr lang="en-US" altLang="ko-KR" sz="1200" dirty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INTO</a:t>
            </a:r>
            <a:r>
              <a:rPr lang="en-US" altLang="ko-KR" sz="1200" dirty="0"/>
              <a:t> EMP01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VALUES </a:t>
            </a:r>
            <a:r>
              <a:rPr lang="en-US" altLang="ko-KR" sz="1200" dirty="0"/>
              <a:t>(1000, '</a:t>
            </a:r>
            <a:r>
              <a:rPr lang="ko-KR" altLang="en-US" sz="1200" dirty="0"/>
              <a:t>허준</a:t>
            </a:r>
            <a:r>
              <a:rPr lang="en-US" altLang="ko-KR" sz="1200" dirty="0"/>
              <a:t>', '</a:t>
            </a:r>
            <a:r>
              <a:rPr lang="ko-KR" altLang="en-US" sz="1200" dirty="0"/>
              <a:t>사원</a:t>
            </a:r>
            <a:r>
              <a:rPr lang="en-US" altLang="ko-KR" sz="1200" dirty="0"/>
              <a:t>', 30);</a:t>
            </a:r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COMMIT</a:t>
            </a:r>
            <a:r>
              <a:rPr lang="en-US" altLang="ko-KR" sz="1200" dirty="0"/>
              <a:t>;</a:t>
            </a:r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INSERT 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INTO</a:t>
            </a:r>
            <a:r>
              <a:rPr lang="en-US" altLang="ko-KR" sz="1200" dirty="0"/>
              <a:t> EMP01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VALUES</a:t>
            </a:r>
            <a:r>
              <a:rPr lang="en-US" altLang="ko-KR" sz="1200" dirty="0"/>
              <a:t> (1000, '</a:t>
            </a:r>
            <a:r>
              <a:rPr lang="ko-KR" altLang="en-US" sz="1200" dirty="0"/>
              <a:t>홍길동</a:t>
            </a:r>
            <a:r>
              <a:rPr lang="en-US" altLang="ko-KR" sz="1200" dirty="0"/>
              <a:t>', '</a:t>
            </a:r>
            <a:r>
              <a:rPr lang="ko-KR" altLang="en-US" sz="1200" dirty="0"/>
              <a:t>과장</a:t>
            </a:r>
            <a:r>
              <a:rPr lang="en-US" altLang="ko-KR" sz="1200" dirty="0"/>
              <a:t>', 20</a:t>
            </a:r>
            <a:r>
              <a:rPr lang="en-US" altLang="ko-KR" sz="1200" dirty="0" smtClean="0"/>
              <a:t>);</a:t>
            </a:r>
            <a:endParaRPr lang="en-US" altLang="ko-KR" sz="12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NOT NULL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0" y="6049496"/>
            <a:ext cx="2860040" cy="628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47000" y="3125033"/>
            <a:ext cx="2860040" cy="2608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47000" y="2358845"/>
            <a:ext cx="2860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EMPNO, ENAME : NOT NULL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제약 조건이 걸려 있고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ko-KR" altLang="en-US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중복된 값은 허용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된다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21724" y="2069869"/>
            <a:ext cx="2685011" cy="49876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꺾인 연결선 9"/>
          <p:cNvCxnSpPr>
            <a:stCxn id="5" idx="3"/>
            <a:endCxn id="6" idx="1"/>
          </p:cNvCxnSpPr>
          <p:nvPr/>
        </p:nvCxnSpPr>
        <p:spPr>
          <a:xfrm flipV="1">
            <a:off x="2036618" y="2448098"/>
            <a:ext cx="4765964" cy="20698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5824" y="1707511"/>
            <a:ext cx="10449703" cy="4460533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CREATE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B0F0"/>
                </a:solidFill>
              </a:rPr>
              <a:t>TABLE</a:t>
            </a:r>
            <a:r>
              <a:rPr lang="en-US" altLang="ko-KR" sz="1200" dirty="0"/>
              <a:t> EMP03(</a:t>
            </a:r>
          </a:p>
          <a:p>
            <a:pPr marL="36900" indent="0">
              <a:buNone/>
            </a:pPr>
            <a:r>
              <a:rPr lang="en-US" altLang="ko-KR" sz="1200" dirty="0"/>
              <a:t>        EMPNO </a:t>
            </a:r>
            <a:r>
              <a:rPr lang="en-US" altLang="ko-KR" sz="1200" dirty="0">
                <a:solidFill>
                  <a:srgbClr val="00B0F0"/>
                </a:solidFill>
              </a:rPr>
              <a:t>NUMBER(4)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UNIQUE</a:t>
            </a:r>
            <a:r>
              <a:rPr lang="en-US" altLang="ko-KR" sz="1200" dirty="0"/>
              <a:t>,</a:t>
            </a:r>
          </a:p>
          <a:p>
            <a:pPr marL="36900" indent="0">
              <a:buNone/>
            </a:pPr>
            <a:r>
              <a:rPr lang="en-US" altLang="ko-KR" sz="1200" dirty="0"/>
              <a:t>        ENAME </a:t>
            </a:r>
            <a:r>
              <a:rPr lang="en-US" altLang="ko-KR" sz="1200" dirty="0">
                <a:solidFill>
                  <a:srgbClr val="00B0F0"/>
                </a:solidFill>
              </a:rPr>
              <a:t>VARCHAR2(10)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ko-KR" sz="1200" dirty="0"/>
              <a:t>,</a:t>
            </a:r>
          </a:p>
          <a:p>
            <a:pPr marL="36900" indent="0">
              <a:buNone/>
            </a:pPr>
            <a:r>
              <a:rPr lang="en-US" altLang="ko-KR" sz="1200" dirty="0"/>
              <a:t>        JOB </a:t>
            </a:r>
            <a:r>
              <a:rPr lang="en-US" altLang="ko-KR" sz="1200" dirty="0">
                <a:solidFill>
                  <a:srgbClr val="00B0F0"/>
                </a:solidFill>
              </a:rPr>
              <a:t>VARCHAR2(9)</a:t>
            </a:r>
            <a:r>
              <a:rPr lang="en-US" altLang="ko-KR" sz="1200" dirty="0"/>
              <a:t>,</a:t>
            </a:r>
          </a:p>
          <a:p>
            <a:pPr marL="36900" indent="0">
              <a:buNone/>
            </a:pPr>
            <a:r>
              <a:rPr lang="en-US" altLang="ko-KR" sz="1200" dirty="0"/>
              <a:t>        DEPTNO </a:t>
            </a:r>
            <a:r>
              <a:rPr lang="en-US" altLang="ko-KR" sz="1200" dirty="0">
                <a:solidFill>
                  <a:srgbClr val="00B0F0"/>
                </a:solidFill>
              </a:rPr>
              <a:t>NUMBER(2)</a:t>
            </a:r>
          </a:p>
          <a:p>
            <a:pPr marL="36900" indent="0">
              <a:buNone/>
            </a:pPr>
            <a:r>
              <a:rPr lang="en-US" altLang="ko-KR" sz="1200" dirty="0"/>
              <a:t>        );</a:t>
            </a:r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INSERT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INTO</a:t>
            </a:r>
            <a:r>
              <a:rPr lang="en-US" altLang="ko-KR" sz="1200" dirty="0"/>
              <a:t> EMP03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VALUES</a:t>
            </a:r>
            <a:r>
              <a:rPr lang="en-US" altLang="ko-KR" sz="1200" dirty="0"/>
              <a:t> (1000, '</a:t>
            </a:r>
            <a:r>
              <a:rPr lang="ko-KR" altLang="en-US" sz="1200" dirty="0"/>
              <a:t>허준</a:t>
            </a:r>
            <a:r>
              <a:rPr lang="en-US" altLang="ko-KR" sz="1200" dirty="0"/>
              <a:t>', '</a:t>
            </a:r>
            <a:r>
              <a:rPr lang="ko-KR" altLang="en-US" sz="1200" dirty="0">
                <a:solidFill>
                  <a:srgbClr val="FFFF00"/>
                </a:solidFill>
              </a:rPr>
              <a:t>사원</a:t>
            </a:r>
            <a:r>
              <a:rPr lang="en-US" altLang="ko-KR" sz="1200" dirty="0"/>
              <a:t>', 30);</a:t>
            </a:r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endParaRPr lang="en-US" altLang="ko-KR" sz="1200" dirty="0" smtClean="0"/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endParaRPr lang="en-US" altLang="ko-KR" sz="1200" dirty="0" smtClean="0"/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00B0F0"/>
                </a:solidFill>
              </a:rPr>
              <a:t>INSERT</a:t>
            </a:r>
            <a:endParaRPr lang="en-US" altLang="ko-KR" sz="1200" dirty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INTO</a:t>
            </a:r>
            <a:r>
              <a:rPr lang="en-US" altLang="ko-KR" sz="1200" dirty="0"/>
              <a:t> EMP03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VALUES</a:t>
            </a:r>
            <a:r>
              <a:rPr lang="en-US" altLang="ko-KR" sz="1200" dirty="0"/>
              <a:t> (1000, '</a:t>
            </a:r>
            <a:r>
              <a:rPr lang="ko-KR" altLang="en-US" sz="1200" dirty="0">
                <a:solidFill>
                  <a:srgbClr val="FFFF00"/>
                </a:solidFill>
              </a:rPr>
              <a:t>홍길동</a:t>
            </a:r>
            <a:r>
              <a:rPr lang="en-US" altLang="ko-KR" sz="1200" dirty="0"/>
              <a:t>', '</a:t>
            </a:r>
            <a:r>
              <a:rPr lang="ko-KR" altLang="en-US" sz="1200" dirty="0">
                <a:solidFill>
                  <a:srgbClr val="FFFF00"/>
                </a:solidFill>
              </a:rPr>
              <a:t>과장</a:t>
            </a:r>
            <a:r>
              <a:rPr lang="en-US" altLang="ko-KR" sz="1200" dirty="0"/>
              <a:t>', 30);</a:t>
            </a: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ERROR </a:t>
            </a:r>
            <a:r>
              <a:rPr lang="en-US" altLang="ko-KR" sz="1200" dirty="0">
                <a:solidFill>
                  <a:srgbClr val="FF0000"/>
                </a:solidFill>
              </a:rPr>
              <a:t>: UNIQUE CONSTRAINT VIOLATED.</a:t>
            </a: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EMPNO(UNIQUE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제약이 걸려있기 때문에 </a:t>
            </a:r>
            <a:r>
              <a:rPr lang="en-US" altLang="ko-KR" sz="1200" dirty="0">
                <a:solidFill>
                  <a:srgbClr val="FF0000"/>
                </a:solidFill>
              </a:rPr>
              <a:t>1000</a:t>
            </a:r>
            <a:r>
              <a:rPr lang="ko-KR" altLang="en-US" sz="1200" dirty="0">
                <a:solidFill>
                  <a:srgbClr val="FF0000"/>
                </a:solidFill>
              </a:rPr>
              <a:t>이 한 번 더 들어갈 수 없다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INSERT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INTO</a:t>
            </a:r>
            <a:r>
              <a:rPr lang="en-US" altLang="ko-KR" sz="1200" dirty="0"/>
              <a:t> EMP03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VALUES</a:t>
            </a:r>
            <a:r>
              <a:rPr lang="en-US" altLang="ko-KR" sz="1200" dirty="0"/>
              <a:t> (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 altLang="ko-KR" sz="1200" dirty="0"/>
              <a:t>, '</a:t>
            </a:r>
            <a:r>
              <a:rPr lang="ko-KR" altLang="en-US" sz="1200" dirty="0">
                <a:solidFill>
                  <a:srgbClr val="FFFF00"/>
                </a:solidFill>
              </a:rPr>
              <a:t>안중근</a:t>
            </a:r>
            <a:r>
              <a:rPr lang="en-US" altLang="ko-KR" sz="1200" dirty="0"/>
              <a:t>', '</a:t>
            </a:r>
            <a:r>
              <a:rPr lang="ko-KR" altLang="en-US" sz="1200" dirty="0">
                <a:solidFill>
                  <a:srgbClr val="FFFF00"/>
                </a:solidFill>
              </a:rPr>
              <a:t>대리</a:t>
            </a:r>
            <a:r>
              <a:rPr lang="en-US" altLang="ko-KR" sz="1200" dirty="0"/>
              <a:t>', 20);</a:t>
            </a:r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INSERT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INTO</a:t>
            </a:r>
            <a:r>
              <a:rPr lang="en-US" altLang="ko-KR" sz="1200" dirty="0"/>
              <a:t> EMP03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VALUES</a:t>
            </a:r>
            <a:r>
              <a:rPr lang="en-US" altLang="ko-KR" sz="1200" dirty="0"/>
              <a:t> (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 altLang="ko-KR" sz="1200" dirty="0"/>
              <a:t>, '</a:t>
            </a:r>
            <a:r>
              <a:rPr lang="ko-KR" altLang="en-US" sz="1200" dirty="0">
                <a:solidFill>
                  <a:srgbClr val="FFFF00"/>
                </a:solidFill>
              </a:rPr>
              <a:t>이순신</a:t>
            </a:r>
            <a:r>
              <a:rPr lang="en-US" altLang="ko-KR" sz="1200" dirty="0"/>
              <a:t>', '</a:t>
            </a:r>
            <a:r>
              <a:rPr lang="ko-KR" altLang="en-US" sz="1200" dirty="0">
                <a:solidFill>
                  <a:srgbClr val="FFFF00"/>
                </a:solidFill>
              </a:rPr>
              <a:t>부장</a:t>
            </a:r>
            <a:r>
              <a:rPr lang="en-US" altLang="ko-KR" sz="1200" dirty="0"/>
              <a:t>', 30);</a:t>
            </a: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FFC000"/>
                </a:solidFill>
              </a:rPr>
              <a:t>UNIQUE </a:t>
            </a:r>
            <a:r>
              <a:rPr lang="ko-KR" altLang="en-US" sz="1200" dirty="0">
                <a:solidFill>
                  <a:srgbClr val="FFC000"/>
                </a:solidFill>
              </a:rPr>
              <a:t>제약 </a:t>
            </a:r>
            <a:r>
              <a:rPr lang="en-US" altLang="ko-KR" sz="1200" dirty="0">
                <a:solidFill>
                  <a:srgbClr val="FFC000"/>
                </a:solidFill>
              </a:rPr>
              <a:t>: </a:t>
            </a:r>
            <a:r>
              <a:rPr lang="ko-KR" altLang="en-US" sz="1200" dirty="0">
                <a:solidFill>
                  <a:srgbClr val="FFC000"/>
                </a:solidFill>
              </a:rPr>
              <a:t>중복된 값은 허용하지 않지만 </a:t>
            </a:r>
            <a:r>
              <a:rPr lang="en-US" altLang="ko-KR" sz="1200" dirty="0">
                <a:solidFill>
                  <a:srgbClr val="FFC000"/>
                </a:solidFill>
              </a:rPr>
              <a:t>NULL</a:t>
            </a:r>
            <a:r>
              <a:rPr lang="ko-KR" altLang="en-US" sz="1200" dirty="0">
                <a:solidFill>
                  <a:srgbClr val="FFC000"/>
                </a:solidFill>
              </a:rPr>
              <a:t>은 허용한다</a:t>
            </a:r>
            <a:r>
              <a:rPr lang="en-US" altLang="ko-KR" sz="1200" dirty="0">
                <a:solidFill>
                  <a:srgbClr val="FFC000"/>
                </a:solidFill>
              </a:rPr>
              <a:t>. </a:t>
            </a:r>
            <a:endParaRPr lang="en-US" altLang="ko-KR" sz="12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FFC000"/>
                </a:solidFill>
              </a:rPr>
              <a:t>NULL</a:t>
            </a:r>
            <a:r>
              <a:rPr lang="ko-KR" altLang="en-US" sz="1200" dirty="0">
                <a:solidFill>
                  <a:srgbClr val="FFC000"/>
                </a:solidFill>
              </a:rPr>
              <a:t>은 </a:t>
            </a:r>
            <a:r>
              <a:rPr lang="en-US" altLang="ko-KR" sz="1200" dirty="0">
                <a:solidFill>
                  <a:srgbClr val="FFC000"/>
                </a:solidFill>
              </a:rPr>
              <a:t>2</a:t>
            </a:r>
            <a:r>
              <a:rPr lang="ko-KR" altLang="en-US" sz="1200" dirty="0">
                <a:solidFill>
                  <a:srgbClr val="FFC000"/>
                </a:solidFill>
              </a:rPr>
              <a:t>개 이상도 가능</a:t>
            </a:r>
            <a:r>
              <a:rPr lang="en-US" altLang="ko-KR" sz="1200" dirty="0">
                <a:solidFill>
                  <a:srgbClr val="FFC000"/>
                </a:solidFill>
              </a:rPr>
              <a:t>.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280161" y="2053243"/>
            <a:ext cx="2685011" cy="49876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4233" y="4414057"/>
            <a:ext cx="38238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02582" y="2344188"/>
            <a:ext cx="38238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21629" y="1924877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UNIQUE</a:t>
            </a:r>
          </a:p>
          <a:p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 </a:t>
            </a:r>
            <a:r>
              <a:rPr lang="ko-KR" altLang="en-US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중복 </a:t>
            </a:r>
            <a:r>
              <a:rPr lang="en-US" altLang="ko-KR" sz="14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endParaRPr lang="ko-KR" altLang="en-US" sz="1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5415569"/>
            <a:ext cx="24098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103</TotalTime>
  <Words>1567</Words>
  <Application>Microsoft Office PowerPoint</Application>
  <PresentationFormat>와이드스크린</PresentationFormat>
  <Paragraphs>441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돋움</vt:lpstr>
      <vt:lpstr>Calisto MT</vt:lpstr>
      <vt:lpstr>Trebuchet MS</vt:lpstr>
      <vt:lpstr>Wingdings 2</vt:lpstr>
      <vt:lpstr>슬레이트</vt:lpstr>
      <vt:lpstr>0907 SQL</vt:lpstr>
      <vt:lpstr>DATA INTEGRITY CONSTRAINT RULE</vt:lpstr>
      <vt:lpstr>DATA INTEGRITY CONSTRAINT RULE</vt:lpstr>
      <vt:lpstr>DATA INTEGRITY CONSTRAINT RULE</vt:lpstr>
      <vt:lpstr>DATA INTEGRITY CONSTRAINT RULE</vt:lpstr>
      <vt:lpstr>DATA INTEGRITY CONSTRAINT RULE</vt:lpstr>
      <vt:lpstr>NO CONSTRAINT</vt:lpstr>
      <vt:lpstr>NOT NULL</vt:lpstr>
      <vt:lpstr>UNIQUE</vt:lpstr>
      <vt:lpstr>UNIQUE</vt:lpstr>
      <vt:lpstr>PRIMARY KEY</vt:lpstr>
      <vt:lpstr>FOREIGN KEY</vt:lpstr>
      <vt:lpstr>FOREIGN KEY</vt:lpstr>
      <vt:lpstr>PowerPoint 프레젠테이션</vt:lpstr>
      <vt:lpstr>CHECK</vt:lpstr>
      <vt:lpstr>CHECK</vt:lpstr>
      <vt:lpstr>DEFAULT</vt:lpstr>
      <vt:lpstr>DEFAULT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0907 SQL</dc:title>
  <dc:creator>hi-guro</dc:creator>
  <cp:lastModifiedBy>hi-guro</cp:lastModifiedBy>
  <cp:revision>82</cp:revision>
  <dcterms:created xsi:type="dcterms:W3CDTF">2022-09-07T05:35:53Z</dcterms:created>
  <dcterms:modified xsi:type="dcterms:W3CDTF">2022-09-07T07:19:33Z</dcterms:modified>
</cp:coreProperties>
</file>