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8" r:id="rId21"/>
    <p:sldId id="275" r:id="rId22"/>
    <p:sldId id="276" r:id="rId23"/>
    <p:sldId id="277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2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9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15C6-6DA8-4A24-9072-29CAF284FEAE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C84F-3A2E-48F1-AE74-490C25E01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82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15C6-6DA8-4A24-9072-29CAF284FEAE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C84F-3A2E-48F1-AE74-490C25E01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412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15C6-6DA8-4A24-9072-29CAF284FEAE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C84F-3A2E-48F1-AE74-490C25E01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023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15C6-6DA8-4A24-9072-29CAF284FEAE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C84F-3A2E-48F1-AE74-490C25E01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793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15C6-6DA8-4A24-9072-29CAF284FEAE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C84F-3A2E-48F1-AE74-490C25E01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437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15C6-6DA8-4A24-9072-29CAF284FEAE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C84F-3A2E-48F1-AE74-490C25E01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169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15C6-6DA8-4A24-9072-29CAF284FEAE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C84F-3A2E-48F1-AE74-490C25E01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482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15C6-6DA8-4A24-9072-29CAF284FEAE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C84F-3A2E-48F1-AE74-490C25E01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816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15C6-6DA8-4A24-9072-29CAF284FEAE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C84F-3A2E-48F1-AE74-490C25E01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158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15C6-6DA8-4A24-9072-29CAF284FEAE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C84F-3A2E-48F1-AE74-490C25E01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939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15C6-6DA8-4A24-9072-29CAF284FEAE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C84F-3A2E-48F1-AE74-490C25E01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73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E15C6-6DA8-4A24-9072-29CAF284FEAE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AC84F-3A2E-48F1-AE74-490C25E01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030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30"/>
          <p:cNvSpPr>
            <a:spLocks noChangeArrowheads="1"/>
          </p:cNvSpPr>
          <p:nvPr/>
        </p:nvSpPr>
        <p:spPr bwMode="auto">
          <a:xfrm>
            <a:off x="1663471" y="1432150"/>
            <a:ext cx="19272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en-US" altLang="ko-KR" sz="1800" b="1" dirty="0">
                <a:latin typeface="Tahoma" panose="020B0604030504040204" pitchFamily="34" charset="0"/>
                <a:ea typeface="돋움체" panose="020B0609000101010101" pitchFamily="49" charset="-127"/>
              </a:rPr>
              <a:t>     Version 1</a:t>
            </a:r>
          </a:p>
        </p:txBody>
      </p:sp>
      <p:sp>
        <p:nvSpPr>
          <p:cNvPr id="7" name="Rectangle 228"/>
          <p:cNvSpPr>
            <a:spLocks noChangeArrowheads="1"/>
          </p:cNvSpPr>
          <p:nvPr/>
        </p:nvSpPr>
        <p:spPr bwMode="auto">
          <a:xfrm>
            <a:off x="5355396" y="3713508"/>
            <a:ext cx="1943028" cy="709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ctr" latinLnBrk="0">
              <a:lnSpc>
                <a:spcPct val="130000"/>
              </a:lnSpc>
            </a:pPr>
            <a:r>
              <a:rPr kumimoji="0" lang="ko-KR" altLang="en-US" sz="24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화면 설계서</a:t>
            </a:r>
            <a:endParaRPr kumimoji="0" lang="ko-KR" altLang="en-US" sz="2400" b="1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9" name="Group 2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829607"/>
              </p:ext>
            </p:extLst>
          </p:nvPr>
        </p:nvGraphicFramePr>
        <p:xfrm>
          <a:off x="1993035" y="1795687"/>
          <a:ext cx="8667750" cy="1097176"/>
        </p:xfrm>
        <a:graphic>
          <a:graphicData uri="http://schemas.openxmlformats.org/drawingml/2006/table">
            <a:tbl>
              <a:tblPr/>
              <a:tblGrid>
                <a:gridCol w="1035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1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6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69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69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2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작성자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작성일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화면 용도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(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사용자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/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관리자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)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개발팀 </a:t>
                      </a:r>
                      <a:r>
                        <a:rPr kumimoji="1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확인자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디자인팀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확인자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조동현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2022-10-11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263"/>
          <p:cNvSpPr>
            <a:spLocks noChangeArrowheads="1"/>
          </p:cNvSpPr>
          <p:nvPr/>
        </p:nvSpPr>
        <p:spPr bwMode="auto">
          <a:xfrm>
            <a:off x="6326910" y="1448025"/>
            <a:ext cx="4427267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en-US" altLang="ko-KR" sz="1800" b="1" dirty="0">
                <a:latin typeface="Tahoma" panose="020B0604030504040204" pitchFamily="34" charset="0"/>
                <a:ea typeface="돋움체" panose="020B0609000101010101" pitchFamily="49" charset="-127"/>
              </a:rPr>
              <a:t>Last </a:t>
            </a:r>
            <a:r>
              <a:rPr lang="en-US" altLang="ko-KR" sz="1800" b="1" dirty="0" smtClean="0">
                <a:latin typeface="Tahoma" panose="020B0604030504040204" pitchFamily="34" charset="0"/>
                <a:ea typeface="돋움체" panose="020B0609000101010101" pitchFamily="49" charset="-127"/>
              </a:rPr>
              <a:t>Updated : </a:t>
            </a:r>
            <a:endParaRPr lang="en-US" altLang="ko-KR" sz="1800" b="1" dirty="0">
              <a:latin typeface="Tahoma" panose="020B0604030504040204" pitchFamily="34" charset="0"/>
              <a:ea typeface="돋움체" panose="020B0609000101010101" pitchFamily="49" charset="-127"/>
            </a:endParaRPr>
          </a:p>
        </p:txBody>
      </p:sp>
      <p:sp>
        <p:nvSpPr>
          <p:cNvPr id="12" name="Text Box 265"/>
          <p:cNvSpPr txBox="1">
            <a:spLocks noChangeArrowheads="1"/>
          </p:cNvSpPr>
          <p:nvPr/>
        </p:nvSpPr>
        <p:spPr bwMode="auto">
          <a:xfrm>
            <a:off x="515938" y="5673726"/>
            <a:ext cx="633805" cy="27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l" eaLnBrk="1" hangingPunct="1"/>
            <a:r>
              <a:rPr lang="ko-KR" altLang="en-US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담당자</a:t>
            </a:r>
          </a:p>
        </p:txBody>
      </p:sp>
      <p:sp>
        <p:nvSpPr>
          <p:cNvPr id="13" name="Rectangle 266"/>
          <p:cNvSpPr>
            <a:spLocks noChangeArrowheads="1"/>
          </p:cNvSpPr>
          <p:nvPr/>
        </p:nvSpPr>
        <p:spPr bwMode="auto">
          <a:xfrm>
            <a:off x="1863725" y="5695951"/>
            <a:ext cx="1371600" cy="252413"/>
          </a:xfrm>
          <a:prstGeom prst="rect">
            <a:avLst/>
          </a:prstGeom>
          <a:noFill/>
          <a:ln w="9525">
            <a:solidFill>
              <a:srgbClr val="29292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4" name="Text Box 267"/>
          <p:cNvSpPr txBox="1">
            <a:spLocks noChangeArrowheads="1"/>
          </p:cNvSpPr>
          <p:nvPr/>
        </p:nvSpPr>
        <p:spPr bwMode="auto">
          <a:xfrm>
            <a:off x="1887538" y="5672138"/>
            <a:ext cx="784487" cy="27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l" eaLnBrk="1" hangingPunct="1"/>
            <a:r>
              <a:rPr lang="ko-KR" altLang="en-US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확인일자</a:t>
            </a:r>
          </a:p>
        </p:txBody>
      </p:sp>
      <p:sp>
        <p:nvSpPr>
          <p:cNvPr id="15" name="Rectangle 268"/>
          <p:cNvSpPr>
            <a:spLocks noChangeArrowheads="1"/>
          </p:cNvSpPr>
          <p:nvPr/>
        </p:nvSpPr>
        <p:spPr bwMode="auto">
          <a:xfrm>
            <a:off x="492125" y="5695951"/>
            <a:ext cx="1371600" cy="252413"/>
          </a:xfrm>
          <a:prstGeom prst="rect">
            <a:avLst/>
          </a:prstGeom>
          <a:noFill/>
          <a:ln w="9525">
            <a:solidFill>
              <a:srgbClr val="29292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6" name="Text Box 269"/>
          <p:cNvSpPr txBox="1">
            <a:spLocks noChangeArrowheads="1"/>
          </p:cNvSpPr>
          <p:nvPr/>
        </p:nvSpPr>
        <p:spPr bwMode="auto">
          <a:xfrm>
            <a:off x="515938" y="5927726"/>
            <a:ext cx="643423" cy="27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l" eaLnBrk="1" hangingPunct="1"/>
            <a:r>
              <a:rPr lang="ko-KR" altLang="en-US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조동현</a:t>
            </a:r>
            <a:endParaRPr lang="ko-KR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" name="Rectangle 270"/>
          <p:cNvSpPr>
            <a:spLocks noChangeArrowheads="1"/>
          </p:cNvSpPr>
          <p:nvPr/>
        </p:nvSpPr>
        <p:spPr bwMode="auto">
          <a:xfrm>
            <a:off x="1863725" y="5949951"/>
            <a:ext cx="1371600" cy="252413"/>
          </a:xfrm>
          <a:prstGeom prst="rect">
            <a:avLst/>
          </a:prstGeom>
          <a:noFill/>
          <a:ln w="9525">
            <a:solidFill>
              <a:srgbClr val="29292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8" name="Text Box 271"/>
          <p:cNvSpPr txBox="1">
            <a:spLocks noChangeArrowheads="1"/>
          </p:cNvSpPr>
          <p:nvPr/>
        </p:nvSpPr>
        <p:spPr bwMode="auto">
          <a:xfrm>
            <a:off x="1887538" y="5926138"/>
            <a:ext cx="1809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l" eaLnBrk="1" hangingPunct="1"/>
            <a:endParaRPr lang="ko-KR" altLang="ko-KR" sz="1200">
              <a:solidFill>
                <a:srgbClr val="777777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" name="Rectangle 272"/>
          <p:cNvSpPr>
            <a:spLocks noChangeArrowheads="1"/>
          </p:cNvSpPr>
          <p:nvPr/>
        </p:nvSpPr>
        <p:spPr bwMode="auto">
          <a:xfrm>
            <a:off x="492125" y="5949951"/>
            <a:ext cx="1371600" cy="252413"/>
          </a:xfrm>
          <a:prstGeom prst="rect">
            <a:avLst/>
          </a:prstGeom>
          <a:noFill/>
          <a:ln w="9525">
            <a:solidFill>
              <a:srgbClr val="29292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 dirty="0"/>
          </a:p>
        </p:txBody>
      </p:sp>
      <p:sp>
        <p:nvSpPr>
          <p:cNvPr id="20" name="Rectangle 273"/>
          <p:cNvSpPr>
            <a:spLocks noChangeArrowheads="1"/>
          </p:cNvSpPr>
          <p:nvPr/>
        </p:nvSpPr>
        <p:spPr bwMode="auto">
          <a:xfrm>
            <a:off x="441325" y="5229225"/>
            <a:ext cx="1935163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ko-KR" altLang="en-US" sz="18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화면 설계서</a:t>
            </a:r>
            <a:r>
              <a:rPr lang="ko-KR" altLang="en-US" sz="1800" b="1" dirty="0" smtClean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승인</a:t>
            </a:r>
          </a:p>
        </p:txBody>
      </p:sp>
    </p:spTree>
    <p:extLst>
      <p:ext uri="{BB962C8B-B14F-4D97-AF65-F5344CB8AC3E}">
        <p14:creationId xmlns:p14="http://schemas.microsoft.com/office/powerpoint/2010/main" val="259440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12192000" cy="6096000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649079" y="300041"/>
            <a:ext cx="11021987" cy="445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5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와이어 프레임 </a:t>
            </a:r>
            <a:r>
              <a:rPr lang="en-US" altLang="ko-KR" sz="2800" dirty="0" smtClean="0"/>
              <a:t>(3)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02386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12192000" cy="6096000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649079" y="300041"/>
            <a:ext cx="11021987" cy="445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5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와이어 프레임 </a:t>
            </a:r>
            <a:r>
              <a:rPr lang="en-US" altLang="ko-KR" sz="2800" dirty="0" smtClean="0"/>
              <a:t>(4)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40109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12192000" cy="6096000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649079" y="300041"/>
            <a:ext cx="11021987" cy="445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5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와이어 프레임 </a:t>
            </a:r>
            <a:r>
              <a:rPr lang="en-US" altLang="ko-KR" sz="2800" dirty="0" smtClean="0"/>
              <a:t>(5)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18124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12192000" cy="6096000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649079" y="300041"/>
            <a:ext cx="11021987" cy="445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5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와이어 프레임 </a:t>
            </a:r>
            <a:r>
              <a:rPr lang="en-US" altLang="ko-KR" sz="2800" dirty="0" smtClean="0"/>
              <a:t>(6)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53162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12192000" cy="6096000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649079" y="300041"/>
            <a:ext cx="11021987" cy="445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5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와이어 프레임 </a:t>
            </a:r>
            <a:r>
              <a:rPr lang="en-US" altLang="ko-KR" sz="2800" dirty="0" smtClean="0"/>
              <a:t>(7)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93448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12192000" cy="6096000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649079" y="300041"/>
            <a:ext cx="11021987" cy="445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5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와이어 프레임 </a:t>
            </a:r>
            <a:r>
              <a:rPr lang="en-US" altLang="ko-KR" sz="2800" dirty="0" smtClean="0"/>
              <a:t>(8)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9394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12192000" cy="6096000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649079" y="300041"/>
            <a:ext cx="11021987" cy="445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5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와이어 프레임 </a:t>
            </a:r>
            <a:r>
              <a:rPr lang="en-US" altLang="ko-KR" sz="2800" dirty="0" smtClean="0"/>
              <a:t>(9)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12837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12192000" cy="6096000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649079" y="300041"/>
            <a:ext cx="11021987" cy="445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5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와이어 프레임 </a:t>
            </a:r>
            <a:r>
              <a:rPr lang="en-US" altLang="ko-KR" sz="2800" dirty="0" smtClean="0"/>
              <a:t>(10)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01471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12192000" cy="6096000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649079" y="300041"/>
            <a:ext cx="11021987" cy="445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5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와이어 프레임 </a:t>
            </a:r>
            <a:r>
              <a:rPr lang="en-US" altLang="ko-KR" sz="2800" dirty="0" smtClean="0"/>
              <a:t>(11)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22505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12192000" cy="6096000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649079" y="300041"/>
            <a:ext cx="11021987" cy="445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5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와이어 프레임 </a:t>
            </a:r>
            <a:r>
              <a:rPr lang="en-US" altLang="ko-KR" sz="2800" dirty="0" smtClean="0"/>
              <a:t>(12)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30035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103575"/>
              </p:ext>
            </p:extLst>
          </p:nvPr>
        </p:nvGraphicFramePr>
        <p:xfrm>
          <a:off x="649079" y="1042382"/>
          <a:ext cx="11021987" cy="5450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385">
                  <a:extLst>
                    <a:ext uri="{9D8B030D-6E8A-4147-A177-3AD203B41FA5}">
                      <a16:colId xmlns:a16="http://schemas.microsoft.com/office/drawing/2014/main" val="408490277"/>
                    </a:ext>
                  </a:extLst>
                </a:gridCol>
                <a:gridCol w="3291606">
                  <a:extLst>
                    <a:ext uri="{9D8B030D-6E8A-4147-A177-3AD203B41FA5}">
                      <a16:colId xmlns:a16="http://schemas.microsoft.com/office/drawing/2014/main" val="464843130"/>
                    </a:ext>
                  </a:extLst>
                </a:gridCol>
                <a:gridCol w="4337312">
                  <a:extLst>
                    <a:ext uri="{9D8B030D-6E8A-4147-A177-3AD203B41FA5}">
                      <a16:colId xmlns:a16="http://schemas.microsoft.com/office/drawing/2014/main" val="2367535901"/>
                    </a:ext>
                  </a:extLst>
                </a:gridCol>
                <a:gridCol w="2518684">
                  <a:extLst>
                    <a:ext uri="{9D8B030D-6E8A-4147-A177-3AD203B41FA5}">
                      <a16:colId xmlns:a16="http://schemas.microsoft.com/office/drawing/2014/main" val="180792845"/>
                    </a:ext>
                  </a:extLst>
                </a:gridCol>
              </a:tblGrid>
              <a:tr h="41930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개정 이력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.........................................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621239"/>
                  </a:ext>
                </a:extLst>
              </a:tr>
              <a:tr h="41930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서비스 개요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.........................................</a:t>
                      </a:r>
                      <a:endParaRPr lang="ko-KR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8562973"/>
                  </a:ext>
                </a:extLst>
              </a:tr>
              <a:tr h="41930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요구사항 정의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.........................................</a:t>
                      </a:r>
                      <a:endParaRPr lang="ko-KR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1432774"/>
                  </a:ext>
                </a:extLst>
              </a:tr>
              <a:tr h="41930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4.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페르소나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.........................................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773263"/>
                  </a:ext>
                </a:extLst>
              </a:tr>
              <a:tr h="41930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5.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와이어프레임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.........................................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8941457"/>
                  </a:ext>
                </a:extLst>
              </a:tr>
              <a:tr h="41930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6.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시스템 구조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.........................................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7790520"/>
                  </a:ext>
                </a:extLst>
              </a:tr>
              <a:tr h="41930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7.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사이트 맵 구조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.........................................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7213545"/>
                  </a:ext>
                </a:extLst>
              </a:tr>
              <a:tr h="41930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8.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사이트 맵 상세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.........................................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798886"/>
                  </a:ext>
                </a:extLst>
              </a:tr>
              <a:tr h="41930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9.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프로세스 정의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.........................................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5900010"/>
                  </a:ext>
                </a:extLst>
              </a:tr>
              <a:tr h="41930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10.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디자인 시스템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.........................................</a:t>
                      </a:r>
                      <a:endParaRPr lang="ko-KR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4821493"/>
                  </a:ext>
                </a:extLst>
              </a:tr>
              <a:tr h="41930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11.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화면 설계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.........................................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336596"/>
                  </a:ext>
                </a:extLst>
              </a:tr>
              <a:tr h="41930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12.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Prototype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제작 구분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.........................................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7434232"/>
                  </a:ext>
                </a:extLst>
              </a:tr>
              <a:tr h="41930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13.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Prototype</a:t>
                      </a:r>
                      <a:endParaRPr lang="ko-KR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.........................................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078268"/>
                  </a:ext>
                </a:extLst>
              </a:tr>
            </a:tbl>
          </a:graphicData>
        </a:graphic>
      </p:graphicFrame>
      <p:sp>
        <p:nvSpPr>
          <p:cNvPr id="7" name="제목 1"/>
          <p:cNvSpPr txBox="1">
            <a:spLocks/>
          </p:cNvSpPr>
          <p:nvPr/>
        </p:nvSpPr>
        <p:spPr>
          <a:xfrm>
            <a:off x="649079" y="300041"/>
            <a:ext cx="11021987" cy="445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/>
              <a:t>목차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3402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12192000" cy="6096000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649079" y="300041"/>
            <a:ext cx="11021987" cy="445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5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와이어 프레임 </a:t>
            </a:r>
            <a:r>
              <a:rPr lang="en-US" altLang="ko-KR" sz="2800" dirty="0" smtClean="0"/>
              <a:t>(13)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64316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12192000" cy="6096000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649079" y="300041"/>
            <a:ext cx="11021987" cy="445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5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와이어 프레임 </a:t>
            </a:r>
            <a:r>
              <a:rPr lang="en-US" altLang="ko-KR" sz="2800" dirty="0" smtClean="0"/>
              <a:t>(14)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88109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12192000" cy="6096000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649079" y="300041"/>
            <a:ext cx="11021987" cy="445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5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와이어 프레임 </a:t>
            </a:r>
            <a:r>
              <a:rPr lang="en-US" altLang="ko-KR" sz="2800" dirty="0" smtClean="0"/>
              <a:t>(15)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90357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49079" y="300041"/>
            <a:ext cx="11021987" cy="445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6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시스템 구조</a:t>
            </a:r>
            <a:endParaRPr lang="ko-KR" altLang="en-US" sz="2800" dirty="0"/>
          </a:p>
        </p:txBody>
      </p:sp>
      <p:grpSp>
        <p:nvGrpSpPr>
          <p:cNvPr id="37" name="그룹 36"/>
          <p:cNvGrpSpPr/>
          <p:nvPr/>
        </p:nvGrpSpPr>
        <p:grpSpPr>
          <a:xfrm>
            <a:off x="1122065" y="2732103"/>
            <a:ext cx="1523595" cy="2167619"/>
            <a:chOff x="2341579" y="2885181"/>
            <a:chExt cx="1523595" cy="2167619"/>
          </a:xfrm>
        </p:grpSpPr>
        <p:pic>
          <p:nvPicPr>
            <p:cNvPr id="1026" name="Picture 2" descr="그룹의 사람들, 개요 아이콘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1579" y="2885181"/>
              <a:ext cx="1523595" cy="1523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2594262" y="4406469"/>
              <a:ext cx="1018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관리자</a:t>
              </a:r>
              <a:endParaRPr lang="en-US" altLang="ko-KR" dirty="0" smtClean="0"/>
            </a:p>
            <a:p>
              <a:pPr algn="ctr"/>
              <a:r>
                <a:rPr lang="en-US" altLang="ko-KR" dirty="0" smtClean="0"/>
                <a:t>(</a:t>
              </a:r>
              <a:r>
                <a:rPr lang="ko-KR" altLang="en-US" dirty="0" smtClean="0"/>
                <a:t>사용자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9279088" y="2732103"/>
            <a:ext cx="1523596" cy="2167619"/>
            <a:chOff x="8360237" y="2885181"/>
            <a:chExt cx="1523596" cy="2154158"/>
          </a:xfrm>
        </p:grpSpPr>
        <p:pic>
          <p:nvPicPr>
            <p:cNvPr id="1028" name="Picture 4" descr="개인가, 카드를 설명하고, 도구 아이콘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0237" y="2885181"/>
              <a:ext cx="1523596" cy="1523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8683453" y="4397022"/>
              <a:ext cx="877163" cy="642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시스템</a:t>
              </a:r>
              <a:endParaRPr lang="en-US" altLang="ko-KR" dirty="0" smtClean="0"/>
            </a:p>
            <a:p>
              <a:r>
                <a:rPr lang="ko-KR" altLang="en-US" dirty="0" smtClean="0"/>
                <a:t>관리자</a:t>
              </a:r>
              <a:endParaRPr lang="ko-KR" alt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416704" y="455390"/>
            <a:ext cx="1189748" cy="923330"/>
          </a:xfrm>
          <a:prstGeom prst="rect">
            <a:avLst/>
          </a:prstGeom>
          <a:solidFill>
            <a:srgbClr val="7030A0"/>
          </a:solidFill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매출 관리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16704" y="1682307"/>
            <a:ext cx="1189748" cy="923330"/>
          </a:xfrm>
          <a:prstGeom prst="rect">
            <a:avLst/>
          </a:prstGeom>
          <a:solidFill>
            <a:srgbClr val="7030A0"/>
          </a:solidFill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예약 관리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16704" y="2909224"/>
            <a:ext cx="1189748" cy="923330"/>
          </a:xfrm>
          <a:prstGeom prst="rect">
            <a:avLst/>
          </a:prstGeom>
          <a:solidFill>
            <a:srgbClr val="7030A0"/>
          </a:solidFill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휴가 관리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02663" y="4108221"/>
            <a:ext cx="1420582" cy="923330"/>
          </a:xfrm>
          <a:prstGeom prst="rect">
            <a:avLst/>
          </a:prstGeom>
          <a:solidFill>
            <a:srgbClr val="7030A0"/>
          </a:solidFill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마이 페이지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84522" y="2005472"/>
            <a:ext cx="1680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</a:rPr>
              <a:t>생성</a:t>
            </a:r>
            <a:r>
              <a:rPr lang="en-US" altLang="ko-KR" sz="1200" dirty="0" smtClean="0">
                <a:solidFill>
                  <a:srgbClr val="FF0000"/>
                </a:solidFill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</a:rPr>
              <a:t>조회</a:t>
            </a:r>
            <a:r>
              <a:rPr lang="en-US" altLang="ko-KR" sz="1200" dirty="0" smtClean="0">
                <a:solidFill>
                  <a:srgbClr val="FF0000"/>
                </a:solidFill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</a:rPr>
              <a:t>변경</a:t>
            </a:r>
            <a:r>
              <a:rPr lang="en-US" altLang="ko-KR" sz="1200" dirty="0" smtClean="0">
                <a:solidFill>
                  <a:srgbClr val="FF0000"/>
                </a:solidFill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</a:rPr>
              <a:t>삭제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284522" y="778555"/>
            <a:ext cx="1680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</a:rPr>
              <a:t>생성</a:t>
            </a:r>
            <a:r>
              <a:rPr lang="en-US" altLang="ko-KR" sz="1200" dirty="0" smtClean="0">
                <a:solidFill>
                  <a:srgbClr val="FF0000"/>
                </a:solidFill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</a:rPr>
              <a:t>조회</a:t>
            </a:r>
            <a:r>
              <a:rPr lang="en-US" altLang="ko-KR" sz="1200" dirty="0" smtClean="0">
                <a:solidFill>
                  <a:srgbClr val="FF0000"/>
                </a:solidFill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</a:rPr>
              <a:t>변경</a:t>
            </a:r>
            <a:r>
              <a:rPr lang="en-US" altLang="ko-KR" sz="1200" dirty="0" smtClean="0">
                <a:solidFill>
                  <a:srgbClr val="FF0000"/>
                </a:solidFill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</a:rPr>
              <a:t>삭제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52" name="직선 화살표 연결선 51"/>
          <p:cNvCxnSpPr>
            <a:stCxn id="39" idx="3"/>
            <a:endCxn id="6" idx="1"/>
          </p:cNvCxnSpPr>
          <p:nvPr/>
        </p:nvCxnSpPr>
        <p:spPr>
          <a:xfrm>
            <a:off x="4964790" y="917055"/>
            <a:ext cx="451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074808" y="5662281"/>
            <a:ext cx="1680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</a:rPr>
              <a:t>생성</a:t>
            </a:r>
            <a:r>
              <a:rPr lang="en-US" altLang="ko-KR" sz="1200" dirty="0" smtClean="0">
                <a:solidFill>
                  <a:srgbClr val="FF0000"/>
                </a:solidFill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</a:rPr>
              <a:t>조회</a:t>
            </a:r>
            <a:r>
              <a:rPr lang="en-US" altLang="ko-KR" sz="1200" dirty="0" smtClean="0">
                <a:solidFill>
                  <a:srgbClr val="FF0000"/>
                </a:solidFill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</a:rPr>
              <a:t>변경</a:t>
            </a:r>
            <a:r>
              <a:rPr lang="en-US" altLang="ko-KR" sz="1200" dirty="0" smtClean="0">
                <a:solidFill>
                  <a:srgbClr val="FF0000"/>
                </a:solidFill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</a:rPr>
              <a:t>삭제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59" name="직선 화살표 연결선 58"/>
          <p:cNvCxnSpPr>
            <a:stCxn id="56" idx="1"/>
            <a:endCxn id="27" idx="3"/>
          </p:cNvCxnSpPr>
          <p:nvPr/>
        </p:nvCxnSpPr>
        <p:spPr>
          <a:xfrm flipH="1" flipV="1">
            <a:off x="6606452" y="5800501"/>
            <a:ext cx="468356" cy="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14" idx="3"/>
            <a:endCxn id="10" idx="1"/>
          </p:cNvCxnSpPr>
          <p:nvPr/>
        </p:nvCxnSpPr>
        <p:spPr>
          <a:xfrm>
            <a:off x="4964790" y="2143972"/>
            <a:ext cx="451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284522" y="3232389"/>
            <a:ext cx="1680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</a:rPr>
              <a:t>생성</a:t>
            </a:r>
            <a:r>
              <a:rPr lang="en-US" altLang="ko-KR" sz="1200" dirty="0" smtClean="0">
                <a:solidFill>
                  <a:srgbClr val="FF0000"/>
                </a:solidFill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</a:rPr>
              <a:t>조회</a:t>
            </a:r>
            <a:r>
              <a:rPr lang="en-US" altLang="ko-KR" sz="1200" dirty="0" smtClean="0">
                <a:solidFill>
                  <a:srgbClr val="FF0000"/>
                </a:solidFill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</a:rPr>
              <a:t>변경</a:t>
            </a:r>
            <a:r>
              <a:rPr lang="en-US" altLang="ko-KR" sz="1200" dirty="0" smtClean="0">
                <a:solidFill>
                  <a:srgbClr val="FF0000"/>
                </a:solidFill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</a:rPr>
              <a:t>삭제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66" name="직선 화살표 연결선 65"/>
          <p:cNvCxnSpPr>
            <a:stCxn id="65" idx="3"/>
            <a:endCxn id="11" idx="1"/>
          </p:cNvCxnSpPr>
          <p:nvPr/>
        </p:nvCxnSpPr>
        <p:spPr>
          <a:xfrm>
            <a:off x="4964790" y="3370889"/>
            <a:ext cx="451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284522" y="4429743"/>
            <a:ext cx="1680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</a:rPr>
              <a:t>생성</a:t>
            </a:r>
            <a:r>
              <a:rPr lang="en-US" altLang="ko-KR" sz="1200" dirty="0" smtClean="0">
                <a:solidFill>
                  <a:srgbClr val="FF0000"/>
                </a:solidFill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</a:rPr>
              <a:t>조회</a:t>
            </a:r>
            <a:r>
              <a:rPr lang="en-US" altLang="ko-KR" sz="1200" dirty="0" smtClean="0">
                <a:solidFill>
                  <a:srgbClr val="FF0000"/>
                </a:solidFill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</a:rPr>
              <a:t>변경</a:t>
            </a:r>
            <a:r>
              <a:rPr lang="en-US" altLang="ko-KR" sz="1200" dirty="0" smtClean="0">
                <a:solidFill>
                  <a:srgbClr val="FF0000"/>
                </a:solidFill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</a:rPr>
              <a:t>삭제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69" name="직선 화살표 연결선 68"/>
          <p:cNvCxnSpPr>
            <a:stCxn id="68" idx="3"/>
            <a:endCxn id="12" idx="1"/>
          </p:cNvCxnSpPr>
          <p:nvPr/>
        </p:nvCxnSpPr>
        <p:spPr>
          <a:xfrm>
            <a:off x="4964790" y="4568243"/>
            <a:ext cx="337873" cy="1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오른쪽 중괄호 70"/>
          <p:cNvSpPr/>
          <p:nvPr/>
        </p:nvSpPr>
        <p:spPr>
          <a:xfrm rot="10800000">
            <a:off x="2860218" y="865916"/>
            <a:ext cx="380316" cy="3702327"/>
          </a:xfrm>
          <a:prstGeom prst="rightBrace">
            <a:avLst>
              <a:gd name="adj1" fmla="val 8333"/>
              <a:gd name="adj2" fmla="val 314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416704" y="5338836"/>
            <a:ext cx="1189748" cy="923330"/>
          </a:xfrm>
          <a:prstGeom prst="rect">
            <a:avLst/>
          </a:prstGeom>
          <a:solidFill>
            <a:srgbClr val="7030A0"/>
          </a:solidFill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권한 부여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02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38893" y="249863"/>
            <a:ext cx="1189749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일별 매출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38895" y="749979"/>
            <a:ext cx="1189749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월별 매출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38893" y="1251654"/>
            <a:ext cx="1189749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년별</a:t>
            </a:r>
            <a:r>
              <a:rPr lang="ko-KR" altLang="en-US" dirty="0" smtClean="0"/>
              <a:t> 매출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38893" y="1875364"/>
            <a:ext cx="1189749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예약 추가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038893" y="2377039"/>
            <a:ext cx="1189749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예약 변경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67183" y="2877392"/>
            <a:ext cx="1733168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금일 예약 확인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767182" y="3377508"/>
            <a:ext cx="1733168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명일 예약 확인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08288" y="3062058"/>
            <a:ext cx="877163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75500" y="3062058"/>
            <a:ext cx="646332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메인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53970" y="249863"/>
            <a:ext cx="1189749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매출 관리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53970" y="1875364"/>
            <a:ext cx="1189749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예약 관리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553970" y="4006749"/>
            <a:ext cx="1189749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휴가 관리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38554" y="6212883"/>
            <a:ext cx="1420582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마이 페이지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038891" y="4006749"/>
            <a:ext cx="1189749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휴가 작성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038891" y="4510320"/>
            <a:ext cx="1189749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휴가 변경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882598" y="5013891"/>
            <a:ext cx="1502335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금월 휴가 표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882598" y="5514007"/>
            <a:ext cx="1502334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명월 휴가 </a:t>
            </a:r>
            <a:r>
              <a:rPr lang="ko-KR" altLang="en-US" dirty="0"/>
              <a:t>표</a:t>
            </a:r>
          </a:p>
        </p:txBody>
      </p:sp>
      <p:cxnSp>
        <p:nvCxnSpPr>
          <p:cNvPr id="27" name="직선 연결선 26"/>
          <p:cNvCxnSpPr>
            <a:stCxn id="11" idx="3"/>
            <a:endCxn id="12" idx="1"/>
          </p:cNvCxnSpPr>
          <p:nvPr/>
        </p:nvCxnSpPr>
        <p:spPr>
          <a:xfrm>
            <a:off x="2785451" y="3246724"/>
            <a:ext cx="9900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12" idx="3"/>
            <a:endCxn id="13" idx="1"/>
          </p:cNvCxnSpPr>
          <p:nvPr/>
        </p:nvCxnSpPr>
        <p:spPr>
          <a:xfrm flipV="1">
            <a:off x="4421832" y="434529"/>
            <a:ext cx="1132138" cy="281219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12" idx="3"/>
            <a:endCxn id="14" idx="1"/>
          </p:cNvCxnSpPr>
          <p:nvPr/>
        </p:nvCxnSpPr>
        <p:spPr>
          <a:xfrm flipV="1">
            <a:off x="4421832" y="2060030"/>
            <a:ext cx="1132138" cy="118669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12" idx="3"/>
            <a:endCxn id="15" idx="1"/>
          </p:cNvCxnSpPr>
          <p:nvPr/>
        </p:nvCxnSpPr>
        <p:spPr>
          <a:xfrm>
            <a:off x="4421832" y="3246724"/>
            <a:ext cx="1132138" cy="94469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12" idx="3"/>
            <a:endCxn id="16" idx="1"/>
          </p:cNvCxnSpPr>
          <p:nvPr/>
        </p:nvCxnSpPr>
        <p:spPr>
          <a:xfrm>
            <a:off x="4421832" y="3246724"/>
            <a:ext cx="1016722" cy="3150825"/>
          </a:xfrm>
          <a:prstGeom prst="bentConnector3">
            <a:avLst>
              <a:gd name="adj1" fmla="val 556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13" idx="3"/>
            <a:endCxn id="4" idx="1"/>
          </p:cNvCxnSpPr>
          <p:nvPr/>
        </p:nvCxnSpPr>
        <p:spPr>
          <a:xfrm>
            <a:off x="6743719" y="434529"/>
            <a:ext cx="12951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14" idx="3"/>
            <a:endCxn id="7" idx="1"/>
          </p:cNvCxnSpPr>
          <p:nvPr/>
        </p:nvCxnSpPr>
        <p:spPr>
          <a:xfrm>
            <a:off x="6743719" y="2060030"/>
            <a:ext cx="12951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15" idx="3"/>
            <a:endCxn id="17" idx="1"/>
          </p:cNvCxnSpPr>
          <p:nvPr/>
        </p:nvCxnSpPr>
        <p:spPr>
          <a:xfrm>
            <a:off x="6743719" y="4191415"/>
            <a:ext cx="1295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13" idx="3"/>
            <a:endCxn id="5" idx="1"/>
          </p:cNvCxnSpPr>
          <p:nvPr/>
        </p:nvCxnSpPr>
        <p:spPr>
          <a:xfrm>
            <a:off x="6743719" y="434529"/>
            <a:ext cx="1295176" cy="50011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13" idx="3"/>
            <a:endCxn id="6" idx="1"/>
          </p:cNvCxnSpPr>
          <p:nvPr/>
        </p:nvCxnSpPr>
        <p:spPr>
          <a:xfrm>
            <a:off x="6743719" y="434529"/>
            <a:ext cx="1295174" cy="100179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14" idx="3"/>
            <a:endCxn id="8" idx="1"/>
          </p:cNvCxnSpPr>
          <p:nvPr/>
        </p:nvCxnSpPr>
        <p:spPr>
          <a:xfrm>
            <a:off x="6743719" y="2060030"/>
            <a:ext cx="1295174" cy="501675"/>
          </a:xfrm>
          <a:prstGeom prst="bentConnector3">
            <a:avLst>
              <a:gd name="adj1" fmla="val 395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14" idx="3"/>
            <a:endCxn id="9" idx="1"/>
          </p:cNvCxnSpPr>
          <p:nvPr/>
        </p:nvCxnSpPr>
        <p:spPr>
          <a:xfrm>
            <a:off x="6743719" y="2060030"/>
            <a:ext cx="1023464" cy="100202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14" idx="3"/>
            <a:endCxn id="10" idx="1"/>
          </p:cNvCxnSpPr>
          <p:nvPr/>
        </p:nvCxnSpPr>
        <p:spPr>
          <a:xfrm>
            <a:off x="6743719" y="2060030"/>
            <a:ext cx="1023463" cy="15021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stCxn id="15" idx="3"/>
            <a:endCxn id="18" idx="1"/>
          </p:cNvCxnSpPr>
          <p:nvPr/>
        </p:nvCxnSpPr>
        <p:spPr>
          <a:xfrm>
            <a:off x="6743719" y="4191415"/>
            <a:ext cx="1295172" cy="503571"/>
          </a:xfrm>
          <a:prstGeom prst="bentConnector3">
            <a:avLst>
              <a:gd name="adj1" fmla="val 440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15" idx="3"/>
            <a:endCxn id="19" idx="1"/>
          </p:cNvCxnSpPr>
          <p:nvPr/>
        </p:nvCxnSpPr>
        <p:spPr>
          <a:xfrm>
            <a:off x="6743719" y="4191415"/>
            <a:ext cx="1138879" cy="100714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75"/>
          <p:cNvCxnSpPr>
            <a:stCxn id="15" idx="3"/>
            <a:endCxn id="20" idx="1"/>
          </p:cNvCxnSpPr>
          <p:nvPr/>
        </p:nvCxnSpPr>
        <p:spPr>
          <a:xfrm>
            <a:off x="6743719" y="4191415"/>
            <a:ext cx="1138879" cy="150725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제목 1"/>
          <p:cNvSpPr txBox="1">
            <a:spLocks/>
          </p:cNvSpPr>
          <p:nvPr/>
        </p:nvSpPr>
        <p:spPr>
          <a:xfrm>
            <a:off x="649079" y="300041"/>
            <a:ext cx="11021987" cy="445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7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사이트 맵 구조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89237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49079" y="274236"/>
            <a:ext cx="11021987" cy="445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8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사이트 맵 상세</a:t>
            </a:r>
            <a:endParaRPr lang="ko-KR" altLang="en-US" sz="28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718706"/>
              </p:ext>
            </p:extLst>
          </p:nvPr>
        </p:nvGraphicFramePr>
        <p:xfrm>
          <a:off x="649080" y="719666"/>
          <a:ext cx="11021986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839">
                  <a:extLst>
                    <a:ext uri="{9D8B030D-6E8A-4147-A177-3AD203B41FA5}">
                      <a16:colId xmlns:a16="http://schemas.microsoft.com/office/drawing/2014/main" val="3097768797"/>
                    </a:ext>
                  </a:extLst>
                </a:gridCol>
                <a:gridCol w="2323605">
                  <a:extLst>
                    <a:ext uri="{9D8B030D-6E8A-4147-A177-3AD203B41FA5}">
                      <a16:colId xmlns:a16="http://schemas.microsoft.com/office/drawing/2014/main" val="3613180273"/>
                    </a:ext>
                  </a:extLst>
                </a:gridCol>
                <a:gridCol w="1847472">
                  <a:extLst>
                    <a:ext uri="{9D8B030D-6E8A-4147-A177-3AD203B41FA5}">
                      <a16:colId xmlns:a16="http://schemas.microsoft.com/office/drawing/2014/main" val="3493541170"/>
                    </a:ext>
                  </a:extLst>
                </a:gridCol>
                <a:gridCol w="1920160">
                  <a:extLst>
                    <a:ext uri="{9D8B030D-6E8A-4147-A177-3AD203B41FA5}">
                      <a16:colId xmlns:a16="http://schemas.microsoft.com/office/drawing/2014/main" val="2791375221"/>
                    </a:ext>
                  </a:extLst>
                </a:gridCol>
                <a:gridCol w="3091910">
                  <a:extLst>
                    <a:ext uri="{9D8B030D-6E8A-4147-A177-3AD203B41FA5}">
                      <a16:colId xmlns:a16="http://schemas.microsoft.com/office/drawing/2014/main" val="2656614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 depth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 depth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Folder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File (.html)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665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로그인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/login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login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초기 화면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로그인 화면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272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메인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/main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index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초기 화면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08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매출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일별 매출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/revenue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rvnDay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일별 매출 조회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14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월별 매출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rvnMonth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월별 매출 조회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120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년별</a:t>
                      </a:r>
                      <a:r>
                        <a:rPr lang="ko-KR" altLang="en-US" dirty="0" smtClean="0"/>
                        <a:t> 매출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rvnYear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년별</a:t>
                      </a:r>
                      <a:r>
                        <a:rPr lang="ko-KR" altLang="en-US" dirty="0" smtClean="0"/>
                        <a:t> 매출 조회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311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예약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예약 추가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작성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/reservation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addRsv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예약 생성 페이지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325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예약 변경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changeRsv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예약 변경 페이지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675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금일 예약자 확인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rsvToday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금일 예약자 조회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112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명일 예약자 확인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rsvTomorrow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명일 예약자 조회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745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휴가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휴가 추가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작성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/vacation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addVct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개인 휴가 일정 추가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휴가 변경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changeVct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휴가 일정 변경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85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금월 휴가 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vctThisMonth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금월 휴가 표 조회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747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명월 휴가 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vctNextMonth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명월 휴가 표 조회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59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마이 페이지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유저 정보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</a:t>
                      </a:r>
                      <a:r>
                        <a:rPr lang="en-US" altLang="ko-KR" dirty="0" err="1" smtClean="0"/>
                        <a:t>myPage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myPage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유저 정보 확인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09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유저 정보 수정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changeUserInfo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유저 정보 수정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변경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990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64928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49079" y="274236"/>
            <a:ext cx="2983583" cy="445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9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프로세스 정의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8038893" y="249863"/>
            <a:ext cx="1189749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일별 매출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38895" y="749979"/>
            <a:ext cx="1189749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월별 매출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38893" y="1251654"/>
            <a:ext cx="1189749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년별</a:t>
            </a:r>
            <a:r>
              <a:rPr lang="ko-KR" altLang="en-US" dirty="0" smtClean="0"/>
              <a:t> 매출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38893" y="1875364"/>
            <a:ext cx="1189749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예약 추가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038893" y="2377039"/>
            <a:ext cx="1189749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예약 변경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67183" y="2877392"/>
            <a:ext cx="1733168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금일 예약 확인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767182" y="3377508"/>
            <a:ext cx="1733168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명일 예약 확인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66660" y="3062058"/>
            <a:ext cx="877163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75500" y="3062058"/>
            <a:ext cx="646332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메인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53970" y="249863"/>
            <a:ext cx="1189749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매출 관리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53970" y="1875364"/>
            <a:ext cx="1189749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예약 관리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553970" y="4006749"/>
            <a:ext cx="1189749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휴가 관리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38554" y="6212883"/>
            <a:ext cx="1420582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마이 페이지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038891" y="4006749"/>
            <a:ext cx="1189749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휴가 작성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038891" y="4510320"/>
            <a:ext cx="1189749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휴가 변경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882598" y="5013891"/>
            <a:ext cx="1502335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금월 휴가 표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882598" y="5514007"/>
            <a:ext cx="1502334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명월 휴가 </a:t>
            </a:r>
            <a:r>
              <a:rPr lang="ko-KR" altLang="en-US" dirty="0"/>
              <a:t>표</a:t>
            </a:r>
          </a:p>
        </p:txBody>
      </p:sp>
      <p:cxnSp>
        <p:nvCxnSpPr>
          <p:cNvPr id="21" name="직선 연결선 20"/>
          <p:cNvCxnSpPr>
            <a:stCxn id="11" idx="3"/>
            <a:endCxn id="12" idx="1"/>
          </p:cNvCxnSpPr>
          <p:nvPr/>
        </p:nvCxnSpPr>
        <p:spPr>
          <a:xfrm>
            <a:off x="2943823" y="3246724"/>
            <a:ext cx="8316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2" idx="3"/>
            <a:endCxn id="13" idx="1"/>
          </p:cNvCxnSpPr>
          <p:nvPr/>
        </p:nvCxnSpPr>
        <p:spPr>
          <a:xfrm flipV="1">
            <a:off x="4421832" y="434529"/>
            <a:ext cx="1132138" cy="281219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12" idx="3"/>
            <a:endCxn id="14" idx="1"/>
          </p:cNvCxnSpPr>
          <p:nvPr/>
        </p:nvCxnSpPr>
        <p:spPr>
          <a:xfrm flipV="1">
            <a:off x="4421832" y="2060030"/>
            <a:ext cx="1132138" cy="118669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12" idx="3"/>
            <a:endCxn id="15" idx="1"/>
          </p:cNvCxnSpPr>
          <p:nvPr/>
        </p:nvCxnSpPr>
        <p:spPr>
          <a:xfrm>
            <a:off x="4421832" y="3246724"/>
            <a:ext cx="1132138" cy="94469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12" idx="3"/>
            <a:endCxn id="16" idx="1"/>
          </p:cNvCxnSpPr>
          <p:nvPr/>
        </p:nvCxnSpPr>
        <p:spPr>
          <a:xfrm>
            <a:off x="4421832" y="3246724"/>
            <a:ext cx="1016722" cy="3150825"/>
          </a:xfrm>
          <a:prstGeom prst="bentConnector3">
            <a:avLst>
              <a:gd name="adj1" fmla="val 556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3" idx="3"/>
            <a:endCxn id="3" idx="1"/>
          </p:cNvCxnSpPr>
          <p:nvPr/>
        </p:nvCxnSpPr>
        <p:spPr>
          <a:xfrm>
            <a:off x="6743719" y="434529"/>
            <a:ext cx="12951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4" idx="3"/>
            <a:endCxn id="7" idx="1"/>
          </p:cNvCxnSpPr>
          <p:nvPr/>
        </p:nvCxnSpPr>
        <p:spPr>
          <a:xfrm>
            <a:off x="6743719" y="2060030"/>
            <a:ext cx="12951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5" idx="3"/>
            <a:endCxn id="17" idx="1"/>
          </p:cNvCxnSpPr>
          <p:nvPr/>
        </p:nvCxnSpPr>
        <p:spPr>
          <a:xfrm>
            <a:off x="6743719" y="4191415"/>
            <a:ext cx="1295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13" idx="3"/>
            <a:endCxn id="5" idx="1"/>
          </p:cNvCxnSpPr>
          <p:nvPr/>
        </p:nvCxnSpPr>
        <p:spPr>
          <a:xfrm>
            <a:off x="6743719" y="434529"/>
            <a:ext cx="1295176" cy="50011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13" idx="3"/>
            <a:endCxn id="6" idx="1"/>
          </p:cNvCxnSpPr>
          <p:nvPr/>
        </p:nvCxnSpPr>
        <p:spPr>
          <a:xfrm>
            <a:off x="6743719" y="434529"/>
            <a:ext cx="1295174" cy="100179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14" idx="3"/>
            <a:endCxn id="8" idx="1"/>
          </p:cNvCxnSpPr>
          <p:nvPr/>
        </p:nvCxnSpPr>
        <p:spPr>
          <a:xfrm>
            <a:off x="6743719" y="2060030"/>
            <a:ext cx="1295174" cy="501675"/>
          </a:xfrm>
          <a:prstGeom prst="bentConnector3">
            <a:avLst>
              <a:gd name="adj1" fmla="val 395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14" idx="3"/>
            <a:endCxn id="9" idx="1"/>
          </p:cNvCxnSpPr>
          <p:nvPr/>
        </p:nvCxnSpPr>
        <p:spPr>
          <a:xfrm>
            <a:off x="6743719" y="2060030"/>
            <a:ext cx="1023464" cy="100202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14" idx="3"/>
            <a:endCxn id="10" idx="1"/>
          </p:cNvCxnSpPr>
          <p:nvPr/>
        </p:nvCxnSpPr>
        <p:spPr>
          <a:xfrm>
            <a:off x="6743719" y="2060030"/>
            <a:ext cx="1023463" cy="15021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5" idx="3"/>
            <a:endCxn id="18" idx="1"/>
          </p:cNvCxnSpPr>
          <p:nvPr/>
        </p:nvCxnSpPr>
        <p:spPr>
          <a:xfrm>
            <a:off x="6743719" y="4191415"/>
            <a:ext cx="1295172" cy="503571"/>
          </a:xfrm>
          <a:prstGeom prst="bentConnector3">
            <a:avLst>
              <a:gd name="adj1" fmla="val 440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15" idx="3"/>
            <a:endCxn id="19" idx="1"/>
          </p:cNvCxnSpPr>
          <p:nvPr/>
        </p:nvCxnSpPr>
        <p:spPr>
          <a:xfrm>
            <a:off x="6743719" y="4191415"/>
            <a:ext cx="1138879" cy="100714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5" idx="3"/>
            <a:endCxn id="20" idx="1"/>
          </p:cNvCxnSpPr>
          <p:nvPr/>
        </p:nvCxnSpPr>
        <p:spPr>
          <a:xfrm>
            <a:off x="6743719" y="4191415"/>
            <a:ext cx="1138879" cy="150725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16755" y="2927130"/>
            <a:ext cx="1018228" cy="64633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사용자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관리자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38" name="직선 화살표 연결선 37"/>
          <p:cNvCxnSpPr>
            <a:stCxn id="37" idx="3"/>
            <a:endCxn id="11" idx="1"/>
          </p:cNvCxnSpPr>
          <p:nvPr/>
        </p:nvCxnSpPr>
        <p:spPr>
          <a:xfrm flipV="1">
            <a:off x="1234983" y="3246724"/>
            <a:ext cx="831677" cy="357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128160" y="744039"/>
            <a:ext cx="1189749" cy="36933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/>
              <a:t>매출 확인</a:t>
            </a:r>
            <a:endParaRPr lang="ko-KR" altLang="en-US" dirty="0"/>
          </a:p>
        </p:txBody>
      </p:sp>
      <p:cxnSp>
        <p:nvCxnSpPr>
          <p:cNvPr id="44" name="꺾인 연결선 43"/>
          <p:cNvCxnSpPr>
            <a:stCxn id="3" idx="3"/>
            <a:endCxn id="42" idx="1"/>
          </p:cNvCxnSpPr>
          <p:nvPr/>
        </p:nvCxnSpPr>
        <p:spPr>
          <a:xfrm>
            <a:off x="9228642" y="434529"/>
            <a:ext cx="899518" cy="4941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5" idx="3"/>
            <a:endCxn id="42" idx="1"/>
          </p:cNvCxnSpPr>
          <p:nvPr/>
        </p:nvCxnSpPr>
        <p:spPr>
          <a:xfrm flipV="1">
            <a:off x="9228644" y="928705"/>
            <a:ext cx="899516" cy="5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6" idx="3"/>
            <a:endCxn id="42" idx="1"/>
          </p:cNvCxnSpPr>
          <p:nvPr/>
        </p:nvCxnSpPr>
        <p:spPr>
          <a:xfrm flipV="1">
            <a:off x="9228642" y="928705"/>
            <a:ext cx="899518" cy="5076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0128159" y="3133512"/>
            <a:ext cx="1189749" cy="36933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예약 확인</a:t>
            </a:r>
            <a:endParaRPr lang="ko-KR" altLang="en-US" dirty="0"/>
          </a:p>
        </p:txBody>
      </p:sp>
      <p:cxnSp>
        <p:nvCxnSpPr>
          <p:cNvPr id="60" name="꺾인 연결선 59"/>
          <p:cNvCxnSpPr>
            <a:stCxn id="9" idx="3"/>
            <a:endCxn id="58" idx="1"/>
          </p:cNvCxnSpPr>
          <p:nvPr/>
        </p:nvCxnSpPr>
        <p:spPr>
          <a:xfrm>
            <a:off x="9500351" y="3062058"/>
            <a:ext cx="627808" cy="2561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10" idx="3"/>
            <a:endCxn id="58" idx="1"/>
          </p:cNvCxnSpPr>
          <p:nvPr/>
        </p:nvCxnSpPr>
        <p:spPr>
          <a:xfrm flipV="1">
            <a:off x="9500350" y="3318178"/>
            <a:ext cx="627809" cy="2439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0128059" y="5264341"/>
            <a:ext cx="1189749" cy="36933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휴가 확인</a:t>
            </a:r>
            <a:endParaRPr lang="ko-KR" altLang="en-US" dirty="0"/>
          </a:p>
        </p:txBody>
      </p:sp>
      <p:cxnSp>
        <p:nvCxnSpPr>
          <p:cNvPr id="66" name="꺾인 연결선 65"/>
          <p:cNvCxnSpPr>
            <a:stCxn id="19" idx="3"/>
            <a:endCxn id="65" idx="1"/>
          </p:cNvCxnSpPr>
          <p:nvPr/>
        </p:nvCxnSpPr>
        <p:spPr>
          <a:xfrm>
            <a:off x="9384933" y="5198557"/>
            <a:ext cx="743126" cy="2504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20" idx="3"/>
            <a:endCxn id="65" idx="1"/>
          </p:cNvCxnSpPr>
          <p:nvPr/>
        </p:nvCxnSpPr>
        <p:spPr>
          <a:xfrm flipV="1">
            <a:off x="9384932" y="5449007"/>
            <a:ext cx="743127" cy="2496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2688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49079" y="274236"/>
            <a:ext cx="11021987" cy="445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/>
              <a:t>10. </a:t>
            </a:r>
            <a:r>
              <a:rPr lang="ko-KR" altLang="en-US" sz="2800" dirty="0" smtClean="0"/>
              <a:t>디자인 시스템 </a:t>
            </a:r>
            <a:r>
              <a:rPr lang="en-US" altLang="ko-KR" sz="2800" dirty="0" smtClean="0"/>
              <a:t>(1)</a:t>
            </a:r>
            <a:endParaRPr lang="ko-KR" altLang="en-US" sz="28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978" y="719666"/>
            <a:ext cx="4762500" cy="4762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42619" y="5477932"/>
            <a:ext cx="11192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0070C0"/>
                </a:solidFill>
              </a:rPr>
              <a:t>Logo</a:t>
            </a:r>
            <a:endParaRPr lang="ko-KR" altLang="en-US" sz="3200" dirty="0">
              <a:solidFill>
                <a:srgbClr val="0070C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688" y="2522662"/>
            <a:ext cx="1156508" cy="11565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07708" y="5477932"/>
            <a:ext cx="15644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0070C0"/>
                </a:solidFill>
              </a:rPr>
              <a:t>Favicon</a:t>
            </a:r>
            <a:endParaRPr lang="ko-KR" alt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12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649079" y="274236"/>
            <a:ext cx="11021987" cy="445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/>
              <a:t>10. </a:t>
            </a:r>
            <a:r>
              <a:rPr lang="ko-KR" altLang="en-US" sz="2800" dirty="0" smtClean="0"/>
              <a:t>디자인 시스템 </a:t>
            </a:r>
            <a:r>
              <a:rPr lang="en-US" altLang="ko-KR" sz="2800" dirty="0" smtClean="0"/>
              <a:t>(2)</a:t>
            </a:r>
            <a:endParaRPr lang="ko-KR" altLang="en-US" sz="2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691" y="2569758"/>
            <a:ext cx="4514850" cy="5048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0901" y="4124456"/>
            <a:ext cx="334642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Font family : Suit-medium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출처</a:t>
            </a:r>
            <a:r>
              <a:rPr lang="en-US" altLang="ko-KR" sz="1400" dirty="0"/>
              <a:t>) </a:t>
            </a:r>
            <a:r>
              <a:rPr lang="en-US" altLang="ko-KR" sz="1400" u="sng" dirty="0">
                <a:solidFill>
                  <a:srgbClr val="0070C0"/>
                </a:solidFill>
              </a:rPr>
              <a:t>https://noonnu.cc/font_page/844</a:t>
            </a:r>
            <a:endParaRPr lang="ko-KR" altLang="en-US" sz="1400" u="sng" dirty="0">
              <a:solidFill>
                <a:srgbClr val="0070C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7" t="167" r="227" b="20334"/>
          <a:stretch/>
        </p:blipFill>
        <p:spPr>
          <a:xfrm>
            <a:off x="6769331" y="992377"/>
            <a:ext cx="3671454" cy="393229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87405" y="5469619"/>
            <a:ext cx="1013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0070C0"/>
                </a:solidFill>
              </a:rPr>
              <a:t>Font</a:t>
            </a:r>
            <a:endParaRPr lang="ko-KR" altLang="en-US" sz="3200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13389" y="5469619"/>
            <a:ext cx="1183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0070C0"/>
                </a:solidFill>
              </a:rPr>
              <a:t>Color</a:t>
            </a:r>
            <a:endParaRPr lang="ko-KR" alt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61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436313"/>
              </p:ext>
            </p:extLst>
          </p:nvPr>
        </p:nvGraphicFramePr>
        <p:xfrm>
          <a:off x="649080" y="968440"/>
          <a:ext cx="11021986" cy="5594551"/>
        </p:xfrm>
        <a:graphic>
          <a:graphicData uri="http://schemas.openxmlformats.org/drawingml/2006/table">
            <a:tbl>
              <a:tblPr/>
              <a:tblGrid>
                <a:gridCol w="1223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3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6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06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74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34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일자</a:t>
                      </a: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 개정 내용</a:t>
                      </a: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확정 여부</a:t>
                      </a: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0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Ver1.0.0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조동현</a:t>
                      </a: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2022.10.11</a:t>
                      </a: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최초 작성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서비스 개요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페르소나 추가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확정</a:t>
                      </a: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0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Ver.1.1.0</a:t>
                      </a:r>
                      <a:endParaRPr lang="ko-KR" altLang="en-US" sz="120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조동현</a:t>
                      </a: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2022.10.12</a:t>
                      </a: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와이어 프레임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 구조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사이트 맵 구조 및 상세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프로세스 정의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디자인 시스템 추가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사이트 맵 수정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확정</a:t>
                      </a: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0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0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30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30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30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30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030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030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030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030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8" name="제목 1"/>
          <p:cNvSpPr txBox="1">
            <a:spLocks/>
          </p:cNvSpPr>
          <p:nvPr/>
        </p:nvSpPr>
        <p:spPr>
          <a:xfrm>
            <a:off x="649079" y="300041"/>
            <a:ext cx="11021987" cy="445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/>
              <a:t>1. </a:t>
            </a:r>
            <a:r>
              <a:rPr lang="ko-KR" altLang="en-US" sz="2800" dirty="0" smtClean="0"/>
              <a:t>개정 이력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69304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49079" y="300041"/>
            <a:ext cx="11021987" cy="445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/>
              <a:t>2. </a:t>
            </a:r>
            <a:r>
              <a:rPr lang="ko-KR" altLang="en-US" sz="2800" dirty="0" smtClean="0"/>
              <a:t>서비스 개요</a:t>
            </a:r>
            <a:endParaRPr lang="ko-KR" altLang="en-US" sz="2800" dirty="0"/>
          </a:p>
        </p:txBody>
      </p:sp>
      <p:graphicFrame>
        <p:nvGraphicFramePr>
          <p:cNvPr id="5" name="Group 2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442827"/>
              </p:ext>
            </p:extLst>
          </p:nvPr>
        </p:nvGraphicFramePr>
        <p:xfrm>
          <a:off x="1558180" y="2240288"/>
          <a:ext cx="9203784" cy="2718838"/>
        </p:xfrm>
        <a:graphic>
          <a:graphicData uri="http://schemas.openxmlformats.org/drawingml/2006/table">
            <a:tbl>
              <a:tblPr/>
              <a:tblGrid>
                <a:gridCol w="1111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2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2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 배경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설계 목적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미용실 예약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매출 관리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&amp;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직원 휴가 관리를 용이하게 하기 위함</a:t>
                      </a: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기대 효과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매출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예약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직원 휴가를 한 눈에 볼 수 있음</a:t>
                      </a: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 요약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일별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월별 매출 확인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예약 추가 및 변경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금일과 명일 예약 확인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휴가 일정 추가 및 변경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금월과 명월 휴가 일정 확인</a:t>
                      </a: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기타 사항</a:t>
                      </a: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5757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49079" y="300041"/>
            <a:ext cx="11021987" cy="445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3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요구사항 정의</a:t>
            </a:r>
            <a:endParaRPr lang="ko-KR" altLang="en-US" sz="2800" dirty="0"/>
          </a:p>
        </p:txBody>
      </p:sp>
      <p:graphicFrame>
        <p:nvGraphicFramePr>
          <p:cNvPr id="5" name="Group 2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637968"/>
              </p:ext>
            </p:extLst>
          </p:nvPr>
        </p:nvGraphicFramePr>
        <p:xfrm>
          <a:off x="649078" y="745477"/>
          <a:ext cx="11021987" cy="5613766"/>
        </p:xfrm>
        <a:graphic>
          <a:graphicData uri="http://schemas.openxmlformats.org/drawingml/2006/table">
            <a:tbl>
              <a:tblPr/>
              <a:tblGrid>
                <a:gridCol w="767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0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5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380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22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순번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RFP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확정 여부</a:t>
                      </a: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5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//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게시판 레이아웃 구성</a:t>
                      </a: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확정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화면 설계 적용</a:t>
                      </a: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5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//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상단 고화질 이미지</a:t>
                      </a: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확정</a:t>
                      </a: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가로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full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채우기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5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b="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//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게시판 상단 중요 공지</a:t>
                      </a: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확정</a:t>
                      </a: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bold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스타일 적용</a:t>
                      </a: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b="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//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글 작성 페이지 버튼 순서</a:t>
                      </a: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확정</a:t>
                      </a: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초기화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저장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보내기 순</a:t>
                      </a: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65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65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65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65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65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65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65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65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65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65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9329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49079" y="300041"/>
            <a:ext cx="11021987" cy="445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4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페르소나 </a:t>
            </a:r>
            <a:r>
              <a:rPr lang="en-US" altLang="ko-KR" sz="2800" dirty="0" smtClean="0"/>
              <a:t>(1)</a:t>
            </a:r>
            <a:endParaRPr lang="ko-KR" altLang="en-US" sz="2800" dirty="0"/>
          </a:p>
        </p:txBody>
      </p:sp>
      <p:graphicFrame>
        <p:nvGraphicFramePr>
          <p:cNvPr id="5" name="표 13">
            <a:extLst>
              <a:ext uri="{FF2B5EF4-FFF2-40B4-BE49-F238E27FC236}">
                <a16:creationId xmlns:a16="http://schemas.microsoft.com/office/drawing/2014/main" id="{22342564-AFF0-4D53-A235-8C0183F1F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020117"/>
              </p:ext>
            </p:extLst>
          </p:nvPr>
        </p:nvGraphicFramePr>
        <p:xfrm>
          <a:off x="2060494" y="972525"/>
          <a:ext cx="2209547" cy="223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5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2248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/>
                      </a:pPr>
                      <a:endParaRPr lang="en-US" altLang="ko-KR" sz="1000" b="0" i="0" kern="1200" spc="-8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>
                        <a:lnSpc>
                          <a:spcPct val="120000"/>
                        </a:lnSpc>
                        <a:defRPr/>
                      </a:pPr>
                      <a:endParaRPr lang="en-US" altLang="ko-KR" sz="1000" b="0" i="0" kern="1200" spc="-8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>
                        <a:lnSpc>
                          <a:spcPct val="120000"/>
                        </a:lnSpc>
                        <a:defRPr/>
                      </a:pPr>
                      <a:endParaRPr lang="en-US" altLang="ko-KR" sz="1000" b="0" spc="-8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표 13">
            <a:extLst>
              <a:ext uri="{FF2B5EF4-FFF2-40B4-BE49-F238E27FC236}">
                <a16:creationId xmlns:a16="http://schemas.microsoft.com/office/drawing/2014/main" id="{0D472C5C-7761-49B6-861F-520AB9BDE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689222"/>
              </p:ext>
            </p:extLst>
          </p:nvPr>
        </p:nvGraphicFramePr>
        <p:xfrm>
          <a:off x="2060494" y="3502104"/>
          <a:ext cx="2221375" cy="3041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4081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600" b="1" spc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차은우</a:t>
                      </a:r>
                      <a:endParaRPr lang="en-US" altLang="ko-KR" sz="1600" b="1" spc="-8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77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endParaRPr lang="en-US" altLang="ko-KR" sz="900" b="0" spc="-8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51123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5C2F29E-F7D4-4D77-B717-EE278E37BECA}"/>
              </a:ext>
            </a:extLst>
          </p:cNvPr>
          <p:cNvSpPr txBox="1"/>
          <p:nvPr/>
        </p:nvSpPr>
        <p:spPr>
          <a:xfrm>
            <a:off x="2247304" y="4212885"/>
            <a:ext cx="10101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Clr>
                <a:srgbClr val="2BC0BE"/>
              </a:buClr>
              <a:buFont typeface="Arial"/>
              <a:buChar char="•"/>
            </a:pPr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나이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200000"/>
              </a:lnSpc>
              <a:buClr>
                <a:srgbClr val="2BC0BE"/>
              </a:buClr>
              <a:buFont typeface="Arial"/>
              <a:buChar char="•"/>
            </a:pPr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직업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200000"/>
              </a:lnSpc>
              <a:buClr>
                <a:srgbClr val="2BC0BE"/>
              </a:buClr>
              <a:buFont typeface="Arial"/>
              <a:buChar char="•"/>
            </a:pPr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결혼여부</a:t>
            </a:r>
            <a:endParaRPr lang="en-GB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200000"/>
              </a:lnSpc>
              <a:buClr>
                <a:srgbClr val="2BC0BE"/>
              </a:buClr>
              <a:buFont typeface="Arial"/>
              <a:buChar char="•"/>
            </a:pPr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취미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89CDF7-27AA-4AA6-8D23-B33918FEDC5A}"/>
              </a:ext>
            </a:extLst>
          </p:cNvPr>
          <p:cNvSpPr txBox="1"/>
          <p:nvPr/>
        </p:nvSpPr>
        <p:spPr>
          <a:xfrm>
            <a:off x="3143949" y="4212885"/>
            <a:ext cx="11260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Clr>
                <a:srgbClr val="2BC0BE"/>
              </a:buClr>
            </a:pP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200000"/>
              </a:lnSpc>
              <a:buClr>
                <a:srgbClr val="2BC0BE"/>
              </a:buClr>
            </a:pP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미용실 막내 직원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200000"/>
              </a:lnSpc>
              <a:buClr>
                <a:srgbClr val="2BC0BE"/>
              </a:buClr>
            </a:pP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미혼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200000"/>
              </a:lnSpc>
              <a:buClr>
                <a:srgbClr val="2BC0BE"/>
              </a:buClr>
            </a:pP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노래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춤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9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829133"/>
              </p:ext>
            </p:extLst>
          </p:nvPr>
        </p:nvGraphicFramePr>
        <p:xfrm>
          <a:off x="4462264" y="972526"/>
          <a:ext cx="5992568" cy="5571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6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6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336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spc="-8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프로필</a:t>
                      </a:r>
                      <a:endParaRPr lang="en-US" altLang="ko-KR" sz="1000" b="1" spc="-8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spc="-8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동기</a:t>
                      </a:r>
                      <a:endParaRPr lang="en-US" altLang="ko-KR" sz="1000" b="1" spc="-8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2351">
                <a:tc>
                  <a:txBody>
                    <a:bodyPr/>
                    <a:lstStyle/>
                    <a:p>
                      <a:pPr marL="171450" lvl="0" indent="-171450">
                        <a:lnSpc>
                          <a:spcPct val="150000"/>
                        </a:lnSpc>
                        <a:buClr>
                          <a:srgbClr val="2BC0BE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 smtClean="0">
                          <a:solidFill>
                            <a:srgbClr val="7F7F7F"/>
                          </a:solidFill>
                        </a:rPr>
                        <a:t>H </a:t>
                      </a:r>
                      <a:r>
                        <a:rPr lang="ko-KR" altLang="en-US" sz="1000" dirty="0" smtClean="0">
                          <a:solidFill>
                            <a:srgbClr val="7F7F7F"/>
                          </a:solidFill>
                        </a:rPr>
                        <a:t>미용실의 막내 직원</a:t>
                      </a:r>
                      <a:r>
                        <a:rPr lang="en-US" altLang="ko-KR" sz="1000" dirty="0" smtClean="0">
                          <a:solidFill>
                            <a:srgbClr val="7F7F7F"/>
                          </a:solidFill>
                        </a:rPr>
                        <a:t>.</a:t>
                      </a:r>
                      <a:endParaRPr lang="ko-KR" altLang="en-US" sz="1000" dirty="0" smtClean="0">
                        <a:solidFill>
                          <a:srgbClr val="7F7F7F"/>
                        </a:solidFill>
                      </a:endParaRPr>
                    </a:p>
                    <a:p>
                      <a:pPr marL="171450" lvl="0" indent="-171450">
                        <a:lnSpc>
                          <a:spcPct val="150000"/>
                        </a:lnSpc>
                        <a:buClr>
                          <a:srgbClr val="2BC0BE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rgbClr val="7F7F7F"/>
                          </a:solidFill>
                        </a:rPr>
                        <a:t>그는 매달 </a:t>
                      </a:r>
                      <a:r>
                        <a:rPr lang="en-US" altLang="ko-KR" sz="1000" dirty="0" smtClean="0">
                          <a:solidFill>
                            <a:srgbClr val="7F7F7F"/>
                          </a:solidFill>
                        </a:rPr>
                        <a:t>1</a:t>
                      </a:r>
                      <a:r>
                        <a:rPr lang="ko-KR" altLang="en-US" sz="1000" dirty="0" smtClean="0">
                          <a:solidFill>
                            <a:srgbClr val="7F7F7F"/>
                          </a:solidFill>
                        </a:rPr>
                        <a:t>일 선배들을 따라다니며 휴가 일정을 여쭤보고 수기로 작성한다</a:t>
                      </a:r>
                      <a:r>
                        <a:rPr lang="en-US" altLang="ko-KR" sz="1000" dirty="0" smtClean="0">
                          <a:solidFill>
                            <a:srgbClr val="7F7F7F"/>
                          </a:solidFill>
                        </a:rPr>
                        <a:t>.</a:t>
                      </a:r>
                    </a:p>
                    <a:p>
                      <a:pPr marL="171450" lvl="0" indent="-171450">
                        <a:lnSpc>
                          <a:spcPct val="150000"/>
                        </a:lnSpc>
                        <a:buClr>
                          <a:srgbClr val="2BC0BE"/>
                        </a:buClr>
                        <a:buFont typeface="Arial" panose="020B0604020202020204" pitchFamily="34" charset="0"/>
                        <a:buChar char="•"/>
                      </a:pPr>
                      <a:endParaRPr lang="en-US" altLang="ko-KR" sz="1000" dirty="0" smtClean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000" b="0" i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간단한 온라인 휴가 작성 프로그램일 것</a:t>
                      </a:r>
                      <a:r>
                        <a:rPr lang="en-US" altLang="ko-KR" sz="1000" b="0" i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 i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36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spc="-8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+mn-ea"/>
                          <a:cs typeface="Times New Roman" pitchFamily="18" charset="0"/>
                        </a:rPr>
                        <a:t>불만사항</a:t>
                      </a:r>
                      <a:endParaRPr lang="en-US" altLang="ko-KR" sz="1000" b="1" spc="-8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spc="-8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목적</a:t>
                      </a:r>
                      <a:endParaRPr lang="en-US" altLang="ko-KR" sz="1000" b="1" spc="-8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979477"/>
                  </a:ext>
                </a:extLst>
              </a:tr>
              <a:tr h="2342351">
                <a:tc>
                  <a:txBody>
                    <a:bodyPr/>
                    <a:lstStyle/>
                    <a:p>
                      <a:pPr marL="171450" lvl="0" indent="-171450">
                        <a:lnSpc>
                          <a:spcPct val="150000"/>
                        </a:lnSpc>
                        <a:buClr>
                          <a:srgbClr val="2BC0BE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rgbClr val="7F7F7F"/>
                          </a:solidFill>
                        </a:rPr>
                        <a:t>낙후된 시설의 미용실에서 일하며 선배들의 휴가를 본인이 모두 도맡아 작성하는 것</a:t>
                      </a:r>
                      <a:r>
                        <a:rPr lang="en-US" altLang="ko-KR" sz="1000" dirty="0" smtClean="0">
                          <a:solidFill>
                            <a:srgbClr val="7F7F7F"/>
                          </a:solidFill>
                        </a:rPr>
                        <a:t>.</a:t>
                      </a:r>
                      <a:endParaRPr lang="ko-KR" altLang="en-US" sz="1000" dirty="0" smtClean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000" b="0" i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휴가 일정 및 기간을 간단하게 작성하고 저장할 수 있는 시스템</a:t>
                      </a:r>
                      <a:r>
                        <a:rPr lang="ko-KR" altLang="en-US" sz="1000" b="0" i="0" kern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필요</a:t>
                      </a:r>
                      <a:r>
                        <a:rPr lang="en-US" altLang="ko-KR" sz="1000" b="0" i="0" kern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 i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809170"/>
                  </a:ext>
                </a:extLst>
              </a:tr>
            </a:tbl>
          </a:graphicData>
        </a:graphic>
      </p:graphicFrame>
      <p:pic>
        <p:nvPicPr>
          <p:cNvPr id="1026" name="Picture 2" descr="차은우, 온라인이 들썩거린 증명사진…연예인은 진짜 다르구나 : 네이트뉴스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820" y="1008529"/>
            <a:ext cx="2100893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977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13">
            <a:extLst>
              <a:ext uri="{FF2B5EF4-FFF2-40B4-BE49-F238E27FC236}">
                <a16:creationId xmlns:a16="http://schemas.microsoft.com/office/drawing/2014/main" id="{22342564-AFF0-4D53-A235-8C0183F1F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03980"/>
              </p:ext>
            </p:extLst>
          </p:nvPr>
        </p:nvGraphicFramePr>
        <p:xfrm>
          <a:off x="2060494" y="972525"/>
          <a:ext cx="2209547" cy="223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5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2248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/>
                      </a:pPr>
                      <a:endParaRPr lang="en-US" altLang="ko-KR" sz="1000" b="0" i="0" kern="1200" spc="-8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>
                        <a:lnSpc>
                          <a:spcPct val="120000"/>
                        </a:lnSpc>
                        <a:defRPr/>
                      </a:pPr>
                      <a:endParaRPr lang="en-US" altLang="ko-KR" sz="1000" b="0" i="0" kern="1200" spc="-8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>
                        <a:lnSpc>
                          <a:spcPct val="120000"/>
                        </a:lnSpc>
                        <a:defRPr/>
                      </a:pPr>
                      <a:endParaRPr lang="en-US" altLang="ko-KR" sz="1000" b="0" spc="-8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표 13">
            <a:extLst>
              <a:ext uri="{FF2B5EF4-FFF2-40B4-BE49-F238E27FC236}">
                <a16:creationId xmlns:a16="http://schemas.microsoft.com/office/drawing/2014/main" id="{0D472C5C-7761-49B6-861F-520AB9BDE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824908"/>
              </p:ext>
            </p:extLst>
          </p:nvPr>
        </p:nvGraphicFramePr>
        <p:xfrm>
          <a:off x="2060494" y="3502104"/>
          <a:ext cx="2221375" cy="3041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4081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600" b="1" spc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한원장</a:t>
                      </a:r>
                      <a:endParaRPr lang="en-US" altLang="ko-KR" sz="1600" b="1" spc="-8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77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endParaRPr lang="en-US" altLang="ko-KR" sz="900" b="0" spc="-8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51123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5C2F29E-F7D4-4D77-B717-EE278E37BECA}"/>
              </a:ext>
            </a:extLst>
          </p:cNvPr>
          <p:cNvSpPr txBox="1"/>
          <p:nvPr/>
        </p:nvSpPr>
        <p:spPr>
          <a:xfrm>
            <a:off x="2247304" y="4212885"/>
            <a:ext cx="10101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Clr>
                <a:srgbClr val="2BC0BE"/>
              </a:buClr>
              <a:buFont typeface="Arial"/>
              <a:buChar char="•"/>
            </a:pPr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나이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200000"/>
              </a:lnSpc>
              <a:buClr>
                <a:srgbClr val="2BC0BE"/>
              </a:buClr>
              <a:buFont typeface="Arial"/>
              <a:buChar char="•"/>
            </a:pPr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직업</a:t>
            </a:r>
            <a:endParaRPr lang="en-US" sz="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200000"/>
              </a:lnSpc>
              <a:buClr>
                <a:srgbClr val="2BC0BE"/>
              </a:buClr>
              <a:buFont typeface="Arial"/>
              <a:buChar char="•"/>
            </a:pPr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결혼여부</a:t>
            </a:r>
            <a:endParaRPr lang="en-GB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200000"/>
              </a:lnSpc>
              <a:buClr>
                <a:srgbClr val="2BC0BE"/>
              </a:buClr>
              <a:buFont typeface="Arial"/>
              <a:buChar char="•"/>
            </a:pPr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취미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89CDF7-27AA-4AA6-8D23-B33918FEDC5A}"/>
              </a:ext>
            </a:extLst>
          </p:cNvPr>
          <p:cNvSpPr txBox="1"/>
          <p:nvPr/>
        </p:nvSpPr>
        <p:spPr>
          <a:xfrm>
            <a:off x="3143949" y="4212885"/>
            <a:ext cx="10101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Clr>
                <a:srgbClr val="2BC0BE"/>
              </a:buClr>
            </a:pP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47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200000"/>
              </a:lnSpc>
              <a:buClr>
                <a:srgbClr val="2BC0BE"/>
              </a:buClr>
            </a:pP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미용실 원장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200000"/>
              </a:lnSpc>
              <a:buClr>
                <a:srgbClr val="2BC0BE"/>
              </a:buClr>
            </a:pP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기혼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200000"/>
              </a:lnSpc>
              <a:buClr>
                <a:srgbClr val="2BC0BE"/>
              </a:buClr>
            </a:pP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여행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8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308851"/>
              </p:ext>
            </p:extLst>
          </p:nvPr>
        </p:nvGraphicFramePr>
        <p:xfrm>
          <a:off x="4462264" y="972526"/>
          <a:ext cx="5992568" cy="5571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6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6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336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spc="-8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프로필</a:t>
                      </a:r>
                      <a:endParaRPr lang="en-US" altLang="ko-KR" sz="1000" b="1" spc="-8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spc="-8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동기</a:t>
                      </a:r>
                      <a:endParaRPr lang="en-US" altLang="ko-KR" sz="1000" b="1" spc="-8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2351">
                <a:tc>
                  <a:txBody>
                    <a:bodyPr/>
                    <a:lstStyle/>
                    <a:p>
                      <a:pPr marL="171450" lvl="0" indent="-171450">
                        <a:lnSpc>
                          <a:spcPct val="150000"/>
                        </a:lnSpc>
                        <a:buClr>
                          <a:srgbClr val="2BC0BE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rgbClr val="7F7F7F"/>
                          </a:solidFill>
                        </a:rPr>
                        <a:t>그녀는 </a:t>
                      </a:r>
                      <a:r>
                        <a:rPr lang="en-US" altLang="ko-KR" sz="1000" dirty="0" smtClean="0">
                          <a:solidFill>
                            <a:srgbClr val="7F7F7F"/>
                          </a:solidFill>
                        </a:rPr>
                        <a:t>S </a:t>
                      </a:r>
                      <a:r>
                        <a:rPr lang="ko-KR" altLang="en-US" sz="1000" dirty="0" smtClean="0">
                          <a:solidFill>
                            <a:srgbClr val="7F7F7F"/>
                          </a:solidFill>
                        </a:rPr>
                        <a:t>미용실의 원장이다</a:t>
                      </a:r>
                      <a:r>
                        <a:rPr lang="en-US" altLang="ko-KR" sz="1000" dirty="0" smtClean="0">
                          <a:solidFill>
                            <a:srgbClr val="7F7F7F"/>
                          </a:solidFill>
                        </a:rPr>
                        <a:t>.</a:t>
                      </a:r>
                    </a:p>
                    <a:p>
                      <a:pPr marL="171450" lvl="0" indent="-171450">
                        <a:lnSpc>
                          <a:spcPct val="150000"/>
                        </a:lnSpc>
                        <a:buClr>
                          <a:srgbClr val="2BC0BE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rgbClr val="7F7F7F"/>
                          </a:solidFill>
                        </a:rPr>
                        <a:t>몇 달간 미용실의 매출이 들쑥날쑥하여 변화 추이를 알고 싶다</a:t>
                      </a:r>
                      <a:r>
                        <a:rPr lang="en-US" altLang="ko-KR" sz="1000" dirty="0" smtClean="0">
                          <a:solidFill>
                            <a:srgbClr val="7F7F7F"/>
                          </a:solidFill>
                        </a:rPr>
                        <a:t>.</a:t>
                      </a:r>
                    </a:p>
                    <a:p>
                      <a:pPr marL="171450" lvl="0" indent="-171450">
                        <a:lnSpc>
                          <a:spcPct val="150000"/>
                        </a:lnSpc>
                        <a:buClr>
                          <a:srgbClr val="2BC0BE"/>
                        </a:buClr>
                        <a:buFont typeface="Arial" panose="020B0604020202020204" pitchFamily="34" charset="0"/>
                        <a:buChar char="•"/>
                      </a:pPr>
                      <a:endParaRPr lang="ko-KR" altLang="en-US" sz="1000" dirty="0" smtClean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000" b="0" i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그래프</a:t>
                      </a:r>
                      <a:r>
                        <a:rPr lang="en-US" altLang="ko-KR" sz="1000" b="0" i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표를 이용하는 시스템일 것</a:t>
                      </a:r>
                      <a:r>
                        <a:rPr lang="en-US" altLang="ko-KR" sz="1000" b="0" i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i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매출의 폭을 한 눈에 알아보기 쉬울 것</a:t>
                      </a:r>
                      <a:r>
                        <a:rPr lang="en-US" altLang="ko-KR" sz="1000" b="0" i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algn="l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endParaRPr lang="ko-KR" altLang="en-US" sz="1000" b="0" i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36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spc="-8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+mn-ea"/>
                          <a:cs typeface="Times New Roman" pitchFamily="18" charset="0"/>
                        </a:rPr>
                        <a:t>불만사항</a:t>
                      </a:r>
                      <a:endParaRPr lang="en-US" altLang="ko-KR" sz="1000" b="1" spc="-8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spc="-8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목적</a:t>
                      </a:r>
                      <a:endParaRPr lang="en-US" altLang="ko-KR" sz="1000" b="1" spc="-8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979477"/>
                  </a:ext>
                </a:extLst>
              </a:tr>
              <a:tr h="2342351">
                <a:tc>
                  <a:txBody>
                    <a:bodyPr/>
                    <a:lstStyle/>
                    <a:p>
                      <a:pPr marL="171450" lvl="0" indent="-171450">
                        <a:lnSpc>
                          <a:spcPct val="150000"/>
                        </a:lnSpc>
                        <a:buClr>
                          <a:srgbClr val="2BC0BE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rgbClr val="7F7F7F"/>
                          </a:solidFill>
                        </a:rPr>
                        <a:t>매출의 변화 폭을 한 눈에 보고 싶음</a:t>
                      </a:r>
                      <a:r>
                        <a:rPr lang="en-US" altLang="ko-KR" sz="1000" dirty="0" smtClean="0">
                          <a:solidFill>
                            <a:srgbClr val="7F7F7F"/>
                          </a:solidFill>
                        </a:rPr>
                        <a:t>.</a:t>
                      </a:r>
                    </a:p>
                    <a:p>
                      <a:pPr marL="171450" lvl="0" indent="-171450">
                        <a:lnSpc>
                          <a:spcPct val="150000"/>
                        </a:lnSpc>
                        <a:buClr>
                          <a:srgbClr val="2BC0BE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rgbClr val="7F7F7F"/>
                          </a:solidFill>
                        </a:rPr>
                        <a:t>다른 프로그램들은 사용하기 어려움</a:t>
                      </a:r>
                      <a:r>
                        <a:rPr lang="en-US" altLang="ko-KR" sz="1000" dirty="0" smtClean="0">
                          <a:solidFill>
                            <a:srgbClr val="7F7F7F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000" b="0" i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간단한 조작법을 통한 매출 확인</a:t>
                      </a:r>
                      <a:endParaRPr lang="en-US" altLang="ko-KR" sz="1000" b="0" i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000" b="0" i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매일</a:t>
                      </a:r>
                      <a:r>
                        <a:rPr lang="en-US" altLang="ko-KR" sz="1000" b="0" i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매달</a:t>
                      </a:r>
                      <a:r>
                        <a:rPr lang="en-US" altLang="ko-KR" sz="1000" b="0" i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000" b="0" i="0" kern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kern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매년의 매출을 확인할 수 있고</a:t>
                      </a:r>
                      <a:r>
                        <a:rPr lang="en-US" altLang="ko-KR" sz="1000" b="0" i="0" kern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kern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보기 쉽게 그래프</a:t>
                      </a:r>
                      <a:r>
                        <a:rPr lang="en-US" altLang="ko-KR" sz="1000" b="0" i="0" kern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kern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표로 표현할 것</a:t>
                      </a:r>
                      <a:r>
                        <a:rPr lang="en-US" altLang="ko-KR" sz="1000" b="0" i="0" kern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 i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809170"/>
                  </a:ext>
                </a:extLst>
              </a:tr>
            </a:tbl>
          </a:graphicData>
        </a:graphic>
      </p:graphicFrame>
      <p:sp>
        <p:nvSpPr>
          <p:cNvPr id="10" name="제목 1"/>
          <p:cNvSpPr txBox="1">
            <a:spLocks/>
          </p:cNvSpPr>
          <p:nvPr/>
        </p:nvSpPr>
        <p:spPr>
          <a:xfrm>
            <a:off x="649079" y="300041"/>
            <a:ext cx="11021987" cy="445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4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페르소나 </a:t>
            </a:r>
            <a:r>
              <a:rPr lang="en-US" altLang="ko-KR" sz="2800" dirty="0" smtClean="0"/>
              <a:t>(2)</a:t>
            </a:r>
            <a:endParaRPr lang="ko-KR" altLang="en-US" sz="2800" dirty="0"/>
          </a:p>
        </p:txBody>
      </p:sp>
      <p:pic>
        <p:nvPicPr>
          <p:cNvPr id="2050" name="Picture 2" descr="인터뷰] 성현아 “평범한 40대 여자 이야기 들려줄게요” - 스포츠경향 | 뉴스배달부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820" y="1008529"/>
            <a:ext cx="2100893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647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12192000" cy="6096000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649079" y="300041"/>
            <a:ext cx="11021987" cy="445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5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와이어 프레임 </a:t>
            </a:r>
            <a:r>
              <a:rPr lang="en-US" altLang="ko-KR" sz="2800" dirty="0" smtClean="0"/>
              <a:t>(1)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99696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12192000" cy="6096000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649079" y="300041"/>
            <a:ext cx="11021987" cy="445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5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와이어 프레임 </a:t>
            </a:r>
            <a:r>
              <a:rPr lang="en-US" altLang="ko-KR" sz="2800" dirty="0" smtClean="0"/>
              <a:t>(2)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39119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835</Words>
  <Application>Microsoft Office PowerPoint</Application>
  <PresentationFormat>와이드스크린</PresentationFormat>
  <Paragraphs>293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굴림</vt:lpstr>
      <vt:lpstr>돋움</vt:lpstr>
      <vt:lpstr>돋움체</vt:lpstr>
      <vt:lpstr>맑은 고딕</vt:lpstr>
      <vt:lpstr>Arial</vt:lpstr>
      <vt:lpstr>Tahoma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hi-guro</dc:creator>
  <cp:lastModifiedBy>hi-guro</cp:lastModifiedBy>
  <cp:revision>88</cp:revision>
  <dcterms:created xsi:type="dcterms:W3CDTF">2022-10-11T05:47:54Z</dcterms:created>
  <dcterms:modified xsi:type="dcterms:W3CDTF">2022-10-12T08:39:30Z</dcterms:modified>
</cp:coreProperties>
</file>