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2" autoAdjust="0"/>
    <p:restoredTop sz="94660"/>
  </p:normalViewPr>
  <p:slideViewPr>
    <p:cSldViewPr>
      <p:cViewPr varScale="1">
        <p:scale>
          <a:sx n="94" d="100"/>
          <a:sy n="94" d="100"/>
        </p:scale>
        <p:origin x="5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A1C8-609E-4F27-88D2-04DE35DE8331}" type="datetimeFigureOut">
              <a:rPr lang="ko-KR" altLang="en-US" smtClean="0"/>
              <a:pPr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72D6-3A4C-4D45-9968-B5337BB16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A1C8-609E-4F27-88D2-04DE35DE8331}" type="datetimeFigureOut">
              <a:rPr lang="ko-KR" altLang="en-US" smtClean="0"/>
              <a:pPr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72D6-3A4C-4D45-9968-B5337BB16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A1C8-609E-4F27-88D2-04DE35DE8331}" type="datetimeFigureOut">
              <a:rPr lang="ko-KR" altLang="en-US" smtClean="0"/>
              <a:pPr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72D6-3A4C-4D45-9968-B5337BB16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A1C8-609E-4F27-88D2-04DE35DE8331}" type="datetimeFigureOut">
              <a:rPr lang="ko-KR" altLang="en-US" smtClean="0"/>
              <a:pPr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72D6-3A4C-4D45-9968-B5337BB16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A1C8-609E-4F27-88D2-04DE35DE8331}" type="datetimeFigureOut">
              <a:rPr lang="ko-KR" altLang="en-US" smtClean="0"/>
              <a:pPr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72D6-3A4C-4D45-9968-B5337BB16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A1C8-609E-4F27-88D2-04DE35DE8331}" type="datetimeFigureOut">
              <a:rPr lang="ko-KR" altLang="en-US" smtClean="0"/>
              <a:pPr/>
              <a:t>2020-12-08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72D6-3A4C-4D45-9968-B5337BB16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A1C8-609E-4F27-88D2-04DE35DE8331}" type="datetimeFigureOut">
              <a:rPr lang="ko-KR" altLang="en-US" smtClean="0"/>
              <a:pPr/>
              <a:t>2020-12-08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72D6-3A4C-4D45-9968-B5337BB16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A1C8-609E-4F27-88D2-04DE35DE8331}" type="datetimeFigureOut">
              <a:rPr lang="ko-KR" altLang="en-US" smtClean="0"/>
              <a:pPr/>
              <a:t>2020-12-08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72D6-3A4C-4D45-9968-B5337BB16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A1C8-609E-4F27-88D2-04DE35DE8331}" type="datetimeFigureOut">
              <a:rPr lang="ko-KR" altLang="en-US" smtClean="0"/>
              <a:pPr/>
              <a:t>2020-12-08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72D6-3A4C-4D45-9968-B5337BB16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A1C8-609E-4F27-88D2-04DE35DE8331}" type="datetimeFigureOut">
              <a:rPr lang="ko-KR" altLang="en-US" smtClean="0"/>
              <a:pPr/>
              <a:t>2020-12-08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72D6-3A4C-4D45-9968-B5337BB16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A1C8-609E-4F27-88D2-04DE35DE8331}" type="datetimeFigureOut">
              <a:rPr lang="ko-KR" altLang="en-US" smtClean="0"/>
              <a:pPr/>
              <a:t>2020-12-08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72D6-3A4C-4D45-9968-B5337BB16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AA1C8-609E-4F27-88D2-04DE35DE8331}" type="datetimeFigureOut">
              <a:rPr lang="ko-KR" altLang="en-US" smtClean="0"/>
              <a:pPr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072D6-3A4C-4D45-9968-B5337BB16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 bwMode="auto">
          <a:xfrm>
            <a:off x="2296032" y="628139"/>
            <a:ext cx="2470756" cy="16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rtlCol="0">
            <a:noAutofit/>
          </a:bodyPr>
          <a:lstStyle/>
          <a:p>
            <a:pPr fontAlgn="base"/>
            <a:r>
              <a:rPr lang="ko-KR" altLang="en-US" sz="24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김민지</a:t>
            </a:r>
            <a:endParaRPr lang="en-US" altLang="ko-KR" sz="24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fontAlgn="base"/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26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직업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대학원생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성격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내성적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예민함</a:t>
            </a:r>
            <a:endParaRPr lang="ko-KR" altLang="en-US" sz="1600" b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2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476534"/>
              </p:ext>
            </p:extLst>
          </p:nvPr>
        </p:nvGraphicFramePr>
        <p:xfrm>
          <a:off x="2296032" y="2580220"/>
          <a:ext cx="6429381" cy="2995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7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1" spc="-8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동기 부여</a:t>
                      </a:r>
                      <a:endParaRPr lang="en-US" altLang="ko-KR" sz="12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-8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불만사항</a:t>
                      </a:r>
                      <a:endParaRPr lang="en-US" altLang="ko-KR" sz="12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-8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목적 </a:t>
                      </a:r>
                      <a:r>
                        <a:rPr lang="en-US" altLang="ko-KR" sz="1200" b="1" spc="-8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/ </a:t>
                      </a:r>
                      <a:r>
                        <a:rPr lang="ko-KR" altLang="en-US" sz="1200" b="1" spc="-8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기능 </a:t>
                      </a:r>
                      <a:r>
                        <a:rPr lang="en-US" altLang="ko-KR" sz="1200" b="1" spc="-8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/ </a:t>
                      </a:r>
                      <a:r>
                        <a:rPr lang="ko-KR" altLang="en-US" sz="1200" b="1" spc="-8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콘텐츠</a:t>
                      </a:r>
                      <a:endParaRPr lang="en-US" altLang="ko-KR" sz="12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739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7F7F7F"/>
                          </a:solidFill>
                        </a:rPr>
                        <a:t>질 좋고 카페인 함유량이 높은 커피</a:t>
                      </a:r>
                      <a:endParaRPr lang="en-US" altLang="ko-KR" sz="1200" dirty="0" smtClean="0">
                        <a:solidFill>
                          <a:srgbClr val="7F7F7F"/>
                        </a:solidFill>
                      </a:endParaRP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endParaRPr lang="ko-KR" altLang="en-US" sz="1200" dirty="0" smtClean="0">
                        <a:solidFill>
                          <a:srgbClr val="7F7F7F"/>
                        </a:solidFill>
                      </a:endParaRP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7F7F7F"/>
                          </a:solidFill>
                        </a:rPr>
                        <a:t>공부하기 좋은 조용한 분위기</a:t>
                      </a:r>
                      <a:endParaRPr lang="en-US" altLang="ko-KR" sz="1200" dirty="0" smtClean="0">
                        <a:solidFill>
                          <a:srgbClr val="7F7F7F"/>
                        </a:solidFill>
                      </a:endParaRP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endParaRPr lang="ko-KR" altLang="en-US" sz="1200" dirty="0" smtClean="0">
                        <a:solidFill>
                          <a:srgbClr val="7F7F7F"/>
                        </a:solidFill>
                      </a:endParaRP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7F7F7F"/>
                          </a:solidFill>
                        </a:rPr>
                        <a:t>캠퍼스와 가까운 좋은 위치</a:t>
                      </a:r>
                      <a:endParaRPr lang="en-GB" altLang="ko-KR" sz="1200" dirty="0">
                        <a:solidFill>
                          <a:srgbClr val="7F7F7F"/>
                        </a:solidFill>
                      </a:endParaRPr>
                    </a:p>
                  </a:txBody>
                  <a:tcPr marT="90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커피를 사기 위해 오래 기다리는 것</a:t>
                      </a:r>
                      <a:endParaRPr lang="en-US" altLang="ko-KR" sz="1200" b="0" i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endParaRPr lang="ko-KR" altLang="en-US" sz="1200" b="0" i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공부하기 바쁜데 카페 직원에게 방해를 받는 것</a:t>
                      </a:r>
                    </a:p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ko-KR" sz="12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커피가 충분히 강하지 않아 공부를 하다가 잠이 오는 것</a:t>
                      </a:r>
                      <a:endParaRPr lang="en-US" altLang="ko-KR" sz="1200" b="0" i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0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스마트폰을 이용해 주문하는 것</a:t>
                      </a:r>
                      <a:endParaRPr lang="en-US" altLang="ko-KR" sz="1200" b="0" i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0" i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메뉴와 ‘오늘의 </a:t>
                      </a:r>
                      <a:r>
                        <a:rPr lang="ko-KR" altLang="en-US" sz="1200" b="0" i="0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메뉴’를</a:t>
                      </a:r>
                      <a:r>
                        <a:rPr lang="ko-KR" altLang="en-US" sz="12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빨리 찾는 것</a:t>
                      </a:r>
                      <a:endParaRPr lang="en-US" altLang="ko-KR" sz="1200" b="0" i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endParaRPr lang="ko-KR" altLang="en-US" sz="1200" b="0" i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양질의 커피를 고르기 위해 커피에 대한 충분한 설명이 필요</a:t>
                      </a:r>
                    </a:p>
                  </a:txBody>
                  <a:tcPr marT="90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152242"/>
              </p:ext>
            </p:extLst>
          </p:nvPr>
        </p:nvGraphicFramePr>
        <p:xfrm>
          <a:off x="4572000" y="628139"/>
          <a:ext cx="4144537" cy="168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6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592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200" b="1" spc="-8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사용자</a:t>
                      </a:r>
                      <a:endParaRPr lang="en-US" altLang="ko-KR" sz="1200" b="1" spc="-8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lvl="0" indent="0" algn="ctr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200" b="1" spc="-8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니즈</a:t>
                      </a:r>
                      <a:endParaRPr lang="en-US" altLang="ko-KR" sz="1200" b="1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빠르고 제대로 된 서비스를 받길 원한다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스마트폰으로 온라인 주문을 할 수 있기를 원한다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직원에 의해 방해를 받는 것을 싫어한다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</a:p>
                  </a:txBody>
                  <a:tcPr marL="72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BEA156A-6E71-4F4B-BF10-449FBB9B9EC8}"/>
              </a:ext>
            </a:extLst>
          </p:cNvPr>
          <p:cNvSpPr txBox="1"/>
          <p:nvPr/>
        </p:nvSpPr>
        <p:spPr bwMode="auto">
          <a:xfrm>
            <a:off x="380978" y="2592302"/>
            <a:ext cx="1742749" cy="29833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square" lIns="36000" tIns="108000" rIns="36000" bIns="0" rtlCol="0">
            <a:noAutofit/>
          </a:bodyPr>
          <a:lstStyle/>
          <a:p>
            <a:pPr lvl="0" algn="just"/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그녀는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방해 없이 조용히 공부하고 책을 읽을 수 있는 장소가 필요한 대학원생이다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0" algn="just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algn="just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캠퍼스 내에서 대부분의 시간을 보내고 커피를 매우 좋아하기 때문에 페르소나 카페에 이상적인 고객이다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0" algn="just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https://lh6.googleusercontent.com/qqpXgc6AXLSS__W3hPnESGzfcWECsxWrMKktrbsViRdfWGPEV_xd_uo8btKrDeN5LM8iI_9-enIcVUUz5KM29tF_VSV38jRTkOz3YMXJkPZjg_ny33Jueh-eMfZDRR4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79" y="628139"/>
            <a:ext cx="165735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3">
            <a:extLst>
              <a:ext uri="{FF2B5EF4-FFF2-40B4-BE49-F238E27FC236}">
                <a16:creationId xmlns:a16="http://schemas.microsoft.com/office/drawing/2014/main" id="{22342564-AFF0-4D53-A235-8C0183F1F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66104"/>
              </p:ext>
            </p:extLst>
          </p:nvPr>
        </p:nvGraphicFramePr>
        <p:xfrm>
          <a:off x="346228" y="764704"/>
          <a:ext cx="2209547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24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i="0" kern="1200" spc="-8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i="0" kern="1200" spc="-8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spc="-8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표 13">
            <a:extLst>
              <a:ext uri="{FF2B5EF4-FFF2-40B4-BE49-F238E27FC236}">
                <a16:creationId xmlns:a16="http://schemas.microsoft.com/office/drawing/2014/main" id="{0D472C5C-7761-49B6-861F-520AB9BDE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482351"/>
              </p:ext>
            </p:extLst>
          </p:nvPr>
        </p:nvGraphicFramePr>
        <p:xfrm>
          <a:off x="346228" y="3294283"/>
          <a:ext cx="2221375" cy="304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408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이민호</a:t>
                      </a:r>
                      <a:endParaRPr lang="en-US" altLang="ko-KR" sz="1600" b="1" spc="-8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77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endParaRPr lang="en-US" altLang="ko-KR" sz="9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12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5C2F29E-F7D4-4D77-B717-EE278E37BECA}"/>
              </a:ext>
            </a:extLst>
          </p:cNvPr>
          <p:cNvSpPr txBox="1"/>
          <p:nvPr/>
        </p:nvSpPr>
        <p:spPr>
          <a:xfrm>
            <a:off x="533038" y="4005064"/>
            <a:ext cx="1010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나이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직업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거주지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결혼여부</a:t>
            </a:r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취미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89CDF7-27AA-4AA6-8D23-B33918FEDC5A}"/>
              </a:ext>
            </a:extLst>
          </p:cNvPr>
          <p:cNvSpPr txBox="1"/>
          <p:nvPr/>
        </p:nvSpPr>
        <p:spPr>
          <a:xfrm>
            <a:off x="1429683" y="4005064"/>
            <a:ext cx="1010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대학생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동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미혼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여행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0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623206"/>
              </p:ext>
            </p:extLst>
          </p:nvPr>
        </p:nvGraphicFramePr>
        <p:xfrm>
          <a:off x="2747998" y="764705"/>
          <a:ext cx="5992568" cy="5571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6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3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spc="-8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프로필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-8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동기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2351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7F7F7F"/>
                          </a:solidFill>
                        </a:rPr>
                        <a:t>그녀는 외식에 쓸 돈이 별로 없다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7F7F7F"/>
                          </a:solidFill>
                        </a:rPr>
                        <a:t>친구와 어울리기 좋아해 매일 친구들과 만날 편한 장소가 필요하다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7F7F7F"/>
                          </a:solidFill>
                        </a:rPr>
                        <a:t>공부를 하려고 만나는 것이 아니며</a:t>
                      </a:r>
                      <a:r>
                        <a:rPr lang="en-US" altLang="ko-KR" sz="1000" dirty="0" smtClean="0">
                          <a:solidFill>
                            <a:srgbClr val="7F7F7F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7F7F7F"/>
                          </a:solidFill>
                        </a:rPr>
                        <a:t>휴식을 취하고 수다를 떨 공간이 필요하다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7F7F7F"/>
                          </a:solidFill>
                        </a:rPr>
                        <a:t>비싼 음식은 싫지만 다양한 메뉴는 필요하다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가격이 저렴하고 오랜 시간 머물기 위해 음식과 음료의 양이 많을 것</a:t>
                      </a:r>
                    </a:p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음식과 음료가 다양하고 개성 있을 것</a:t>
                      </a:r>
                    </a:p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친구들과 자주 찾아가서 놀 수 있는 장소일 것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3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spc="-8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불만사항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-8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목적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979477"/>
                  </a:ext>
                </a:extLst>
              </a:tr>
              <a:tr h="2342351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7F7F7F"/>
                          </a:solidFill>
                        </a:rPr>
                        <a:t>맛 없고 평범한 음식에 돈을 쓰는 것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7F7F7F"/>
                          </a:solidFill>
                        </a:rPr>
                        <a:t>직원이 친절하지 않아 친구들과의 시간을 망치는 것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7F7F7F"/>
                          </a:solidFill>
                        </a:rPr>
                        <a:t>그녀와 그녀 친구들에게는 너무 비싼 가격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endParaRPr lang="ko-KR" altLang="en-US" sz="1000" dirty="0" smtClean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가격을 한눈에 보기 쉽게 정리한 메뉴</a:t>
                      </a:r>
                    </a:p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단골 고객에게 주어지는 혜택</a:t>
                      </a:r>
                      <a:r>
                        <a:rPr lang="en-US" altLang="ko-KR" sz="10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할인</a:t>
                      </a:r>
                      <a:r>
                        <a:rPr lang="en-US" altLang="ko-KR" sz="10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쿠폰 등</a:t>
                      </a:r>
                      <a:r>
                        <a:rPr lang="en-US" altLang="ko-KR" sz="10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제일 맛있는 메뉴를 고르기 위해 음료와 음식에 대한 풍부한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80917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54" y="808804"/>
            <a:ext cx="2100893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6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9794956C-2707-40C0-A834-ECA27EF6DA07}"/>
              </a:ext>
            </a:extLst>
          </p:cNvPr>
          <p:cNvSpPr/>
          <p:nvPr/>
        </p:nvSpPr>
        <p:spPr>
          <a:xfrm>
            <a:off x="0" y="-6093"/>
            <a:ext cx="2355709" cy="6871779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2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9A0F69-1934-45D8-8E01-D1A0093564FC}"/>
              </a:ext>
            </a:extLst>
          </p:cNvPr>
          <p:cNvSpPr txBox="1"/>
          <p:nvPr/>
        </p:nvSpPr>
        <p:spPr>
          <a:xfrm>
            <a:off x="14772" y="4711788"/>
            <a:ext cx="2328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</a:rPr>
              <a:t>박효준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CE111-16B5-4584-B7F0-76D26101EEA7}"/>
              </a:ext>
            </a:extLst>
          </p:cNvPr>
          <p:cNvSpPr txBox="1"/>
          <p:nvPr/>
        </p:nvSpPr>
        <p:spPr>
          <a:xfrm>
            <a:off x="387716" y="4983502"/>
            <a:ext cx="1538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FFFF"/>
                </a:solidFill>
              </a:rPr>
              <a:t>45, </a:t>
            </a:r>
            <a:r>
              <a:rPr lang="ko-KR" altLang="en-US" sz="1100" dirty="0" smtClean="0">
                <a:solidFill>
                  <a:srgbClr val="FFFFFF"/>
                </a:solidFill>
              </a:rPr>
              <a:t>서울 서초구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B22CC-CF61-490B-B7A0-E3B5E0D75450}"/>
              </a:ext>
            </a:extLst>
          </p:cNvPr>
          <p:cNvSpPr txBox="1"/>
          <p:nvPr/>
        </p:nvSpPr>
        <p:spPr>
          <a:xfrm>
            <a:off x="411009" y="5446301"/>
            <a:ext cx="1538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FFFFFF"/>
                </a:solidFill>
              </a:rPr>
              <a:t>교수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1639B5A6-2EA6-4D0E-9C9C-475F6648B798}"/>
              </a:ext>
            </a:extLst>
          </p:cNvPr>
          <p:cNvCxnSpPr/>
          <p:nvPr/>
        </p:nvCxnSpPr>
        <p:spPr>
          <a:xfrm>
            <a:off x="809918" y="5337869"/>
            <a:ext cx="74512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E25CF0-EE17-4D89-B153-864FC6066BE8}"/>
              </a:ext>
            </a:extLst>
          </p:cNvPr>
          <p:cNvSpPr txBox="1"/>
          <p:nvPr/>
        </p:nvSpPr>
        <p:spPr>
          <a:xfrm>
            <a:off x="181537" y="5855753"/>
            <a:ext cx="920110" cy="814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baseline="30000" dirty="0">
                <a:solidFill>
                  <a:schemeClr val="bg1"/>
                </a:solidFill>
              </a:rPr>
              <a:t>· </a:t>
            </a:r>
            <a:r>
              <a:rPr lang="ko-KR" altLang="en-US" sz="1200" b="1" baseline="30000" dirty="0" smtClean="0">
                <a:solidFill>
                  <a:schemeClr val="bg1"/>
                </a:solidFill>
              </a:rPr>
              <a:t>결혼여부</a:t>
            </a:r>
            <a:endParaRPr lang="en-US" sz="1200" b="1" baseline="30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200" baseline="30000" dirty="0">
                <a:solidFill>
                  <a:schemeClr val="bg1"/>
                </a:solidFill>
              </a:rPr>
              <a:t>  SINGLE</a:t>
            </a:r>
          </a:p>
          <a:p>
            <a:pPr>
              <a:lnSpc>
                <a:spcPct val="110000"/>
              </a:lnSpc>
            </a:pPr>
            <a:endParaRPr lang="en-US" sz="1200" b="1" baseline="30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200" b="1" baseline="30000" dirty="0" smtClean="0">
                <a:solidFill>
                  <a:schemeClr val="bg1"/>
                </a:solidFill>
              </a:rPr>
              <a:t>· </a:t>
            </a:r>
            <a:r>
              <a:rPr lang="ko-KR" altLang="en-US" sz="1200" b="1" baseline="30000" dirty="0" smtClean="0">
                <a:solidFill>
                  <a:schemeClr val="bg1"/>
                </a:solidFill>
              </a:rPr>
              <a:t>취미</a:t>
            </a:r>
            <a:endParaRPr lang="en-US" sz="1200" baseline="30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baseline="30000" dirty="0" smtClean="0">
                <a:solidFill>
                  <a:schemeClr val="bg1"/>
                </a:solidFill>
              </a:rPr>
              <a:t> 연구</a:t>
            </a:r>
            <a:r>
              <a:rPr lang="en-US" altLang="ko-KR" sz="1200" baseline="300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baseline="30000" dirty="0" smtClean="0">
                <a:solidFill>
                  <a:schemeClr val="bg1"/>
                </a:solidFill>
              </a:rPr>
              <a:t>운동</a:t>
            </a:r>
            <a:endParaRPr lang="mr-IN" sz="1000" baseline="30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040B8E-6C22-4516-A76C-38A7A2334038}"/>
              </a:ext>
            </a:extLst>
          </p:cNvPr>
          <p:cNvSpPr txBox="1"/>
          <p:nvPr/>
        </p:nvSpPr>
        <p:spPr>
          <a:xfrm>
            <a:off x="1116504" y="5855753"/>
            <a:ext cx="1232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baseline="30000" dirty="0">
                <a:solidFill>
                  <a:schemeClr val="bg1"/>
                </a:solidFill>
              </a:rPr>
              <a:t>· </a:t>
            </a:r>
            <a:r>
              <a:rPr lang="ko-KR" altLang="en-US" sz="1200" b="1" baseline="30000" dirty="0" smtClean="0">
                <a:solidFill>
                  <a:schemeClr val="bg1"/>
                </a:solidFill>
              </a:rPr>
              <a:t>연봉</a:t>
            </a:r>
            <a:endParaRPr lang="en-US" sz="1200" b="1" baseline="30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200" baseline="30000" dirty="0" smtClean="0">
                <a:solidFill>
                  <a:schemeClr val="bg1"/>
                </a:solidFill>
              </a:rPr>
              <a:t>  8000</a:t>
            </a:r>
            <a:r>
              <a:rPr lang="ko-KR" altLang="en-US" sz="1200" baseline="30000" dirty="0" smtClean="0">
                <a:solidFill>
                  <a:schemeClr val="bg1"/>
                </a:solidFill>
              </a:rPr>
              <a:t>만원</a:t>
            </a:r>
            <a:endParaRPr lang="en-US" sz="1200" baseline="30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sz="1200" b="1" baseline="30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200" b="1" baseline="30000" dirty="0">
                <a:solidFill>
                  <a:schemeClr val="bg1"/>
                </a:solidFill>
              </a:rPr>
              <a:t>· </a:t>
            </a:r>
            <a:r>
              <a:rPr lang="ko-KR" altLang="en-US" sz="1200" b="1" baseline="30000" dirty="0" smtClean="0">
                <a:solidFill>
                  <a:schemeClr val="bg1"/>
                </a:solidFill>
              </a:rPr>
              <a:t>성격</a:t>
            </a:r>
            <a:r>
              <a:rPr lang="en-US" sz="1200" baseline="30000" dirty="0" smtClean="0">
                <a:solidFill>
                  <a:schemeClr val="bg1"/>
                </a:solidFill>
              </a:rPr>
              <a:t> </a:t>
            </a:r>
            <a:endParaRPr lang="en-US" sz="1200" baseline="30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baseline="30000" dirty="0" smtClean="0">
                <a:solidFill>
                  <a:schemeClr val="bg1"/>
                </a:solidFill>
              </a:rPr>
              <a:t>  느긋하고 생각 많음</a:t>
            </a:r>
            <a:endParaRPr lang="mr-IN" sz="1200" baseline="30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A3A72E-6663-425E-8ED1-324BD97880E0}"/>
              </a:ext>
            </a:extLst>
          </p:cNvPr>
          <p:cNvSpPr txBox="1"/>
          <p:nvPr/>
        </p:nvSpPr>
        <p:spPr>
          <a:xfrm>
            <a:off x="2806223" y="219502"/>
            <a:ext cx="11460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rgbClr val="1A8CB2"/>
                </a:solidFill>
              </a:rPr>
              <a:t>프로필</a:t>
            </a:r>
            <a:endParaRPr lang="en-US" sz="800" dirty="0">
              <a:solidFill>
                <a:srgbClr val="1A8CB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E90074-EBCE-4C8F-AACF-45A67C682528}"/>
              </a:ext>
            </a:extLst>
          </p:cNvPr>
          <p:cNvSpPr txBox="1"/>
          <p:nvPr/>
        </p:nvSpPr>
        <p:spPr>
          <a:xfrm>
            <a:off x="5085240" y="222778"/>
            <a:ext cx="1457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1A8CB2"/>
                </a:solidFill>
              </a:rPr>
              <a:t>동기</a:t>
            </a:r>
            <a:endParaRPr lang="en-US" sz="800" dirty="0">
              <a:solidFill>
                <a:srgbClr val="1A8CB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3F3166-D673-470C-BE08-04FD7DD8C8FA}"/>
              </a:ext>
            </a:extLst>
          </p:cNvPr>
          <p:cNvSpPr txBox="1"/>
          <p:nvPr/>
        </p:nvSpPr>
        <p:spPr>
          <a:xfrm>
            <a:off x="4807896" y="515200"/>
            <a:ext cx="2121909" cy="24356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동료 교수와 이야기를 나누기 편한 분위기일 것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건강에 좋은 음식과 음료가 있을 것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카페에 있는 학생들과의 만남이 용이할 것</a:t>
            </a:r>
            <a:endParaRPr 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966CE3-192D-4A9F-A6A5-32954A186318}"/>
              </a:ext>
            </a:extLst>
          </p:cNvPr>
          <p:cNvSpPr txBox="1"/>
          <p:nvPr/>
        </p:nvSpPr>
        <p:spPr>
          <a:xfrm>
            <a:off x="2585385" y="4544836"/>
            <a:ext cx="1976197" cy="2120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카페가 청결하지 못하여 일행에게 집중할 수 없는 것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건강에 좋지 않은 음식과 음료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바쁜 시간에 오래 기다리는 것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FA5C7C-9F8B-41F4-8262-9F861CA90E71}"/>
              </a:ext>
            </a:extLst>
          </p:cNvPr>
          <p:cNvSpPr txBox="1"/>
          <p:nvPr/>
        </p:nvSpPr>
        <p:spPr>
          <a:xfrm>
            <a:off x="4853164" y="4551317"/>
            <a:ext cx="1976197" cy="2031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dirty="0">
                <a:solidFill>
                  <a:srgbClr val="7F7F7F"/>
                </a:solidFill>
              </a:rPr>
              <a:t>학생들과의 만남을 위해 커피숍의 위치가 대학교와 가까울 것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dirty="0">
                <a:solidFill>
                  <a:srgbClr val="7F7F7F"/>
                </a:solidFill>
              </a:rPr>
              <a:t>몸에 좋은 메뉴를 고르기 위해 각각의 메뉴마다 재료를 상세히 표시할 것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dirty="0">
                <a:solidFill>
                  <a:srgbClr val="7F7F7F"/>
                </a:solidFill>
              </a:rPr>
              <a:t>카페를 자주 가지 않으므로 서비스 및 품질에 대해 피드백을 주고 싶어함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4C6B96-05BF-4222-BF52-436BEFEF57F1}"/>
              </a:ext>
            </a:extLst>
          </p:cNvPr>
          <p:cNvSpPr txBox="1"/>
          <p:nvPr/>
        </p:nvSpPr>
        <p:spPr>
          <a:xfrm>
            <a:off x="2902604" y="4279484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1A8CB2"/>
                </a:solidFill>
              </a:rPr>
              <a:t>불만사항</a:t>
            </a:r>
            <a:endParaRPr lang="en-US" sz="900" dirty="0">
              <a:solidFill>
                <a:srgbClr val="1A8CB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AF81C9-CEB3-4A54-BCA5-A884A84323FC}"/>
              </a:ext>
            </a:extLst>
          </p:cNvPr>
          <p:cNvSpPr txBox="1"/>
          <p:nvPr/>
        </p:nvSpPr>
        <p:spPr>
          <a:xfrm>
            <a:off x="5171694" y="4271905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1A8CB2"/>
                </a:solidFill>
              </a:rPr>
              <a:t>목적</a:t>
            </a:r>
            <a:endParaRPr lang="en-US" sz="900" dirty="0">
              <a:solidFill>
                <a:srgbClr val="1A8CB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2A1089-E7CE-4E7C-9DA9-811034E207D1}"/>
              </a:ext>
            </a:extLst>
          </p:cNvPr>
          <p:cNvSpPr txBox="1"/>
          <p:nvPr/>
        </p:nvSpPr>
        <p:spPr>
          <a:xfrm>
            <a:off x="2927299" y="3180456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Motivations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065E92-4354-4B6D-9840-82A295F87A31}"/>
              </a:ext>
            </a:extLst>
          </p:cNvPr>
          <p:cNvSpPr txBox="1"/>
          <p:nvPr/>
        </p:nvSpPr>
        <p:spPr>
          <a:xfrm>
            <a:off x="2339481" y="486103"/>
            <a:ext cx="24429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자주 카페에 가지 않는다</a:t>
            </a: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건강을 신경쓰기 때문에 외식을 자주 하지 않는다</a:t>
            </a: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쉴 수 있을 때 최대한 밖으로 산책을 나간다</a:t>
            </a: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그는 동료 교수가 카페에 가자고 할 때에만 카페에 간다</a:t>
            </a: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그는 깔끔한 성격으로 역시 깔끔한 카페를 선호한다</a:t>
            </a: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커피는 전혀 먹지 않으며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건강한 음식만 먹는다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A8530FE1-3A23-41B1-B1D4-EBD80BBF99B2}"/>
              </a:ext>
            </a:extLst>
          </p:cNvPr>
          <p:cNvSpPr/>
          <p:nvPr/>
        </p:nvSpPr>
        <p:spPr>
          <a:xfrm>
            <a:off x="7005937" y="-6093"/>
            <a:ext cx="2146943" cy="1245118"/>
          </a:xfrm>
          <a:prstGeom prst="rect">
            <a:avLst/>
          </a:prstGeom>
          <a:gradFill flip="none" rotWithShape="1">
            <a:gsLst>
              <a:gs pos="0">
                <a:srgbClr val="147FAE"/>
              </a:gs>
              <a:gs pos="100000">
                <a:srgbClr val="269FB8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A6F150-3D83-4F58-A0CB-FBFE78E36346}"/>
              </a:ext>
            </a:extLst>
          </p:cNvPr>
          <p:cNvSpPr txBox="1"/>
          <p:nvPr/>
        </p:nvSpPr>
        <p:spPr>
          <a:xfrm>
            <a:off x="7369096" y="316642"/>
            <a:ext cx="1503075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GB" sz="900" dirty="0">
                <a:solidFill>
                  <a:schemeClr val="bg1"/>
                </a:solidFill>
              </a:rPr>
              <a:t>“I want to help my team deliver great user experiences”</a:t>
            </a:r>
            <a:endParaRPr 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F5EC9D-E6A5-40DE-8387-56C1886989C6}"/>
              </a:ext>
            </a:extLst>
          </p:cNvPr>
          <p:cNvSpPr txBox="1"/>
          <p:nvPr/>
        </p:nvSpPr>
        <p:spPr>
          <a:xfrm>
            <a:off x="7164558" y="437566"/>
            <a:ext cx="853524" cy="20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s-ES_tradnl" sz="8000" dirty="0">
                <a:solidFill>
                  <a:schemeClr val="bg1">
                    <a:alpha val="26000"/>
                  </a:schemeClr>
                </a:solidFill>
                <a:latin typeface="Georgia"/>
                <a:cs typeface="Georgia"/>
              </a:rPr>
              <a:t>“</a:t>
            </a:r>
            <a:endParaRPr lang="en-US" sz="8000" dirty="0">
              <a:solidFill>
                <a:schemeClr val="bg1">
                  <a:alpha val="26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50000"/>
              </a:lnSpc>
            </a:pP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CF361E-2B14-454F-BF5B-D26B2F9E1F19}"/>
              </a:ext>
            </a:extLst>
          </p:cNvPr>
          <p:cNvSpPr txBox="1"/>
          <p:nvPr/>
        </p:nvSpPr>
        <p:spPr>
          <a:xfrm rot="10800000">
            <a:off x="7507212" y="536569"/>
            <a:ext cx="1374608" cy="20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s-ES_tradnl" sz="8000" dirty="0">
                <a:solidFill>
                  <a:schemeClr val="bg1">
                    <a:alpha val="26000"/>
                  </a:schemeClr>
                </a:solidFill>
                <a:latin typeface="Georgia"/>
                <a:cs typeface="Georgia"/>
              </a:rPr>
              <a:t>“</a:t>
            </a:r>
            <a:endParaRPr lang="en-US" sz="8000" dirty="0">
              <a:solidFill>
                <a:schemeClr val="bg1">
                  <a:alpha val="26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50000"/>
              </a:lnSpc>
            </a:pPr>
            <a:endParaRPr lang="en-US" dirty="0"/>
          </a:p>
        </p:txBody>
      </p:sp>
      <p:sp>
        <p:nvSpPr>
          <p:cNvPr id="26" name="Rectangle 31">
            <a:extLst>
              <a:ext uri="{FF2B5EF4-FFF2-40B4-BE49-F238E27FC236}">
                <a16:creationId xmlns:a16="http://schemas.microsoft.com/office/drawing/2014/main" id="{124930D7-4194-43FA-932D-6073212FCCB3}"/>
              </a:ext>
            </a:extLst>
          </p:cNvPr>
          <p:cNvSpPr/>
          <p:nvPr/>
        </p:nvSpPr>
        <p:spPr>
          <a:xfrm>
            <a:off x="7005938" y="1239026"/>
            <a:ext cx="2138062" cy="5626660"/>
          </a:xfrm>
          <a:prstGeom prst="rect">
            <a:avLst/>
          </a:prstGeom>
          <a:solidFill>
            <a:srgbClr val="3F80CD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cxnSp>
        <p:nvCxnSpPr>
          <p:cNvPr id="27" name="Straight Connector 33">
            <a:extLst>
              <a:ext uri="{FF2B5EF4-FFF2-40B4-BE49-F238E27FC236}">
                <a16:creationId xmlns:a16="http://schemas.microsoft.com/office/drawing/2014/main" id="{0D061B4D-38F1-4923-98DE-821F76739298}"/>
              </a:ext>
            </a:extLst>
          </p:cNvPr>
          <p:cNvCxnSpPr/>
          <p:nvPr/>
        </p:nvCxnSpPr>
        <p:spPr>
          <a:xfrm>
            <a:off x="4716016" y="64944"/>
            <a:ext cx="0" cy="2940192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6">
            <a:extLst>
              <a:ext uri="{FF2B5EF4-FFF2-40B4-BE49-F238E27FC236}">
                <a16:creationId xmlns:a16="http://schemas.microsoft.com/office/drawing/2014/main" id="{83D23BD6-2167-4302-A0CD-0B5115CC9DF5}"/>
              </a:ext>
            </a:extLst>
          </p:cNvPr>
          <p:cNvCxnSpPr/>
          <p:nvPr/>
        </p:nvCxnSpPr>
        <p:spPr>
          <a:xfrm flipH="1">
            <a:off x="2349129" y="3017272"/>
            <a:ext cx="4650229" cy="0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38">
            <a:extLst>
              <a:ext uri="{FF2B5EF4-FFF2-40B4-BE49-F238E27FC236}">
                <a16:creationId xmlns:a16="http://schemas.microsoft.com/office/drawing/2014/main" id="{23078E16-0759-4098-A677-187956D5BC60}"/>
              </a:ext>
            </a:extLst>
          </p:cNvPr>
          <p:cNvCxnSpPr/>
          <p:nvPr/>
        </p:nvCxnSpPr>
        <p:spPr>
          <a:xfrm flipH="1">
            <a:off x="2355709" y="4093535"/>
            <a:ext cx="4650229" cy="0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9">
            <a:extLst>
              <a:ext uri="{FF2B5EF4-FFF2-40B4-BE49-F238E27FC236}">
                <a16:creationId xmlns:a16="http://schemas.microsoft.com/office/drawing/2014/main" id="{5883C50B-AF6B-4502-87D6-327135C95E6C}"/>
              </a:ext>
            </a:extLst>
          </p:cNvPr>
          <p:cNvCxnSpPr/>
          <p:nvPr/>
        </p:nvCxnSpPr>
        <p:spPr>
          <a:xfrm>
            <a:off x="4755784" y="4109864"/>
            <a:ext cx="0" cy="2987566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2ED5DF5-7C9A-4533-905B-4B6C06BC13C1}"/>
              </a:ext>
            </a:extLst>
          </p:cNvPr>
          <p:cNvSpPr txBox="1"/>
          <p:nvPr/>
        </p:nvSpPr>
        <p:spPr>
          <a:xfrm>
            <a:off x="7168195" y="1457054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Behavior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C845C1-699A-4A3B-9610-A1A8ACFA26B3}"/>
              </a:ext>
            </a:extLst>
          </p:cNvPr>
          <p:cNvSpPr txBox="1"/>
          <p:nvPr/>
        </p:nvSpPr>
        <p:spPr>
          <a:xfrm>
            <a:off x="7207482" y="4006042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Influences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5B7E58-D91A-4114-9092-CA04442E1231}"/>
              </a:ext>
            </a:extLst>
          </p:cNvPr>
          <p:cNvSpPr txBox="1"/>
          <p:nvPr/>
        </p:nvSpPr>
        <p:spPr>
          <a:xfrm>
            <a:off x="7181153" y="1712341"/>
            <a:ext cx="11977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Overseeing builds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7CDAE3-8AC2-4203-9A4E-70D9BF636A77}"/>
              </a:ext>
            </a:extLst>
          </p:cNvPr>
          <p:cNvSpPr txBox="1"/>
          <p:nvPr/>
        </p:nvSpPr>
        <p:spPr>
          <a:xfrm>
            <a:off x="7194377" y="2108909"/>
            <a:ext cx="1078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Writing specs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96AEB1-C414-4786-B7F2-68B7D0FD9C3B}"/>
              </a:ext>
            </a:extLst>
          </p:cNvPr>
          <p:cNvSpPr txBox="1"/>
          <p:nvPr/>
        </p:nvSpPr>
        <p:spPr>
          <a:xfrm>
            <a:off x="7200865" y="2491753"/>
            <a:ext cx="10719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Designing features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BD6C2D-750C-4C2F-93FA-1EE4C21DB3D8}"/>
              </a:ext>
            </a:extLst>
          </p:cNvPr>
          <p:cNvSpPr txBox="1"/>
          <p:nvPr/>
        </p:nvSpPr>
        <p:spPr>
          <a:xfrm>
            <a:off x="7194111" y="2894415"/>
            <a:ext cx="8900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Meetings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EA85CE-35AA-4432-B06C-08CE51D540F6}"/>
              </a:ext>
            </a:extLst>
          </p:cNvPr>
          <p:cNvSpPr txBox="1"/>
          <p:nvPr/>
        </p:nvSpPr>
        <p:spPr>
          <a:xfrm>
            <a:off x="7192094" y="3306742"/>
            <a:ext cx="1186849" cy="40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User testing</a:t>
            </a:r>
          </a:p>
          <a:p>
            <a:pPr lvl="0">
              <a:lnSpc>
                <a:spcPct val="150000"/>
              </a:lnSpc>
            </a:pPr>
            <a:endParaRPr lang="en-US" sz="700" dirty="0">
              <a:solidFill>
                <a:srgbClr val="206D7C"/>
              </a:solidFill>
            </a:endParaRPr>
          </a:p>
        </p:txBody>
      </p:sp>
      <p:sp>
        <p:nvSpPr>
          <p:cNvPr id="38" name="Rectangle 49">
            <a:extLst>
              <a:ext uri="{FF2B5EF4-FFF2-40B4-BE49-F238E27FC236}">
                <a16:creationId xmlns:a16="http://schemas.microsoft.com/office/drawing/2014/main" id="{4788DA86-D54A-404E-A0EC-16A119AB2C54}"/>
              </a:ext>
            </a:extLst>
          </p:cNvPr>
          <p:cNvSpPr/>
          <p:nvPr/>
        </p:nvSpPr>
        <p:spPr>
          <a:xfrm>
            <a:off x="7281264" y="2348387"/>
            <a:ext cx="1503075" cy="502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51">
            <a:extLst>
              <a:ext uri="{FF2B5EF4-FFF2-40B4-BE49-F238E27FC236}">
                <a16:creationId xmlns:a16="http://schemas.microsoft.com/office/drawing/2014/main" id="{62A0D072-F33D-4B59-B0E8-D0568C02A004}"/>
              </a:ext>
            </a:extLst>
          </p:cNvPr>
          <p:cNvSpPr/>
          <p:nvPr/>
        </p:nvSpPr>
        <p:spPr>
          <a:xfrm>
            <a:off x="7283455" y="2348387"/>
            <a:ext cx="908360" cy="50291"/>
          </a:xfrm>
          <a:prstGeom prst="rect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52">
            <a:extLst>
              <a:ext uri="{FF2B5EF4-FFF2-40B4-BE49-F238E27FC236}">
                <a16:creationId xmlns:a16="http://schemas.microsoft.com/office/drawing/2014/main" id="{5236CA92-B0B8-42D4-9406-0EF374C4AB29}"/>
              </a:ext>
            </a:extLst>
          </p:cNvPr>
          <p:cNvSpPr/>
          <p:nvPr/>
        </p:nvSpPr>
        <p:spPr>
          <a:xfrm>
            <a:off x="7280280" y="1960455"/>
            <a:ext cx="1503075" cy="502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53">
            <a:extLst>
              <a:ext uri="{FF2B5EF4-FFF2-40B4-BE49-F238E27FC236}">
                <a16:creationId xmlns:a16="http://schemas.microsoft.com/office/drawing/2014/main" id="{AF7903BF-F494-4587-91B7-28CFCB4C782E}"/>
              </a:ext>
            </a:extLst>
          </p:cNvPr>
          <p:cNvSpPr/>
          <p:nvPr/>
        </p:nvSpPr>
        <p:spPr>
          <a:xfrm>
            <a:off x="7282470" y="1960455"/>
            <a:ext cx="1203395" cy="50291"/>
          </a:xfrm>
          <a:prstGeom prst="rect">
            <a:avLst/>
          </a:prstGeom>
          <a:solidFill>
            <a:srgbClr val="1B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55">
            <a:extLst>
              <a:ext uri="{FF2B5EF4-FFF2-40B4-BE49-F238E27FC236}">
                <a16:creationId xmlns:a16="http://schemas.microsoft.com/office/drawing/2014/main" id="{A624A13B-07F2-4206-B4E1-2989C5EEE2A4}"/>
              </a:ext>
            </a:extLst>
          </p:cNvPr>
          <p:cNvSpPr/>
          <p:nvPr/>
        </p:nvSpPr>
        <p:spPr>
          <a:xfrm>
            <a:off x="7283455" y="2739867"/>
            <a:ext cx="1499900" cy="50291"/>
          </a:xfrm>
          <a:prstGeom prst="rect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56">
            <a:extLst>
              <a:ext uri="{FF2B5EF4-FFF2-40B4-BE49-F238E27FC236}">
                <a16:creationId xmlns:a16="http://schemas.microsoft.com/office/drawing/2014/main" id="{CC30ECF5-EEF7-4AD4-B8D1-C54329AF7C2B}"/>
              </a:ext>
            </a:extLst>
          </p:cNvPr>
          <p:cNvSpPr/>
          <p:nvPr/>
        </p:nvSpPr>
        <p:spPr>
          <a:xfrm>
            <a:off x="7278089" y="3156489"/>
            <a:ext cx="1503075" cy="502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57">
            <a:extLst>
              <a:ext uri="{FF2B5EF4-FFF2-40B4-BE49-F238E27FC236}">
                <a16:creationId xmlns:a16="http://schemas.microsoft.com/office/drawing/2014/main" id="{AE3C9CDE-881B-42A3-AD77-8A9759C4A38A}"/>
              </a:ext>
            </a:extLst>
          </p:cNvPr>
          <p:cNvSpPr/>
          <p:nvPr/>
        </p:nvSpPr>
        <p:spPr>
          <a:xfrm>
            <a:off x="7280280" y="3156489"/>
            <a:ext cx="352062" cy="50291"/>
          </a:xfrm>
          <a:prstGeom prst="rect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58">
            <a:extLst>
              <a:ext uri="{FF2B5EF4-FFF2-40B4-BE49-F238E27FC236}">
                <a16:creationId xmlns:a16="http://schemas.microsoft.com/office/drawing/2014/main" id="{6BE2838D-310A-49B2-BCC5-16D7FA0FE4A4}"/>
              </a:ext>
            </a:extLst>
          </p:cNvPr>
          <p:cNvSpPr/>
          <p:nvPr/>
        </p:nvSpPr>
        <p:spPr>
          <a:xfrm>
            <a:off x="7281264" y="3557173"/>
            <a:ext cx="1503075" cy="502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689AF0D9-9A15-4751-8262-0E21EEE8460B}"/>
              </a:ext>
            </a:extLst>
          </p:cNvPr>
          <p:cNvSpPr/>
          <p:nvPr/>
        </p:nvSpPr>
        <p:spPr>
          <a:xfrm>
            <a:off x="7283456" y="3557173"/>
            <a:ext cx="671980" cy="50291"/>
          </a:xfrm>
          <a:prstGeom prst="rect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F11888-06D0-447F-8E7E-F36D1944428A}"/>
              </a:ext>
            </a:extLst>
          </p:cNvPr>
          <p:cNvSpPr txBox="1"/>
          <p:nvPr/>
        </p:nvSpPr>
        <p:spPr>
          <a:xfrm>
            <a:off x="7179496" y="4204912"/>
            <a:ext cx="89571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50000"/>
              </a:lnSpc>
            </a:pPr>
            <a:r>
              <a:rPr lang="en-GB" sz="600" dirty="0">
                <a:solidFill>
                  <a:srgbClr val="206D7C"/>
                </a:solidFill>
              </a:rPr>
              <a:t>·  CREDIBILITY</a:t>
            </a:r>
            <a:endParaRPr lang="en-US" sz="600" dirty="0">
              <a:solidFill>
                <a:srgbClr val="206D7C"/>
              </a:solidFill>
            </a:endParaRPr>
          </a:p>
          <a:p>
            <a:pPr lvl="0">
              <a:lnSpc>
                <a:spcPct val="250000"/>
              </a:lnSpc>
            </a:pPr>
            <a:r>
              <a:rPr lang="en-GB" sz="600" dirty="0">
                <a:solidFill>
                  <a:srgbClr val="206D7C"/>
                </a:solidFill>
              </a:rPr>
              <a:t>·  </a:t>
            </a:r>
            <a:r>
              <a:rPr lang="es-ES_tradnl" sz="600" dirty="0">
                <a:solidFill>
                  <a:srgbClr val="206D7C"/>
                </a:solidFill>
              </a:rPr>
              <a:t>COLLEAGUES</a:t>
            </a:r>
          </a:p>
          <a:p>
            <a:pPr lvl="0">
              <a:lnSpc>
                <a:spcPct val="250000"/>
              </a:lnSpc>
            </a:pPr>
            <a:r>
              <a:rPr lang="es-ES_tradnl" sz="600" dirty="0">
                <a:solidFill>
                  <a:srgbClr val="206D7C"/>
                </a:solidFill>
              </a:rPr>
              <a:t>·  TECHNOLOGY</a:t>
            </a:r>
            <a:endParaRPr lang="en-US" sz="600" dirty="0">
              <a:solidFill>
                <a:srgbClr val="206D7C"/>
              </a:solidFill>
            </a:endParaRPr>
          </a:p>
          <a:p>
            <a:pPr lvl="0">
              <a:lnSpc>
                <a:spcPct val="250000"/>
              </a:lnSpc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01CEBB-8CA7-43B6-8DBA-D12329997BB5}"/>
              </a:ext>
            </a:extLst>
          </p:cNvPr>
          <p:cNvSpPr txBox="1"/>
          <p:nvPr/>
        </p:nvSpPr>
        <p:spPr>
          <a:xfrm>
            <a:off x="7942658" y="4195569"/>
            <a:ext cx="89571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50000"/>
              </a:lnSpc>
            </a:pPr>
            <a:r>
              <a:rPr lang="en-GB" sz="600" dirty="0">
                <a:solidFill>
                  <a:srgbClr val="206D7C"/>
                </a:solidFill>
              </a:rPr>
              <a:t>·  BLOGS/ FORUMS</a:t>
            </a:r>
            <a:endParaRPr lang="en-US" sz="600" dirty="0">
              <a:solidFill>
                <a:srgbClr val="206D7C"/>
              </a:solidFill>
            </a:endParaRPr>
          </a:p>
          <a:p>
            <a:pPr lvl="0">
              <a:lnSpc>
                <a:spcPct val="250000"/>
              </a:lnSpc>
            </a:pPr>
            <a:r>
              <a:rPr lang="en-GB" sz="600" dirty="0">
                <a:solidFill>
                  <a:srgbClr val="206D7C"/>
                </a:solidFill>
              </a:rPr>
              <a:t>·  </a:t>
            </a:r>
            <a:r>
              <a:rPr lang="es-ES_tradnl" sz="600" dirty="0">
                <a:solidFill>
                  <a:srgbClr val="206D7C"/>
                </a:solidFill>
              </a:rPr>
              <a:t>PSYCHOLOGY</a:t>
            </a:r>
          </a:p>
          <a:p>
            <a:pPr lvl="0">
              <a:lnSpc>
                <a:spcPct val="250000"/>
              </a:lnSpc>
            </a:pPr>
            <a:r>
              <a:rPr lang="es-ES_tradnl" sz="600" dirty="0">
                <a:solidFill>
                  <a:srgbClr val="206D7C"/>
                </a:solidFill>
              </a:rPr>
              <a:t>·  </a:t>
            </a:r>
            <a:r>
              <a:rPr lang="en-GB" sz="600" dirty="0">
                <a:solidFill>
                  <a:srgbClr val="206D7C"/>
                </a:solidFill>
              </a:rPr>
              <a:t>UI TRENDS</a:t>
            </a:r>
            <a:endParaRPr lang="en-US" sz="600" dirty="0">
              <a:solidFill>
                <a:srgbClr val="206D7C"/>
              </a:solidFill>
            </a:endParaRPr>
          </a:p>
          <a:p>
            <a:pPr lvl="0">
              <a:lnSpc>
                <a:spcPct val="250000"/>
              </a:lnSpc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Straight Connector 70">
            <a:extLst>
              <a:ext uri="{FF2B5EF4-FFF2-40B4-BE49-F238E27FC236}">
                <a16:creationId xmlns:a16="http://schemas.microsoft.com/office/drawing/2014/main" id="{375D3060-AB1F-4F9E-8852-18805F3949F6}"/>
              </a:ext>
            </a:extLst>
          </p:cNvPr>
          <p:cNvCxnSpPr/>
          <p:nvPr/>
        </p:nvCxnSpPr>
        <p:spPr>
          <a:xfrm>
            <a:off x="7278089" y="3851239"/>
            <a:ext cx="1547976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74">
            <a:extLst>
              <a:ext uri="{FF2B5EF4-FFF2-40B4-BE49-F238E27FC236}">
                <a16:creationId xmlns:a16="http://schemas.microsoft.com/office/drawing/2014/main" id="{8464FA2D-3214-4BA5-8051-FD591CD7E79B}"/>
              </a:ext>
            </a:extLst>
          </p:cNvPr>
          <p:cNvCxnSpPr/>
          <p:nvPr/>
        </p:nvCxnSpPr>
        <p:spPr>
          <a:xfrm>
            <a:off x="3574156" y="3588176"/>
            <a:ext cx="946618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75">
            <a:extLst>
              <a:ext uri="{FF2B5EF4-FFF2-40B4-BE49-F238E27FC236}">
                <a16:creationId xmlns:a16="http://schemas.microsoft.com/office/drawing/2014/main" id="{47CE9276-735D-4B23-9749-B76F41BC8CD1}"/>
              </a:ext>
            </a:extLst>
          </p:cNvPr>
          <p:cNvCxnSpPr/>
          <p:nvPr/>
        </p:nvCxnSpPr>
        <p:spPr>
          <a:xfrm>
            <a:off x="3574156" y="3588176"/>
            <a:ext cx="615521" cy="0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77">
            <a:extLst>
              <a:ext uri="{FF2B5EF4-FFF2-40B4-BE49-F238E27FC236}">
                <a16:creationId xmlns:a16="http://schemas.microsoft.com/office/drawing/2014/main" id="{5FDE4E3B-DD4C-4631-B1DF-2156FF8E6E75}"/>
              </a:ext>
            </a:extLst>
          </p:cNvPr>
          <p:cNvCxnSpPr/>
          <p:nvPr/>
        </p:nvCxnSpPr>
        <p:spPr>
          <a:xfrm>
            <a:off x="3574156" y="3810372"/>
            <a:ext cx="946618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78">
            <a:extLst>
              <a:ext uri="{FF2B5EF4-FFF2-40B4-BE49-F238E27FC236}">
                <a16:creationId xmlns:a16="http://schemas.microsoft.com/office/drawing/2014/main" id="{1D1A5B01-9822-4F1B-BEF8-A23D13EFF487}"/>
              </a:ext>
            </a:extLst>
          </p:cNvPr>
          <p:cNvCxnSpPr/>
          <p:nvPr/>
        </p:nvCxnSpPr>
        <p:spPr>
          <a:xfrm>
            <a:off x="3575991" y="3814697"/>
            <a:ext cx="376323" cy="0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81">
            <a:extLst>
              <a:ext uri="{FF2B5EF4-FFF2-40B4-BE49-F238E27FC236}">
                <a16:creationId xmlns:a16="http://schemas.microsoft.com/office/drawing/2014/main" id="{AF3C4330-B860-4B3C-A6E8-938BDC1369BB}"/>
              </a:ext>
            </a:extLst>
          </p:cNvPr>
          <p:cNvCxnSpPr/>
          <p:nvPr/>
        </p:nvCxnSpPr>
        <p:spPr>
          <a:xfrm>
            <a:off x="5697095" y="3592818"/>
            <a:ext cx="946618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82">
            <a:extLst>
              <a:ext uri="{FF2B5EF4-FFF2-40B4-BE49-F238E27FC236}">
                <a16:creationId xmlns:a16="http://schemas.microsoft.com/office/drawing/2014/main" id="{AA817869-87E6-40F8-ABED-8B407B27908C}"/>
              </a:ext>
            </a:extLst>
          </p:cNvPr>
          <p:cNvCxnSpPr/>
          <p:nvPr/>
        </p:nvCxnSpPr>
        <p:spPr>
          <a:xfrm>
            <a:off x="5697095" y="3592818"/>
            <a:ext cx="287565" cy="0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84">
            <a:extLst>
              <a:ext uri="{FF2B5EF4-FFF2-40B4-BE49-F238E27FC236}">
                <a16:creationId xmlns:a16="http://schemas.microsoft.com/office/drawing/2014/main" id="{0FF993AD-DD55-4659-AA5E-7436C8B35B96}"/>
              </a:ext>
            </a:extLst>
          </p:cNvPr>
          <p:cNvCxnSpPr/>
          <p:nvPr/>
        </p:nvCxnSpPr>
        <p:spPr>
          <a:xfrm>
            <a:off x="5697095" y="3811671"/>
            <a:ext cx="946618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85">
            <a:extLst>
              <a:ext uri="{FF2B5EF4-FFF2-40B4-BE49-F238E27FC236}">
                <a16:creationId xmlns:a16="http://schemas.microsoft.com/office/drawing/2014/main" id="{DD169D89-6289-419A-8C5F-222A6844859E}"/>
              </a:ext>
            </a:extLst>
          </p:cNvPr>
          <p:cNvCxnSpPr/>
          <p:nvPr/>
        </p:nvCxnSpPr>
        <p:spPr>
          <a:xfrm>
            <a:off x="5697095" y="3811671"/>
            <a:ext cx="704851" cy="5492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88">
            <a:extLst>
              <a:ext uri="{FF2B5EF4-FFF2-40B4-BE49-F238E27FC236}">
                <a16:creationId xmlns:a16="http://schemas.microsoft.com/office/drawing/2014/main" id="{B918B96A-240C-4BCA-95EE-416FE02B94FA}"/>
              </a:ext>
            </a:extLst>
          </p:cNvPr>
          <p:cNvSpPr/>
          <p:nvPr/>
        </p:nvSpPr>
        <p:spPr>
          <a:xfrm>
            <a:off x="4108333" y="3543346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59" name="Oval 89">
            <a:extLst>
              <a:ext uri="{FF2B5EF4-FFF2-40B4-BE49-F238E27FC236}">
                <a16:creationId xmlns:a16="http://schemas.microsoft.com/office/drawing/2014/main" id="{2A800002-45CF-4524-93BA-981DE6AE7480}"/>
              </a:ext>
            </a:extLst>
          </p:cNvPr>
          <p:cNvSpPr/>
          <p:nvPr/>
        </p:nvSpPr>
        <p:spPr>
          <a:xfrm>
            <a:off x="3887505" y="3764784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60" name="Oval 90">
            <a:extLst>
              <a:ext uri="{FF2B5EF4-FFF2-40B4-BE49-F238E27FC236}">
                <a16:creationId xmlns:a16="http://schemas.microsoft.com/office/drawing/2014/main" id="{88B4D51D-23F2-4190-8BD2-38436081C4C7}"/>
              </a:ext>
            </a:extLst>
          </p:cNvPr>
          <p:cNvSpPr/>
          <p:nvPr/>
        </p:nvSpPr>
        <p:spPr>
          <a:xfrm>
            <a:off x="5921686" y="3542259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61" name="Oval 91">
            <a:extLst>
              <a:ext uri="{FF2B5EF4-FFF2-40B4-BE49-F238E27FC236}">
                <a16:creationId xmlns:a16="http://schemas.microsoft.com/office/drawing/2014/main" id="{4B81932B-5037-4A72-822E-12D522D4039C}"/>
              </a:ext>
            </a:extLst>
          </p:cNvPr>
          <p:cNvSpPr/>
          <p:nvPr/>
        </p:nvSpPr>
        <p:spPr>
          <a:xfrm>
            <a:off x="6352580" y="3766872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D3A1F9-6A29-4487-AE97-0ACA08AA9F5B}"/>
              </a:ext>
            </a:extLst>
          </p:cNvPr>
          <p:cNvSpPr txBox="1"/>
          <p:nvPr/>
        </p:nvSpPr>
        <p:spPr>
          <a:xfrm>
            <a:off x="2678729" y="3439020"/>
            <a:ext cx="1010662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IMPACT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95FDE1-7327-4C8B-A959-32EAEB81F562}"/>
              </a:ext>
            </a:extLst>
          </p:cNvPr>
          <p:cNvSpPr txBox="1"/>
          <p:nvPr/>
        </p:nvSpPr>
        <p:spPr>
          <a:xfrm>
            <a:off x="2683265" y="3669294"/>
            <a:ext cx="1010662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TEAMWORK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D77B23-E06B-4791-B551-3FAB04DB8548}"/>
              </a:ext>
            </a:extLst>
          </p:cNvPr>
          <p:cNvSpPr txBox="1"/>
          <p:nvPr/>
        </p:nvSpPr>
        <p:spPr>
          <a:xfrm>
            <a:off x="4791475" y="3439020"/>
            <a:ext cx="751699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PROMOTION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604918-29EC-4499-B07A-E48BBD1507A4}"/>
              </a:ext>
            </a:extLst>
          </p:cNvPr>
          <p:cNvSpPr txBox="1"/>
          <p:nvPr/>
        </p:nvSpPr>
        <p:spPr>
          <a:xfrm>
            <a:off x="4795946" y="3659197"/>
            <a:ext cx="1010662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USER NEEDS</a:t>
            </a:r>
          </a:p>
        </p:txBody>
      </p:sp>
      <p:pic>
        <p:nvPicPr>
          <p:cNvPr id="66" name="Picture 96" descr="bio-icon.png">
            <a:extLst>
              <a:ext uri="{FF2B5EF4-FFF2-40B4-BE49-F238E27FC236}">
                <a16:creationId xmlns:a16="http://schemas.microsoft.com/office/drawing/2014/main" id="{CA0BA78D-57A0-4B53-B759-EE3CDB75FB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528" y="222943"/>
            <a:ext cx="223533" cy="223533"/>
          </a:xfrm>
          <a:prstGeom prst="rect">
            <a:avLst/>
          </a:prstGeom>
        </p:spPr>
      </p:pic>
      <p:pic>
        <p:nvPicPr>
          <p:cNvPr id="67" name="Picture 97" descr="frustrations-icon.png">
            <a:extLst>
              <a:ext uri="{FF2B5EF4-FFF2-40B4-BE49-F238E27FC236}">
                <a16:creationId xmlns:a16="http://schemas.microsoft.com/office/drawing/2014/main" id="{5931D12C-D68B-4410-8F9D-700723CAC9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000" y="4316385"/>
            <a:ext cx="208249" cy="208249"/>
          </a:xfrm>
          <a:prstGeom prst="rect">
            <a:avLst/>
          </a:prstGeom>
        </p:spPr>
      </p:pic>
      <p:pic>
        <p:nvPicPr>
          <p:cNvPr id="68" name="Picture 98" descr="goals-icon.png">
            <a:extLst>
              <a:ext uri="{FF2B5EF4-FFF2-40B4-BE49-F238E27FC236}">
                <a16:creationId xmlns:a16="http://schemas.microsoft.com/office/drawing/2014/main" id="{A1E72D05-11F6-4252-BF0A-958FA63B29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974" y="4233476"/>
            <a:ext cx="240427" cy="240427"/>
          </a:xfrm>
          <a:prstGeom prst="rect">
            <a:avLst/>
          </a:prstGeom>
        </p:spPr>
      </p:pic>
      <p:pic>
        <p:nvPicPr>
          <p:cNvPr id="69" name="Picture 100" descr="personality-icon.png">
            <a:extLst>
              <a:ext uri="{FF2B5EF4-FFF2-40B4-BE49-F238E27FC236}">
                <a16:creationId xmlns:a16="http://schemas.microsoft.com/office/drawing/2014/main" id="{5AC1D127-4BA7-4AC0-80EF-CED1020A54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17" y="209907"/>
            <a:ext cx="240427" cy="24042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FA51CA9-DC74-4BF1-8E32-FE7A64D8DFC0}"/>
              </a:ext>
            </a:extLst>
          </p:cNvPr>
          <p:cNvSpPr txBox="1"/>
          <p:nvPr/>
        </p:nvSpPr>
        <p:spPr>
          <a:xfrm>
            <a:off x="7211797" y="6115215"/>
            <a:ext cx="7146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Justinmind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8DD0386-8891-45F0-8706-5E50B4B175C5}"/>
              </a:ext>
            </a:extLst>
          </p:cNvPr>
          <p:cNvSpPr txBox="1"/>
          <p:nvPr/>
        </p:nvSpPr>
        <p:spPr>
          <a:xfrm>
            <a:off x="7208122" y="5309039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Frequently used apps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BEF32B-C44F-4C8A-A4B1-904805B3A8A2}"/>
              </a:ext>
            </a:extLst>
          </p:cNvPr>
          <p:cNvSpPr txBox="1"/>
          <p:nvPr/>
        </p:nvSpPr>
        <p:spPr>
          <a:xfrm>
            <a:off x="7820645" y="6115215"/>
            <a:ext cx="5654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>
                <a:solidFill>
                  <a:srgbClr val="7F7F7F"/>
                </a:solidFill>
              </a:rPr>
              <a:t>Google Calendar</a:t>
            </a:r>
            <a:endParaRPr lang="en-US" sz="700" dirty="0">
              <a:solidFill>
                <a:srgbClr val="7F7F7F"/>
              </a:solidFill>
            </a:endParaRPr>
          </a:p>
          <a:p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B218E0-04FE-4568-B7AD-BE360A126893}"/>
              </a:ext>
            </a:extLst>
          </p:cNvPr>
          <p:cNvSpPr txBox="1"/>
          <p:nvPr/>
        </p:nvSpPr>
        <p:spPr>
          <a:xfrm>
            <a:off x="8364673" y="6125058"/>
            <a:ext cx="7146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700" dirty="0">
                <a:solidFill>
                  <a:srgbClr val="7F7F7F"/>
                </a:solidFill>
              </a:rPr>
              <a:t>PocketGuard</a:t>
            </a:r>
            <a:endParaRPr lang="en-US" dirty="0"/>
          </a:p>
        </p:txBody>
      </p:sp>
      <p:pic>
        <p:nvPicPr>
          <p:cNvPr id="74" name="Picture 2" descr="motivations-icon.png">
            <a:extLst>
              <a:ext uri="{FF2B5EF4-FFF2-40B4-BE49-F238E27FC236}">
                <a16:creationId xmlns:a16="http://schemas.microsoft.com/office/drawing/2014/main" id="{E9967115-E618-4F66-8A13-A22BD9BADF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99" y="3159055"/>
            <a:ext cx="158808" cy="230832"/>
          </a:xfrm>
          <a:prstGeom prst="rect">
            <a:avLst/>
          </a:prstGeom>
        </p:spPr>
      </p:pic>
      <p:pic>
        <p:nvPicPr>
          <p:cNvPr id="75" name="Picture 4" descr="justinmind.png">
            <a:extLst>
              <a:ext uri="{FF2B5EF4-FFF2-40B4-BE49-F238E27FC236}">
                <a16:creationId xmlns:a16="http://schemas.microsoft.com/office/drawing/2014/main" id="{D96A2502-E2F7-4B05-B8D9-B26FEC3A635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23" y="5713925"/>
            <a:ext cx="339333" cy="320891"/>
          </a:xfrm>
          <a:prstGeom prst="rect">
            <a:avLst/>
          </a:prstGeom>
        </p:spPr>
      </p:pic>
      <p:pic>
        <p:nvPicPr>
          <p:cNvPr id="76" name="Picture 5" descr="google-calendar.png">
            <a:extLst>
              <a:ext uri="{FF2B5EF4-FFF2-40B4-BE49-F238E27FC236}">
                <a16:creationId xmlns:a16="http://schemas.microsoft.com/office/drawing/2014/main" id="{F779B1B0-E5F4-4C8E-A469-EF806ABB453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792" y="5713925"/>
            <a:ext cx="286155" cy="286155"/>
          </a:xfrm>
          <a:prstGeom prst="rect">
            <a:avLst/>
          </a:prstGeom>
        </p:spPr>
      </p:pic>
      <p:pic>
        <p:nvPicPr>
          <p:cNvPr id="77" name="Picture 12" descr="pocketguard.png">
            <a:extLst>
              <a:ext uri="{FF2B5EF4-FFF2-40B4-BE49-F238E27FC236}">
                <a16:creationId xmlns:a16="http://schemas.microsoft.com/office/drawing/2014/main" id="{70800F39-AB45-4921-A0FB-31FA89AF6CE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086" y="5756460"/>
            <a:ext cx="301561" cy="247397"/>
          </a:xfrm>
          <a:prstGeom prst="rect">
            <a:avLst/>
          </a:prstGeom>
        </p:spPr>
      </p:pic>
      <p:cxnSp>
        <p:nvCxnSpPr>
          <p:cNvPr id="78" name="Straight Connector 83">
            <a:extLst>
              <a:ext uri="{FF2B5EF4-FFF2-40B4-BE49-F238E27FC236}">
                <a16:creationId xmlns:a16="http://schemas.microsoft.com/office/drawing/2014/main" id="{34CCCC28-DDD9-40FE-A22D-135BF2729BAE}"/>
              </a:ext>
            </a:extLst>
          </p:cNvPr>
          <p:cNvCxnSpPr/>
          <p:nvPr/>
        </p:nvCxnSpPr>
        <p:spPr>
          <a:xfrm>
            <a:off x="7287789" y="5159347"/>
            <a:ext cx="1547976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" y="0"/>
            <a:ext cx="2343197" cy="286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7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447</Words>
  <Application>Microsoft Office PowerPoint</Application>
  <PresentationFormat>화면 슬라이드 쇼(4:3)</PresentationFormat>
  <Paragraphs>119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Mangal</vt:lpstr>
      <vt:lpstr>나눔스퀘어</vt:lpstr>
      <vt:lpstr>맑은 고딕</vt:lpstr>
      <vt:lpstr>Arial</vt:lpstr>
      <vt:lpstr>Georgia</vt:lpstr>
      <vt:lpstr>Times New Roman</vt:lpstr>
      <vt:lpstr>Office Theme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sean</dc:creator>
  <cp:lastModifiedBy>user</cp:lastModifiedBy>
  <cp:revision>25</cp:revision>
  <dcterms:created xsi:type="dcterms:W3CDTF">2014-09-16T07:07:39Z</dcterms:created>
  <dcterms:modified xsi:type="dcterms:W3CDTF">2020-12-08T00:25:24Z</dcterms:modified>
</cp:coreProperties>
</file>