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6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65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06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59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64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9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8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4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2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3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7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6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8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5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8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D2F2D8-BCA6-4329-B6F5-3F5B2E2C027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D110DA-38E2-411D-B4A4-FD5C559ED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92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Glossary/Fals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0926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조동현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57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 smtClean="0"/>
              <a:t>DB(</a:t>
            </a:r>
            <a:r>
              <a:rPr lang="en-US" altLang="ko-KR" dirty="0" err="1" smtClean="0"/>
              <a:t>DataBase</a:t>
            </a:r>
            <a:r>
              <a:rPr lang="en-US" altLang="ko-KR" dirty="0"/>
              <a:t>) : </a:t>
            </a:r>
            <a:r>
              <a:rPr lang="ko-KR" altLang="en-US" dirty="0"/>
              <a:t>대량의 데이터가 저장된 장소</a:t>
            </a:r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/>
              <a:t>DBMS(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en-US" altLang="ko-KR" dirty="0"/>
              <a:t>Management System) : Oracle, MySQL ...</a:t>
            </a:r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/>
              <a:t>SQL </a:t>
            </a:r>
            <a:r>
              <a:rPr lang="en-US" altLang="ko-KR" dirty="0"/>
              <a:t>: DBMS</a:t>
            </a:r>
            <a:r>
              <a:rPr lang="ko-KR" altLang="en-US" dirty="0"/>
              <a:t>에서 사용하는 언어</a:t>
            </a:r>
          </a:p>
        </p:txBody>
      </p:sp>
    </p:spTree>
    <p:extLst>
      <p:ext uri="{BB962C8B-B14F-4D97-AF65-F5344CB8AC3E}">
        <p14:creationId xmlns:p14="http://schemas.microsoft.com/office/powerpoint/2010/main" val="173019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err="1" smtClean="0"/>
              <a:t>정의어</a:t>
            </a:r>
            <a:r>
              <a:rPr lang="en-US" altLang="ko-KR" sz="1600" dirty="0"/>
              <a:t>(DDL ; Data Definition Language) : CREATE(</a:t>
            </a:r>
            <a:r>
              <a:rPr lang="ko-KR" altLang="en-US" sz="1600" dirty="0"/>
              <a:t>생성</a:t>
            </a:r>
            <a:r>
              <a:rPr lang="en-US" altLang="ko-KR" sz="1600" dirty="0"/>
              <a:t>), ALTER(</a:t>
            </a:r>
            <a:r>
              <a:rPr lang="ko-KR" altLang="en-US" sz="1600" dirty="0"/>
              <a:t>변경</a:t>
            </a:r>
            <a:r>
              <a:rPr lang="en-US" altLang="ko-KR" sz="1600" dirty="0"/>
              <a:t>), DROP(</a:t>
            </a:r>
            <a:r>
              <a:rPr lang="ko-KR" altLang="en-US" sz="1600" dirty="0"/>
              <a:t>삭제</a:t>
            </a:r>
            <a:r>
              <a:rPr lang="en-US" altLang="ko-KR" sz="1600" dirty="0"/>
              <a:t>;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, </a:t>
            </a:r>
            <a:r>
              <a:rPr lang="ko-KR" altLang="en-US" sz="1600" dirty="0"/>
              <a:t>개체</a:t>
            </a:r>
            <a:r>
              <a:rPr lang="en-US" altLang="ko-KR" sz="1600" dirty="0"/>
              <a:t>)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err="1" smtClean="0"/>
              <a:t>조작어</a:t>
            </a:r>
            <a:r>
              <a:rPr lang="en-US" altLang="ko-KR" sz="1600" dirty="0"/>
              <a:t>(DML ; Data Manipulation Language) : SELECT(</a:t>
            </a:r>
            <a:r>
              <a:rPr lang="ko-KR" altLang="en-US" sz="1600" dirty="0"/>
              <a:t>조회</a:t>
            </a:r>
            <a:r>
              <a:rPr lang="en-US" altLang="ko-KR" sz="1600" dirty="0"/>
              <a:t>), UPDATE(</a:t>
            </a:r>
            <a:r>
              <a:rPr lang="ko-KR" altLang="en-US" sz="1600" dirty="0"/>
              <a:t>변경</a:t>
            </a:r>
            <a:r>
              <a:rPr lang="en-US" altLang="ko-KR" sz="1600" dirty="0"/>
              <a:t>), INSERT(</a:t>
            </a:r>
            <a:r>
              <a:rPr lang="ko-KR" altLang="en-US" sz="1600" dirty="0"/>
              <a:t>삽입</a:t>
            </a:r>
            <a:r>
              <a:rPr lang="en-US" altLang="ko-KR" sz="1600" dirty="0"/>
              <a:t>), DELETE(</a:t>
            </a:r>
            <a:r>
              <a:rPr lang="ko-KR" altLang="en-US" sz="1600" dirty="0"/>
              <a:t>삭제</a:t>
            </a:r>
            <a:r>
              <a:rPr lang="en-US" altLang="ko-KR" sz="1600" dirty="0"/>
              <a:t>; </a:t>
            </a:r>
            <a:r>
              <a:rPr lang="ko-KR" altLang="en-US" sz="1600" dirty="0"/>
              <a:t>행</a:t>
            </a:r>
            <a:r>
              <a:rPr lang="en-US" altLang="ko-KR" sz="1600" dirty="0"/>
              <a:t>)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err="1" smtClean="0"/>
              <a:t>제어어</a:t>
            </a:r>
            <a:r>
              <a:rPr lang="en-US" altLang="ko-KR" sz="1600" dirty="0"/>
              <a:t>(DCL ; Data Control Language) : ROLLBACK(</a:t>
            </a:r>
            <a:r>
              <a:rPr lang="ko-KR" altLang="en-US" sz="1600" dirty="0"/>
              <a:t>취소</a:t>
            </a:r>
            <a:r>
              <a:rPr lang="en-US" altLang="ko-KR" sz="1600" dirty="0"/>
              <a:t>), COMMIT(</a:t>
            </a:r>
            <a:r>
              <a:rPr lang="ko-KR" altLang="en-US" sz="1600" dirty="0"/>
              <a:t>완료</a:t>
            </a:r>
            <a:r>
              <a:rPr lang="en-US" altLang="ko-KR" sz="1600" dirty="0"/>
              <a:t>), SAVEPOINT(</a:t>
            </a:r>
            <a:r>
              <a:rPr lang="ko-KR" altLang="en-US" sz="1600" dirty="0"/>
              <a:t>임시 저장</a:t>
            </a:r>
            <a:r>
              <a:rPr lang="en-US" altLang="ko-KR" sz="1600" dirty="0"/>
              <a:t>)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								</a:t>
            </a:r>
          </a:p>
          <a:p>
            <a:pPr marL="3690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			- </a:t>
            </a:r>
            <a:r>
              <a:rPr lang="en-US" altLang="ko-KR" sz="1600" dirty="0">
                <a:solidFill>
                  <a:srgbClr val="FFFF00"/>
                </a:solidFill>
              </a:rPr>
              <a:t>Transaction</a:t>
            </a:r>
            <a:r>
              <a:rPr lang="en-US" altLang="ko-KR" sz="1600" dirty="0"/>
              <a:t>(</a:t>
            </a:r>
            <a:r>
              <a:rPr lang="ko-KR" altLang="en-US" sz="1600" dirty="0"/>
              <a:t>논리적인 작업의 단위</a:t>
            </a:r>
            <a:r>
              <a:rPr lang="en-US" altLang="ko-KR" sz="1600" dirty="0"/>
              <a:t>)</a:t>
            </a:r>
          </a:p>
          <a:p>
            <a:pPr marL="36900" indent="0">
              <a:buNone/>
            </a:pPr>
            <a:r>
              <a:rPr lang="en-US" altLang="ko-KR" sz="1600" dirty="0" smtClean="0"/>
              <a:t>								GRANT</a:t>
            </a:r>
            <a:r>
              <a:rPr lang="en-US" altLang="ko-KR" sz="1600" dirty="0"/>
              <a:t>(</a:t>
            </a:r>
            <a:r>
              <a:rPr lang="ko-KR" altLang="en-US" sz="1600" dirty="0"/>
              <a:t>권한 부여</a:t>
            </a:r>
            <a:r>
              <a:rPr lang="en-US" altLang="ko-KR" sz="1600" dirty="0"/>
              <a:t>), REVOKE(</a:t>
            </a:r>
            <a:r>
              <a:rPr lang="ko-KR" altLang="en-US" sz="1600" dirty="0"/>
              <a:t>회수</a:t>
            </a:r>
            <a:r>
              <a:rPr lang="en-US" altLang="ko-KR" sz="1600" dirty="0"/>
              <a:t>)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								</a:t>
            </a:r>
          </a:p>
          <a:p>
            <a:pPr marL="3690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			- </a:t>
            </a:r>
            <a:r>
              <a:rPr lang="ko-KR" altLang="en-US" sz="1600" dirty="0">
                <a:solidFill>
                  <a:srgbClr val="FFFF00"/>
                </a:solidFill>
              </a:rPr>
              <a:t>권한</a:t>
            </a:r>
          </a:p>
        </p:txBody>
      </p:sp>
    </p:spTree>
    <p:extLst>
      <p:ext uri="{BB962C8B-B14F-4D97-AF65-F5344CB8AC3E}">
        <p14:creationId xmlns:p14="http://schemas.microsoft.com/office/powerpoint/2010/main" val="128568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r>
              <a:rPr lang="ko-KR" altLang="en-US" sz="1800" dirty="0" err="1" smtClean="0"/>
              <a:t>원자성</a:t>
            </a:r>
            <a:r>
              <a:rPr lang="en-US" altLang="ko-KR" sz="1800" dirty="0"/>
              <a:t>(Atomicity) : </a:t>
            </a:r>
            <a:r>
              <a:rPr lang="ko-KR" altLang="en-US" sz="1800" dirty="0"/>
              <a:t>트랜잭션이 </a:t>
            </a:r>
            <a:r>
              <a:rPr lang="en-US" altLang="ko-KR" sz="1800" dirty="0"/>
              <a:t>DB</a:t>
            </a:r>
            <a:r>
              <a:rPr lang="ko-KR" altLang="en-US" sz="1800" dirty="0"/>
              <a:t>에 모두 반영되던가</a:t>
            </a:r>
            <a:r>
              <a:rPr lang="en-US" altLang="ko-KR" sz="1800" dirty="0"/>
              <a:t>, </a:t>
            </a:r>
            <a:r>
              <a:rPr lang="ko-KR" altLang="en-US" sz="1800" dirty="0"/>
              <a:t>아니면 전혀 반영되지 않아야 한다</a:t>
            </a:r>
            <a:r>
              <a:rPr lang="en-US" altLang="ko-KR" sz="1800" dirty="0"/>
              <a:t>.</a:t>
            </a:r>
          </a:p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r>
              <a:rPr lang="ko-KR" altLang="en-US" sz="1800" dirty="0" smtClean="0"/>
              <a:t>일관성</a:t>
            </a:r>
            <a:r>
              <a:rPr lang="en-US" altLang="ko-KR" sz="1800" dirty="0"/>
              <a:t>(Consistency) : </a:t>
            </a:r>
            <a:r>
              <a:rPr lang="ko-KR" altLang="en-US" sz="1800" dirty="0"/>
              <a:t>트랜잭션의 작업 처리 결과가 항상 일관성이 있어야 한다</a:t>
            </a:r>
            <a:r>
              <a:rPr lang="en-US" altLang="ko-KR" sz="1800" dirty="0"/>
              <a:t>.</a:t>
            </a:r>
          </a:p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r>
              <a:rPr lang="ko-KR" altLang="en-US" sz="1800" dirty="0" smtClean="0"/>
              <a:t>독립성</a:t>
            </a:r>
            <a:r>
              <a:rPr lang="en-US" altLang="ko-KR" sz="1800" dirty="0"/>
              <a:t>(Isolation) : </a:t>
            </a:r>
            <a:r>
              <a:rPr lang="ko-KR" altLang="en-US" sz="1800" dirty="0"/>
              <a:t>둘 이상의 트랜잭션이 동시에 병행 실행되고 있을 경우에 </a:t>
            </a:r>
            <a:endParaRPr lang="en-US" altLang="ko-KR" sz="1800" dirty="0" smtClean="0"/>
          </a:p>
          <a:p>
            <a:pPr marL="36900" indent="0">
              <a:buNone/>
            </a:pPr>
            <a:r>
              <a:rPr lang="en-US" altLang="ko-KR" sz="1800" dirty="0" smtClean="0"/>
              <a:t>				</a:t>
            </a:r>
            <a:r>
              <a:rPr lang="ko-KR" altLang="en-US" sz="1800" dirty="0" smtClean="0"/>
              <a:t>어느 </a:t>
            </a:r>
            <a:r>
              <a:rPr lang="ko-KR" altLang="en-US" sz="1800" dirty="0"/>
              <a:t>하나의 트랜잭션이라도 다른 트랜잭션의 연산을 끼어들 수 없다</a:t>
            </a:r>
            <a:r>
              <a:rPr lang="en-US" altLang="ko-KR" sz="1800" dirty="0"/>
              <a:t>.</a:t>
            </a:r>
          </a:p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r>
              <a:rPr lang="ko-KR" altLang="en-US" sz="1800" dirty="0" smtClean="0"/>
              <a:t>지속성</a:t>
            </a:r>
            <a:r>
              <a:rPr lang="en-US" altLang="ko-KR" sz="1800" dirty="0"/>
              <a:t>(Durability) : </a:t>
            </a:r>
            <a:r>
              <a:rPr lang="ko-KR" altLang="en-US" sz="1800" dirty="0"/>
              <a:t>트랜잭션이 성공적으로 완료됐을 경우</a:t>
            </a:r>
            <a:r>
              <a:rPr lang="en-US" altLang="ko-KR" sz="1800" dirty="0"/>
              <a:t>, </a:t>
            </a:r>
            <a:r>
              <a:rPr lang="ko-KR" altLang="en-US" sz="1800" dirty="0"/>
              <a:t>결과는 영구적으로 반영되어야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4305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Method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2589" y="2140316"/>
            <a:ext cx="10294968" cy="39568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986742" y="3695006"/>
            <a:ext cx="1014153" cy="9725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836101" y="3695006"/>
            <a:ext cx="1014153" cy="97258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979920" y="3695007"/>
            <a:ext cx="1014153" cy="97258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123738" y="3695006"/>
            <a:ext cx="1014153" cy="97258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05251" y="2926080"/>
            <a:ext cx="5893724" cy="2701636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35386" y="466759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</a:rPr>
              <a:t>lient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5369" y="466759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1682" y="4667595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WAS(Tomcat)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1684" y="4667595"/>
            <a:ext cx="130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86084" y="255322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233099" y="4149053"/>
            <a:ext cx="11554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228943" y="4261276"/>
            <a:ext cx="1159625" cy="8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67768" y="37963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request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94831" y="424401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response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5972720" y="4118745"/>
            <a:ext cx="889971" cy="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5968565" y="4239804"/>
            <a:ext cx="871786" cy="3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8111693" y="4123005"/>
            <a:ext cx="889971" cy="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8107538" y="4244064"/>
            <a:ext cx="871786" cy="3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9520" y="2197436"/>
            <a:ext cx="1951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</a:rPr>
              <a:t>&lt;Front-End&gt;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6600" y="2198569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</a:rPr>
              <a:t>&lt;Back-End&gt;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6736" y="3152288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정적 </a:t>
            </a:r>
            <a:r>
              <a:rPr lang="en-US" altLang="ko-KR" sz="1600" dirty="0" smtClean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Page</a:t>
            </a:r>
            <a:endParaRPr lang="ko-KR" altLang="en-US" sz="1600" dirty="0">
              <a:solidFill>
                <a:srgbClr val="00B0F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10555" y="3152288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</a:t>
            </a:r>
            <a:r>
              <a:rPr lang="ko-KR" altLang="en-US" sz="1600" dirty="0" smtClean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적 </a:t>
            </a:r>
            <a:r>
              <a:rPr lang="en-US" altLang="ko-KR" sz="1600" dirty="0" smtClean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Page</a:t>
            </a:r>
            <a:endParaRPr lang="ko-KR" altLang="en-US" sz="1600" dirty="0">
              <a:solidFill>
                <a:srgbClr val="00B0F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22052" y="376624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request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49115" y="427190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response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4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934226"/>
              </p:ext>
            </p:extLst>
          </p:nvPr>
        </p:nvGraphicFramePr>
        <p:xfrm>
          <a:off x="3085625" y="2618508"/>
          <a:ext cx="6010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367">
                  <a:extLst>
                    <a:ext uri="{9D8B030D-6E8A-4147-A177-3AD203B41FA5}">
                      <a16:colId xmlns:a16="http://schemas.microsoft.com/office/drawing/2014/main" val="3489870852"/>
                    </a:ext>
                  </a:extLst>
                </a:gridCol>
                <a:gridCol w="2003367">
                  <a:extLst>
                    <a:ext uri="{9D8B030D-6E8A-4147-A177-3AD203B41FA5}">
                      <a16:colId xmlns:a16="http://schemas.microsoft.com/office/drawing/2014/main" val="1289376282"/>
                    </a:ext>
                  </a:extLst>
                </a:gridCol>
                <a:gridCol w="2003367">
                  <a:extLst>
                    <a:ext uri="{9D8B030D-6E8A-4147-A177-3AD203B41FA5}">
                      <a16:colId xmlns:a16="http://schemas.microsoft.com/office/drawing/2014/main" val="4245674350"/>
                    </a:ext>
                  </a:extLst>
                </a:gridCol>
              </a:tblGrid>
              <a:tr h="1735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65178"/>
                  </a:ext>
                </a:extLst>
              </a:tr>
              <a:tr h="1735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10543"/>
                  </a:ext>
                </a:extLst>
              </a:tr>
              <a:tr h="1735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11088"/>
                  </a:ext>
                </a:extLst>
              </a:tr>
              <a:tr h="1735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36686"/>
                  </a:ext>
                </a:extLst>
              </a:tr>
              <a:tr h="1735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8634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 flipH="1">
            <a:off x="4098175" y="2011680"/>
            <a:ext cx="16626" cy="28180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729348" y="2795847"/>
            <a:ext cx="6547656" cy="55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85850" y="1828797"/>
            <a:ext cx="26164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</a:t>
            </a:r>
            <a:endParaRPr lang="en-US" altLang="ko-KR" dirty="0" smtClean="0"/>
          </a:p>
          <a:p>
            <a:r>
              <a:rPr lang="en-US" altLang="ko-KR" dirty="0" smtClean="0"/>
              <a:t>Column, Field, Attribute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0053" y="2618508"/>
            <a:ext cx="21092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행</a:t>
            </a:r>
            <a:endParaRPr lang="en-US" altLang="ko-KR" dirty="0" smtClean="0"/>
          </a:p>
          <a:p>
            <a:r>
              <a:rPr lang="en-US" altLang="ko-KR" dirty="0" smtClean="0"/>
              <a:t>Row, Tuple, Record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4992" y="5098656"/>
            <a:ext cx="511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성별 </a:t>
            </a:r>
            <a:r>
              <a:rPr lang="en-US" altLang="ko-KR" dirty="0" smtClean="0"/>
              <a:t>: {</a:t>
            </a:r>
            <a:r>
              <a:rPr lang="ko-KR" altLang="en-US" dirty="0" smtClean="0"/>
              <a:t>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</a:t>
            </a:r>
            <a:r>
              <a:rPr lang="en-US" altLang="ko-KR" dirty="0" smtClean="0"/>
              <a:t>} </a:t>
            </a:r>
            <a:r>
              <a:rPr lang="ko-KR" altLang="en-US" dirty="0" smtClean="0"/>
              <a:t>→ 이러한 범위를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이라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05960" y="5098655"/>
            <a:ext cx="342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Row</a:t>
            </a:r>
            <a:r>
              <a:rPr lang="ko-KR" altLang="en-US" dirty="0" smtClean="0"/>
              <a:t>의 중복은 허용되지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82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/>
              <a:t>Primary Key(PK) : </a:t>
            </a:r>
            <a:r>
              <a:rPr lang="ko-KR" altLang="en-US" dirty="0" smtClean="0"/>
              <a:t>기본 키</a:t>
            </a:r>
            <a:r>
              <a:rPr lang="en-US" altLang="ko-KR" dirty="0" smtClean="0"/>
              <a:t>, 1 </a:t>
            </a:r>
            <a:r>
              <a:rPr lang="ko-KR" altLang="en-US" dirty="0" smtClean="0"/>
              <a:t>개의 테이블에 하나</a:t>
            </a:r>
            <a:r>
              <a:rPr lang="en-US" altLang="ko-KR" dirty="0" smtClean="0"/>
              <a:t> </a:t>
            </a:r>
          </a:p>
          <a:p>
            <a:pPr marL="3690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     2 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묶어서 하나의 </a:t>
            </a:r>
            <a:r>
              <a:rPr lang="en-US" altLang="ko-KR" dirty="0" smtClean="0"/>
              <a:t>PK</a:t>
            </a:r>
            <a:r>
              <a:rPr lang="ko-KR" altLang="en-US" dirty="0" smtClean="0"/>
              <a:t>로 사용 가능</a:t>
            </a: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    Unique + Not NULL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 smtClean="0"/>
              <a:t>Foreign Key(FK) : </a:t>
            </a:r>
            <a:r>
              <a:rPr lang="ko-KR" altLang="en-US" dirty="0" smtClean="0">
                <a:effectLst/>
              </a:rPr>
              <a:t>외래 키는 </a:t>
            </a:r>
            <a:r>
              <a:rPr lang="ko-KR" altLang="en-US" dirty="0">
                <a:effectLst/>
              </a:rPr>
              <a:t>두 테이블을 서로 연결하는 데 사용되는 </a:t>
            </a:r>
            <a:r>
              <a:rPr lang="ko-KR" altLang="en-US" dirty="0" smtClean="0">
                <a:effectLst/>
              </a:rPr>
              <a:t>키</a:t>
            </a:r>
            <a:r>
              <a:rPr lang="en-US" altLang="ko-KR" dirty="0" smtClean="0">
                <a:effectLst/>
              </a:rPr>
              <a:t>.</a:t>
            </a:r>
            <a:endParaRPr lang="en-US" altLang="ko-KR" dirty="0">
              <a:effectLst/>
            </a:endParaRPr>
          </a:p>
          <a:p>
            <a:pPr marL="36900" indent="0">
              <a:buNone/>
            </a:pPr>
            <a:r>
              <a:rPr lang="ko-KR" altLang="en-US" dirty="0" smtClean="0">
                <a:effectLst/>
              </a:rPr>
              <a:t>외래 키가 </a:t>
            </a:r>
            <a:r>
              <a:rPr lang="ko-KR" altLang="en-US" dirty="0">
                <a:effectLst/>
              </a:rPr>
              <a:t>포함된 테이블을 자식 테이블이라고 하고 </a:t>
            </a:r>
            <a:r>
              <a:rPr lang="ko-KR" altLang="en-US" dirty="0" smtClean="0">
                <a:effectLst/>
              </a:rPr>
              <a:t>외래 키 </a:t>
            </a:r>
            <a:r>
              <a:rPr lang="ko-KR" altLang="en-US" dirty="0">
                <a:effectLst/>
              </a:rPr>
              <a:t>값을 제공하는 테이블을 부모 </a:t>
            </a:r>
            <a:r>
              <a:rPr lang="ko-KR" altLang="en-US" dirty="0" smtClean="0">
                <a:effectLst/>
              </a:rPr>
              <a:t> </a:t>
            </a:r>
            <a:endParaRPr lang="en-US" altLang="ko-KR" dirty="0" smtClean="0">
              <a:effectLst/>
            </a:endParaRPr>
          </a:p>
          <a:p>
            <a:pPr marL="36900" indent="0">
              <a:buNone/>
            </a:pPr>
            <a:r>
              <a:rPr lang="ko-KR" altLang="en-US" dirty="0" smtClean="0">
                <a:effectLst/>
              </a:rPr>
              <a:t>테이블이라 함</a:t>
            </a:r>
            <a:r>
              <a:rPr lang="en-US" altLang="ko-KR" dirty="0" smtClean="0">
                <a:effectLst/>
              </a:rPr>
              <a:t>.</a:t>
            </a:r>
            <a:endParaRPr lang="en-US" altLang="ko-KR" dirty="0">
              <a:effectLst/>
            </a:endParaRP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32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/>
              <a:t>Null 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≠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≠</a:t>
            </a:r>
            <a:r>
              <a:rPr lang="en-US" altLang="ko-KR" dirty="0" smtClean="0"/>
              <a:t> 0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/>
              <a:t>Null : </a:t>
            </a:r>
            <a:r>
              <a:rPr lang="en-US" altLang="ko-KR" dirty="0">
                <a:effectLst/>
              </a:rPr>
              <a:t>JavaScript</a:t>
            </a:r>
            <a:r>
              <a:rPr lang="ko-KR" altLang="en-US" dirty="0">
                <a:effectLst/>
              </a:rPr>
              <a:t>의 </a:t>
            </a:r>
            <a:r>
              <a:rPr lang="ko-KR" altLang="en-US" dirty="0" smtClean="0">
                <a:effectLst/>
              </a:rPr>
              <a:t>원시 값 중 </a:t>
            </a:r>
            <a:r>
              <a:rPr lang="ko-KR" altLang="en-US" dirty="0">
                <a:effectLst/>
              </a:rPr>
              <a:t>하나로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/>
              </a:rPr>
              <a:t>어떤 값이 의도적으로 </a:t>
            </a:r>
            <a:r>
              <a:rPr lang="ko-KR" altLang="en-US" dirty="0" smtClean="0">
                <a:solidFill>
                  <a:srgbClr val="FFFF00"/>
                </a:solidFill>
                <a:effectLst/>
              </a:rPr>
              <a:t>비어 있음</a:t>
            </a:r>
            <a:r>
              <a:rPr lang="ko-KR" altLang="en-US" dirty="0" smtClean="0">
                <a:effectLst/>
              </a:rPr>
              <a:t>을 </a:t>
            </a:r>
            <a:r>
              <a:rPr lang="ko-KR" altLang="en-US" dirty="0">
                <a:effectLst/>
              </a:rPr>
              <a:t>표현하며 </a:t>
            </a:r>
            <a:r>
              <a:rPr lang="en-US" altLang="ko-KR" dirty="0" smtClean="0">
                <a:effectLst/>
              </a:rPr>
              <a:t>Boolean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>
                <a:effectLst/>
              </a:rPr>
              <a:t>연산에서는 </a:t>
            </a:r>
            <a:r>
              <a:rPr lang="ko-KR" altLang="en-US" u="sng" dirty="0">
                <a:effectLst/>
                <a:hlinkClick r:id="rId2"/>
              </a:rPr>
              <a:t>거짓</a:t>
            </a:r>
            <a:r>
              <a:rPr lang="ko-KR" altLang="en-US" dirty="0">
                <a:effectLst/>
              </a:rPr>
              <a:t>으로 취급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045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366</TotalTime>
  <Words>225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돋움</vt:lpstr>
      <vt:lpstr>Calisto MT</vt:lpstr>
      <vt:lpstr>Trebuchet MS</vt:lpstr>
      <vt:lpstr>Wingdings 2</vt:lpstr>
      <vt:lpstr>슬레이트</vt:lpstr>
      <vt:lpstr>0926</vt:lpstr>
      <vt:lpstr>DB</vt:lpstr>
      <vt:lpstr>SQL</vt:lpstr>
      <vt:lpstr>Transaction</vt:lpstr>
      <vt:lpstr>Request Method</vt:lpstr>
      <vt:lpstr>TABLE</vt:lpstr>
      <vt:lpstr>Key</vt:lpstr>
      <vt:lpstr>Null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0926</dc:title>
  <dc:creator>hi-guro</dc:creator>
  <cp:lastModifiedBy>hi-guro</cp:lastModifiedBy>
  <cp:revision>38</cp:revision>
  <dcterms:created xsi:type="dcterms:W3CDTF">2022-09-26T02:49:25Z</dcterms:created>
  <dcterms:modified xsi:type="dcterms:W3CDTF">2022-09-26T08:56:00Z</dcterms:modified>
</cp:coreProperties>
</file>