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5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62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7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94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6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4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2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7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4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3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BD9450-81A0-4747-A321-9B7CC2FE6AD4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F1AD0D-8314-46F0-900E-BD9E3DEC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0905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조동현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1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1726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400" dirty="0">
                <a:solidFill>
                  <a:srgbClr val="FFC000"/>
                </a:solidFill>
              </a:rPr>
              <a:t>Q6-1</a:t>
            </a:r>
            <a:r>
              <a:rPr lang="en-US" altLang="ko-KR" sz="1400" dirty="0"/>
              <a:t>) SUBSTR() </a:t>
            </a:r>
            <a:r>
              <a:rPr lang="ko-KR" altLang="en-US" sz="1400" dirty="0"/>
              <a:t>사용</a:t>
            </a:r>
            <a:r>
              <a:rPr lang="en-US" altLang="ko-KR" sz="1400" dirty="0"/>
              <a:t>, 2003</a:t>
            </a:r>
            <a:r>
              <a:rPr lang="ko-KR" altLang="en-US" sz="1400" dirty="0"/>
              <a:t>년에 입사한 사원 검색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ENAME, HIREDATE </a:t>
            </a:r>
            <a:r>
              <a:rPr lang="ko-KR" altLang="en-US" sz="1400" dirty="0">
                <a:solidFill>
                  <a:srgbClr val="92D050"/>
                </a:solidFill>
              </a:rPr>
              <a:t>입사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B0F0"/>
                </a:solidFill>
              </a:rPr>
              <a:t>SUBSTR</a:t>
            </a:r>
            <a:r>
              <a:rPr lang="en-US" altLang="ko-KR" sz="1400" dirty="0"/>
              <a:t>(HIREDATE, 1, 2)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>
                <a:solidFill>
                  <a:srgbClr val="92D050"/>
                </a:solidFill>
              </a:rPr>
              <a:t>입사 년도</a:t>
            </a:r>
            <a:endParaRPr lang="ko-KR" altLang="en-US" sz="1400" dirty="0">
              <a:solidFill>
                <a:srgbClr val="92D05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FROM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EMP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WHERE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SUBSTR</a:t>
            </a:r>
            <a:r>
              <a:rPr lang="en-US" altLang="ko-KR" sz="1400" dirty="0"/>
              <a:t>(HIREDATE, 1, 2) = </a:t>
            </a:r>
            <a:r>
              <a:rPr lang="en-US" altLang="ko-KR" sz="1400" dirty="0">
                <a:solidFill>
                  <a:srgbClr val="00B0F0"/>
                </a:solidFill>
              </a:rPr>
              <a:t>03</a:t>
            </a:r>
            <a:r>
              <a:rPr lang="en-US" altLang="ko-KR" sz="1400" dirty="0"/>
              <a:t>;</a:t>
            </a:r>
          </a:p>
          <a:p>
            <a:pPr marL="36900" indent="0">
              <a:buNone/>
            </a:pPr>
            <a:r>
              <a:rPr lang="en-US" altLang="ko-KR" sz="1400" dirty="0"/>
              <a:t>    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Q6-2</a:t>
            </a:r>
            <a:r>
              <a:rPr lang="en-US" altLang="ko-KR" sz="1400" dirty="0"/>
              <a:t>) SUBSTR() </a:t>
            </a:r>
            <a:r>
              <a:rPr lang="ko-KR" altLang="en-US" sz="1400" dirty="0"/>
              <a:t>사용</a:t>
            </a:r>
            <a:r>
              <a:rPr lang="en-US" altLang="ko-KR" sz="1400" dirty="0"/>
              <a:t>, '</a:t>
            </a:r>
            <a:r>
              <a:rPr lang="ko-KR" altLang="en-US" sz="1400" dirty="0"/>
              <a:t>기</a:t>
            </a:r>
            <a:r>
              <a:rPr lang="en-US" altLang="ko-KR" sz="1400" dirty="0"/>
              <a:t>'</a:t>
            </a:r>
            <a:r>
              <a:rPr lang="ko-KR" altLang="en-US" sz="1400" dirty="0"/>
              <a:t>로 이름이 끝나는 사원 검색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EMPNO, ENAME, JOB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FROM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EMP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WHERE </a:t>
            </a:r>
            <a:r>
              <a:rPr lang="en-US" altLang="ko-KR" sz="1400" dirty="0">
                <a:solidFill>
                  <a:srgbClr val="00B0F0"/>
                </a:solidFill>
              </a:rPr>
              <a:t>SUBSTR</a:t>
            </a:r>
            <a:r>
              <a:rPr lang="en-US" altLang="ko-KR" sz="1400" dirty="0"/>
              <a:t>(ENAME, -1, 1) = '</a:t>
            </a:r>
            <a:r>
              <a:rPr lang="ko-KR" altLang="en-US" sz="1400" dirty="0"/>
              <a:t>기</a:t>
            </a:r>
            <a:r>
              <a:rPr lang="en-US" altLang="ko-KR" sz="1400" dirty="0"/>
              <a:t>';</a:t>
            </a:r>
          </a:p>
          <a:p>
            <a:pPr marL="36900" indent="0">
              <a:buNone/>
            </a:pPr>
            <a:r>
              <a:rPr lang="en-US" altLang="ko-KR" sz="1400" dirty="0"/>
              <a:t>    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Q6-3</a:t>
            </a:r>
            <a:r>
              <a:rPr lang="en-US" altLang="ko-KR" sz="1400" dirty="0"/>
              <a:t>) SUBSTR() </a:t>
            </a:r>
            <a:r>
              <a:rPr lang="ko-KR" altLang="en-US" sz="1400" dirty="0"/>
              <a:t>사용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입사 일자 </a:t>
            </a:r>
            <a:r>
              <a:rPr lang="ko-KR" altLang="en-US" sz="1400" dirty="0"/>
              <a:t>년도</a:t>
            </a:r>
            <a:r>
              <a:rPr lang="en-US" altLang="ko-KR" sz="1400" dirty="0"/>
              <a:t>(2</a:t>
            </a:r>
            <a:r>
              <a:rPr lang="ko-KR" altLang="en-US" sz="1400" dirty="0"/>
              <a:t>자리</a:t>
            </a:r>
            <a:r>
              <a:rPr lang="en-US" altLang="ko-KR" sz="1400" dirty="0"/>
              <a:t>), </a:t>
            </a:r>
            <a:r>
              <a:rPr lang="ko-KR" altLang="en-US" sz="1400" dirty="0"/>
              <a:t>몇 월</a:t>
            </a:r>
            <a:r>
              <a:rPr lang="en-US" altLang="ko-KR" sz="1400" dirty="0"/>
              <a:t>(2</a:t>
            </a:r>
            <a:r>
              <a:rPr lang="ko-KR" altLang="en-US" sz="1400" dirty="0"/>
              <a:t>자리</a:t>
            </a:r>
            <a:r>
              <a:rPr lang="en-US" altLang="ko-KR" sz="1400" dirty="0"/>
              <a:t>), </a:t>
            </a:r>
            <a:r>
              <a:rPr lang="ko-KR" altLang="en-US" sz="1400" dirty="0" smtClean="0"/>
              <a:t>며칠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(</a:t>
            </a:r>
            <a:r>
              <a:rPr lang="en-US" altLang="ko-KR" sz="1400" dirty="0"/>
              <a:t>2</a:t>
            </a:r>
            <a:r>
              <a:rPr lang="ko-KR" altLang="en-US" sz="1400" dirty="0"/>
              <a:t>자리</a:t>
            </a:r>
            <a:r>
              <a:rPr lang="en-US" altLang="ko-KR" sz="1400" dirty="0"/>
              <a:t>)</a:t>
            </a:r>
            <a:r>
              <a:rPr lang="ko-KR" altLang="en-US" sz="1400" dirty="0"/>
              <a:t>을 추출하여 조회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EMPNO, ENAME, HIREDATE </a:t>
            </a:r>
            <a:r>
              <a:rPr lang="ko-KR" altLang="en-US" sz="1400" dirty="0">
                <a:solidFill>
                  <a:srgbClr val="92D050"/>
                </a:solidFill>
              </a:rPr>
              <a:t>입사</a:t>
            </a:r>
            <a:r>
              <a:rPr lang="en-US" altLang="ko-KR" sz="1400" dirty="0"/>
              <a:t>, 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SUBSTR</a:t>
            </a:r>
            <a:r>
              <a:rPr lang="en-US" altLang="ko-KR" sz="1400" dirty="0" smtClean="0"/>
              <a:t>(HIREDATE</a:t>
            </a:r>
            <a:r>
              <a:rPr lang="en-US" altLang="ko-KR" sz="1400" dirty="0"/>
              <a:t>, 1, 2) </a:t>
            </a:r>
            <a:r>
              <a:rPr lang="ko-KR" altLang="en-US" sz="1400" dirty="0">
                <a:solidFill>
                  <a:srgbClr val="92D050"/>
                </a:solidFill>
              </a:rPr>
              <a:t>년도</a:t>
            </a:r>
            <a:r>
              <a:rPr lang="en-US" altLang="ko-KR" sz="1400" dirty="0"/>
              <a:t>, 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SUBSTR</a:t>
            </a:r>
            <a:r>
              <a:rPr lang="en-US" altLang="ko-KR" sz="1400" dirty="0" smtClean="0"/>
              <a:t>(HIREDATE</a:t>
            </a:r>
            <a:r>
              <a:rPr lang="en-US" altLang="ko-KR" sz="1400" dirty="0"/>
              <a:t>, 4, 2) </a:t>
            </a:r>
            <a:r>
              <a:rPr lang="ko-KR" altLang="en-US" sz="1400" dirty="0">
                <a:solidFill>
                  <a:srgbClr val="92D050"/>
                </a:solidFill>
              </a:rPr>
              <a:t>월</a:t>
            </a:r>
            <a:r>
              <a:rPr lang="en-US" altLang="ko-KR" sz="1400" dirty="0"/>
              <a:t>, 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SUBSTR</a:t>
            </a:r>
            <a:r>
              <a:rPr lang="en-US" altLang="ko-KR" sz="1400" dirty="0" smtClean="0"/>
              <a:t>(HIREDATE</a:t>
            </a:r>
            <a:r>
              <a:rPr lang="en-US" altLang="ko-KR" sz="1400" dirty="0"/>
              <a:t>, 7, 2) </a:t>
            </a:r>
            <a:r>
              <a:rPr lang="ko-KR" altLang="en-US" sz="1400" dirty="0">
                <a:solidFill>
                  <a:srgbClr val="92D050"/>
                </a:solidFill>
              </a:rPr>
              <a:t>일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FROM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EMP;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13" y="2078182"/>
            <a:ext cx="3086672" cy="78520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6090676" y="2383502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626" y="5703570"/>
            <a:ext cx="2075845" cy="68060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090676" y="5956588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467" y="3361025"/>
            <a:ext cx="1876512" cy="167605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4757651" y="3971028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0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43907"/>
          </a:xfrm>
        </p:spPr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400" dirty="0">
                <a:solidFill>
                  <a:srgbClr val="FFC000"/>
                </a:solidFill>
              </a:rPr>
              <a:t>Q6-4</a:t>
            </a:r>
            <a:r>
              <a:rPr lang="en-US" altLang="ko-KR" sz="1400" dirty="0"/>
              <a:t>) SUBSTR() </a:t>
            </a:r>
            <a:r>
              <a:rPr lang="ko-KR" altLang="en-US" sz="1400" dirty="0"/>
              <a:t>사용</a:t>
            </a:r>
            <a:r>
              <a:rPr lang="en-US" altLang="ko-KR" sz="1400" dirty="0"/>
              <a:t>, </a:t>
            </a:r>
            <a:r>
              <a:rPr lang="ko-KR" altLang="en-US" sz="1400" dirty="0"/>
              <a:t>이름의 두 번째 글자가 </a:t>
            </a:r>
            <a:r>
              <a:rPr lang="en-US" altLang="ko-KR" sz="1400" dirty="0"/>
              <a:t>'</a:t>
            </a:r>
            <a:r>
              <a:rPr lang="ko-KR" altLang="en-US" sz="1400" dirty="0"/>
              <a:t>동</a:t>
            </a:r>
            <a:r>
              <a:rPr lang="en-US" altLang="ko-KR" sz="1400" dirty="0"/>
              <a:t>'</a:t>
            </a:r>
            <a:r>
              <a:rPr lang="ko-KR" altLang="en-US" sz="1400" dirty="0"/>
              <a:t>이 있는 사원 검색</a:t>
            </a:r>
          </a:p>
          <a:p>
            <a:pPr marL="3690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EMPNO, ENAME, JOB</a:t>
            </a:r>
          </a:p>
          <a:p>
            <a:pPr marL="3690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B0F0"/>
                </a:solidFill>
              </a:rPr>
              <a:t>WHERE SUBSTR</a:t>
            </a:r>
            <a:r>
              <a:rPr lang="en-US" altLang="ko-KR" sz="1400" dirty="0"/>
              <a:t>(ENAME, -2, 1) = '</a:t>
            </a:r>
            <a:r>
              <a:rPr lang="ko-KR" altLang="en-US" sz="1400" dirty="0"/>
              <a:t>동</a:t>
            </a:r>
            <a:r>
              <a:rPr lang="en-US" altLang="ko-KR" sz="1400" dirty="0"/>
              <a:t>';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Q7</a:t>
            </a:r>
            <a:r>
              <a:rPr lang="en-US" altLang="ko-KR" sz="1400" dirty="0"/>
              <a:t>) INSTR() </a:t>
            </a:r>
            <a:r>
              <a:rPr lang="ko-KR" altLang="en-US" sz="1400" dirty="0"/>
              <a:t>사용</a:t>
            </a:r>
            <a:r>
              <a:rPr lang="en-US" altLang="ko-KR" sz="1400" dirty="0"/>
              <a:t>, ENAME</a:t>
            </a:r>
            <a:r>
              <a:rPr lang="ko-KR" altLang="en-US" sz="1400" dirty="0"/>
              <a:t>에 </a:t>
            </a:r>
            <a:r>
              <a:rPr lang="en-US" altLang="ko-KR" sz="1400" dirty="0"/>
              <a:t>'</a:t>
            </a:r>
            <a:r>
              <a:rPr lang="ko-KR" altLang="en-US" sz="1400" dirty="0"/>
              <a:t>동</a:t>
            </a:r>
            <a:r>
              <a:rPr lang="en-US" altLang="ko-KR" sz="1400" dirty="0"/>
              <a:t>' </a:t>
            </a:r>
            <a:r>
              <a:rPr lang="ko-KR" altLang="en-US" sz="1400" dirty="0"/>
              <a:t>들어가는 사람 조회</a:t>
            </a:r>
            <a:r>
              <a:rPr lang="en-US" altLang="ko-KR" sz="1400" dirty="0"/>
              <a:t>. (EMPNO, ENAME </a:t>
            </a:r>
            <a:r>
              <a:rPr lang="ko-KR" altLang="en-US" sz="1400" dirty="0"/>
              <a:t>출력</a:t>
            </a:r>
            <a:r>
              <a:rPr lang="en-US" altLang="ko-KR" sz="1400" dirty="0"/>
              <a:t>, WHERE </a:t>
            </a:r>
            <a:r>
              <a:rPr lang="ko-KR" altLang="en-US" sz="1400" dirty="0" err="1"/>
              <a:t>조건절</a:t>
            </a:r>
            <a:r>
              <a:rPr lang="ko-KR" altLang="en-US" sz="1400" dirty="0"/>
              <a:t> 사용</a:t>
            </a:r>
            <a:r>
              <a:rPr lang="en-US" altLang="ko-KR" sz="1400" dirty="0"/>
              <a:t>)</a:t>
            </a:r>
          </a:p>
          <a:p>
            <a:pPr marL="3690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EMPNO, ENAME, JOB, </a:t>
            </a:r>
            <a:r>
              <a:rPr lang="en-US" altLang="ko-KR" sz="1400" dirty="0">
                <a:solidFill>
                  <a:srgbClr val="00B0F0"/>
                </a:solidFill>
              </a:rPr>
              <a:t>INSTR</a:t>
            </a:r>
            <a:r>
              <a:rPr lang="en-US" altLang="ko-KR" sz="1400" dirty="0"/>
              <a:t>(ENAME, '</a:t>
            </a:r>
            <a:r>
              <a:rPr lang="ko-KR" altLang="en-US" sz="1400" dirty="0"/>
              <a:t>동</a:t>
            </a:r>
            <a:r>
              <a:rPr lang="en-US" altLang="ko-KR" sz="1400" dirty="0"/>
              <a:t>', 1) </a:t>
            </a:r>
            <a:r>
              <a:rPr lang="en-US" altLang="ko-KR" sz="1400" dirty="0">
                <a:solidFill>
                  <a:srgbClr val="00B0F0"/>
                </a:solidFill>
              </a:rPr>
              <a:t>AS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92D050"/>
                </a:solidFill>
              </a:rPr>
              <a:t>INS</a:t>
            </a:r>
          </a:p>
          <a:p>
            <a:pPr marL="3690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B0F0"/>
                </a:solidFill>
              </a:rPr>
              <a:t>WHERE INSTR</a:t>
            </a:r>
            <a:r>
              <a:rPr lang="en-US" altLang="ko-KR" sz="1400" dirty="0"/>
              <a:t>(ENAME, '</a:t>
            </a:r>
            <a:r>
              <a:rPr lang="ko-KR" altLang="en-US" sz="1400" dirty="0"/>
              <a:t>동</a:t>
            </a:r>
            <a:r>
              <a:rPr lang="en-US" altLang="ko-KR" sz="1400" dirty="0"/>
              <a:t>', 1) != 0;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462" y="2012718"/>
            <a:ext cx="3139095" cy="10463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468524"/>
            <a:ext cx="3969094" cy="107606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090676" y="2448616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5134712" y="4919273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6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DECODE(), CASE()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77406"/>
          </a:xfrm>
        </p:spPr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 smtClean="0"/>
              <a:t>/* </a:t>
            </a:r>
            <a:r>
              <a:rPr lang="en-US" altLang="ko-KR" sz="1600" dirty="0"/>
              <a:t>DECODE() : SWITCH </a:t>
            </a:r>
            <a:r>
              <a:rPr lang="ko-KR" altLang="en-US" sz="1600" dirty="0"/>
              <a:t>문의 역할을 하는 함수 *</a:t>
            </a:r>
            <a:r>
              <a:rPr lang="en-US" altLang="ko-KR" sz="1600" dirty="0"/>
              <a:t>/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en-US" altLang="ko-KR" sz="1600" dirty="0" smtClean="0">
                <a:solidFill>
                  <a:srgbClr val="00B0F0"/>
                </a:solidFill>
              </a:rPr>
              <a:t>DECODE</a:t>
            </a:r>
            <a:r>
              <a:rPr lang="en-US" altLang="ko-KR" sz="1600" dirty="0"/>
              <a:t>(</a:t>
            </a:r>
            <a:r>
              <a:rPr lang="ko-KR" altLang="en-US" sz="1600" dirty="0"/>
              <a:t>표현식</a:t>
            </a:r>
            <a:r>
              <a:rPr lang="en-US" altLang="ko-KR" sz="1600" dirty="0"/>
              <a:t>, </a:t>
            </a:r>
            <a:r>
              <a:rPr lang="ko-KR" altLang="en-US" sz="1600" dirty="0"/>
              <a:t>조건</a:t>
            </a:r>
            <a:r>
              <a:rPr lang="en-US" altLang="ko-KR" sz="1600" dirty="0"/>
              <a:t>1, </a:t>
            </a:r>
            <a:r>
              <a:rPr lang="ko-KR" altLang="en-US" sz="1600" dirty="0"/>
              <a:t>결과</a:t>
            </a:r>
            <a:r>
              <a:rPr lang="en-US" altLang="ko-KR" sz="1600" dirty="0"/>
              <a:t>1, </a:t>
            </a:r>
            <a:r>
              <a:rPr lang="ko-KR" altLang="en-US" sz="1600" dirty="0"/>
              <a:t>조건</a:t>
            </a:r>
            <a:r>
              <a:rPr lang="en-US" altLang="ko-KR" sz="1600" dirty="0"/>
              <a:t>2, </a:t>
            </a:r>
            <a:r>
              <a:rPr lang="ko-KR" altLang="en-US" sz="1600" dirty="0"/>
              <a:t>결과</a:t>
            </a:r>
            <a:r>
              <a:rPr lang="en-US" altLang="ko-KR" sz="1600" dirty="0"/>
              <a:t>2, </a:t>
            </a:r>
            <a:r>
              <a:rPr lang="ko-KR" altLang="en-US" sz="1600" dirty="0"/>
              <a:t>조건</a:t>
            </a:r>
            <a:r>
              <a:rPr lang="en-US" altLang="ko-KR" sz="1600" dirty="0"/>
              <a:t>3,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smtClean="0"/>
              <a:t>결과</a:t>
            </a:r>
            <a:r>
              <a:rPr lang="en-US" altLang="ko-KR" sz="1600" dirty="0"/>
              <a:t>3, ..., </a:t>
            </a:r>
            <a:r>
              <a:rPr lang="ko-KR" altLang="en-US" sz="1600" dirty="0"/>
              <a:t>기본 결과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프로그래밍 </a:t>
            </a:r>
            <a:r>
              <a:rPr lang="ko-KR" altLang="en-US" sz="1600" dirty="0"/>
              <a:t>언어의 </a:t>
            </a:r>
            <a:r>
              <a:rPr lang="en-US" altLang="ko-KR" sz="1600" dirty="0"/>
              <a:t>SWITCH-CASE </a:t>
            </a:r>
            <a:r>
              <a:rPr lang="ko-KR" altLang="en-US" sz="1600" dirty="0"/>
              <a:t>문과 같은 기능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/>
              <a:t>표현식의 값이 조건 </a:t>
            </a:r>
            <a:r>
              <a:rPr lang="en-US" altLang="ko-KR" sz="1600" dirty="0"/>
              <a:t>1</a:t>
            </a:r>
            <a:r>
              <a:rPr lang="ko-KR" altLang="en-US" sz="1600" dirty="0"/>
              <a:t>과 같으면 결과 </a:t>
            </a:r>
            <a:r>
              <a:rPr lang="en-US" altLang="ko-KR" sz="1600" dirty="0"/>
              <a:t>1</a:t>
            </a:r>
            <a:r>
              <a:rPr lang="ko-KR" altLang="en-US" sz="1600" dirty="0"/>
              <a:t>을</a:t>
            </a:r>
            <a:r>
              <a:rPr lang="en-US" altLang="ko-KR" sz="1600" dirty="0"/>
              <a:t>, </a:t>
            </a:r>
            <a:r>
              <a:rPr lang="ko-KR" altLang="en-US" sz="1600" dirty="0"/>
              <a:t>조건 </a:t>
            </a:r>
            <a:r>
              <a:rPr lang="en-US" altLang="ko-KR" sz="1600" dirty="0"/>
              <a:t>2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같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ko-KR" altLang="en-US" sz="1600" dirty="0" err="1" smtClean="0"/>
              <a:t>으면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결과 </a:t>
            </a:r>
            <a:r>
              <a:rPr lang="en-US" altLang="ko-KR" sz="1600" dirty="0"/>
              <a:t>2</a:t>
            </a:r>
            <a:r>
              <a:rPr lang="ko-KR" altLang="en-US" sz="1600" dirty="0"/>
              <a:t>를</a:t>
            </a:r>
            <a:r>
              <a:rPr lang="en-US" altLang="ko-KR" sz="1600" dirty="0"/>
              <a:t>, </a:t>
            </a:r>
            <a:r>
              <a:rPr lang="ko-KR" altLang="en-US" sz="1600" dirty="0"/>
              <a:t>조건 </a:t>
            </a:r>
            <a:r>
              <a:rPr lang="en-US" altLang="ko-KR" sz="1600" dirty="0"/>
              <a:t>3</a:t>
            </a:r>
            <a:r>
              <a:rPr lang="ko-KR" altLang="en-US" sz="1600" dirty="0"/>
              <a:t>과 같으면 결과 </a:t>
            </a:r>
            <a:r>
              <a:rPr lang="en-US" altLang="ko-KR" sz="1600" dirty="0"/>
              <a:t>3</a:t>
            </a:r>
            <a:r>
              <a:rPr lang="ko-KR" altLang="en-US" sz="1600" dirty="0"/>
              <a:t>을 리턴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/>
              <a:t>모든 조건에 안 맞으면 기본 결과 리턴</a:t>
            </a:r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en-US" altLang="ko-KR" sz="1600" dirty="0">
                <a:solidFill>
                  <a:srgbClr val="00B0F0"/>
                </a:solidFill>
              </a:rPr>
              <a:t>CASE WHEN </a:t>
            </a:r>
            <a:r>
              <a:rPr lang="ko-KR" altLang="en-US" sz="1600" dirty="0"/>
              <a:t>조건</a:t>
            </a:r>
            <a:r>
              <a:rPr lang="en-US" altLang="ko-KR" sz="1600" dirty="0"/>
              <a:t>1 </a:t>
            </a:r>
            <a:r>
              <a:rPr lang="en-US" altLang="ko-KR" sz="1600" dirty="0">
                <a:solidFill>
                  <a:srgbClr val="00B0F0"/>
                </a:solidFill>
              </a:rPr>
              <a:t>THEN</a:t>
            </a:r>
            <a:r>
              <a:rPr lang="en-US" altLang="ko-KR" sz="1600" dirty="0"/>
              <a:t> </a:t>
            </a:r>
            <a:r>
              <a:rPr lang="ko-KR" altLang="en-US" sz="1600" dirty="0"/>
              <a:t>결과</a:t>
            </a:r>
            <a:r>
              <a:rPr lang="en-US" altLang="ko-KR" sz="1600" dirty="0"/>
              <a:t>1 </a:t>
            </a:r>
            <a:r>
              <a:rPr lang="en-US" altLang="ko-KR" sz="1600" dirty="0">
                <a:solidFill>
                  <a:srgbClr val="00B0F0"/>
                </a:solidFill>
              </a:rPr>
              <a:t>ELSE</a:t>
            </a:r>
            <a:r>
              <a:rPr lang="en-US" altLang="ko-KR" sz="1600" dirty="0"/>
              <a:t> </a:t>
            </a:r>
            <a:r>
              <a:rPr lang="ko-KR" altLang="en-US" sz="1600" dirty="0"/>
              <a:t>결과</a:t>
            </a:r>
            <a:r>
              <a:rPr lang="en-US" altLang="ko-KR" sz="1600" dirty="0"/>
              <a:t>2 END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AS </a:t>
            </a:r>
            <a:r>
              <a:rPr lang="ko-KR" altLang="en-US" sz="1600" dirty="0"/>
              <a:t>별칭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en-US" altLang="ko-KR" sz="1600" dirty="0"/>
              <a:t>DECODE</a:t>
            </a:r>
            <a:r>
              <a:rPr lang="ko-KR" altLang="en-US" sz="1600" dirty="0"/>
              <a:t>가 제공하지 못하는 비교 연산의 단점 해결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en-US" altLang="ko-KR" sz="1600" dirty="0"/>
              <a:t>CASE </a:t>
            </a:r>
            <a:r>
              <a:rPr lang="ko-KR" altLang="en-US" sz="1600" dirty="0"/>
              <a:t>함수는 다양한 비교 연산자를 이용하여 조건을 제시할 수 있으므로 범위 지정 가능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en-US" altLang="ko-KR" sz="1600" dirty="0"/>
              <a:t>CASE </a:t>
            </a:r>
            <a:r>
              <a:rPr lang="ko-KR" altLang="en-US" sz="1600" dirty="0"/>
              <a:t>함수는 프로그램 언어의 </a:t>
            </a:r>
            <a:r>
              <a:rPr lang="en-US" altLang="ko-KR" sz="1600" dirty="0"/>
              <a:t>IF ELSE IF ELSE</a:t>
            </a:r>
            <a:r>
              <a:rPr lang="ko-KR" altLang="en-US" sz="1600" dirty="0"/>
              <a:t>와 유사한 구조를 가짐</a:t>
            </a:r>
          </a:p>
        </p:txBody>
      </p:sp>
    </p:spTree>
    <p:extLst>
      <p:ext uri="{BB962C8B-B14F-4D97-AF65-F5344CB8AC3E}">
        <p14:creationId xmlns:p14="http://schemas.microsoft.com/office/powerpoint/2010/main" val="60079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8238" y="1732448"/>
            <a:ext cx="3988984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</a:t>
            </a:r>
            <a:r>
              <a:rPr lang="en-US" altLang="ko-KR" sz="1600" dirty="0"/>
              <a:t> ENAME, </a:t>
            </a:r>
          </a:p>
          <a:p>
            <a:pPr marL="36900" indent="0">
              <a:buNone/>
            </a:pPr>
            <a:r>
              <a:rPr lang="en-US" altLang="ko-KR" sz="1600" dirty="0"/>
              <a:t>       </a:t>
            </a:r>
            <a:r>
              <a:rPr lang="en-US" altLang="ko-KR" sz="1600" dirty="0" smtClean="0"/>
              <a:t>         DEPTNO</a:t>
            </a:r>
            <a:r>
              <a:rPr lang="en-US" altLang="ko-KR" sz="1600" dirty="0"/>
              <a:t>, </a:t>
            </a:r>
          </a:p>
          <a:p>
            <a:pPr marL="36900" indent="0">
              <a:buNone/>
            </a:pPr>
            <a:r>
              <a:rPr lang="en-US" altLang="ko-KR" sz="1600" dirty="0"/>
              <a:t>       </a:t>
            </a:r>
            <a:r>
              <a:rPr lang="en-US" altLang="ko-KR" sz="1600" dirty="0" smtClean="0"/>
              <a:t>	        </a:t>
            </a:r>
            <a:r>
              <a:rPr lang="en-US" altLang="ko-KR" sz="1600" dirty="0" smtClean="0">
                <a:solidFill>
                  <a:srgbClr val="00B0F0"/>
                </a:solidFill>
              </a:rPr>
              <a:t>DECODE</a:t>
            </a:r>
            <a:r>
              <a:rPr lang="en-US" altLang="ko-KR" sz="1600" dirty="0" smtClean="0"/>
              <a:t>(DEPTNO</a:t>
            </a:r>
            <a:r>
              <a:rPr lang="en-US" altLang="ko-KR" sz="1600" dirty="0"/>
              <a:t>, 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		10</a:t>
            </a:r>
            <a:r>
              <a:rPr lang="en-US" altLang="ko-KR" sz="1600" dirty="0"/>
              <a:t>, '</a:t>
            </a:r>
            <a:r>
              <a:rPr lang="ko-KR" altLang="en-US" sz="1600" dirty="0"/>
              <a:t>경리부</a:t>
            </a:r>
            <a:r>
              <a:rPr lang="en-US" altLang="ko-KR" sz="1600" dirty="0"/>
              <a:t>', 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		20</a:t>
            </a:r>
            <a:r>
              <a:rPr lang="en-US" altLang="ko-KR" sz="1600" dirty="0"/>
              <a:t>, '</a:t>
            </a:r>
            <a:r>
              <a:rPr lang="ko-KR" altLang="en-US" sz="1600" dirty="0"/>
              <a:t>인사과</a:t>
            </a:r>
            <a:r>
              <a:rPr lang="en-US" altLang="ko-KR" sz="1600" dirty="0"/>
              <a:t>', 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		30</a:t>
            </a:r>
            <a:r>
              <a:rPr lang="en-US" altLang="ko-KR" sz="1600" dirty="0"/>
              <a:t>, '</a:t>
            </a:r>
            <a:r>
              <a:rPr lang="ko-KR" altLang="en-US" sz="1600" dirty="0"/>
              <a:t>영업부</a:t>
            </a:r>
            <a:r>
              <a:rPr lang="en-US" altLang="ko-KR" sz="1600" dirty="0"/>
              <a:t>', </a:t>
            </a:r>
          </a:p>
          <a:p>
            <a:pPr marL="3690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				40</a:t>
            </a:r>
            <a:r>
              <a:rPr lang="en-US" altLang="ko-KR" sz="1600" dirty="0"/>
              <a:t>, '</a:t>
            </a:r>
            <a:r>
              <a:rPr lang="ko-KR" altLang="en-US" sz="1600" dirty="0" err="1"/>
              <a:t>전산부</a:t>
            </a:r>
            <a:r>
              <a:rPr lang="en-US" altLang="ko-KR" sz="1600" dirty="0"/>
              <a:t>') </a:t>
            </a:r>
          </a:p>
          <a:p>
            <a:pPr marL="36900" indent="0">
              <a:buNone/>
            </a:pPr>
            <a:r>
              <a:rPr lang="en-US" altLang="ko-KR" sz="1600" dirty="0"/>
              <a:t>      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>
                <a:solidFill>
                  <a:srgbClr val="00B0F0"/>
                </a:solidFill>
              </a:rPr>
              <a:t>AS</a:t>
            </a: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92D050"/>
                </a:solidFill>
              </a:rPr>
              <a:t>DNAME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EMP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ORDER BY </a:t>
            </a:r>
            <a:r>
              <a:rPr lang="en-US" altLang="ko-KR" sz="1600" dirty="0">
                <a:solidFill>
                  <a:srgbClr val="92D050"/>
                </a:solidFill>
              </a:rPr>
              <a:t>DNAME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71" y="1931298"/>
            <a:ext cx="2456757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4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200" dirty="0" smtClean="0">
                <a:solidFill>
                  <a:srgbClr val="FFC000"/>
                </a:solidFill>
              </a:rPr>
              <a:t>Q1) </a:t>
            </a:r>
            <a:r>
              <a:rPr lang="ko-KR" altLang="en-US" sz="1200" dirty="0"/>
              <a:t>직급에 따라 직급이 </a:t>
            </a:r>
            <a:r>
              <a:rPr lang="en-US" altLang="ko-KR" sz="1200" dirty="0"/>
              <a:t>'</a:t>
            </a:r>
            <a:r>
              <a:rPr lang="ko-KR" altLang="en-US" sz="1200" dirty="0"/>
              <a:t>부장</a:t>
            </a:r>
            <a:r>
              <a:rPr lang="en-US" altLang="ko-KR" sz="1200" dirty="0"/>
              <a:t>'</a:t>
            </a:r>
            <a:r>
              <a:rPr lang="ko-KR" altLang="en-US" sz="1200" dirty="0"/>
              <a:t>인 사원은 </a:t>
            </a:r>
            <a:r>
              <a:rPr lang="en-US" altLang="ko-KR" sz="1200" dirty="0"/>
              <a:t>5%, '</a:t>
            </a:r>
            <a:r>
              <a:rPr lang="ko-KR" altLang="en-US" sz="1200" dirty="0"/>
              <a:t>과장</a:t>
            </a:r>
            <a:r>
              <a:rPr lang="en-US" altLang="ko-KR" sz="1200" dirty="0"/>
              <a:t>'</a:t>
            </a:r>
            <a:r>
              <a:rPr lang="ko-KR" altLang="en-US" sz="1200" dirty="0"/>
              <a:t>인 사원은 </a:t>
            </a:r>
            <a:r>
              <a:rPr lang="en-US" altLang="ko-KR" sz="1200" dirty="0"/>
              <a:t>10</a:t>
            </a:r>
            <a:r>
              <a:rPr lang="en-US" altLang="ko-KR" sz="1200" dirty="0" smtClean="0"/>
              <a:t>%,  '</a:t>
            </a:r>
            <a:r>
              <a:rPr lang="ko-KR" altLang="en-US" sz="1200" dirty="0"/>
              <a:t>대리</a:t>
            </a:r>
            <a:r>
              <a:rPr lang="en-US" altLang="ko-KR" sz="1200" dirty="0"/>
              <a:t>'</a:t>
            </a:r>
            <a:r>
              <a:rPr lang="ko-KR" altLang="en-US" sz="1200" dirty="0"/>
              <a:t>인 사원은 </a:t>
            </a:r>
            <a:r>
              <a:rPr lang="en-US" altLang="ko-KR" sz="1200" dirty="0"/>
              <a:t>15%, '</a:t>
            </a:r>
            <a:r>
              <a:rPr lang="ko-KR" altLang="en-US" sz="1200" dirty="0"/>
              <a:t>사원</a:t>
            </a:r>
            <a:r>
              <a:rPr lang="en-US" altLang="ko-KR" sz="1200" dirty="0"/>
              <a:t>'</a:t>
            </a:r>
            <a:r>
              <a:rPr lang="ko-KR" altLang="en-US" sz="1200" dirty="0"/>
              <a:t>인 사원은 </a:t>
            </a:r>
            <a:r>
              <a:rPr lang="en-US" altLang="ko-KR" sz="1200" dirty="0"/>
              <a:t>20% </a:t>
            </a:r>
            <a:r>
              <a:rPr lang="ko-KR" altLang="en-US" sz="1200" dirty="0"/>
              <a:t>급여 </a:t>
            </a:r>
            <a:r>
              <a:rPr lang="ko-KR" altLang="en-US" sz="1200" dirty="0" smtClean="0"/>
              <a:t>인상하기 </a:t>
            </a:r>
            <a:r>
              <a:rPr lang="en-US" altLang="ko-KR" sz="1200" dirty="0" smtClean="0"/>
              <a:t>(AS </a:t>
            </a:r>
            <a:r>
              <a:rPr lang="en-US" altLang="ko-KR" sz="1200" dirty="0"/>
              <a:t>UPSAL </a:t>
            </a:r>
            <a:r>
              <a:rPr lang="ko-KR" altLang="en-US" sz="1200" dirty="0"/>
              <a:t>이용</a:t>
            </a:r>
            <a:r>
              <a:rPr lang="en-US" altLang="ko-KR" sz="1200" dirty="0"/>
              <a:t>, EMPNO, ENAME, JOB, SAL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C000"/>
                </a:solidFill>
              </a:rPr>
              <a:t>A1) </a:t>
            </a: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EMPNO, ENAME, JOB, SAL,</a:t>
            </a:r>
          </a:p>
          <a:p>
            <a:pPr marL="36900" indent="0">
              <a:buNone/>
            </a:pPr>
            <a:r>
              <a:rPr lang="en-US" altLang="ko-KR" sz="1200" dirty="0"/>
              <a:t>       </a:t>
            </a:r>
            <a:r>
              <a:rPr lang="en-US" altLang="ko-KR" sz="1200" dirty="0" smtClean="0"/>
              <a:t>	     </a:t>
            </a:r>
            <a:r>
              <a:rPr lang="en-US" altLang="ko-KR" sz="1200" dirty="0" smtClean="0">
                <a:solidFill>
                  <a:srgbClr val="00B0F0"/>
                </a:solidFill>
              </a:rPr>
              <a:t>DECODE</a:t>
            </a:r>
            <a:r>
              <a:rPr lang="en-US" altLang="ko-KR" sz="1200" dirty="0" smtClean="0"/>
              <a:t>(JOB</a:t>
            </a:r>
            <a:r>
              <a:rPr lang="en-US" altLang="ko-KR" sz="1200" dirty="0"/>
              <a:t>,</a:t>
            </a:r>
          </a:p>
          <a:p>
            <a:pPr marL="3690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			'</a:t>
            </a:r>
            <a:r>
              <a:rPr lang="ko-KR" altLang="en-US" sz="1200" dirty="0"/>
              <a:t>부장</a:t>
            </a:r>
            <a:r>
              <a:rPr lang="en-US" altLang="ko-KR" sz="1200" dirty="0"/>
              <a:t>', SAL * 1.05,</a:t>
            </a:r>
          </a:p>
          <a:p>
            <a:pPr marL="36900" indent="0">
              <a:buNone/>
            </a:pPr>
            <a:r>
              <a:rPr lang="en-US" altLang="ko-KR" sz="1200" dirty="0"/>
              <a:t>       </a:t>
            </a:r>
            <a:r>
              <a:rPr lang="en-US" altLang="ko-KR" sz="1200" dirty="0" smtClean="0"/>
              <a:t>			'</a:t>
            </a:r>
            <a:r>
              <a:rPr lang="ko-KR" altLang="en-US" sz="1200" dirty="0"/>
              <a:t>과장</a:t>
            </a:r>
            <a:r>
              <a:rPr lang="en-US" altLang="ko-KR" sz="1200" dirty="0"/>
              <a:t>', SAL * 1.10,</a:t>
            </a:r>
          </a:p>
          <a:p>
            <a:pPr marL="3690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			'</a:t>
            </a:r>
            <a:r>
              <a:rPr lang="ko-KR" altLang="en-US" sz="1200" dirty="0"/>
              <a:t>대리</a:t>
            </a:r>
            <a:r>
              <a:rPr lang="en-US" altLang="ko-KR" sz="1200" dirty="0"/>
              <a:t>', SAL * 1.15,</a:t>
            </a:r>
          </a:p>
          <a:p>
            <a:pPr marL="3690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			'</a:t>
            </a:r>
            <a:r>
              <a:rPr lang="ko-KR" altLang="en-US" sz="1200" dirty="0"/>
              <a:t>사원</a:t>
            </a:r>
            <a:r>
              <a:rPr lang="en-US" altLang="ko-KR" sz="1200" dirty="0"/>
              <a:t>', SAL * 1.20,</a:t>
            </a:r>
          </a:p>
          <a:p>
            <a:pPr marL="3690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			SAL</a:t>
            </a:r>
            <a:r>
              <a:rPr lang="en-US" altLang="ko-KR" sz="1200" dirty="0"/>
              <a:t>)</a:t>
            </a:r>
          </a:p>
          <a:p>
            <a:pPr marL="36900" indent="0">
              <a:buNone/>
            </a:pPr>
            <a:r>
              <a:rPr lang="en-US" altLang="ko-KR" sz="1200" dirty="0"/>
              <a:t>       </a:t>
            </a:r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B0F0"/>
                </a:solidFill>
              </a:rPr>
              <a:t>AS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srgbClr val="92D050"/>
                </a:solidFill>
              </a:rPr>
              <a:t>UPSAL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FROM</a:t>
            </a:r>
            <a:r>
              <a:rPr lang="en-US" altLang="ko-KR" sz="1200" dirty="0"/>
              <a:t> EMP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ORDER BY </a:t>
            </a:r>
            <a:r>
              <a:rPr lang="en-US" altLang="ko-KR" sz="1200" dirty="0"/>
              <a:t>SAL </a:t>
            </a:r>
            <a:r>
              <a:rPr lang="en-US" altLang="ko-KR" sz="1200" dirty="0">
                <a:solidFill>
                  <a:srgbClr val="00B0F0"/>
                </a:solidFill>
              </a:rPr>
              <a:t>ASC</a:t>
            </a:r>
            <a:r>
              <a:rPr lang="en-US" altLang="ko-KR" sz="1200" dirty="0"/>
              <a:t>;</a:t>
            </a:r>
          </a:p>
          <a:p>
            <a:pPr marL="3690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C000"/>
                </a:solidFill>
              </a:rPr>
              <a:t>Q2) </a:t>
            </a:r>
            <a:r>
              <a:rPr lang="ko-KR" altLang="en-US" sz="1200" dirty="0"/>
              <a:t>입사일을 년도는 </a:t>
            </a:r>
            <a:r>
              <a:rPr lang="en-US" altLang="ko-KR" sz="1200" dirty="0"/>
              <a:t>2</a:t>
            </a:r>
            <a:r>
              <a:rPr lang="ko-KR" altLang="en-US" sz="1200" dirty="0"/>
              <a:t>자리</a:t>
            </a:r>
            <a:r>
              <a:rPr lang="en-US" altLang="ko-KR" sz="1200" dirty="0"/>
              <a:t>(YY), </a:t>
            </a:r>
            <a:r>
              <a:rPr lang="ko-KR" altLang="en-US" sz="1200" dirty="0"/>
              <a:t>월은 숫자</a:t>
            </a:r>
            <a:r>
              <a:rPr lang="en-US" altLang="ko-KR" sz="1200" dirty="0"/>
              <a:t>(MON)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표시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요일은 </a:t>
            </a:r>
            <a:r>
              <a:rPr lang="ko-KR" altLang="en-US" sz="1200" dirty="0"/>
              <a:t>약어</a:t>
            </a:r>
            <a:r>
              <a:rPr lang="en-US" altLang="ko-KR" sz="1200" dirty="0"/>
              <a:t>(DY</a:t>
            </a:r>
            <a:r>
              <a:rPr lang="en-US" altLang="ko-KR" sz="1200" dirty="0" smtClean="0"/>
              <a:t>)</a:t>
            </a:r>
          </a:p>
          <a:p>
            <a:pPr marL="36900" indent="0">
              <a:buNone/>
            </a:pPr>
            <a:r>
              <a:rPr lang="ko-KR" altLang="en-US" sz="1200" dirty="0" smtClean="0"/>
              <a:t>로 </a:t>
            </a:r>
            <a:r>
              <a:rPr lang="ko-KR" altLang="en-US" sz="1200" dirty="0"/>
              <a:t>지정하여 출력 </a:t>
            </a:r>
            <a:r>
              <a:rPr lang="en-US" altLang="ko-KR" sz="1200" dirty="0"/>
              <a:t>(TO_CHAR()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</a:p>
          <a:p>
            <a:pPr marL="3690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FFC000"/>
                </a:solidFill>
              </a:rPr>
              <a:t>A2)</a:t>
            </a:r>
            <a:r>
              <a:rPr lang="en-US" altLang="ko-KR" sz="1200" dirty="0" smtClean="0"/>
              <a:t> </a:t>
            </a:r>
          </a:p>
          <a:p>
            <a:pPr marL="36900" indent="0">
              <a:buNone/>
            </a:pPr>
            <a:r>
              <a:rPr lang="en-US" altLang="ko-KR" sz="12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HIREDATE, </a:t>
            </a:r>
          </a:p>
          <a:p>
            <a:pPr marL="36900" indent="0">
              <a:buNone/>
            </a:pPr>
            <a:r>
              <a:rPr lang="en-US" altLang="ko-KR" sz="1200" dirty="0"/>
              <a:t>       </a:t>
            </a:r>
            <a:r>
              <a:rPr lang="en-US" altLang="ko-KR" sz="1200" dirty="0" smtClean="0"/>
              <a:t>	      </a:t>
            </a:r>
            <a:r>
              <a:rPr lang="en-US" altLang="ko-KR" sz="1200" dirty="0" smtClean="0">
                <a:solidFill>
                  <a:srgbClr val="00B0F0"/>
                </a:solidFill>
              </a:rPr>
              <a:t>TO_CHAR</a:t>
            </a:r>
            <a:r>
              <a:rPr lang="en-US" altLang="ko-KR" sz="1200" dirty="0" smtClean="0"/>
              <a:t>(HIREDATE</a:t>
            </a:r>
            <a:r>
              <a:rPr lang="en-US" altLang="ko-KR" sz="1200" dirty="0"/>
              <a:t>, '</a:t>
            </a:r>
            <a:r>
              <a:rPr lang="en-US" altLang="ko-KR" sz="1200" dirty="0">
                <a:solidFill>
                  <a:srgbClr val="FFFF00"/>
                </a:solidFill>
              </a:rPr>
              <a:t>YY/MON/DY</a:t>
            </a:r>
            <a:r>
              <a:rPr lang="en-US" altLang="ko-KR" sz="1200" dirty="0"/>
              <a:t>')</a:t>
            </a:r>
          </a:p>
          <a:p>
            <a:pPr marL="36900" indent="0">
              <a:buNone/>
            </a:pPr>
            <a:r>
              <a:rPr lang="en-US" altLang="ko-KR" sz="1200" dirty="0">
                <a:solidFill>
                  <a:srgbClr val="00B0F0"/>
                </a:solidFill>
              </a:rPr>
              <a:t>FROM</a:t>
            </a:r>
            <a:r>
              <a:rPr lang="en-US" altLang="ko-KR" sz="1200" dirty="0"/>
              <a:t> EMP;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8" y="3874500"/>
            <a:ext cx="2182351" cy="2227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34" y="3874500"/>
            <a:ext cx="1807672" cy="22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3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Q3) </a:t>
            </a:r>
            <a:r>
              <a:rPr lang="en-US" altLang="ko-KR" sz="1400" dirty="0"/>
              <a:t>EMP </a:t>
            </a:r>
            <a:r>
              <a:rPr lang="ko-KR" altLang="en-US" sz="1400" dirty="0"/>
              <a:t>테이블로부터 홀수 </a:t>
            </a:r>
            <a:r>
              <a:rPr lang="ko-KR" altLang="en-US" sz="1400" dirty="0" err="1" smtClean="0"/>
              <a:t>사번의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입사 날짜 </a:t>
            </a:r>
            <a:r>
              <a:rPr lang="ko-KR" altLang="en-US" sz="1400" dirty="0" smtClean="0"/>
              <a:t>조회 짝수 </a:t>
            </a:r>
            <a:r>
              <a:rPr lang="ko-KR" altLang="en-US" sz="1400" dirty="0" err="1"/>
              <a:t>사번은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NULL </a:t>
            </a:r>
            <a:r>
              <a:rPr lang="ko-KR" altLang="en-US" sz="1400" dirty="0"/>
              <a:t>출력 </a:t>
            </a:r>
            <a:r>
              <a:rPr lang="en-US" altLang="ko-KR" sz="1400" dirty="0"/>
              <a:t>(DECODE, MOD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A3)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EMPNO, 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	       ENAME</a:t>
            </a:r>
            <a:r>
              <a:rPr lang="en-US" altLang="ko-KR" sz="1400" dirty="0"/>
              <a:t>, 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DECODE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MOD</a:t>
            </a:r>
            <a:r>
              <a:rPr lang="en-US" altLang="ko-KR" sz="1400" dirty="0" smtClean="0"/>
              <a:t>(EMPNO</a:t>
            </a:r>
            <a:r>
              <a:rPr lang="en-US" altLang="ko-KR" sz="1400" dirty="0"/>
              <a:t>, 2), </a:t>
            </a:r>
          </a:p>
          <a:p>
            <a:pPr marL="36900" indent="0"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smtClean="0"/>
              <a:t>                     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NULL</a:t>
            </a:r>
            <a:r>
              <a:rPr lang="en-US" altLang="ko-KR" sz="1400" dirty="0"/>
              <a:t>, </a:t>
            </a:r>
          </a:p>
          <a:p>
            <a:pPr marL="36900" indent="0">
              <a:buNone/>
            </a:pPr>
            <a:r>
              <a:rPr lang="en-US" altLang="ko-KR" sz="1400" dirty="0"/>
              <a:t>              </a:t>
            </a:r>
            <a:r>
              <a:rPr lang="en-US" altLang="ko-KR" sz="1400" dirty="0" smtClean="0"/>
              <a:t>                     1</a:t>
            </a:r>
            <a:r>
              <a:rPr lang="en-US" altLang="ko-KR" sz="1400" dirty="0"/>
              <a:t>, HIREDATE)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AS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92D050"/>
                </a:solidFill>
              </a:rPr>
              <a:t>ODDNUMBER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Q4) </a:t>
            </a:r>
            <a:r>
              <a:rPr lang="ko-KR" altLang="en-US" sz="1400" dirty="0" smtClean="0"/>
              <a:t>근속 일수 </a:t>
            </a:r>
            <a:r>
              <a:rPr lang="ko-KR" altLang="en-US" sz="1400" dirty="0"/>
              <a:t>구하기 </a:t>
            </a:r>
            <a:r>
              <a:rPr lang="en-US" altLang="ko-KR" sz="1400" dirty="0"/>
              <a:t>(ROUND() </a:t>
            </a:r>
            <a:r>
              <a:rPr lang="ko-KR" altLang="en-US" sz="1400" dirty="0"/>
              <a:t>사용</a:t>
            </a:r>
            <a:r>
              <a:rPr lang="en-US" altLang="ko-KR" sz="1400" dirty="0"/>
              <a:t>, AS </a:t>
            </a:r>
            <a:r>
              <a:rPr lang="ko-KR" altLang="en-US" sz="1400" dirty="0" smtClean="0"/>
              <a:t>근속 일수</a:t>
            </a:r>
            <a:r>
              <a:rPr lang="en-US" altLang="ko-KR" sz="1400" dirty="0"/>
              <a:t>)</a:t>
            </a:r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A4)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EMPNO, </a:t>
            </a:r>
            <a:r>
              <a:rPr lang="en-US" altLang="ko-KR" sz="1400" dirty="0" smtClean="0"/>
              <a:t>ENAME</a:t>
            </a:r>
            <a:r>
              <a:rPr lang="en-US" altLang="ko-KR" sz="1400" dirty="0"/>
              <a:t>, JOB, HIREDATE,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ROUND</a:t>
            </a:r>
            <a:r>
              <a:rPr lang="en-US" altLang="ko-KR" sz="1400" dirty="0" smtClean="0"/>
              <a:t>(</a:t>
            </a:r>
          </a:p>
          <a:p>
            <a:pPr marL="36900" indent="0">
              <a:buNone/>
            </a:pPr>
            <a:r>
              <a:rPr lang="en-US" altLang="ko-KR" sz="1400" dirty="0" smtClean="0"/>
              <a:t>		   </a:t>
            </a:r>
            <a:r>
              <a:rPr lang="en-US" altLang="ko-KR" sz="1400" dirty="0" smtClean="0">
                <a:solidFill>
                  <a:srgbClr val="00B0F0"/>
                </a:solidFill>
              </a:rPr>
              <a:t>MONTHS_BETWEEN</a:t>
            </a:r>
            <a:r>
              <a:rPr lang="en-US" altLang="ko-KR" sz="1400" dirty="0" smtClean="0"/>
              <a:t>(SYSDATE</a:t>
            </a:r>
            <a:r>
              <a:rPr lang="en-US" altLang="ko-KR" sz="1400" dirty="0"/>
              <a:t>, HIREDATE))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	        AS </a:t>
            </a:r>
            <a:r>
              <a:rPr lang="ko-KR" altLang="en-US" sz="1400" dirty="0" smtClean="0">
                <a:solidFill>
                  <a:srgbClr val="92D05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근속 일수</a:t>
            </a:r>
            <a:endParaRPr lang="ko-KR" altLang="en-US" sz="1400" dirty="0">
              <a:solidFill>
                <a:srgbClr val="92D05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413" y="4480560"/>
            <a:ext cx="1736288" cy="21490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319" y="4184818"/>
            <a:ext cx="2792848" cy="2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Q5) </a:t>
            </a:r>
            <a:r>
              <a:rPr lang="en-US" altLang="ko-KR" sz="1400" dirty="0"/>
              <a:t>NVL</a:t>
            </a:r>
            <a:r>
              <a:rPr lang="ko-KR" altLang="en-US" sz="1400" dirty="0"/>
              <a:t>을 사용하여 직속 상관이 없는 근무자 찾기 </a:t>
            </a:r>
            <a:r>
              <a:rPr lang="en-US" altLang="ko-KR" sz="1400" dirty="0"/>
              <a:t>(EMPNO, ENAME, MGR</a:t>
            </a:r>
            <a:r>
              <a:rPr lang="en-US" altLang="ko-KR" sz="1400" dirty="0" smtClean="0"/>
              <a:t>) 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A5)</a:t>
            </a:r>
            <a:endParaRPr lang="en-US" altLang="ko-KR" sz="1400" dirty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EMPNO, ENAME, 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 smtClean="0"/>
              <a:t>  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NVL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TO_CHAR</a:t>
            </a:r>
            <a:r>
              <a:rPr lang="en-US" altLang="ko-KR" sz="1400" dirty="0" smtClean="0"/>
              <a:t>(MGR</a:t>
            </a:r>
            <a:r>
              <a:rPr lang="en-US" altLang="ko-KR" sz="1400" dirty="0"/>
              <a:t>, '9999'), </a:t>
            </a:r>
            <a:r>
              <a:rPr lang="en-US" altLang="ko-KR" sz="1400" dirty="0" smtClean="0"/>
              <a:t>'</a:t>
            </a:r>
            <a:r>
              <a:rPr lang="en-US" altLang="ko-KR" sz="1400" dirty="0" smtClean="0">
                <a:solidFill>
                  <a:srgbClr val="FFFF00"/>
                </a:solidFill>
              </a:rPr>
              <a:t>CEO</a:t>
            </a:r>
            <a:r>
              <a:rPr lang="en-US" altLang="ko-KR" sz="1400" dirty="0"/>
              <a:t>') </a:t>
            </a:r>
            <a:r>
              <a:rPr lang="en-US" altLang="ko-KR" sz="1400" dirty="0">
                <a:solidFill>
                  <a:srgbClr val="00B0F0"/>
                </a:solidFill>
              </a:rPr>
              <a:t>AS</a:t>
            </a:r>
            <a:r>
              <a:rPr lang="en-US" altLang="ko-KR" sz="1400" dirty="0"/>
              <a:t> "</a:t>
            </a:r>
            <a:r>
              <a:rPr lang="ko-KR" altLang="en-US" sz="1400" dirty="0">
                <a:solidFill>
                  <a:srgbClr val="92D050"/>
                </a:solidFill>
              </a:rPr>
              <a:t>직속 상관</a:t>
            </a:r>
            <a:r>
              <a:rPr lang="en-US" altLang="ko-KR" sz="1400" dirty="0"/>
              <a:t>"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</a:t>
            </a:r>
            <a:r>
              <a:rPr lang="en-US" altLang="ko-KR" sz="1400" dirty="0"/>
              <a:t> MGR </a:t>
            </a:r>
            <a:r>
              <a:rPr lang="en-US" altLang="ko-K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IS NULL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53" y="4231612"/>
            <a:ext cx="2733675" cy="4598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53" y="5226633"/>
            <a:ext cx="2733675" cy="74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" y="4272742"/>
            <a:ext cx="829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EMP 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5709" y="4949634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MGR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084157" y="4180192"/>
            <a:ext cx="59301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/* MGR</a:t>
            </a:r>
            <a:r>
              <a:rPr lang="ko-KR" altLang="en-US" sz="1600" dirty="0" smtClean="0"/>
              <a:t>에 포함된 데이터 </a:t>
            </a:r>
            <a:r>
              <a:rPr lang="en-US" altLang="ko-KR" sz="1600" dirty="0" smtClean="0"/>
              <a:t>: 1003, 1010, ... --&gt; </a:t>
            </a:r>
            <a:r>
              <a:rPr lang="ko-KR" altLang="en-US" sz="1600" dirty="0" smtClean="0"/>
              <a:t>숫자</a:t>
            </a:r>
          </a:p>
          <a:p>
            <a:r>
              <a:rPr lang="en-US" altLang="ko-KR" sz="1600" dirty="0" smtClean="0"/>
              <a:t>NVL(EXPR1, EXPR2) : </a:t>
            </a:r>
            <a:r>
              <a:rPr lang="en-US" altLang="ko-KR" sz="1600" dirty="0" smtClean="0">
                <a:solidFill>
                  <a:srgbClr val="FFFF00"/>
                </a:solidFill>
              </a:rPr>
              <a:t>EXPR1</a:t>
            </a:r>
            <a:r>
              <a:rPr lang="ko-KR" altLang="en-US" sz="1600" dirty="0" smtClean="0">
                <a:solidFill>
                  <a:srgbClr val="FFFF00"/>
                </a:solidFill>
              </a:rPr>
              <a:t>과 </a:t>
            </a:r>
            <a:r>
              <a:rPr lang="en-US" altLang="ko-KR" sz="1600" dirty="0" smtClean="0">
                <a:solidFill>
                  <a:srgbClr val="FFFF00"/>
                </a:solidFill>
              </a:rPr>
              <a:t>EXPR2</a:t>
            </a:r>
            <a:r>
              <a:rPr lang="ko-KR" altLang="en-US" sz="1600" dirty="0" smtClean="0">
                <a:solidFill>
                  <a:srgbClr val="FFFF00"/>
                </a:solidFill>
              </a:rPr>
              <a:t>의 데이터 타입이 </a:t>
            </a:r>
            <a:endParaRPr lang="en-US" altLang="ko-KR" sz="1600" dirty="0" smtClean="0">
              <a:solidFill>
                <a:srgbClr val="FFFF00"/>
              </a:solidFill>
            </a:endParaRPr>
          </a:p>
          <a:p>
            <a:r>
              <a:rPr lang="ko-KR" altLang="en-US" sz="1600" dirty="0" smtClean="0">
                <a:solidFill>
                  <a:srgbClr val="FFFF00"/>
                </a:solidFill>
              </a:rPr>
              <a:t>반드시 일치</a:t>
            </a:r>
            <a:r>
              <a:rPr lang="ko-KR" altLang="en-US" sz="1600" dirty="0" smtClean="0"/>
              <a:t>해야 하는데 </a:t>
            </a:r>
            <a:r>
              <a:rPr lang="en-US" altLang="ko-KR" sz="1600" dirty="0" smtClean="0"/>
              <a:t>EXPR2 = 'CEO' : </a:t>
            </a:r>
            <a:r>
              <a:rPr lang="ko-KR" altLang="en-US" sz="1600" dirty="0" smtClean="0"/>
              <a:t>문자</a:t>
            </a:r>
          </a:p>
          <a:p>
            <a:r>
              <a:rPr lang="ko-KR" altLang="en-US" sz="1600" dirty="0" smtClean="0"/>
              <a:t>그러므로 </a:t>
            </a:r>
            <a:r>
              <a:rPr lang="en-US" altLang="ko-KR" sz="1600" dirty="0" smtClean="0">
                <a:solidFill>
                  <a:srgbClr val="FFFF00"/>
                </a:solidFill>
              </a:rPr>
              <a:t>MGR</a:t>
            </a:r>
            <a:r>
              <a:rPr lang="ko-KR" altLang="en-US" sz="1600" dirty="0" smtClean="0">
                <a:solidFill>
                  <a:srgbClr val="FFFF00"/>
                </a:solidFill>
              </a:rPr>
              <a:t>에 포함된 데이터들을 </a:t>
            </a:r>
            <a:r>
              <a:rPr lang="en-US" altLang="ko-KR" sz="1600" dirty="0" smtClean="0">
                <a:solidFill>
                  <a:srgbClr val="FFFF00"/>
                </a:solidFill>
              </a:rPr>
              <a:t>TO_CHAR</a:t>
            </a:r>
            <a:r>
              <a:rPr lang="ko-KR" altLang="en-US" sz="1600" dirty="0" smtClean="0">
                <a:solidFill>
                  <a:srgbClr val="FFFF00"/>
                </a:solidFill>
              </a:rPr>
              <a:t>로 문자화 </a:t>
            </a:r>
            <a:r>
              <a:rPr lang="ko-KR" altLang="en-US" sz="1600" dirty="0" smtClean="0"/>
              <a:t>시킴</a:t>
            </a:r>
            <a:endParaRPr lang="en-US" altLang="ko-KR" sz="1600" dirty="0" smtClean="0"/>
          </a:p>
          <a:p>
            <a:r>
              <a:rPr lang="en-US" altLang="ko-KR" sz="1600" dirty="0" smtClean="0"/>
              <a:t>('9999'</a:t>
            </a:r>
            <a:r>
              <a:rPr lang="ko-KR" altLang="en-US" sz="1600" dirty="0" smtClean="0"/>
              <a:t>는 네 자리로 변환한다는 뜻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WHERE </a:t>
            </a:r>
            <a:r>
              <a:rPr lang="ko-KR" altLang="en-US" sz="1600" dirty="0" smtClean="0"/>
              <a:t>절에는 </a:t>
            </a:r>
            <a:r>
              <a:rPr lang="en-US" altLang="ko-KR" sz="1600" dirty="0" smtClean="0">
                <a:solidFill>
                  <a:srgbClr val="FFFF00"/>
                </a:solidFill>
              </a:rPr>
              <a:t>MGR IS NULL</a:t>
            </a:r>
            <a:r>
              <a:rPr lang="ko-KR" altLang="en-US" sz="1600" dirty="0" smtClean="0"/>
              <a:t>을 넣어서 </a:t>
            </a:r>
            <a:endParaRPr lang="en-US" altLang="ko-KR" sz="1600" dirty="0" smtClean="0"/>
          </a:p>
          <a:p>
            <a:r>
              <a:rPr lang="ko-KR" altLang="en-US" sz="1600" dirty="0" smtClean="0">
                <a:solidFill>
                  <a:srgbClr val="FFFF00"/>
                </a:solidFill>
              </a:rPr>
              <a:t>직속 상관이 없는</a:t>
            </a:r>
            <a:r>
              <a:rPr lang="en-US" altLang="ko-KR" sz="1600" dirty="0" smtClean="0">
                <a:solidFill>
                  <a:srgbClr val="FFFF00"/>
                </a:solidFill>
              </a:rPr>
              <a:t>(</a:t>
            </a:r>
            <a:r>
              <a:rPr lang="ko-KR" altLang="en-US" sz="1600" dirty="0" smtClean="0">
                <a:solidFill>
                  <a:srgbClr val="FFFF00"/>
                </a:solidFill>
              </a:rPr>
              <a:t>즉</a:t>
            </a:r>
            <a:r>
              <a:rPr lang="en-US" altLang="ko-KR" sz="1600" dirty="0" smtClean="0">
                <a:solidFill>
                  <a:srgbClr val="FFFF00"/>
                </a:solidFill>
              </a:rPr>
              <a:t>, MGR = NULL) </a:t>
            </a:r>
            <a:r>
              <a:rPr lang="ko-KR" altLang="en-US" sz="1600" dirty="0" smtClean="0">
                <a:solidFill>
                  <a:srgbClr val="FFFF00"/>
                </a:solidFill>
              </a:rPr>
              <a:t>사람만 조회하게 함 </a:t>
            </a:r>
            <a:r>
              <a:rPr lang="en-US" altLang="ko-KR" sz="1600" dirty="0" smtClean="0"/>
              <a:t>*/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076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247172"/>
          </a:xfrm>
        </p:spPr>
        <p:txBody>
          <a:bodyPr numCol="2">
            <a:noAutofit/>
          </a:bodyPr>
          <a:lstStyle/>
          <a:p>
            <a:pPr marL="36900" indent="0">
              <a:buNone/>
            </a:pPr>
            <a:r>
              <a:rPr lang="en-US" altLang="ko-KR" sz="1400" dirty="0"/>
              <a:t>/* NVL2 </a:t>
            </a:r>
            <a:r>
              <a:rPr lang="ko-KR" altLang="en-US" sz="1400" dirty="0"/>
              <a:t>함수 *</a:t>
            </a:r>
            <a:r>
              <a:rPr lang="en-US" altLang="ko-KR" sz="1400" dirty="0"/>
              <a:t>/</a:t>
            </a:r>
          </a:p>
          <a:p>
            <a:pPr marL="36900" indent="0">
              <a:buNone/>
            </a:pPr>
            <a:r>
              <a:rPr lang="en-US" altLang="ko-KR" sz="1400" dirty="0"/>
              <a:t>-- NVL2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EXPR1</a:t>
            </a:r>
            <a:r>
              <a:rPr lang="ko-KR" altLang="en-US" sz="1400" dirty="0"/>
              <a:t>을 검사하여 그 결과가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아니면 </a:t>
            </a:r>
            <a:r>
              <a:rPr lang="en-US" altLang="ko-KR" sz="1400" dirty="0"/>
              <a:t>EXPR2</a:t>
            </a:r>
            <a:r>
              <a:rPr lang="ko-KR" altLang="en-US" sz="1400" dirty="0"/>
              <a:t>를 리턴</a:t>
            </a:r>
            <a:r>
              <a:rPr lang="en-US" altLang="ko-KR" sz="1400" dirty="0"/>
              <a:t>, NULL</a:t>
            </a:r>
            <a:r>
              <a:rPr lang="ko-KR" altLang="en-US" sz="1400" dirty="0"/>
              <a:t>이면 </a:t>
            </a:r>
            <a:r>
              <a:rPr lang="en-US" altLang="ko-KR" sz="1400" dirty="0"/>
              <a:t>EXPR3 </a:t>
            </a:r>
            <a:r>
              <a:rPr lang="ko-KR" altLang="en-US" sz="1400" dirty="0"/>
              <a:t>리턴</a:t>
            </a:r>
          </a:p>
          <a:p>
            <a:pPr marL="36900" indent="0">
              <a:buNone/>
            </a:pPr>
            <a:r>
              <a:rPr lang="en-US" altLang="ko-KR" sz="1400" dirty="0"/>
              <a:t>-- NVL2(EXPR1, EXPR2, EXPR3)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ENAME, SAL, COMM,</a:t>
            </a:r>
          </a:p>
          <a:p>
            <a:pPr marL="3690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smtClean="0"/>
              <a:t>        NVL2(COMM</a:t>
            </a:r>
            <a:r>
              <a:rPr lang="en-US" altLang="ko-KR" sz="1400" dirty="0"/>
              <a:t>, SAL* 12 + COMM, SAL + 12)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EMP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ORDER </a:t>
            </a:r>
            <a:r>
              <a:rPr lang="en-US" altLang="ko-KR" sz="1400" dirty="0">
                <a:solidFill>
                  <a:srgbClr val="00B0F0"/>
                </a:solidFill>
              </a:rPr>
              <a:t>BY </a:t>
            </a:r>
            <a:r>
              <a:rPr lang="en-US" altLang="ko-KR" sz="1400" dirty="0"/>
              <a:t>DEPTNO;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-- </a:t>
            </a:r>
            <a:r>
              <a:rPr lang="en-US" altLang="ko-KR" sz="1400" dirty="0"/>
              <a:t>NULL</a:t>
            </a:r>
            <a:r>
              <a:rPr lang="ko-KR" altLang="en-US" sz="1400" dirty="0"/>
              <a:t>을 </a:t>
            </a:r>
            <a:r>
              <a:rPr lang="en-US" altLang="ko-KR" sz="1400" dirty="0"/>
              <a:t>0 </a:t>
            </a:r>
            <a:r>
              <a:rPr lang="ko-KR" altLang="en-US" sz="1400" dirty="0"/>
              <a:t>또는 다른 값으로 변환하기 위해 사용</a:t>
            </a:r>
          </a:p>
          <a:p>
            <a:pPr marL="36900" indent="0">
              <a:buNone/>
            </a:pPr>
            <a:r>
              <a:rPr lang="en-US" altLang="ko-KR" sz="1400" dirty="0"/>
              <a:t>-- NVL(EXPR1, EXPR2) : EXPR1</a:t>
            </a:r>
            <a:r>
              <a:rPr lang="ko-KR" altLang="en-US" sz="1400" dirty="0"/>
              <a:t>이 </a:t>
            </a:r>
            <a:r>
              <a:rPr lang="en-US" altLang="ko-KR" sz="1400" dirty="0"/>
              <a:t>NULL</a:t>
            </a:r>
            <a:r>
              <a:rPr lang="ko-KR" altLang="en-US" sz="1400" dirty="0"/>
              <a:t>이면 </a:t>
            </a:r>
            <a:r>
              <a:rPr lang="en-US" altLang="ko-KR" sz="1400" dirty="0"/>
              <a:t>EXPR2 </a:t>
            </a:r>
            <a:r>
              <a:rPr lang="ko-KR" altLang="en-US" sz="1400" dirty="0"/>
              <a:t>리턴</a:t>
            </a:r>
          </a:p>
          <a:p>
            <a:pPr marL="36900" indent="0">
              <a:buNone/>
            </a:pPr>
            <a:r>
              <a:rPr lang="en-US" altLang="ko-KR" sz="1400" dirty="0"/>
              <a:t>--     </a:t>
            </a:r>
            <a:r>
              <a:rPr lang="en-US" altLang="ko-KR" sz="1400" dirty="0" smtClean="0"/>
              <a:t>EXPR1</a:t>
            </a:r>
            <a:r>
              <a:rPr lang="en-US" altLang="ko-KR" sz="1400" dirty="0"/>
              <a:t>, EXPR2</a:t>
            </a:r>
            <a:r>
              <a:rPr lang="ko-KR" altLang="en-US" sz="1400" dirty="0"/>
              <a:t>는 반드시 데이터 타입이 일치해야 함</a:t>
            </a:r>
          </a:p>
          <a:p>
            <a:pPr marL="36900" indent="0">
              <a:buNone/>
            </a:pPr>
            <a:r>
              <a:rPr lang="en-US" altLang="ko-KR" sz="1400" dirty="0"/>
              <a:t>--     </a:t>
            </a:r>
            <a:r>
              <a:rPr lang="en-US" altLang="ko-KR" sz="1400" dirty="0" smtClean="0"/>
              <a:t>EXPR1</a:t>
            </a:r>
            <a:r>
              <a:rPr lang="ko-KR" altLang="en-US" sz="1400" dirty="0"/>
              <a:t>이 </a:t>
            </a:r>
            <a:r>
              <a:rPr lang="en-US" altLang="ko-KR" sz="1400" dirty="0"/>
              <a:t>NULL</a:t>
            </a:r>
            <a:r>
              <a:rPr lang="ko-KR" altLang="en-US" sz="1400" dirty="0"/>
              <a:t>을 포함하는 칼럼 표현식</a:t>
            </a:r>
            <a:r>
              <a:rPr lang="en-US" altLang="ko-KR" sz="1400" dirty="0"/>
              <a:t>, EXPR2</a:t>
            </a:r>
            <a:r>
              <a:rPr lang="ko-KR" altLang="en-US" sz="1400" dirty="0"/>
              <a:t>에는 </a:t>
            </a:r>
            <a:r>
              <a:rPr lang="en-US" altLang="ko-KR" sz="1400" dirty="0"/>
              <a:t>NULL</a:t>
            </a:r>
            <a:r>
              <a:rPr lang="ko-KR" altLang="en-US" sz="1400" dirty="0"/>
              <a:t>을 대체하는 값 기술</a:t>
            </a:r>
          </a:p>
          <a:p>
            <a:pPr marL="36900" indent="0">
              <a:buNone/>
            </a:pPr>
            <a:r>
              <a:rPr lang="en-US" altLang="ko-KR" sz="1400" dirty="0" smtClean="0"/>
              <a:t>-- </a:t>
            </a:r>
            <a:r>
              <a:rPr lang="en-US" altLang="ko-KR" sz="1400" dirty="0"/>
              <a:t>NVL2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EXPR1</a:t>
            </a:r>
            <a:r>
              <a:rPr lang="ko-KR" altLang="en-US" sz="1400" dirty="0"/>
              <a:t>을 검사하여 그 결과가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아니면 </a:t>
            </a:r>
            <a:r>
              <a:rPr lang="en-US" altLang="ko-KR" sz="1400" dirty="0"/>
              <a:t>EXPR2</a:t>
            </a:r>
            <a:r>
              <a:rPr lang="ko-KR" altLang="en-US" sz="1400" dirty="0"/>
              <a:t>를 리턴</a:t>
            </a:r>
            <a:r>
              <a:rPr lang="en-US" altLang="ko-KR" sz="1400" dirty="0"/>
              <a:t>, NULL</a:t>
            </a:r>
            <a:r>
              <a:rPr lang="ko-KR" altLang="en-US" sz="1400" dirty="0"/>
              <a:t>이면 </a:t>
            </a:r>
            <a:r>
              <a:rPr lang="en-US" altLang="ko-KR" sz="1400" dirty="0"/>
              <a:t>EXPR3 </a:t>
            </a:r>
            <a:r>
              <a:rPr lang="ko-KR" altLang="en-US" sz="1400" dirty="0"/>
              <a:t>리턴</a:t>
            </a:r>
          </a:p>
          <a:p>
            <a:pPr marL="36900" indent="0">
              <a:buNone/>
            </a:pPr>
            <a:endParaRPr lang="ko-KR" altLang="en-US" sz="1400" dirty="0"/>
          </a:p>
          <a:p>
            <a:pPr marL="36900" indent="0">
              <a:buNone/>
            </a:pPr>
            <a:r>
              <a:rPr lang="en-US" altLang="ko-KR" sz="1400" dirty="0"/>
              <a:t>-- NULLIF(EXPR1, EXPR2) : EXPR1</a:t>
            </a:r>
            <a:r>
              <a:rPr lang="ko-KR" altLang="en-US" sz="1400" dirty="0"/>
              <a:t>과 </a:t>
            </a:r>
            <a:r>
              <a:rPr lang="en-US" altLang="ko-KR" sz="1400" dirty="0"/>
              <a:t>EXPR2</a:t>
            </a:r>
            <a:r>
              <a:rPr lang="ko-KR" altLang="en-US" sz="1400" dirty="0"/>
              <a:t>가 동일한 경우 </a:t>
            </a:r>
            <a:r>
              <a:rPr lang="en-US" altLang="ko-KR" sz="1400" dirty="0"/>
              <a:t>NULL, </a:t>
            </a:r>
            <a:r>
              <a:rPr lang="ko-KR" altLang="en-US" sz="1400" dirty="0"/>
              <a:t>그렇지 않으면 </a:t>
            </a:r>
            <a:r>
              <a:rPr lang="en-US" altLang="ko-KR" sz="1400" dirty="0"/>
              <a:t>EXPR1 </a:t>
            </a:r>
            <a:r>
              <a:rPr lang="ko-KR" altLang="en-US" sz="1400" dirty="0"/>
              <a:t>리턴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NULLIF('A', 'A'), NULLIF('A', 'a')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DUAL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-- </a:t>
            </a:r>
            <a:r>
              <a:rPr lang="en-US" altLang="ko-KR" sz="1400" dirty="0"/>
              <a:t>COALESCE(a1, a2, ..., an) : NULL</a:t>
            </a:r>
            <a:r>
              <a:rPr lang="ko-KR" altLang="en-US" sz="1400" dirty="0"/>
              <a:t>이 아닌 첫 번째 인수 리턴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72" y="3891569"/>
            <a:ext cx="2274965" cy="27631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522" y="4919489"/>
            <a:ext cx="2885900" cy="4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TRIM()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94031"/>
          </a:xfrm>
        </p:spPr>
        <p:txBody>
          <a:bodyPr numCol="2">
            <a:normAutofit lnSpcReduction="10000"/>
          </a:bodyPr>
          <a:lstStyle/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/* </a:t>
            </a:r>
            <a:r>
              <a:rPr lang="en-US" altLang="ko-KR" sz="1400" dirty="0">
                <a:solidFill>
                  <a:srgbClr val="FFFF00"/>
                </a:solidFill>
              </a:rPr>
              <a:t>TRIM() </a:t>
            </a:r>
            <a:r>
              <a:rPr lang="en-US" altLang="ko-KR" sz="1400" dirty="0"/>
              <a:t>*/ -- LENGTH </a:t>
            </a:r>
            <a:r>
              <a:rPr lang="ko-KR" altLang="en-US" sz="1400" dirty="0"/>
              <a:t>문자열 길이 값 구하기</a:t>
            </a:r>
          </a:p>
          <a:p>
            <a:pPr marL="36900" indent="0">
              <a:buNone/>
            </a:pPr>
            <a:r>
              <a:rPr lang="en-US" altLang="ko-KR" sz="1400" dirty="0"/>
              <a:t>-- TRIM() </a:t>
            </a:r>
            <a:r>
              <a:rPr lang="ko-KR" altLang="en-US" sz="1400" dirty="0"/>
              <a:t>함수는 사용하는 인수 </a:t>
            </a:r>
            <a:r>
              <a:rPr lang="en-US" altLang="ko-KR" sz="1400" dirty="0"/>
              <a:t>3</a:t>
            </a:r>
            <a:r>
              <a:rPr lang="ko-KR" altLang="en-US" sz="1400" dirty="0"/>
              <a:t>종류에 따라 해당 문자열의 앞 </a:t>
            </a:r>
            <a:r>
              <a:rPr lang="en-US" altLang="ko-KR" sz="1400" dirty="0"/>
              <a:t>OR </a:t>
            </a:r>
            <a:r>
              <a:rPr lang="ko-KR" altLang="en-US" sz="1400" dirty="0"/>
              <a:t>뒤 </a:t>
            </a:r>
            <a:r>
              <a:rPr lang="en-US" altLang="ko-KR" sz="1400" dirty="0"/>
              <a:t>OR </a:t>
            </a:r>
            <a:r>
              <a:rPr lang="ko-KR" altLang="en-US" sz="1400" dirty="0"/>
              <a:t>양쪽의 지정 값 제거</a:t>
            </a:r>
          </a:p>
          <a:p>
            <a:pPr marL="36900" indent="0">
              <a:buNone/>
            </a:pPr>
            <a:r>
              <a:rPr lang="en-US" altLang="ko-KR" sz="1400" dirty="0"/>
              <a:t>-- 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TRIM</a:t>
            </a:r>
            <a:r>
              <a:rPr lang="ko-KR" altLang="en-US" sz="1400" dirty="0"/>
              <a:t>은 공백을 제거하는 것이 기본 값</a:t>
            </a:r>
            <a:r>
              <a:rPr lang="en-US" altLang="ko-KR" sz="1400" dirty="0"/>
              <a:t>, </a:t>
            </a:r>
            <a:r>
              <a:rPr lang="ko-KR" altLang="en-US" sz="1400" dirty="0"/>
              <a:t>해당 용도로 많이 사용</a:t>
            </a:r>
          </a:p>
          <a:p>
            <a:pPr marL="36900" indent="0">
              <a:buNone/>
            </a:pPr>
            <a:r>
              <a:rPr lang="en-US" altLang="ko-KR" sz="1400" dirty="0"/>
              <a:t>-- TRIM('      TRIM          ') --&gt; 'TRIM' : </a:t>
            </a:r>
            <a:r>
              <a:rPr lang="ko-KR" altLang="en-US" sz="1400" dirty="0"/>
              <a:t>문자열 양쪽의 공백 문자를 제거하는 형태</a:t>
            </a:r>
          </a:p>
          <a:p>
            <a:pPr marL="36900" indent="0">
              <a:buNone/>
            </a:pPr>
            <a:r>
              <a:rPr lang="en-US" altLang="ko-KR" sz="1400" dirty="0"/>
              <a:t>-- TRIM(LEADING 'T' FROM 'TTTRIM   ') --&gt; 'RIM   ' : </a:t>
            </a:r>
            <a:r>
              <a:rPr lang="ko-KR" altLang="en-US" sz="1400" dirty="0"/>
              <a:t>왼쪽의 지정 문자를 제거하는 형태</a:t>
            </a:r>
          </a:p>
          <a:p>
            <a:pPr marL="36900" indent="0">
              <a:buNone/>
            </a:pPr>
            <a:r>
              <a:rPr lang="en-US" altLang="ko-KR" sz="1400" dirty="0"/>
              <a:t>-- LEADING</a:t>
            </a:r>
            <a:r>
              <a:rPr lang="ko-KR" altLang="en-US" sz="1400" dirty="0"/>
              <a:t>과 </a:t>
            </a:r>
            <a:r>
              <a:rPr lang="en-US" altLang="ko-KR" sz="1400" dirty="0"/>
              <a:t>FROM </a:t>
            </a:r>
            <a:r>
              <a:rPr lang="ko-KR" altLang="en-US" sz="1400" dirty="0"/>
              <a:t>사이에 우측 문장의 왼쪽 끝부터 제거할 문자열을 기입</a:t>
            </a:r>
            <a:r>
              <a:rPr lang="en-US" altLang="ko-KR" sz="1400" dirty="0"/>
              <a:t>, </a:t>
            </a:r>
            <a:r>
              <a:rPr lang="ko-KR" altLang="en-US" sz="1400" dirty="0"/>
              <a:t>생략 시 공백 문자 제거</a:t>
            </a:r>
          </a:p>
          <a:p>
            <a:pPr marL="36900" indent="0">
              <a:buNone/>
            </a:pPr>
            <a:endParaRPr lang="en-US" altLang="ko-KR" sz="14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endParaRPr lang="en-US" altLang="ko-KR" sz="14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endParaRPr lang="en-US" altLang="ko-KR" sz="1400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endParaRPr lang="en-US" altLang="ko-KR" sz="1400" dirty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SELECT</a:t>
            </a:r>
            <a:r>
              <a:rPr lang="en-US" altLang="ko-KR" sz="1400" dirty="0" smtClean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LENGTH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>
                <a:solidFill>
                  <a:srgbClr val="00B0F0"/>
                </a:solidFill>
              </a:rPr>
              <a:t>TRIM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>
                <a:solidFill>
                  <a:srgbClr val="00B0F0"/>
                </a:solidFill>
              </a:rPr>
              <a:t>LEADING FROM </a:t>
            </a:r>
            <a:r>
              <a:rPr lang="en-US" altLang="ko-KR" sz="1400" dirty="0"/>
              <a:t>' GOOD ')),</a:t>
            </a:r>
          </a:p>
          <a:p>
            <a:pPr marL="36900" indent="0">
              <a:buNone/>
            </a:pPr>
            <a:r>
              <a:rPr lang="en-US" altLang="ko-KR" sz="1400" dirty="0"/>
              <a:t>        -- </a:t>
            </a:r>
            <a:r>
              <a:rPr lang="ko-KR" altLang="en-US" sz="1400" dirty="0"/>
              <a:t>왼쪽 공백 </a:t>
            </a:r>
            <a:r>
              <a:rPr lang="ko-KR" altLang="en-US" sz="1400" dirty="0" smtClean="0"/>
              <a:t>제거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오른쪽 공백은 남아있음</a:t>
            </a:r>
          </a:p>
          <a:p>
            <a:pPr marL="36900" indent="0">
              <a:buNone/>
            </a:pPr>
            <a:r>
              <a:rPr lang="ko-KR" altLang="en-US" sz="1400" dirty="0" smtClean="0"/>
              <a:t>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LENGTH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TRIM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TRAILING FROM</a:t>
            </a:r>
            <a:r>
              <a:rPr lang="en-US" altLang="ko-KR" sz="1400" dirty="0" smtClean="0"/>
              <a:t> ' </a:t>
            </a:r>
            <a:r>
              <a:rPr lang="en-US" altLang="ko-KR" sz="1400" dirty="0"/>
              <a:t>GOOD ')),</a:t>
            </a:r>
          </a:p>
          <a:p>
            <a:pPr marL="36900" indent="0">
              <a:buNone/>
            </a:pPr>
            <a:r>
              <a:rPr lang="en-US" altLang="ko-KR" sz="1400" dirty="0"/>
              <a:t>        -- </a:t>
            </a:r>
            <a:r>
              <a:rPr lang="ko-KR" altLang="en-US" sz="1400" dirty="0"/>
              <a:t>오른쪽 공백 제거</a:t>
            </a:r>
            <a:r>
              <a:rPr lang="en-US" altLang="ko-KR" sz="1400" dirty="0"/>
              <a:t>, </a:t>
            </a:r>
            <a:r>
              <a:rPr lang="ko-KR" altLang="en-US" sz="1400" dirty="0"/>
              <a:t>왼쪽 공백은 남아있음</a:t>
            </a:r>
          </a:p>
          <a:p>
            <a:pPr marL="36900" indent="0">
              <a:buNone/>
            </a:pPr>
            <a:r>
              <a:rPr lang="ko-KR" altLang="en-US" sz="1400" dirty="0"/>
              <a:t>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LENGTH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TRIM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BOTH </a:t>
            </a:r>
            <a:r>
              <a:rPr lang="en-US" altLang="ko-KR" sz="1400" dirty="0">
                <a:solidFill>
                  <a:srgbClr val="00B0F0"/>
                </a:solidFill>
              </a:rPr>
              <a:t>FROM </a:t>
            </a:r>
            <a:r>
              <a:rPr lang="en-US" altLang="ko-KR" sz="1400" dirty="0"/>
              <a:t>' GOOD ')),</a:t>
            </a:r>
          </a:p>
          <a:p>
            <a:pPr marL="36900" indent="0">
              <a:buNone/>
            </a:pPr>
            <a:r>
              <a:rPr lang="en-US" altLang="ko-KR" sz="1400" dirty="0"/>
              <a:t>        -- </a:t>
            </a:r>
            <a:r>
              <a:rPr lang="ko-KR" altLang="en-US" sz="1400" dirty="0"/>
              <a:t>양쪽 공백 제거</a:t>
            </a:r>
          </a:p>
          <a:p>
            <a:pPr marL="36900" indent="0">
              <a:buNone/>
            </a:pPr>
            <a:r>
              <a:rPr lang="ko-KR" altLang="en-US" sz="1400" dirty="0"/>
              <a:t>       </a:t>
            </a:r>
            <a:r>
              <a:rPr lang="en-US" altLang="ko-KR" sz="1400" dirty="0" smtClean="0">
                <a:solidFill>
                  <a:srgbClr val="00B0F0"/>
                </a:solidFill>
              </a:rPr>
              <a:t>TRIM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BOTH </a:t>
            </a:r>
            <a:r>
              <a:rPr lang="en-US" altLang="ko-KR" sz="1400" dirty="0">
                <a:solidFill>
                  <a:srgbClr val="00B0F0"/>
                </a:solidFill>
              </a:rPr>
              <a:t>FROM </a:t>
            </a:r>
            <a:r>
              <a:rPr lang="en-US" altLang="ko-KR" sz="1400" dirty="0"/>
              <a:t>'  GOOD  ')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DUAL;</a:t>
            </a:r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-- </a:t>
            </a:r>
            <a:r>
              <a:rPr lang="en-US" altLang="ko-KR" sz="1400" dirty="0"/>
              <a:t>TRIM(BOTH '' FROM '   TRIM   ') = TRIM(BOTH FROM '   TRIM   ') = </a:t>
            </a:r>
            <a:r>
              <a:rPr lang="en-US" altLang="ko-KR" sz="1400" dirty="0">
                <a:solidFill>
                  <a:srgbClr val="FFFF00"/>
                </a:solidFill>
              </a:rPr>
              <a:t>TRIM('   TRIM   ')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38" y="1551474"/>
            <a:ext cx="8677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2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LTRIM(), RTRIM()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/>
              <a:t>/* LTRIM(), RTRIM() */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/>
              <a:t>-- LTRIM(</a:t>
            </a:r>
            <a:r>
              <a:rPr lang="ko-KR" altLang="en-US" sz="1600" dirty="0"/>
              <a:t>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지울 문자열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문자열의 왼쪽에서 지울 문자열을 지운 값 리턴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왼쪽 끝의 글자부터 순서대로 지울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중간이나 오른쪽의 문자는 못 지우고 원래 값 리턴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B0F0"/>
                </a:solidFill>
              </a:rPr>
              <a:t>LTRIM</a:t>
            </a:r>
            <a:r>
              <a:rPr lang="en-US" altLang="ko-KR" sz="1600" dirty="0"/>
              <a:t>('goodbye', 'g'),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	</a:t>
            </a:r>
            <a:r>
              <a:rPr lang="en-US" altLang="ko-KR" sz="1600" dirty="0" smtClean="0">
                <a:solidFill>
                  <a:srgbClr val="00B0F0"/>
                </a:solidFill>
              </a:rPr>
              <a:t>	LTRIM</a:t>
            </a:r>
            <a:r>
              <a:rPr lang="en-US" altLang="ko-KR" sz="1600" dirty="0"/>
              <a:t>('goodbye', 'o'),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00B0F0"/>
                </a:solidFill>
              </a:rPr>
              <a:t>LTRIM</a:t>
            </a:r>
            <a:r>
              <a:rPr lang="en-US" altLang="ko-KR" sz="1600" dirty="0"/>
              <a:t>('goodbye', 'go')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DUAL;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en-US" altLang="ko-KR" sz="1600" dirty="0"/>
              <a:t>RTRIM : LTRIM</a:t>
            </a:r>
            <a:r>
              <a:rPr lang="ko-KR" altLang="en-US" sz="1600" dirty="0"/>
              <a:t>과 형식은 같고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 끝 문자부터 </a:t>
            </a:r>
            <a:r>
              <a:rPr lang="ko-KR" altLang="en-US" sz="1600" dirty="0" smtClean="0"/>
              <a:t>지움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 RTRIM</a:t>
            </a:r>
            <a:r>
              <a:rPr lang="en-US" altLang="ko-KR" sz="1600" dirty="0"/>
              <a:t>('GOODBYE', 'E')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DUAL</a:t>
            </a:r>
            <a:r>
              <a:rPr lang="en-US" altLang="ko-KR" sz="1600" dirty="0" smtClean="0"/>
              <a:t>;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5381625"/>
            <a:ext cx="4610100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239" y="3720260"/>
            <a:ext cx="2250001" cy="5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9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SUBSTR(), SUBSTRB()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60780"/>
          </a:xfrm>
        </p:spPr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/>
              <a:t>/* SUBSTR(), SUBSTRB() */</a:t>
            </a:r>
          </a:p>
          <a:p>
            <a:pPr marL="36900" indent="0">
              <a:buNone/>
            </a:pPr>
            <a:r>
              <a:rPr lang="en-US" altLang="ko-KR" sz="1600" dirty="0"/>
              <a:t>-- SUBSTR('</a:t>
            </a:r>
            <a:r>
              <a:rPr lang="ko-KR" altLang="en-US" sz="1600" dirty="0"/>
              <a:t>문자열</a:t>
            </a:r>
            <a:r>
              <a:rPr lang="en-US" altLang="ko-KR" sz="1600" dirty="0"/>
              <a:t>', </a:t>
            </a:r>
            <a:r>
              <a:rPr lang="ko-KR" altLang="en-US" sz="1600" dirty="0"/>
              <a:t>시작 위치</a:t>
            </a:r>
            <a:r>
              <a:rPr lang="en-US" altLang="ko-KR" sz="1600" dirty="0"/>
              <a:t>, </a:t>
            </a:r>
            <a:r>
              <a:rPr lang="ko-KR" altLang="en-US" sz="1600" dirty="0"/>
              <a:t>추출할 개수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문자열의 시작 위치 인덱스부터 추출할 개수만큼 문자열 리턴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시작 위치 값이 양수 </a:t>
            </a:r>
            <a:r>
              <a:rPr lang="en-US" altLang="ko-KR" sz="1600" dirty="0"/>
              <a:t>: </a:t>
            </a:r>
            <a:r>
              <a:rPr lang="ko-KR" altLang="en-US" sz="1600" dirty="0"/>
              <a:t>인덱스는 왼쪽에서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 </a:t>
            </a:r>
            <a:r>
              <a:rPr lang="en-US" altLang="ko-KR" sz="1600" dirty="0"/>
              <a:t>(JDS = 1 2 3)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시작 위치 값이 음수 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오른쪽에서 </a:t>
            </a:r>
            <a:r>
              <a:rPr lang="en-US" altLang="ko-KR" sz="1600" dirty="0"/>
              <a:t>-1</a:t>
            </a:r>
            <a:r>
              <a:rPr lang="ko-KR" altLang="en-US" sz="1600" dirty="0"/>
              <a:t>부터 시작 </a:t>
            </a:r>
            <a:r>
              <a:rPr lang="en-US" altLang="ko-KR" sz="1600" dirty="0"/>
              <a:t>(JDS = -3 -2 -1)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한글의 경우도 똑같이 동작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 SUBSTR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FF00"/>
                </a:solidFill>
              </a:rPr>
              <a:t>'GOOD MORNING JOHN</a:t>
            </a:r>
            <a:r>
              <a:rPr lang="en-US" altLang="ko-KR" sz="1600" dirty="0"/>
              <a:t>', 0, 6) </a:t>
            </a: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FROM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DUAL;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 SUBSTR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FF00"/>
                </a:solidFill>
              </a:rPr>
              <a:t>'GOOD MORNING JOHN</a:t>
            </a:r>
            <a:r>
              <a:rPr lang="en-US" altLang="ko-KR" sz="1600" dirty="0"/>
              <a:t>', -4, 0)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DUAL;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 smtClean="0"/>
              <a:t>추출할 </a:t>
            </a:r>
            <a:r>
              <a:rPr lang="ko-KR" altLang="en-US" sz="1600" dirty="0"/>
              <a:t>개수가 </a:t>
            </a:r>
            <a:r>
              <a:rPr lang="en-US" altLang="ko-KR" sz="1600" dirty="0"/>
              <a:t>0 : NULL </a:t>
            </a:r>
            <a:r>
              <a:rPr lang="ko-KR" altLang="en-US" sz="1600" dirty="0" smtClean="0"/>
              <a:t>리턴</a:t>
            </a: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en-US" altLang="ko-KR" sz="1600" dirty="0"/>
              <a:t>SUBSTRB('</a:t>
            </a:r>
            <a:r>
              <a:rPr lang="ko-KR" altLang="en-US" sz="1600" dirty="0"/>
              <a:t>문자열</a:t>
            </a:r>
            <a:r>
              <a:rPr lang="en-US" altLang="ko-KR" sz="1600" dirty="0"/>
              <a:t>', </a:t>
            </a:r>
            <a:r>
              <a:rPr lang="ko-KR" altLang="en-US" sz="1600" dirty="0"/>
              <a:t>시작 인덱스</a:t>
            </a:r>
            <a:r>
              <a:rPr lang="en-US" altLang="ko-KR" sz="1600" dirty="0"/>
              <a:t>, </a:t>
            </a:r>
            <a:r>
              <a:rPr lang="ko-KR" altLang="en-US" sz="1600" dirty="0"/>
              <a:t>바이트 수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문자열의 시작 인덱스부터 바이트 수만큼 문자 추출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 SUBSTRB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FF00"/>
                </a:solidFill>
              </a:rPr>
              <a:t>'GOOD MORNING JOHN</a:t>
            </a:r>
            <a:r>
              <a:rPr lang="en-US" altLang="ko-KR" sz="1600" dirty="0"/>
              <a:t>', 0, 4)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DUAL;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한글은 인덱스를 </a:t>
            </a:r>
            <a:r>
              <a:rPr lang="en-US" altLang="ko-KR" sz="1600" dirty="0"/>
              <a:t>2</a:t>
            </a:r>
            <a:r>
              <a:rPr lang="ko-KR" altLang="en-US" sz="1600" dirty="0"/>
              <a:t>씩 차지하며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글자당 </a:t>
            </a:r>
            <a:r>
              <a:rPr lang="en-US" altLang="ko-KR" sz="1600" dirty="0"/>
              <a:t>3 ~ 4BYTE </a:t>
            </a:r>
            <a:r>
              <a:rPr lang="ko-KR" altLang="en-US" sz="1600" dirty="0"/>
              <a:t>차지</a:t>
            </a:r>
            <a:r>
              <a:rPr lang="en-US" altLang="ko-KR" sz="1600" dirty="0"/>
              <a:t>(3.N byte)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 SUBSTRB</a:t>
            </a:r>
            <a:r>
              <a:rPr lang="en-US" altLang="ko-KR" sz="1600" dirty="0"/>
              <a:t>('</a:t>
            </a:r>
            <a:r>
              <a:rPr lang="ko-KR" altLang="en-US" sz="1600" dirty="0" err="1">
                <a:solidFill>
                  <a:srgbClr val="FFFF00"/>
                </a:solidFill>
              </a:rPr>
              <a:t>일이삼사오육칠팔구십</a:t>
            </a:r>
            <a:r>
              <a:rPr lang="en-US" altLang="ko-KR" sz="1600" dirty="0"/>
              <a:t>', 0, 17)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DUAL;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27" y="5771974"/>
            <a:ext cx="2980118" cy="5069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761" y="2067442"/>
            <a:ext cx="2452643" cy="418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407" y="4297766"/>
            <a:ext cx="2419350" cy="390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932" y="5839733"/>
            <a:ext cx="2400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3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REPLACE(), TRANSLATE()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/>
              <a:t>/* REPLACE() */</a:t>
            </a:r>
          </a:p>
          <a:p>
            <a:pPr marL="36900" indent="0">
              <a:buNone/>
            </a:pPr>
            <a:r>
              <a:rPr lang="en-US" altLang="ko-KR" sz="1600" dirty="0"/>
              <a:t>-- REPLACE('</a:t>
            </a:r>
            <a:r>
              <a:rPr lang="ko-KR" altLang="en-US" sz="1600" dirty="0"/>
              <a:t>문자열</a:t>
            </a:r>
            <a:r>
              <a:rPr lang="en-US" altLang="ko-KR" sz="1600" dirty="0"/>
              <a:t>', '</a:t>
            </a:r>
            <a:r>
              <a:rPr lang="ko-KR" altLang="en-US" sz="1600" dirty="0"/>
              <a:t>기존 문자열</a:t>
            </a:r>
            <a:r>
              <a:rPr lang="en-US" altLang="ko-KR" sz="1600" dirty="0"/>
              <a:t>', '</a:t>
            </a:r>
            <a:r>
              <a:rPr lang="ko-KR" altLang="en-US" sz="1600" dirty="0"/>
              <a:t>바꿀 문자열</a:t>
            </a:r>
            <a:r>
              <a:rPr lang="en-US" altLang="ko-KR" sz="1600" dirty="0"/>
              <a:t>')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문자열 안에서 기존 문자열들을 바꿀 문자열로 변경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 REPLACE</a:t>
            </a:r>
            <a:r>
              <a:rPr lang="en-US" altLang="ko-KR" sz="1600" dirty="0"/>
              <a:t>('</a:t>
            </a:r>
            <a:r>
              <a:rPr lang="en-US" altLang="ko-KR" sz="1600" dirty="0">
                <a:solidFill>
                  <a:srgbClr val="FFFF00"/>
                </a:solidFill>
              </a:rPr>
              <a:t>GOOD MORNING TOM</a:t>
            </a:r>
            <a:r>
              <a:rPr lang="en-US" altLang="ko-KR" sz="1600" dirty="0"/>
              <a:t>', '</a:t>
            </a:r>
            <a:r>
              <a:rPr lang="en-US" altLang="ko-KR" sz="1600" dirty="0">
                <a:solidFill>
                  <a:srgbClr val="FFFF00"/>
                </a:solidFill>
              </a:rPr>
              <a:t>MORNING</a:t>
            </a:r>
            <a:r>
              <a:rPr lang="en-US" altLang="ko-KR" sz="1600" dirty="0"/>
              <a:t>', '</a:t>
            </a:r>
            <a:r>
              <a:rPr lang="en-US" altLang="ko-KR" sz="1600" dirty="0">
                <a:solidFill>
                  <a:srgbClr val="FFFF00"/>
                </a:solidFill>
              </a:rPr>
              <a:t>EVENING</a:t>
            </a:r>
            <a:r>
              <a:rPr lang="en-US" altLang="ko-KR" sz="1600" dirty="0"/>
              <a:t>')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DUAL;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 smtClean="0"/>
              <a:t>/* </a:t>
            </a:r>
            <a:r>
              <a:rPr lang="en-US" altLang="ko-KR" sz="1600" dirty="0"/>
              <a:t>TRANSLATE() */</a:t>
            </a:r>
          </a:p>
          <a:p>
            <a:pPr marL="36900" indent="0">
              <a:buNone/>
            </a:pPr>
            <a:r>
              <a:rPr lang="en-US" altLang="ko-KR" sz="1600" dirty="0"/>
              <a:t>-- REPLACE</a:t>
            </a:r>
            <a:r>
              <a:rPr lang="ko-KR" altLang="en-US" sz="1600" dirty="0"/>
              <a:t>가 지정된 문자열 단위로 교체하는 개념이라면</a:t>
            </a:r>
          </a:p>
          <a:p>
            <a:pPr marL="36900" indent="0">
              <a:buNone/>
            </a:pPr>
            <a:r>
              <a:rPr lang="en-US" altLang="ko-KR" sz="1600" dirty="0"/>
              <a:t>-- TRANSLATE</a:t>
            </a:r>
            <a:r>
              <a:rPr lang="ko-KR" altLang="en-US" sz="1600" dirty="0"/>
              <a:t>는 문자 단위로 바꿈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SELECT REPLACE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FF00"/>
                </a:solidFill>
              </a:rPr>
              <a:t>'YOU ARE NOT ALONE</a:t>
            </a:r>
            <a:r>
              <a:rPr lang="en-US" altLang="ko-KR" sz="1600" dirty="0"/>
              <a:t>', '</a:t>
            </a:r>
            <a:r>
              <a:rPr lang="en-US" altLang="ko-KR" sz="1600" dirty="0">
                <a:solidFill>
                  <a:srgbClr val="FFFF00"/>
                </a:solidFill>
              </a:rPr>
              <a:t>YOU</a:t>
            </a:r>
            <a:r>
              <a:rPr lang="en-US" altLang="ko-KR" sz="1600" dirty="0"/>
              <a:t>', '</a:t>
            </a:r>
            <a:r>
              <a:rPr lang="en-US" altLang="ko-KR" sz="1600" dirty="0">
                <a:solidFill>
                  <a:srgbClr val="FFFF00"/>
                </a:solidFill>
              </a:rPr>
              <a:t>WE</a:t>
            </a:r>
            <a:r>
              <a:rPr lang="en-US" altLang="ko-KR" sz="1600" dirty="0"/>
              <a:t>'),</a:t>
            </a:r>
          </a:p>
          <a:p>
            <a:pPr marL="36900" indent="0">
              <a:buNone/>
            </a:pPr>
            <a:r>
              <a:rPr lang="en-US" altLang="ko-KR" sz="1600" dirty="0"/>
              <a:t>        -- 'YOU' -&gt; 'WE'</a:t>
            </a:r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TRANSLATE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FF00"/>
                </a:solidFill>
              </a:rPr>
              <a:t>'YOU ARE NOT ALONE</a:t>
            </a:r>
            <a:r>
              <a:rPr lang="en-US" altLang="ko-KR" sz="1600" dirty="0"/>
              <a:t>', '</a:t>
            </a:r>
            <a:r>
              <a:rPr lang="en-US" altLang="ko-KR" sz="1600" dirty="0">
                <a:solidFill>
                  <a:srgbClr val="FFFF00"/>
                </a:solidFill>
              </a:rPr>
              <a:t>YOU</a:t>
            </a:r>
            <a:r>
              <a:rPr lang="en-US" altLang="ko-KR" sz="1600" dirty="0"/>
              <a:t>', '</a:t>
            </a:r>
            <a:r>
              <a:rPr lang="en-US" altLang="ko-KR" sz="1600" dirty="0">
                <a:solidFill>
                  <a:srgbClr val="FFFF00"/>
                </a:solidFill>
              </a:rPr>
              <a:t>WE</a:t>
            </a:r>
            <a:r>
              <a:rPr lang="en-US" altLang="ko-KR" sz="1600" dirty="0"/>
              <a:t>')</a:t>
            </a:r>
          </a:p>
          <a:p>
            <a:pPr marL="36900" indent="0">
              <a:buNone/>
            </a:pPr>
            <a:r>
              <a:rPr lang="en-US" altLang="ko-KR" sz="1600" dirty="0"/>
              <a:t>        -- 'Y' -&gt; 'W</a:t>
            </a:r>
            <a:r>
              <a:rPr lang="en-US" altLang="ko-KR" sz="1600" dirty="0" smtClean="0"/>
              <a:t>',  </a:t>
            </a:r>
            <a:r>
              <a:rPr lang="en-US" altLang="ko-KR" sz="1600" dirty="0"/>
              <a:t>'O' -&gt; 'E', </a:t>
            </a:r>
            <a:r>
              <a:rPr lang="en-US" altLang="ko-KR" sz="1600" dirty="0" smtClean="0"/>
              <a:t> 'U</a:t>
            </a:r>
            <a:r>
              <a:rPr lang="en-US" altLang="ko-KR" sz="1600" dirty="0"/>
              <a:t>' -&gt; ''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DUAL;</a:t>
            </a:r>
          </a:p>
          <a:p>
            <a:pPr marL="36900" indent="0">
              <a:buNone/>
            </a:pPr>
            <a:r>
              <a:rPr lang="en-US" altLang="ko-KR" sz="1600" dirty="0"/>
              <a:t>-- 1:1 </a:t>
            </a:r>
            <a:r>
              <a:rPr lang="ko-KR" altLang="en-US" sz="1600" dirty="0"/>
              <a:t>대응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20" y="4163550"/>
            <a:ext cx="3495675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96" y="5791200"/>
            <a:ext cx="47910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7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600" dirty="0"/>
              <a:t>/* INSTR() */ 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문자열에서 원하는 문자를 찾을 때 </a:t>
            </a:r>
            <a:r>
              <a:rPr lang="en-US" altLang="ko-KR" sz="1600" dirty="0"/>
              <a:t>INSTR </a:t>
            </a:r>
            <a:r>
              <a:rPr lang="ko-KR" altLang="en-US" sz="1600" dirty="0"/>
              <a:t>함수 사용</a:t>
            </a:r>
          </a:p>
          <a:p>
            <a:pPr marL="36900" indent="0">
              <a:buNone/>
            </a:pPr>
            <a:r>
              <a:rPr lang="en-US" altLang="ko-KR" sz="1600" dirty="0"/>
              <a:t>-- INSTR </a:t>
            </a:r>
            <a:r>
              <a:rPr lang="ko-KR" altLang="en-US" sz="1600" dirty="0"/>
              <a:t>함수는 대소문자를 구별하여 문자 검색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개의 문자를 찾을 때는 </a:t>
            </a:r>
            <a:r>
              <a:rPr lang="en-US" altLang="ko-KR" sz="1600" dirty="0"/>
              <a:t>OR </a:t>
            </a:r>
            <a:r>
              <a:rPr lang="ko-KR" altLang="en-US" sz="1600" dirty="0"/>
              <a:t>연산자 사용</a:t>
            </a:r>
          </a:p>
          <a:p>
            <a:pPr marL="36900" indent="0">
              <a:buNone/>
            </a:pPr>
            <a:r>
              <a:rPr lang="en-US" altLang="ko-KR" sz="1600" dirty="0"/>
              <a:t>-- </a:t>
            </a:r>
            <a:r>
              <a:rPr lang="ko-KR" altLang="en-US" sz="1600" dirty="0"/>
              <a:t>해당 문자를 한 번 찾으면 더 이상 검색을 하지 않기 때문에 필요에 따라서 뒤</a:t>
            </a:r>
            <a:r>
              <a:rPr lang="en-US" altLang="ko-KR" sz="1600" dirty="0"/>
              <a:t>(</a:t>
            </a:r>
            <a:r>
              <a:rPr lang="ko-KR" altLang="en-US" sz="1600" dirty="0"/>
              <a:t>마지막</a:t>
            </a:r>
            <a:r>
              <a:rPr lang="en-US" altLang="ko-KR" sz="1600" dirty="0"/>
              <a:t>)</a:t>
            </a:r>
            <a:r>
              <a:rPr lang="ko-KR" altLang="en-US" sz="1600" dirty="0"/>
              <a:t>에서부터 검색을 할 수도 있다</a:t>
            </a:r>
            <a:r>
              <a:rPr lang="en-US" altLang="ko-KR" sz="1600" dirty="0"/>
              <a:t>.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r>
              <a:rPr lang="en-US" altLang="ko-KR" sz="1600" dirty="0"/>
              <a:t>-- INSTR('</a:t>
            </a:r>
            <a:r>
              <a:rPr lang="ko-KR" altLang="en-US" sz="1600" dirty="0"/>
              <a:t>문자열</a:t>
            </a:r>
            <a:r>
              <a:rPr lang="en-US" altLang="ko-KR" sz="1600" dirty="0"/>
              <a:t>', '</a:t>
            </a:r>
            <a:r>
              <a:rPr lang="ko-KR" altLang="en-US" sz="1600" dirty="0"/>
              <a:t>찾을 문자 값</a:t>
            </a:r>
            <a:r>
              <a:rPr lang="en-US" altLang="ko-KR" sz="1600" dirty="0"/>
              <a:t>', </a:t>
            </a:r>
            <a:r>
              <a:rPr lang="ko-KR" altLang="en-US" sz="1600" dirty="0"/>
              <a:t>찾기를 시작할 위치 인덱스</a:t>
            </a:r>
            <a:r>
              <a:rPr lang="en-US" altLang="ko-KR" sz="1600" dirty="0"/>
              <a:t>(1, -1), </a:t>
            </a:r>
            <a:r>
              <a:rPr lang="ko-KR" altLang="en-US" sz="1600" dirty="0"/>
              <a:t>찾은 결과의 순번</a:t>
            </a:r>
            <a:r>
              <a:rPr lang="en-US" altLang="ko-KR" sz="1600" dirty="0"/>
              <a:t>(1...N))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/>
              <a:t>아래의 경우 </a:t>
            </a:r>
            <a:r>
              <a:rPr lang="en-US" altLang="ko-KR" sz="1600" dirty="0"/>
              <a:t>'GOOD MORNING JOHN'</a:t>
            </a:r>
            <a:r>
              <a:rPr lang="ko-KR" altLang="en-US" sz="1600" dirty="0"/>
              <a:t>의 제일 왼쪽 </a:t>
            </a:r>
            <a:r>
              <a:rPr lang="en-US" altLang="ko-KR" sz="1600" dirty="0"/>
              <a:t>1</a:t>
            </a:r>
            <a:r>
              <a:rPr lang="ko-KR" altLang="en-US" sz="1600" dirty="0"/>
              <a:t>번 인덱스</a:t>
            </a:r>
            <a:r>
              <a:rPr lang="en-US" altLang="ko-KR" sz="1600" dirty="0"/>
              <a:t>(G)</a:t>
            </a:r>
            <a:r>
              <a:rPr lang="ko-KR" altLang="en-US" sz="1600" dirty="0"/>
              <a:t>부터 처음으로 </a:t>
            </a:r>
            <a:r>
              <a:rPr lang="ko-KR" altLang="en-US" sz="1600" dirty="0" smtClean="0"/>
              <a:t>발견되는 </a:t>
            </a:r>
            <a:r>
              <a:rPr lang="en-US" altLang="ko-KR" sz="1600" dirty="0" smtClean="0"/>
              <a:t>'OR</a:t>
            </a:r>
            <a:r>
              <a:rPr lang="en-US" altLang="ko-KR" sz="1600" dirty="0"/>
              <a:t>' </a:t>
            </a:r>
            <a:r>
              <a:rPr lang="ko-KR" altLang="en-US" sz="1600" dirty="0"/>
              <a:t>문자의 </a:t>
            </a:r>
            <a:r>
              <a:rPr lang="en-US" altLang="ko-KR" sz="1600" dirty="0"/>
              <a:t>'O'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문자 </a:t>
            </a:r>
            <a:r>
              <a:rPr lang="ko-KR" altLang="en-US" sz="1600" dirty="0"/>
              <a:t>인덱스 위치 리턴</a:t>
            </a:r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SELECT </a:t>
            </a:r>
            <a:r>
              <a:rPr lang="en-US" altLang="ko-KR" sz="1600" dirty="0">
                <a:solidFill>
                  <a:srgbClr val="00B0F0"/>
                </a:solidFill>
              </a:rPr>
              <a:t>INSTR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FF00"/>
                </a:solidFill>
              </a:rPr>
              <a:t>'GOOD MORNING JOHN</a:t>
            </a:r>
            <a:r>
              <a:rPr lang="en-US" altLang="ko-KR" sz="1600" dirty="0"/>
              <a:t>', '</a:t>
            </a:r>
            <a:r>
              <a:rPr lang="en-US" altLang="ko-KR" sz="1600" dirty="0">
                <a:solidFill>
                  <a:srgbClr val="FFFF00"/>
                </a:solidFill>
              </a:rPr>
              <a:t>OR</a:t>
            </a:r>
            <a:r>
              <a:rPr lang="en-US" altLang="ko-KR" sz="1600" dirty="0"/>
              <a:t>', </a:t>
            </a:r>
            <a:r>
              <a:rPr lang="en-US" altLang="ko-KR" sz="1600" dirty="0">
                <a:solidFill>
                  <a:srgbClr val="00B0F0"/>
                </a:solidFill>
              </a:rPr>
              <a:t>1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DUAL;</a:t>
            </a:r>
          </a:p>
          <a:p>
            <a:pPr marL="36900" indent="0">
              <a:buNone/>
            </a:pPr>
            <a:endParaRPr lang="en-US" altLang="ko-KR" sz="1600" dirty="0"/>
          </a:p>
          <a:p>
            <a:pPr marL="36900" indent="0">
              <a:buNone/>
            </a:pPr>
            <a:endParaRPr lang="en-US" altLang="ko-KR" sz="1600" dirty="0" smtClean="0"/>
          </a:p>
          <a:p>
            <a:pPr marL="36900" indent="0">
              <a:buNone/>
            </a:pPr>
            <a:r>
              <a:rPr lang="en-US" altLang="ko-KR" sz="1600" dirty="0" smtClean="0">
                <a:solidFill>
                  <a:srgbClr val="00B0F0"/>
                </a:solidFill>
              </a:rPr>
              <a:t>SELECT </a:t>
            </a:r>
            <a:r>
              <a:rPr lang="en-US" altLang="ko-KR" sz="1600" dirty="0">
                <a:solidFill>
                  <a:srgbClr val="00B0F0"/>
                </a:solidFill>
              </a:rPr>
              <a:t>INSTR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FF00"/>
                </a:solidFill>
              </a:rPr>
              <a:t>'GOOD MORNING JOHN</a:t>
            </a:r>
            <a:r>
              <a:rPr lang="en-US" altLang="ko-KR" sz="1600" dirty="0"/>
              <a:t>', '</a:t>
            </a:r>
            <a:r>
              <a:rPr lang="en-US" altLang="ko-KR" sz="1600" dirty="0">
                <a:solidFill>
                  <a:srgbClr val="FFFF00"/>
                </a:solidFill>
              </a:rPr>
              <a:t>N</a:t>
            </a:r>
            <a:r>
              <a:rPr lang="en-US" altLang="ko-KR" sz="1600" dirty="0"/>
              <a:t>', </a:t>
            </a:r>
            <a:r>
              <a:rPr lang="en-US" altLang="ko-KR" sz="1600" dirty="0">
                <a:solidFill>
                  <a:srgbClr val="00B0F0"/>
                </a:solidFill>
              </a:rPr>
              <a:t>1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F0"/>
                </a:solidFill>
              </a:rPr>
              <a:t>2</a:t>
            </a:r>
            <a:r>
              <a:rPr lang="en-US" altLang="ko-KR" sz="1600" dirty="0"/>
              <a:t>)</a:t>
            </a:r>
          </a:p>
          <a:p>
            <a:pPr marL="36900" indent="0">
              <a:buNone/>
            </a:pPr>
            <a:r>
              <a:rPr lang="en-US" altLang="ko-KR" sz="1600" dirty="0">
                <a:solidFill>
                  <a:srgbClr val="00B0F0"/>
                </a:solidFill>
              </a:rPr>
              <a:t>FROM</a:t>
            </a:r>
            <a:r>
              <a:rPr lang="en-US" altLang="ko-KR" sz="1600" dirty="0"/>
              <a:t> DUAL;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896" y="3561799"/>
            <a:ext cx="2428875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895" y="5190779"/>
            <a:ext cx="24288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27035"/>
          </a:xfrm>
        </p:spPr>
        <p:txBody>
          <a:bodyPr numCol="2">
            <a:normAutofit fontScale="92500"/>
          </a:bodyPr>
          <a:lstStyle/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Q1</a:t>
            </a:r>
            <a:r>
              <a:rPr lang="en-US" altLang="ko-KR" sz="1400" dirty="0"/>
              <a:t>) EMP </a:t>
            </a:r>
            <a:r>
              <a:rPr lang="ko-KR" altLang="en-US" sz="1400" dirty="0"/>
              <a:t>테이블로부터 </a:t>
            </a:r>
            <a:r>
              <a:rPr lang="en-US" altLang="ko-KR" sz="1400" dirty="0"/>
              <a:t>2007</a:t>
            </a:r>
            <a:r>
              <a:rPr lang="ko-KR" altLang="en-US" sz="1400" dirty="0"/>
              <a:t>년 </a:t>
            </a:r>
            <a:r>
              <a:rPr lang="en-US" altLang="ko-KR" sz="1400" dirty="0"/>
              <a:t>4</a:t>
            </a:r>
            <a:r>
              <a:rPr lang="ko-KR" altLang="en-US" sz="1400" dirty="0"/>
              <a:t>월 </a:t>
            </a:r>
            <a:r>
              <a:rPr lang="en-US" altLang="ko-KR" sz="1400" dirty="0"/>
              <a:t>2</a:t>
            </a:r>
            <a:r>
              <a:rPr lang="ko-KR" altLang="en-US" sz="1400" dirty="0"/>
              <a:t>일에 입사한 사원 검색</a:t>
            </a:r>
            <a:r>
              <a:rPr lang="en-US" altLang="ko-KR" sz="1400" dirty="0"/>
              <a:t>.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*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</a:t>
            </a:r>
            <a:r>
              <a:rPr lang="en-US" altLang="ko-KR" sz="1400" dirty="0"/>
              <a:t> HIREDATE = </a:t>
            </a:r>
            <a:r>
              <a:rPr lang="en-US" altLang="ko-KR" sz="1400" dirty="0">
                <a:solidFill>
                  <a:srgbClr val="00B0F0"/>
                </a:solidFill>
              </a:rPr>
              <a:t>TO_DATE</a:t>
            </a:r>
            <a:r>
              <a:rPr lang="en-US" altLang="ko-KR" sz="1400" dirty="0"/>
              <a:t>('</a:t>
            </a:r>
            <a:r>
              <a:rPr lang="en-US" altLang="ko-KR" sz="1400" dirty="0">
                <a:solidFill>
                  <a:srgbClr val="FFFF00"/>
                </a:solidFill>
              </a:rPr>
              <a:t>2007/04/02</a:t>
            </a:r>
            <a:r>
              <a:rPr lang="en-US" altLang="ko-KR" sz="1400" dirty="0"/>
              <a:t>', '</a:t>
            </a:r>
            <a:r>
              <a:rPr lang="en-US" altLang="ko-KR" sz="1400" dirty="0">
                <a:solidFill>
                  <a:srgbClr val="FFFF00"/>
                </a:solidFill>
              </a:rPr>
              <a:t>YYYY/MM/DD</a:t>
            </a:r>
            <a:r>
              <a:rPr lang="en-US" altLang="ko-KR" sz="1400" dirty="0"/>
              <a:t>');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Q2</a:t>
            </a:r>
            <a:r>
              <a:rPr lang="en-US" altLang="ko-KR" sz="1400" dirty="0"/>
              <a:t>) </a:t>
            </a:r>
            <a:r>
              <a:rPr lang="ko-KR" altLang="en-US" sz="1400" dirty="0"/>
              <a:t>입사일 달 기준으로 잘라내기 </a:t>
            </a:r>
            <a:r>
              <a:rPr lang="en-US" altLang="ko-KR" sz="1400" dirty="0"/>
              <a:t>TO_CHAR() </a:t>
            </a:r>
            <a:r>
              <a:rPr lang="ko-KR" altLang="en-US" sz="1400" dirty="0"/>
              <a:t>사용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 TO_CHAR</a:t>
            </a:r>
            <a:r>
              <a:rPr lang="en-US" altLang="ko-KR" sz="1400" dirty="0"/>
              <a:t>(HIREDATE, '</a:t>
            </a:r>
            <a:r>
              <a:rPr lang="en-US" altLang="ko-KR" sz="1400" dirty="0">
                <a:solidFill>
                  <a:srgbClr val="FFFF00"/>
                </a:solidFill>
              </a:rPr>
              <a:t>YYYY/MM/DD</a:t>
            </a:r>
            <a:r>
              <a:rPr lang="en-US" altLang="ko-KR" sz="1400" dirty="0"/>
              <a:t>') </a:t>
            </a:r>
            <a:r>
              <a:rPr lang="ko-KR" altLang="en-US" sz="1400" dirty="0"/>
              <a:t>입사일</a:t>
            </a:r>
            <a:r>
              <a:rPr lang="en-US" altLang="ko-KR" sz="1400" dirty="0"/>
              <a:t>,</a:t>
            </a:r>
          </a:p>
          <a:p>
            <a:pPr marL="36900" indent="0">
              <a:buNone/>
            </a:pPr>
            <a:r>
              <a:rPr lang="en-US" altLang="ko-KR" sz="1400" dirty="0"/>
              <a:t>       </a:t>
            </a:r>
            <a:r>
              <a:rPr lang="en-US" altLang="ko-KR" sz="1400" dirty="0">
                <a:solidFill>
                  <a:srgbClr val="00B0F0"/>
                </a:solidFill>
              </a:rPr>
              <a:t>TO_CHAR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F0"/>
                </a:solidFill>
              </a:rPr>
              <a:t>TRUNC</a:t>
            </a:r>
            <a:r>
              <a:rPr lang="en-US" altLang="ko-KR" sz="1400" dirty="0"/>
              <a:t>(HIREDATE, '</a:t>
            </a:r>
            <a:r>
              <a:rPr lang="en-US" altLang="ko-KR" sz="1400" dirty="0">
                <a:solidFill>
                  <a:srgbClr val="FFFF00"/>
                </a:solidFill>
              </a:rPr>
              <a:t>MONTH</a:t>
            </a:r>
            <a:r>
              <a:rPr lang="en-US" altLang="ko-KR" sz="1400" dirty="0"/>
              <a:t>'),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'</a:t>
            </a:r>
            <a:r>
              <a:rPr lang="en-US" altLang="ko-KR" sz="1400" dirty="0" smtClean="0">
                <a:solidFill>
                  <a:srgbClr val="FFFF00"/>
                </a:solidFill>
              </a:rPr>
              <a:t>YYYY/MM/DD</a:t>
            </a:r>
            <a:r>
              <a:rPr lang="en-US" altLang="ko-KR" sz="1400" dirty="0"/>
              <a:t>') "</a:t>
            </a:r>
            <a:r>
              <a:rPr lang="ko-KR" altLang="en-US" sz="1400" dirty="0">
                <a:solidFill>
                  <a:srgbClr val="92D050"/>
                </a:solidFill>
              </a:rPr>
              <a:t>입사일 월초</a:t>
            </a:r>
            <a:r>
              <a:rPr lang="en-US" altLang="ko-KR" sz="1400" dirty="0"/>
              <a:t>"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>
              <a:solidFill>
                <a:srgbClr val="FFC000"/>
              </a:solidFill>
            </a:endParaRP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Q3</a:t>
            </a:r>
            <a:r>
              <a:rPr lang="en-US" altLang="ko-KR" sz="1400" dirty="0"/>
              <a:t>) </a:t>
            </a:r>
            <a:r>
              <a:rPr lang="ko-KR" altLang="en-US" sz="1400" dirty="0"/>
              <a:t>날짜 사이의 </a:t>
            </a:r>
            <a:r>
              <a:rPr lang="ko-KR" altLang="en-US" sz="1400" dirty="0" smtClean="0"/>
              <a:t>개월 수 </a:t>
            </a:r>
            <a:r>
              <a:rPr lang="ko-KR" altLang="en-US" sz="1400" dirty="0"/>
              <a:t>구하기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오늘부터 </a:t>
            </a:r>
            <a:r>
              <a:rPr lang="ko-KR" altLang="en-US" sz="1400" dirty="0"/>
              <a:t>입사일 사이의 </a:t>
            </a:r>
            <a:r>
              <a:rPr lang="ko-KR" altLang="en-US" sz="1400" dirty="0" smtClean="0"/>
              <a:t>개월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ko-KR" altLang="en-US" sz="1400" dirty="0" smtClean="0"/>
              <a:t>수</a:t>
            </a:r>
            <a:r>
              <a:rPr lang="en-US" altLang="ko-KR" sz="1400" dirty="0"/>
              <a:t>(TRUNC()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ENAME, </a:t>
            </a:r>
            <a:r>
              <a:rPr lang="en-US" altLang="ko-KR" sz="1400" dirty="0">
                <a:solidFill>
                  <a:srgbClr val="00B0F0"/>
                </a:solidFill>
              </a:rPr>
              <a:t>SYSDATE</a:t>
            </a:r>
            <a:r>
              <a:rPr lang="en-US" altLang="ko-KR" sz="1400" dirty="0"/>
              <a:t>, HIREDATE "</a:t>
            </a:r>
            <a:r>
              <a:rPr lang="ko-KR" altLang="en-US" sz="1400" dirty="0">
                <a:solidFill>
                  <a:srgbClr val="92D050"/>
                </a:solidFill>
              </a:rPr>
              <a:t>입사일</a:t>
            </a:r>
            <a:r>
              <a:rPr lang="en-US" altLang="ko-KR" sz="1400" dirty="0"/>
              <a:t>",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00B0F0"/>
                </a:solidFill>
              </a:rPr>
              <a:t>TRUNC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MONTHS_BETWEEN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olidFill>
                  <a:srgbClr val="00B0F0"/>
                </a:solidFill>
              </a:rPr>
              <a:t>SYSDATE</a:t>
            </a:r>
            <a:r>
              <a:rPr lang="en-US" altLang="ko-KR" sz="1400" dirty="0"/>
              <a:t>, HIREDATE))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"</a:t>
            </a:r>
            <a:r>
              <a:rPr lang="ko-KR" altLang="en-US" sz="1400" dirty="0">
                <a:solidFill>
                  <a:srgbClr val="92D050"/>
                </a:solidFill>
              </a:rPr>
              <a:t>근속 </a:t>
            </a:r>
            <a:r>
              <a:rPr lang="ko-KR" altLang="en-US" sz="1400" dirty="0" smtClean="0">
                <a:solidFill>
                  <a:srgbClr val="92D050"/>
                </a:solidFill>
              </a:rPr>
              <a:t>개월 수</a:t>
            </a:r>
            <a:r>
              <a:rPr lang="en-US" altLang="ko-KR" sz="1400" dirty="0"/>
              <a:t>"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  <a:r>
              <a:rPr lang="en-US" altLang="ko-KR" sz="1400" dirty="0" smtClean="0"/>
              <a:t>;</a:t>
            </a: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018866"/>
            <a:ext cx="4600575" cy="40957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115359" y="2136369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333" y="4281054"/>
            <a:ext cx="1847259" cy="249338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115357" y="5440462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089" y="2961568"/>
            <a:ext cx="1775460" cy="1629309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5115357" y="3688938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4976"/>
          </a:xfrm>
        </p:spPr>
        <p:txBody>
          <a:bodyPr numCol="2">
            <a:normAutofit/>
          </a:bodyPr>
          <a:lstStyle/>
          <a:p>
            <a:pPr marL="36900" indent="0">
              <a:buNone/>
            </a:pPr>
            <a:r>
              <a:rPr lang="en-US" altLang="ko-KR" sz="1400" dirty="0">
                <a:solidFill>
                  <a:srgbClr val="FFC000"/>
                </a:solidFill>
              </a:rPr>
              <a:t>Q4</a:t>
            </a:r>
            <a:r>
              <a:rPr lang="en-US" altLang="ko-KR" sz="1400" dirty="0"/>
              <a:t>) </a:t>
            </a:r>
            <a:r>
              <a:rPr lang="ko-KR" altLang="en-US" sz="1400" dirty="0"/>
              <a:t>입사 날짜에 </a:t>
            </a:r>
            <a:r>
              <a:rPr lang="en-US" altLang="ko-KR" sz="1400" dirty="0"/>
              <a:t>6</a:t>
            </a:r>
            <a:r>
              <a:rPr lang="ko-KR" altLang="en-US" sz="1400" dirty="0"/>
              <a:t>개월을 추가</a:t>
            </a:r>
            <a:r>
              <a:rPr lang="en-US" altLang="ko-KR" sz="1400" dirty="0"/>
              <a:t>(ADD_MONTHS() </a:t>
            </a:r>
            <a:r>
              <a:rPr lang="ko-KR" altLang="en-US" sz="1400" dirty="0"/>
              <a:t>사용</a:t>
            </a:r>
            <a:r>
              <a:rPr lang="en-US" altLang="ko-KR" sz="1400" dirty="0"/>
              <a:t>)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ENAME, HIREDATE, </a:t>
            </a:r>
            <a:r>
              <a:rPr lang="en-US" altLang="ko-KR" sz="1400" dirty="0">
                <a:solidFill>
                  <a:srgbClr val="00B0F0"/>
                </a:solidFill>
              </a:rPr>
              <a:t>ADD_MONTHS</a:t>
            </a:r>
            <a:r>
              <a:rPr lang="en-US" altLang="ko-KR" sz="1400" dirty="0"/>
              <a:t>(HIREDATE, </a:t>
            </a: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/>
              <a:t>6</a:t>
            </a:r>
            <a:r>
              <a:rPr lang="en-US" altLang="ko-KR" sz="1400" dirty="0"/>
              <a:t>) "</a:t>
            </a:r>
            <a:r>
              <a:rPr lang="ko-KR" altLang="en-US" sz="1400" dirty="0">
                <a:solidFill>
                  <a:srgbClr val="92D050"/>
                </a:solidFill>
              </a:rPr>
              <a:t>입사일 </a:t>
            </a:r>
            <a:r>
              <a:rPr lang="en-US" altLang="ko-KR" sz="1400" dirty="0">
                <a:solidFill>
                  <a:srgbClr val="92D050"/>
                </a:solidFill>
              </a:rPr>
              <a:t>+ 6</a:t>
            </a:r>
            <a:r>
              <a:rPr lang="ko-KR" altLang="en-US" sz="1400" dirty="0">
                <a:solidFill>
                  <a:srgbClr val="92D050"/>
                </a:solidFill>
              </a:rPr>
              <a:t>개월</a:t>
            </a:r>
            <a:r>
              <a:rPr lang="en-US" altLang="ko-KR" sz="1400" dirty="0"/>
              <a:t>"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Q5</a:t>
            </a:r>
            <a:r>
              <a:rPr lang="en-US" altLang="ko-KR" sz="1400" dirty="0"/>
              <a:t>) </a:t>
            </a:r>
            <a:r>
              <a:rPr lang="ko-KR" altLang="en-US" sz="1400" dirty="0"/>
              <a:t>오늘을 기준으로 최초로 도래하는 금요일은 언제인가 </a:t>
            </a:r>
            <a:r>
              <a:rPr lang="en-US" altLang="ko-KR" sz="1400" dirty="0"/>
              <a:t>?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NEXT_DAY(</a:t>
            </a:r>
            <a:r>
              <a:rPr lang="en-US" altLang="ko-KR" sz="1400" dirty="0">
                <a:solidFill>
                  <a:srgbClr val="00B0F0"/>
                </a:solidFill>
              </a:rPr>
              <a:t>SYSDATE</a:t>
            </a:r>
            <a:r>
              <a:rPr lang="en-US" altLang="ko-KR" sz="1400" dirty="0"/>
              <a:t>, 6)</a:t>
            </a:r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/* =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</a:rPr>
              <a:t>SELECT NEXT_DAY(SYSDATE, '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</a:rPr>
              <a:t>금요일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') */</a:t>
            </a:r>
            <a:endParaRPr lang="en-US" altLang="ko-KR" sz="1400" dirty="0">
              <a:solidFill>
                <a:schemeClr val="tx1">
                  <a:lumMod val="50000"/>
                </a:schemeClr>
              </a:solidFill>
            </a:endParaRP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DUAL;</a:t>
            </a:r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endParaRPr lang="en-US" altLang="ko-KR" sz="1400" dirty="0"/>
          </a:p>
          <a:p>
            <a:pPr marL="36900" indent="0">
              <a:buNone/>
            </a:pPr>
            <a:endParaRPr lang="en-US" altLang="ko-KR" sz="1400" dirty="0" smtClean="0"/>
          </a:p>
          <a:p>
            <a:pPr marL="36900" indent="0">
              <a:buNone/>
            </a:pPr>
            <a:r>
              <a:rPr lang="en-US" altLang="ko-KR" sz="1400" dirty="0" smtClean="0">
                <a:solidFill>
                  <a:srgbClr val="FFC000"/>
                </a:solidFill>
              </a:rPr>
              <a:t>Q6</a:t>
            </a:r>
            <a:r>
              <a:rPr lang="en-US" altLang="ko-KR" sz="1400" dirty="0"/>
              <a:t>) SUBSTR() </a:t>
            </a:r>
            <a:r>
              <a:rPr lang="ko-KR" altLang="en-US" sz="1400" dirty="0"/>
              <a:t>사용</a:t>
            </a:r>
            <a:r>
              <a:rPr lang="en-US" altLang="ko-KR" sz="1400" dirty="0"/>
              <a:t>, 9</a:t>
            </a:r>
            <a:r>
              <a:rPr lang="ko-KR" altLang="en-US" sz="1400" dirty="0"/>
              <a:t>월에 입사한 사원 출력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SELECT</a:t>
            </a:r>
            <a:r>
              <a:rPr lang="en-US" altLang="ko-KR" sz="1400" dirty="0"/>
              <a:t> ENAME, HIREDATE </a:t>
            </a:r>
            <a:r>
              <a:rPr lang="ko-KR" altLang="en-US" sz="1400" dirty="0">
                <a:solidFill>
                  <a:srgbClr val="92D050"/>
                </a:solidFill>
              </a:rPr>
              <a:t>입사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B0F0"/>
                </a:solidFill>
              </a:rPr>
              <a:t>SUBSTR</a:t>
            </a:r>
            <a:r>
              <a:rPr lang="en-US" altLang="ko-KR" sz="1400" dirty="0"/>
              <a:t>(HIREDATE, 4, 2) "</a:t>
            </a:r>
            <a:r>
              <a:rPr lang="ko-KR" altLang="en-US" sz="1400" dirty="0" err="1">
                <a:solidFill>
                  <a:srgbClr val="92D050"/>
                </a:solidFill>
              </a:rPr>
              <a:t>입사월</a:t>
            </a:r>
            <a:r>
              <a:rPr lang="en-US" altLang="ko-KR" sz="1400" dirty="0"/>
              <a:t>"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FROM</a:t>
            </a:r>
            <a:r>
              <a:rPr lang="en-US" altLang="ko-KR" sz="1400" dirty="0"/>
              <a:t> EMP</a:t>
            </a:r>
          </a:p>
          <a:p>
            <a:pPr marL="36900" indent="0">
              <a:buNone/>
            </a:pPr>
            <a:r>
              <a:rPr lang="en-US" altLang="ko-KR" sz="1400" dirty="0">
                <a:solidFill>
                  <a:srgbClr val="00B0F0"/>
                </a:solidFill>
              </a:rPr>
              <a:t>WHERE SUBSTR</a:t>
            </a:r>
            <a:r>
              <a:rPr lang="en-US" altLang="ko-KR" sz="1400" dirty="0"/>
              <a:t>(HIREDATE, 4, 2) = </a:t>
            </a:r>
            <a:r>
              <a:rPr lang="en-US" altLang="ko-KR" sz="1400" dirty="0">
                <a:solidFill>
                  <a:srgbClr val="00B0F0"/>
                </a:solidFill>
              </a:rPr>
              <a:t>09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18" y="757180"/>
            <a:ext cx="1876685" cy="220050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925152" y="1857432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63" y="5436524"/>
            <a:ext cx="2843194" cy="68510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25152" y="5691793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3548523"/>
            <a:ext cx="3503349" cy="62674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5127130" y="3774612"/>
            <a:ext cx="798022" cy="174567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8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209</TotalTime>
  <Words>1594</Words>
  <Application>Microsoft Office PowerPoint</Application>
  <PresentationFormat>와이드스크린</PresentationFormat>
  <Paragraphs>312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돋움</vt:lpstr>
      <vt:lpstr>Calisto MT</vt:lpstr>
      <vt:lpstr>Trebuchet MS</vt:lpstr>
      <vt:lpstr>Wingdings 2</vt:lpstr>
      <vt:lpstr>슬레이트</vt:lpstr>
      <vt:lpstr>0905 SQL</vt:lpstr>
      <vt:lpstr>NULL</vt:lpstr>
      <vt:lpstr>TRIM()</vt:lpstr>
      <vt:lpstr>LTRIM(), RTRIM()</vt:lpstr>
      <vt:lpstr>SUBSTR(), SUBSTRB()</vt:lpstr>
      <vt:lpstr>REPLACE(), TRANSLATE()</vt:lpstr>
      <vt:lpstr>INSTR()</vt:lpstr>
      <vt:lpstr>QUIZ</vt:lpstr>
      <vt:lpstr>QUIZ</vt:lpstr>
      <vt:lpstr>QUIZ</vt:lpstr>
      <vt:lpstr>QUIZ</vt:lpstr>
      <vt:lpstr>DECODE(), CASE()</vt:lpstr>
      <vt:lpstr>DECODE 예시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0905 ORACLE</dc:title>
  <dc:creator>hi-guro</dc:creator>
  <cp:lastModifiedBy>hi-guro</cp:lastModifiedBy>
  <cp:revision>61</cp:revision>
  <dcterms:created xsi:type="dcterms:W3CDTF">2022-09-05T04:39:40Z</dcterms:created>
  <dcterms:modified xsi:type="dcterms:W3CDTF">2022-09-05T08:10:26Z</dcterms:modified>
</cp:coreProperties>
</file>