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5999738" cy="25201563"/>
  <p:notesSz cx="46342300" cy="46342300"/>
  <p:defaultTextStyle>
    <a:defPPr>
      <a:defRPr lang="sv-SE"/>
    </a:defPPr>
    <a:lvl1pPr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0000"/>
    <a:srgbClr val="FDF8E3"/>
    <a:srgbClr val="FCF5D8"/>
    <a:srgbClr val="FAF0C4"/>
    <a:srgbClr val="FEFFE5"/>
    <a:srgbClr val="FEFFCD"/>
    <a:srgbClr val="CC0000"/>
    <a:srgbClr val="990033"/>
    <a:srgbClr val="FCF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4" autoAdjust="0"/>
    <p:restoredTop sz="90874" autoAdjust="0"/>
  </p:normalViewPr>
  <p:slideViewPr>
    <p:cSldViewPr>
      <p:cViewPr varScale="1">
        <p:scale>
          <a:sx n="17" d="100"/>
          <a:sy n="17" d="100"/>
        </p:scale>
        <p:origin x="-1220" y="-92"/>
      </p:cViewPr>
      <p:guideLst>
        <p:guide orient="horz" pos="7938"/>
        <p:guide pos="113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0771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6265188" y="0"/>
            <a:ext cx="200771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4019788"/>
            <a:ext cx="2007711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6265188" y="44019788"/>
            <a:ext cx="200771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77BEBC12-A63C-4461-A5FF-6E89596957E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8723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621280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56900" y="3505200"/>
            <a:ext cx="24815800" cy="1737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22021800"/>
            <a:ext cx="33985200" cy="208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621280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D7E90208-E907-46C8-BFC1-0B56738D93F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5964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7829550"/>
            <a:ext cx="30599062" cy="540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14281150"/>
            <a:ext cx="25198388" cy="64404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DF6E6B-D5C3-44C9-8FDA-236A44420E9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643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D9C30-4F16-4309-A99A-5E4F58883BE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440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70175" y="1008063"/>
            <a:ext cx="7004050" cy="2139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4850" y="1008063"/>
            <a:ext cx="20862925" cy="2139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3F11F7-6649-41F1-B994-42C01104A9E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97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D675-F244-49EE-8D63-AC239F490BA2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63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13" y="16194088"/>
            <a:ext cx="30600650" cy="5005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213" y="10682288"/>
            <a:ext cx="30600650" cy="5511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9E0BE6-7DD1-47B4-8781-7EB7A10FC73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673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575" y="4760913"/>
            <a:ext cx="13812838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5813" y="4760913"/>
            <a:ext cx="13814425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C8701-0DB5-4CD5-AA24-D059DC52C87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539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9650"/>
            <a:ext cx="32399288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5641975"/>
            <a:ext cx="1590516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7991475"/>
            <a:ext cx="1590516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8000" y="5641975"/>
            <a:ext cx="1591151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0" y="7991475"/>
            <a:ext cx="1591151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32C80-8052-4DB5-968C-2910101ED4F2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954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122D69-D889-4652-9C09-84C7ADC3782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917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C1ED2E-0578-48B9-AC79-F4A7518323F9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042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3300"/>
            <a:ext cx="11842750" cy="427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775" y="1003300"/>
            <a:ext cx="20124738" cy="21509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5" y="5273675"/>
            <a:ext cx="11842750" cy="1723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3ED05-FDB3-48C8-9478-5386DF189E5C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816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438" y="17641888"/>
            <a:ext cx="21599525" cy="2081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438" y="2251075"/>
            <a:ext cx="21599525" cy="15120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438" y="19723100"/>
            <a:ext cx="21599525" cy="2959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1E2A3-C3A4-40FF-B48A-C154C3C7A52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811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54850" y="1008063"/>
            <a:ext cx="28019375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0575" y="4760913"/>
            <a:ext cx="27779663" cy="176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75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79638" y="22961600"/>
            <a:ext cx="11399837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ct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19300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42374AF5-0D75-4AE2-9F58-5D540C5F75B1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1033" name="Picture 9" descr="rödmarg-15x7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5470525" cy="25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2pPr>
      <a:lvl3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3pPr>
      <a:lvl4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4pPr>
      <a:lvl5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5pPr>
      <a:lvl6pPr marL="4572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6pPr>
      <a:lvl7pPr marL="9144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7pPr>
      <a:lvl8pPr marL="13716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8pPr>
      <a:lvl9pPr marL="18288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838450" indent="-1089025" algn="l" defTabSz="3495675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4368800" indent="-873125" algn="l" defTabSz="3495675" rtl="0" fontAlgn="base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</a:defRPr>
      </a:lvl3pPr>
      <a:lvl4pPr marL="6119813" indent="-876300" algn="l" defTabSz="3495675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78676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83248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87820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92392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96964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ln w="76200">
            <a:noFill/>
            <a:prstDash val="sysDot"/>
          </a:ln>
        </p:spPr>
        <p:txBody>
          <a:bodyPr/>
          <a:lstStyle/>
          <a:p>
            <a:r>
              <a:rPr lang="en-US" sz="11000" dirty="0" smtClean="0">
                <a:solidFill>
                  <a:schemeClr val="tx1"/>
                </a:solidFill>
              </a:rPr>
              <a:t>Fighting Cancer with Texture</a:t>
            </a:r>
            <a:endParaRPr lang="en-US" sz="11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7774733" y="6696125"/>
            <a:ext cx="9001000" cy="11665296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902525" y="4391869"/>
            <a:ext cx="7632848" cy="8568952"/>
          </a:xfrm>
          <a:prstGeom prst="roundRect">
            <a:avLst>
              <a:gd name="adj" fmla="val 4188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44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3200" dirty="0" smtClean="0">
              <a:solidFill>
                <a:srgbClr val="000000"/>
              </a:solidFill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3200" dirty="0" smtClean="0">
                <a:solidFill>
                  <a:srgbClr val="000000"/>
                </a:solidFill>
                <a:latin typeface="Arial" charset="0"/>
              </a:rPr>
              <a:t>Early </a:t>
            </a:r>
            <a:r>
              <a:rPr lang="sv-SE" sz="3200" dirty="0" smtClean="0">
                <a:solidFill>
                  <a:srgbClr val="000000"/>
                </a:solidFill>
                <a:latin typeface="Arial" charset="0"/>
              </a:rPr>
              <a:t>detection of cancer plays a major role in reducing cancer mortality. With the advent of convolutional neural networks, it is now possible to classify photgraphed cells as either healthy or cancerous, a task which has previously been exclusive to highly trained professionals. </a:t>
            </a:r>
            <a:endParaRPr lang="sv-SE" sz="3200" dirty="0" smtClean="0">
              <a:solidFill>
                <a:srgbClr val="000000"/>
              </a:solidFill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500" dirty="0" smtClean="0">
              <a:solidFill>
                <a:srgbClr val="000000"/>
              </a:solidFill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3200" dirty="0" smtClean="0">
                <a:solidFill>
                  <a:srgbClr val="000000"/>
                </a:solidFill>
                <a:latin typeface="Arial" charset="0"/>
              </a:rPr>
              <a:t>Local binary patterns are very good att identifying textures, which has been hypothesized to be of importance in cell classification. In this project three novel LBP based networks are </a:t>
            </a:r>
            <a:r>
              <a:rPr lang="sv-SE" sz="3200" dirty="0" smtClean="0">
                <a:solidFill>
                  <a:srgbClr val="000000"/>
                </a:solidFill>
                <a:latin typeface="Arial" charset="0"/>
              </a:rPr>
              <a:t>tuned and compared to conventional network architechtures.</a:t>
            </a:r>
            <a:endParaRPr lang="sv-SE" sz="32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8998869" y="16057165"/>
            <a:ext cx="5616624" cy="3744416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46741" y="3959821"/>
            <a:ext cx="3888432" cy="800219"/>
          </a:xfrm>
          <a:prstGeom prst="rect">
            <a:avLst/>
          </a:prstGeom>
          <a:solidFill>
            <a:srgbClr val="B40000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solidFill>
                  <a:schemeClr val="accent3"/>
                </a:solidFill>
              </a:rPr>
              <a:t>Background</a:t>
            </a:r>
            <a:endParaRPr lang="en-GB" b="1" dirty="0">
              <a:solidFill>
                <a:schemeClr val="accent3"/>
              </a:solidFill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902525" y="14089394"/>
            <a:ext cx="7632848" cy="4776083"/>
          </a:xfrm>
          <a:prstGeom prst="roundRect">
            <a:avLst>
              <a:gd name="adj" fmla="val 4188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44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32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38829" y="13657346"/>
            <a:ext cx="2160240" cy="800219"/>
          </a:xfrm>
          <a:prstGeom prst="rect">
            <a:avLst/>
          </a:prstGeom>
          <a:solidFill>
            <a:srgbClr val="B40000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solidFill>
                  <a:schemeClr val="accent3"/>
                </a:solidFill>
              </a:rPr>
              <a:t>Data</a:t>
            </a:r>
            <a:endParaRPr lang="en-GB" b="1" dirty="0">
              <a:solidFill>
                <a:schemeClr val="accent3"/>
              </a:solidFill>
            </a:endParaRPr>
          </a:p>
        </p:txBody>
      </p:sp>
      <p:pic>
        <p:nvPicPr>
          <p:cNvPr id="1028" name="Picture 4" descr="C:\Users\Bulb\Documents\Teknisk Fysik\15hp project\code\data\glass_3_im_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4364" y="16626368"/>
            <a:ext cx="1674267" cy="167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58149" y="14833029"/>
            <a:ext cx="7387357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The data set consisted of 10274 80x80 images of cells from six patients, three with cancer and three without. </a:t>
            </a:r>
            <a:r>
              <a:rPr lang="en-GB" sz="3200" dirty="0" smtClean="0"/>
              <a:t>Cells</a:t>
            </a:r>
            <a:endParaRPr lang="en-GB" sz="3200" dirty="0"/>
          </a:p>
          <a:p>
            <a:endParaRPr lang="en-GB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058149" y="16331058"/>
            <a:ext cx="5256583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were </a:t>
            </a:r>
            <a:r>
              <a:rPr lang="en-GB" sz="3200" dirty="0"/>
              <a:t>sampled from the mouth of the patient and placed </a:t>
            </a:r>
            <a:r>
              <a:rPr lang="en-GB" sz="3200" dirty="0" smtClean="0"/>
              <a:t>on a </a:t>
            </a:r>
            <a:r>
              <a:rPr lang="en-GB" sz="3200" dirty="0"/>
              <a:t>glass and photographed.</a:t>
            </a:r>
          </a:p>
          <a:p>
            <a:endParaRPr lang="en-GB" sz="3200" dirty="0"/>
          </a:p>
        </p:txBody>
      </p:sp>
      <p:sp>
        <p:nvSpPr>
          <p:cNvPr id="18" name="Rounded Rectangle 17"/>
          <p:cNvSpPr/>
          <p:nvPr/>
        </p:nvSpPr>
        <p:spPr bwMode="auto">
          <a:xfrm>
            <a:off x="13967421" y="4391869"/>
            <a:ext cx="7632848" cy="8568952"/>
          </a:xfrm>
          <a:prstGeom prst="roundRect">
            <a:avLst>
              <a:gd name="adj" fmla="val 4188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44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3200" dirty="0" smtClean="0">
              <a:solidFill>
                <a:srgbClr val="000000"/>
              </a:solidFill>
              <a:latin typeface="Arial" charset="0"/>
            </a:endParaRPr>
          </a:p>
          <a:p>
            <a:r>
              <a:rPr lang="sv-SE" sz="3200" dirty="0"/>
              <a:t>Concieved by Ojala et al in 1996 and extended in 2002. [1]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5686501" y="23401981"/>
            <a:ext cx="28803200" cy="1603070"/>
          </a:xfrm>
          <a:prstGeom prst="roundRect">
            <a:avLst>
              <a:gd name="adj" fmla="val 4188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44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32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615493" y="3959821"/>
            <a:ext cx="6408712" cy="800219"/>
          </a:xfrm>
          <a:prstGeom prst="rect">
            <a:avLst/>
          </a:prstGeom>
          <a:solidFill>
            <a:srgbClr val="B40000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solidFill>
                  <a:schemeClr val="accent3"/>
                </a:solidFill>
              </a:rPr>
              <a:t>Local Binary Patterns</a:t>
            </a:r>
            <a:endParaRPr lang="en-GB" b="1" dirty="0">
              <a:solidFill>
                <a:schemeClr val="accent3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62565" y="23690013"/>
            <a:ext cx="272190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000" dirty="0" smtClean="0"/>
              <a:t>[1]   Timo </a:t>
            </a:r>
            <a:r>
              <a:rPr lang="fi-FI" sz="3000" dirty="0"/>
              <a:t>Ojala, Matti Pietikainen, and Topi Maenpaa. </a:t>
            </a:r>
            <a:r>
              <a:rPr lang="fi-FI" sz="3000" i="1" dirty="0" smtClean="0"/>
              <a:t>Multiresolution </a:t>
            </a:r>
            <a:r>
              <a:rPr lang="en-GB" sz="3000" i="1" dirty="0" err="1" smtClean="0"/>
              <a:t>gray</a:t>
            </a:r>
            <a:r>
              <a:rPr lang="en-GB" sz="3000" i="1" dirty="0" smtClean="0"/>
              <a:t>-scale </a:t>
            </a:r>
            <a:r>
              <a:rPr lang="en-GB" sz="3000" i="1" dirty="0"/>
              <a:t>and rotation </a:t>
            </a:r>
            <a:r>
              <a:rPr lang="en-GB" sz="3000" i="1" dirty="0" smtClean="0"/>
              <a:t>invariant texture </a:t>
            </a:r>
            <a:r>
              <a:rPr lang="en-GB" sz="3000" i="1" dirty="0"/>
              <a:t>classification with local </a:t>
            </a:r>
            <a:r>
              <a:rPr lang="en-GB" sz="3000" i="1" dirty="0" smtClean="0"/>
              <a:t>binary patterns</a:t>
            </a:r>
            <a:r>
              <a:rPr lang="en-GB" sz="3000" dirty="0" smtClean="0"/>
              <a:t>.</a:t>
            </a:r>
          </a:p>
          <a:p>
            <a:r>
              <a:rPr lang="en-GB" sz="3000" dirty="0" smtClean="0"/>
              <a:t> </a:t>
            </a:r>
            <a:r>
              <a:rPr lang="en-GB" sz="3000" dirty="0"/>
              <a:t>IEEE Transactions on pattern analysis and </a:t>
            </a:r>
            <a:r>
              <a:rPr lang="en-GB" sz="3000" dirty="0" smtClean="0"/>
              <a:t>machine intelligence</a:t>
            </a:r>
            <a:r>
              <a:rPr lang="en-GB" sz="3000" dirty="0"/>
              <a:t>, 24(7):971–987, 2002.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formgivning">
  <a:themeElements>
    <a:clrScheme name="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1659</TotalTime>
  <Words>189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Standardformgivning</vt:lpstr>
      <vt:lpstr>Fighting Cancer with Texture</vt:lpstr>
    </vt:vector>
  </TitlesOfParts>
  <Company>Kopieringshuset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Lena Pettersson</dc:creator>
  <cp:lastModifiedBy>Hugo Harlin</cp:lastModifiedBy>
  <cp:revision>65</cp:revision>
  <dcterms:created xsi:type="dcterms:W3CDTF">2001-10-15T06:35:57Z</dcterms:created>
  <dcterms:modified xsi:type="dcterms:W3CDTF">2018-12-03T15:03:26Z</dcterms:modified>
</cp:coreProperties>
</file>