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256" r:id="rId2"/>
    <p:sldId id="257" r:id="rId3"/>
  </p:sldIdLst>
  <p:sldSz cx="32404050" cy="25201563"/>
  <p:notesSz cx="46342300" cy="46342300"/>
  <p:defaultTextStyle>
    <a:defPPr>
      <a:defRPr lang="sv-SE"/>
    </a:defPPr>
    <a:lvl1pPr algn="l" rtl="0" fontAlgn="base">
      <a:spcBef>
        <a:spcPct val="20000"/>
      </a:spcBef>
      <a:spcAft>
        <a:spcPct val="0"/>
      </a:spcAft>
      <a:defRPr sz="4600" kern="1200">
        <a:solidFill>
          <a:srgbClr val="000000"/>
        </a:solidFill>
        <a:latin typeface="Arial" charset="0"/>
        <a:ea typeface="+mn-ea"/>
        <a:cs typeface="+mn-cs"/>
      </a:defRPr>
    </a:lvl1pPr>
    <a:lvl2pPr marL="457200" algn="l" rtl="0" fontAlgn="base">
      <a:spcBef>
        <a:spcPct val="20000"/>
      </a:spcBef>
      <a:spcAft>
        <a:spcPct val="0"/>
      </a:spcAft>
      <a:defRPr sz="4600" kern="1200">
        <a:solidFill>
          <a:srgbClr val="000000"/>
        </a:solidFill>
        <a:latin typeface="Arial" charset="0"/>
        <a:ea typeface="+mn-ea"/>
        <a:cs typeface="+mn-cs"/>
      </a:defRPr>
    </a:lvl2pPr>
    <a:lvl3pPr marL="914400" algn="l" rtl="0" fontAlgn="base">
      <a:spcBef>
        <a:spcPct val="20000"/>
      </a:spcBef>
      <a:spcAft>
        <a:spcPct val="0"/>
      </a:spcAft>
      <a:defRPr sz="4600" kern="1200">
        <a:solidFill>
          <a:srgbClr val="000000"/>
        </a:solidFill>
        <a:latin typeface="Arial" charset="0"/>
        <a:ea typeface="+mn-ea"/>
        <a:cs typeface="+mn-cs"/>
      </a:defRPr>
    </a:lvl3pPr>
    <a:lvl4pPr marL="1371600" algn="l" rtl="0" fontAlgn="base">
      <a:spcBef>
        <a:spcPct val="20000"/>
      </a:spcBef>
      <a:spcAft>
        <a:spcPct val="0"/>
      </a:spcAft>
      <a:defRPr sz="4600" kern="1200">
        <a:solidFill>
          <a:srgbClr val="000000"/>
        </a:solidFill>
        <a:latin typeface="Arial" charset="0"/>
        <a:ea typeface="+mn-ea"/>
        <a:cs typeface="+mn-cs"/>
      </a:defRPr>
    </a:lvl4pPr>
    <a:lvl5pPr marL="1828800" algn="l" rtl="0" fontAlgn="base">
      <a:spcBef>
        <a:spcPct val="20000"/>
      </a:spcBef>
      <a:spcAft>
        <a:spcPct val="0"/>
      </a:spcAft>
      <a:defRPr sz="4600" kern="1200">
        <a:solidFill>
          <a:srgbClr val="000000"/>
        </a:solidFill>
        <a:latin typeface="Arial" charset="0"/>
        <a:ea typeface="+mn-ea"/>
        <a:cs typeface="+mn-cs"/>
      </a:defRPr>
    </a:lvl5pPr>
    <a:lvl6pPr marL="2286000" algn="l" defTabSz="914400" rtl="0" eaLnBrk="1" latinLnBrk="0" hangingPunct="1">
      <a:defRPr sz="4600" kern="1200">
        <a:solidFill>
          <a:srgbClr val="000000"/>
        </a:solidFill>
        <a:latin typeface="Arial" charset="0"/>
        <a:ea typeface="+mn-ea"/>
        <a:cs typeface="+mn-cs"/>
      </a:defRPr>
    </a:lvl6pPr>
    <a:lvl7pPr marL="2743200" algn="l" defTabSz="914400" rtl="0" eaLnBrk="1" latinLnBrk="0" hangingPunct="1">
      <a:defRPr sz="4600" kern="1200">
        <a:solidFill>
          <a:srgbClr val="000000"/>
        </a:solidFill>
        <a:latin typeface="Arial" charset="0"/>
        <a:ea typeface="+mn-ea"/>
        <a:cs typeface="+mn-cs"/>
      </a:defRPr>
    </a:lvl7pPr>
    <a:lvl8pPr marL="3200400" algn="l" defTabSz="914400" rtl="0" eaLnBrk="1" latinLnBrk="0" hangingPunct="1">
      <a:defRPr sz="4600" kern="1200">
        <a:solidFill>
          <a:srgbClr val="000000"/>
        </a:solidFill>
        <a:latin typeface="Arial" charset="0"/>
        <a:ea typeface="+mn-ea"/>
        <a:cs typeface="+mn-cs"/>
      </a:defRPr>
    </a:lvl8pPr>
    <a:lvl9pPr marL="3657600" algn="l" defTabSz="914400" rtl="0" eaLnBrk="1" latinLnBrk="0" hangingPunct="1">
      <a:defRPr sz="4600" kern="1200">
        <a:solidFill>
          <a:srgbClr val="00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B40000"/>
    <a:srgbClr val="FDF8E3"/>
    <a:srgbClr val="FCF5D8"/>
    <a:srgbClr val="FAF0C4"/>
    <a:srgbClr val="FEFFE5"/>
    <a:srgbClr val="FEFFCD"/>
    <a:srgbClr val="CC0000"/>
    <a:srgbClr val="990033"/>
    <a:srgbClr val="FCF6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14" autoAdjust="0"/>
    <p:restoredTop sz="98972" autoAdjust="0"/>
  </p:normalViewPr>
  <p:slideViewPr>
    <p:cSldViewPr>
      <p:cViewPr>
        <p:scale>
          <a:sx n="33" d="100"/>
          <a:sy n="33" d="100"/>
        </p:scale>
        <p:origin x="-72" y="120"/>
      </p:cViewPr>
      <p:guideLst>
        <p:guide orient="horz" pos="7938"/>
        <p:guide pos="1020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0077113" cy="232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512" tIns="101757" rIns="203512" bIns="101757" numCol="1" anchor="t" anchorCtr="0" compatLnSpc="1">
            <a:prstTxWarp prst="textNoShape">
              <a:avLst/>
            </a:prstTxWarp>
          </a:bodyPr>
          <a:lstStyle>
            <a:lvl1pPr defTabSz="2030413">
              <a:spcBef>
                <a:spcPct val="0"/>
              </a:spcBef>
              <a:defRPr sz="3000">
                <a:solidFill>
                  <a:schemeClr val="tx1"/>
                </a:solidFill>
                <a:latin typeface="Times New Roman" pitchFamily="1" charset="0"/>
              </a:defRPr>
            </a:lvl1pPr>
          </a:lstStyle>
          <a:p>
            <a:endParaRPr lang="sv-SE"/>
          </a:p>
        </p:txBody>
      </p:sp>
      <p:sp>
        <p:nvSpPr>
          <p:cNvPr id="5123" name="Rectangle 3"/>
          <p:cNvSpPr>
            <a:spLocks noGrp="1" noChangeArrowheads="1"/>
          </p:cNvSpPr>
          <p:nvPr>
            <p:ph type="dt" sz="quarter" idx="1"/>
          </p:nvPr>
        </p:nvSpPr>
        <p:spPr bwMode="auto">
          <a:xfrm>
            <a:off x="26265188" y="0"/>
            <a:ext cx="20077112" cy="232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512" tIns="101757" rIns="203512" bIns="101757" numCol="1" anchor="t" anchorCtr="0" compatLnSpc="1">
            <a:prstTxWarp prst="textNoShape">
              <a:avLst/>
            </a:prstTxWarp>
          </a:bodyPr>
          <a:lstStyle>
            <a:lvl1pPr algn="r" defTabSz="2030413">
              <a:spcBef>
                <a:spcPct val="0"/>
              </a:spcBef>
              <a:defRPr sz="3000">
                <a:solidFill>
                  <a:schemeClr val="tx1"/>
                </a:solidFill>
                <a:latin typeface="Times New Roman" pitchFamily="1" charset="0"/>
              </a:defRPr>
            </a:lvl1pPr>
          </a:lstStyle>
          <a:p>
            <a:endParaRPr lang="sv-SE"/>
          </a:p>
        </p:txBody>
      </p:sp>
      <p:sp>
        <p:nvSpPr>
          <p:cNvPr id="5124" name="Rectangle 4"/>
          <p:cNvSpPr>
            <a:spLocks noGrp="1" noChangeArrowheads="1"/>
          </p:cNvSpPr>
          <p:nvPr>
            <p:ph type="ftr" sz="quarter" idx="2"/>
          </p:nvPr>
        </p:nvSpPr>
        <p:spPr bwMode="auto">
          <a:xfrm>
            <a:off x="0" y="44019788"/>
            <a:ext cx="20077113" cy="232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512" tIns="101757" rIns="203512" bIns="101757" numCol="1" anchor="b" anchorCtr="0" compatLnSpc="1">
            <a:prstTxWarp prst="textNoShape">
              <a:avLst/>
            </a:prstTxWarp>
          </a:bodyPr>
          <a:lstStyle>
            <a:lvl1pPr defTabSz="2030413">
              <a:spcBef>
                <a:spcPct val="0"/>
              </a:spcBef>
              <a:defRPr sz="3000">
                <a:solidFill>
                  <a:schemeClr val="tx1"/>
                </a:solidFill>
                <a:latin typeface="Times New Roman" pitchFamily="1" charset="0"/>
              </a:defRPr>
            </a:lvl1pPr>
          </a:lstStyle>
          <a:p>
            <a:endParaRPr lang="sv-SE"/>
          </a:p>
        </p:txBody>
      </p:sp>
      <p:sp>
        <p:nvSpPr>
          <p:cNvPr id="5125" name="Rectangle 5"/>
          <p:cNvSpPr>
            <a:spLocks noGrp="1" noChangeArrowheads="1"/>
          </p:cNvSpPr>
          <p:nvPr>
            <p:ph type="sldNum" sz="quarter" idx="3"/>
          </p:nvPr>
        </p:nvSpPr>
        <p:spPr bwMode="auto">
          <a:xfrm>
            <a:off x="26265188" y="44019788"/>
            <a:ext cx="20077112" cy="232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512" tIns="101757" rIns="203512" bIns="101757" numCol="1" anchor="b" anchorCtr="0" compatLnSpc="1">
            <a:prstTxWarp prst="textNoShape">
              <a:avLst/>
            </a:prstTxWarp>
          </a:bodyPr>
          <a:lstStyle>
            <a:lvl1pPr algn="r" defTabSz="2030413">
              <a:spcBef>
                <a:spcPct val="0"/>
              </a:spcBef>
              <a:defRPr sz="3000">
                <a:solidFill>
                  <a:schemeClr val="tx1"/>
                </a:solidFill>
                <a:latin typeface="Times New Roman" pitchFamily="1" charset="0"/>
              </a:defRPr>
            </a:lvl1pPr>
          </a:lstStyle>
          <a:p>
            <a:fld id="{77BEBC12-A63C-4461-A5FF-6E89596957E7}" type="slidenum">
              <a:rPr lang="sv-SE"/>
              <a:pPr/>
              <a:t>‹#›</a:t>
            </a:fld>
            <a:endParaRPr lang="sv-SE"/>
          </a:p>
        </p:txBody>
      </p:sp>
    </p:spTree>
    <p:extLst>
      <p:ext uri="{BB962C8B-B14F-4D97-AF65-F5344CB8AC3E}">
        <p14:creationId xmlns:p14="http://schemas.microsoft.com/office/powerpoint/2010/main" val="4078723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0116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anchor="t" anchorCtr="0" compatLnSpc="1">
            <a:prstTxWarp prst="textNoShape">
              <a:avLst/>
            </a:prstTxWarp>
          </a:bodyPr>
          <a:lstStyle>
            <a:lvl1pPr>
              <a:defRPr sz="1200">
                <a:latin typeface="Gill Sans MT" pitchFamily="34" charset="0"/>
              </a:defRPr>
            </a:lvl1pPr>
          </a:lstStyle>
          <a:p>
            <a:endParaRPr lang="sv-SE"/>
          </a:p>
        </p:txBody>
      </p:sp>
      <p:sp>
        <p:nvSpPr>
          <p:cNvPr id="16387" name="Rectangle 3"/>
          <p:cNvSpPr>
            <a:spLocks noGrp="1" noChangeArrowheads="1"/>
          </p:cNvSpPr>
          <p:nvPr>
            <p:ph type="dt" idx="1"/>
          </p:nvPr>
        </p:nvSpPr>
        <p:spPr bwMode="auto">
          <a:xfrm>
            <a:off x="26212800" y="0"/>
            <a:ext cx="20116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anchor="t" anchorCtr="0" compatLnSpc="1">
            <a:prstTxWarp prst="textNoShape">
              <a:avLst/>
            </a:prstTxWarp>
          </a:bodyPr>
          <a:lstStyle>
            <a:lvl1pPr algn="r">
              <a:defRPr sz="1200">
                <a:latin typeface="Gill Sans MT" pitchFamily="34" charset="0"/>
              </a:defRPr>
            </a:lvl1pPr>
          </a:lstStyle>
          <a:p>
            <a:endParaRPr lang="sv-SE"/>
          </a:p>
        </p:txBody>
      </p:sp>
      <p:sp>
        <p:nvSpPr>
          <p:cNvPr id="16388" name="Rectangle 4"/>
          <p:cNvSpPr>
            <a:spLocks noGrp="1" noRot="1" noChangeAspect="1" noChangeArrowheads="1" noTextEdit="1"/>
          </p:cNvSpPr>
          <p:nvPr>
            <p:ph type="sldImg" idx="2"/>
          </p:nvPr>
        </p:nvSpPr>
        <p:spPr bwMode="auto">
          <a:xfrm>
            <a:off x="11995150" y="3505200"/>
            <a:ext cx="22339300" cy="173736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6172200" y="22021800"/>
            <a:ext cx="33985200" cy="2087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anchor="t" anchorCtr="0" compatLnSpc="1">
            <a:prstTxWarp prst="textNoShape">
              <a:avLst/>
            </a:prstTxWarp>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p>
        </p:txBody>
      </p:sp>
      <p:sp>
        <p:nvSpPr>
          <p:cNvPr id="16390" name="Rectangle 6"/>
          <p:cNvSpPr>
            <a:spLocks noGrp="1" noChangeArrowheads="1"/>
          </p:cNvSpPr>
          <p:nvPr>
            <p:ph type="ftr" sz="quarter" idx="4"/>
          </p:nvPr>
        </p:nvSpPr>
        <p:spPr bwMode="auto">
          <a:xfrm>
            <a:off x="0" y="44043600"/>
            <a:ext cx="20116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anchor="b" anchorCtr="0" compatLnSpc="1">
            <a:prstTxWarp prst="textNoShape">
              <a:avLst/>
            </a:prstTxWarp>
          </a:bodyPr>
          <a:lstStyle>
            <a:lvl1pPr>
              <a:defRPr sz="1200">
                <a:latin typeface="Gill Sans MT" pitchFamily="34" charset="0"/>
              </a:defRPr>
            </a:lvl1pPr>
          </a:lstStyle>
          <a:p>
            <a:endParaRPr lang="sv-SE"/>
          </a:p>
        </p:txBody>
      </p:sp>
      <p:sp>
        <p:nvSpPr>
          <p:cNvPr id="16391" name="Rectangle 7"/>
          <p:cNvSpPr>
            <a:spLocks noGrp="1" noChangeArrowheads="1"/>
          </p:cNvSpPr>
          <p:nvPr>
            <p:ph type="sldNum" sz="quarter" idx="5"/>
          </p:nvPr>
        </p:nvSpPr>
        <p:spPr bwMode="auto">
          <a:xfrm>
            <a:off x="26212800" y="44043600"/>
            <a:ext cx="20116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anchor="b" anchorCtr="0" compatLnSpc="1">
            <a:prstTxWarp prst="textNoShape">
              <a:avLst/>
            </a:prstTxWarp>
          </a:bodyPr>
          <a:lstStyle>
            <a:lvl1pPr algn="r">
              <a:defRPr sz="1200">
                <a:latin typeface="Gill Sans MT" pitchFamily="34" charset="0"/>
              </a:defRPr>
            </a:lvl1pPr>
          </a:lstStyle>
          <a:p>
            <a:fld id="{D7E90208-E907-46C8-BFC1-0B56738D93F3}" type="slidenum">
              <a:rPr lang="sv-SE"/>
              <a:pPr/>
              <a:t>‹#›</a:t>
            </a:fld>
            <a:endParaRPr lang="sv-SE"/>
          </a:p>
        </p:txBody>
      </p:sp>
    </p:spTree>
    <p:extLst>
      <p:ext uri="{BB962C8B-B14F-4D97-AF65-F5344CB8AC3E}">
        <p14:creationId xmlns:p14="http://schemas.microsoft.com/office/powerpoint/2010/main" val="11759641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 charset="0"/>
        <a:ea typeface="+mn-ea"/>
        <a:cs typeface="+mn-cs"/>
      </a:defRPr>
    </a:lvl1pPr>
    <a:lvl2pPr marL="457200" algn="l" rtl="0" fontAlgn="base">
      <a:spcBef>
        <a:spcPct val="30000"/>
      </a:spcBef>
      <a:spcAft>
        <a:spcPct val="0"/>
      </a:spcAft>
      <a:defRPr sz="1200" kern="1200">
        <a:solidFill>
          <a:schemeClr val="tx1"/>
        </a:solidFill>
        <a:latin typeface="Times New Roman" pitchFamily="1" charset="0"/>
        <a:ea typeface="+mn-ea"/>
        <a:cs typeface="+mn-cs"/>
      </a:defRPr>
    </a:lvl2pPr>
    <a:lvl3pPr marL="914400" algn="l" rtl="0" fontAlgn="base">
      <a:spcBef>
        <a:spcPct val="30000"/>
      </a:spcBef>
      <a:spcAft>
        <a:spcPct val="0"/>
      </a:spcAft>
      <a:defRPr sz="1200" kern="1200">
        <a:solidFill>
          <a:schemeClr val="tx1"/>
        </a:solidFill>
        <a:latin typeface="Times New Roman" pitchFamily="1" charset="0"/>
        <a:ea typeface="+mn-ea"/>
        <a:cs typeface="+mn-cs"/>
      </a:defRPr>
    </a:lvl3pPr>
    <a:lvl4pPr marL="1371600" algn="l" rtl="0" fontAlgn="base">
      <a:spcBef>
        <a:spcPct val="30000"/>
      </a:spcBef>
      <a:spcAft>
        <a:spcPct val="0"/>
      </a:spcAft>
      <a:defRPr sz="1200" kern="1200">
        <a:solidFill>
          <a:schemeClr val="tx1"/>
        </a:solidFill>
        <a:latin typeface="Times New Roman" pitchFamily="1" charset="0"/>
        <a:ea typeface="+mn-ea"/>
        <a:cs typeface="+mn-cs"/>
      </a:defRPr>
    </a:lvl4pPr>
    <a:lvl5pPr marL="1828800" algn="l" rtl="0" fontAlgn="base">
      <a:spcBef>
        <a:spcPct val="30000"/>
      </a:spcBef>
      <a:spcAft>
        <a:spcPct val="0"/>
      </a:spcAft>
      <a:defRPr sz="1200" kern="1200">
        <a:solidFill>
          <a:schemeClr val="tx1"/>
        </a:solidFill>
        <a:latin typeface="Times New Roman"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30626" y="7829551"/>
            <a:ext cx="27542799" cy="5400675"/>
          </a:xfrm>
        </p:spPr>
        <p:txBody>
          <a:bodyPr/>
          <a:lstStyle/>
          <a:p>
            <a:r>
              <a:rPr lang="en-US" smtClean="0"/>
              <a:t>Click to edit Master title style</a:t>
            </a:r>
            <a:endParaRPr lang="en-GB"/>
          </a:p>
        </p:txBody>
      </p:sp>
      <p:sp>
        <p:nvSpPr>
          <p:cNvPr id="3" name="Subtitle 2"/>
          <p:cNvSpPr>
            <a:spLocks noGrp="1"/>
          </p:cNvSpPr>
          <p:nvPr>
            <p:ph type="subTitle" idx="1"/>
          </p:nvPr>
        </p:nvSpPr>
        <p:spPr>
          <a:xfrm>
            <a:off x="4861251" y="14281150"/>
            <a:ext cx="22681549" cy="64404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sv-SE"/>
          </a:p>
        </p:txBody>
      </p:sp>
      <p:sp>
        <p:nvSpPr>
          <p:cNvPr id="5" name="Footer Placeholder 4"/>
          <p:cNvSpPr>
            <a:spLocks noGrp="1"/>
          </p:cNvSpPr>
          <p:nvPr>
            <p:ph type="ftr" sz="quarter" idx="11"/>
          </p:nvPr>
        </p:nvSpPr>
        <p:spPr/>
        <p:txBody>
          <a:bodyPr/>
          <a:lstStyle>
            <a:lvl1pPr>
              <a:defRPr/>
            </a:lvl1pPr>
          </a:lstStyle>
          <a:p>
            <a:endParaRPr lang="sv-SE"/>
          </a:p>
        </p:txBody>
      </p:sp>
      <p:sp>
        <p:nvSpPr>
          <p:cNvPr id="6" name="Slide Number Placeholder 5"/>
          <p:cNvSpPr>
            <a:spLocks noGrp="1"/>
          </p:cNvSpPr>
          <p:nvPr>
            <p:ph type="sldNum" sz="quarter" idx="12"/>
          </p:nvPr>
        </p:nvSpPr>
        <p:spPr/>
        <p:txBody>
          <a:bodyPr/>
          <a:lstStyle>
            <a:lvl1pPr>
              <a:defRPr/>
            </a:lvl1pPr>
          </a:lstStyle>
          <a:p>
            <a:fld id="{D9DF6E6B-D5C3-44C9-8FDA-236A44420E93}" type="slidenum">
              <a:rPr lang="sv-SE"/>
              <a:pPr/>
              <a:t>‹#›</a:t>
            </a:fld>
            <a:endParaRPr lang="sv-SE"/>
          </a:p>
        </p:txBody>
      </p:sp>
    </p:spTree>
    <p:extLst>
      <p:ext uri="{BB962C8B-B14F-4D97-AF65-F5344CB8AC3E}">
        <p14:creationId xmlns:p14="http://schemas.microsoft.com/office/powerpoint/2010/main" val="2276430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sv-SE"/>
          </a:p>
        </p:txBody>
      </p:sp>
      <p:sp>
        <p:nvSpPr>
          <p:cNvPr id="5" name="Footer Placeholder 4"/>
          <p:cNvSpPr>
            <a:spLocks noGrp="1"/>
          </p:cNvSpPr>
          <p:nvPr>
            <p:ph type="ftr" sz="quarter" idx="11"/>
          </p:nvPr>
        </p:nvSpPr>
        <p:spPr/>
        <p:txBody>
          <a:bodyPr/>
          <a:lstStyle>
            <a:lvl1pPr>
              <a:defRPr/>
            </a:lvl1pPr>
          </a:lstStyle>
          <a:p>
            <a:endParaRPr lang="sv-SE"/>
          </a:p>
        </p:txBody>
      </p:sp>
      <p:sp>
        <p:nvSpPr>
          <p:cNvPr id="6" name="Slide Number Placeholder 5"/>
          <p:cNvSpPr>
            <a:spLocks noGrp="1"/>
          </p:cNvSpPr>
          <p:nvPr>
            <p:ph type="sldNum" sz="quarter" idx="12"/>
          </p:nvPr>
        </p:nvSpPr>
        <p:spPr/>
        <p:txBody>
          <a:bodyPr/>
          <a:lstStyle>
            <a:lvl1pPr>
              <a:defRPr/>
            </a:lvl1pPr>
          </a:lstStyle>
          <a:p>
            <a:fld id="{406D9C30-4F16-4309-A99A-5E4F58883BE7}" type="slidenum">
              <a:rPr lang="sv-SE"/>
              <a:pPr/>
              <a:t>‹#›</a:t>
            </a:fld>
            <a:endParaRPr lang="sv-SE"/>
          </a:p>
        </p:txBody>
      </p:sp>
    </p:spTree>
    <p:extLst>
      <p:ext uri="{BB962C8B-B14F-4D97-AF65-F5344CB8AC3E}">
        <p14:creationId xmlns:p14="http://schemas.microsoft.com/office/powerpoint/2010/main" val="884400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266499" y="1008063"/>
            <a:ext cx="6304479" cy="213931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350205" y="1008063"/>
            <a:ext cx="18779116" cy="21393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sv-SE"/>
          </a:p>
        </p:txBody>
      </p:sp>
      <p:sp>
        <p:nvSpPr>
          <p:cNvPr id="5" name="Footer Placeholder 4"/>
          <p:cNvSpPr>
            <a:spLocks noGrp="1"/>
          </p:cNvSpPr>
          <p:nvPr>
            <p:ph type="ftr" sz="quarter" idx="11"/>
          </p:nvPr>
        </p:nvSpPr>
        <p:spPr/>
        <p:txBody>
          <a:bodyPr/>
          <a:lstStyle>
            <a:lvl1pPr>
              <a:defRPr/>
            </a:lvl1pPr>
          </a:lstStyle>
          <a:p>
            <a:endParaRPr lang="sv-SE"/>
          </a:p>
        </p:txBody>
      </p:sp>
      <p:sp>
        <p:nvSpPr>
          <p:cNvPr id="6" name="Slide Number Placeholder 5"/>
          <p:cNvSpPr>
            <a:spLocks noGrp="1"/>
          </p:cNvSpPr>
          <p:nvPr>
            <p:ph type="sldNum" sz="quarter" idx="12"/>
          </p:nvPr>
        </p:nvSpPr>
        <p:spPr/>
        <p:txBody>
          <a:bodyPr/>
          <a:lstStyle>
            <a:lvl1pPr>
              <a:defRPr/>
            </a:lvl1pPr>
          </a:lstStyle>
          <a:p>
            <a:fld id="{2A3F11F7-6649-41F1-B994-42C01104A9ED}" type="slidenum">
              <a:rPr lang="sv-SE"/>
              <a:pPr/>
              <a:t>‹#›</a:t>
            </a:fld>
            <a:endParaRPr lang="sv-SE"/>
          </a:p>
        </p:txBody>
      </p:sp>
    </p:spTree>
    <p:extLst>
      <p:ext uri="{BB962C8B-B14F-4D97-AF65-F5344CB8AC3E}">
        <p14:creationId xmlns:p14="http://schemas.microsoft.com/office/powerpoint/2010/main" val="256970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sv-SE"/>
          </a:p>
        </p:txBody>
      </p:sp>
      <p:sp>
        <p:nvSpPr>
          <p:cNvPr id="5" name="Footer Placeholder 4"/>
          <p:cNvSpPr>
            <a:spLocks noGrp="1"/>
          </p:cNvSpPr>
          <p:nvPr>
            <p:ph type="ftr" sz="quarter" idx="11"/>
          </p:nvPr>
        </p:nvSpPr>
        <p:spPr/>
        <p:txBody>
          <a:bodyPr/>
          <a:lstStyle>
            <a:lvl1pPr>
              <a:defRPr/>
            </a:lvl1pPr>
          </a:lstStyle>
          <a:p>
            <a:endParaRPr lang="sv-SE"/>
          </a:p>
        </p:txBody>
      </p:sp>
      <p:sp>
        <p:nvSpPr>
          <p:cNvPr id="6" name="Slide Number Placeholder 5"/>
          <p:cNvSpPr>
            <a:spLocks noGrp="1"/>
          </p:cNvSpPr>
          <p:nvPr>
            <p:ph type="sldNum" sz="quarter" idx="12"/>
          </p:nvPr>
        </p:nvSpPr>
        <p:spPr/>
        <p:txBody>
          <a:bodyPr/>
          <a:lstStyle>
            <a:lvl1pPr>
              <a:defRPr/>
            </a:lvl1pPr>
          </a:lstStyle>
          <a:p>
            <a:fld id="{FA1DD675-F244-49EE-8D63-AC239F490BA2}" type="slidenum">
              <a:rPr lang="sv-SE"/>
              <a:pPr/>
              <a:t>‹#›</a:t>
            </a:fld>
            <a:endParaRPr lang="sv-SE"/>
          </a:p>
        </p:txBody>
      </p:sp>
    </p:spTree>
    <p:extLst>
      <p:ext uri="{BB962C8B-B14F-4D97-AF65-F5344CB8AC3E}">
        <p14:creationId xmlns:p14="http://schemas.microsoft.com/office/powerpoint/2010/main" val="216636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230" y="16194089"/>
            <a:ext cx="27544228" cy="5005387"/>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2559230" y="10682288"/>
            <a:ext cx="27544228" cy="55118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sv-SE"/>
          </a:p>
        </p:txBody>
      </p:sp>
      <p:sp>
        <p:nvSpPr>
          <p:cNvPr id="5" name="Footer Placeholder 4"/>
          <p:cNvSpPr>
            <a:spLocks noGrp="1"/>
          </p:cNvSpPr>
          <p:nvPr>
            <p:ph type="ftr" sz="quarter" idx="11"/>
          </p:nvPr>
        </p:nvSpPr>
        <p:spPr/>
        <p:txBody>
          <a:bodyPr/>
          <a:lstStyle>
            <a:lvl1pPr>
              <a:defRPr/>
            </a:lvl1pPr>
          </a:lstStyle>
          <a:p>
            <a:endParaRPr lang="sv-SE"/>
          </a:p>
        </p:txBody>
      </p:sp>
      <p:sp>
        <p:nvSpPr>
          <p:cNvPr id="6" name="Slide Number Placeholder 5"/>
          <p:cNvSpPr>
            <a:spLocks noGrp="1"/>
          </p:cNvSpPr>
          <p:nvPr>
            <p:ph type="sldNum" sz="quarter" idx="12"/>
          </p:nvPr>
        </p:nvSpPr>
        <p:spPr/>
        <p:txBody>
          <a:bodyPr/>
          <a:lstStyle>
            <a:lvl1pPr>
              <a:defRPr/>
            </a:lvl1pPr>
          </a:lstStyle>
          <a:p>
            <a:fld id="{609E0BE6-7DD1-47B4-8781-7EB7A10FC738}" type="slidenum">
              <a:rPr lang="sv-SE"/>
              <a:pPr/>
              <a:t>‹#›</a:t>
            </a:fld>
            <a:endParaRPr lang="sv-SE"/>
          </a:p>
        </p:txBody>
      </p:sp>
    </p:spTree>
    <p:extLst>
      <p:ext uri="{BB962C8B-B14F-4D97-AF65-F5344CB8AC3E}">
        <p14:creationId xmlns:p14="http://schemas.microsoft.com/office/powerpoint/2010/main" val="270673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427367" y="4760913"/>
            <a:ext cx="12433199" cy="1764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18997745" y="4760913"/>
            <a:ext cx="12434627" cy="1764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sv-SE"/>
          </a:p>
        </p:txBody>
      </p:sp>
      <p:sp>
        <p:nvSpPr>
          <p:cNvPr id="6" name="Footer Placeholder 5"/>
          <p:cNvSpPr>
            <a:spLocks noGrp="1"/>
          </p:cNvSpPr>
          <p:nvPr>
            <p:ph type="ftr" sz="quarter" idx="11"/>
          </p:nvPr>
        </p:nvSpPr>
        <p:spPr/>
        <p:txBody>
          <a:bodyPr/>
          <a:lstStyle>
            <a:lvl1pPr>
              <a:defRPr/>
            </a:lvl1pPr>
          </a:lstStyle>
          <a:p>
            <a:endParaRPr lang="sv-SE"/>
          </a:p>
        </p:txBody>
      </p:sp>
      <p:sp>
        <p:nvSpPr>
          <p:cNvPr id="7" name="Slide Number Placeholder 6"/>
          <p:cNvSpPr>
            <a:spLocks noGrp="1"/>
          </p:cNvSpPr>
          <p:nvPr>
            <p:ph type="sldNum" sz="quarter" idx="12"/>
          </p:nvPr>
        </p:nvSpPr>
        <p:spPr/>
        <p:txBody>
          <a:bodyPr/>
          <a:lstStyle>
            <a:lvl1pPr>
              <a:defRPr/>
            </a:lvl1pPr>
          </a:lstStyle>
          <a:p>
            <a:fld id="{E10C8701-0DB5-4CD5-AA24-D059DC52C878}" type="slidenum">
              <a:rPr lang="sv-SE"/>
              <a:pPr/>
              <a:t>‹#›</a:t>
            </a:fld>
            <a:endParaRPr lang="sv-SE"/>
          </a:p>
        </p:txBody>
      </p:sp>
    </p:spTree>
    <p:extLst>
      <p:ext uri="{BB962C8B-B14F-4D97-AF65-F5344CB8AC3E}">
        <p14:creationId xmlns:p14="http://schemas.microsoft.com/office/powerpoint/2010/main" val="2545395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20417" y="1009651"/>
            <a:ext cx="29163216" cy="42005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620417" y="5641975"/>
            <a:ext cx="14316540" cy="2349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0417" y="7991476"/>
            <a:ext cx="14316540" cy="14520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6461378" y="5641975"/>
            <a:ext cx="14322256" cy="2349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461378" y="7991476"/>
            <a:ext cx="14322256" cy="14520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sv-SE"/>
          </a:p>
        </p:txBody>
      </p:sp>
      <p:sp>
        <p:nvSpPr>
          <p:cNvPr id="8" name="Footer Placeholder 7"/>
          <p:cNvSpPr>
            <a:spLocks noGrp="1"/>
          </p:cNvSpPr>
          <p:nvPr>
            <p:ph type="ftr" sz="quarter" idx="11"/>
          </p:nvPr>
        </p:nvSpPr>
        <p:spPr/>
        <p:txBody>
          <a:bodyPr/>
          <a:lstStyle>
            <a:lvl1pPr>
              <a:defRPr/>
            </a:lvl1pPr>
          </a:lstStyle>
          <a:p>
            <a:endParaRPr lang="sv-SE"/>
          </a:p>
        </p:txBody>
      </p:sp>
      <p:sp>
        <p:nvSpPr>
          <p:cNvPr id="9" name="Slide Number Placeholder 8"/>
          <p:cNvSpPr>
            <a:spLocks noGrp="1"/>
          </p:cNvSpPr>
          <p:nvPr>
            <p:ph type="sldNum" sz="quarter" idx="12"/>
          </p:nvPr>
        </p:nvSpPr>
        <p:spPr/>
        <p:txBody>
          <a:bodyPr/>
          <a:lstStyle>
            <a:lvl1pPr>
              <a:defRPr/>
            </a:lvl1pPr>
          </a:lstStyle>
          <a:p>
            <a:fld id="{7EC32C80-8052-4DB5-968C-2910101ED4F2}" type="slidenum">
              <a:rPr lang="sv-SE"/>
              <a:pPr/>
              <a:t>‹#›</a:t>
            </a:fld>
            <a:endParaRPr lang="sv-SE"/>
          </a:p>
        </p:txBody>
      </p:sp>
    </p:spTree>
    <p:extLst>
      <p:ext uri="{BB962C8B-B14F-4D97-AF65-F5344CB8AC3E}">
        <p14:creationId xmlns:p14="http://schemas.microsoft.com/office/powerpoint/2010/main" val="3589546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sv-SE"/>
          </a:p>
        </p:txBody>
      </p:sp>
      <p:sp>
        <p:nvSpPr>
          <p:cNvPr id="4" name="Footer Placeholder 3"/>
          <p:cNvSpPr>
            <a:spLocks noGrp="1"/>
          </p:cNvSpPr>
          <p:nvPr>
            <p:ph type="ftr" sz="quarter" idx="11"/>
          </p:nvPr>
        </p:nvSpPr>
        <p:spPr/>
        <p:txBody>
          <a:bodyPr/>
          <a:lstStyle>
            <a:lvl1pPr>
              <a:defRPr/>
            </a:lvl1pPr>
          </a:lstStyle>
          <a:p>
            <a:endParaRPr lang="sv-SE"/>
          </a:p>
        </p:txBody>
      </p:sp>
      <p:sp>
        <p:nvSpPr>
          <p:cNvPr id="5" name="Slide Number Placeholder 4"/>
          <p:cNvSpPr>
            <a:spLocks noGrp="1"/>
          </p:cNvSpPr>
          <p:nvPr>
            <p:ph type="sldNum" sz="quarter" idx="12"/>
          </p:nvPr>
        </p:nvSpPr>
        <p:spPr/>
        <p:txBody>
          <a:bodyPr/>
          <a:lstStyle>
            <a:lvl1pPr>
              <a:defRPr/>
            </a:lvl1pPr>
          </a:lstStyle>
          <a:p>
            <a:fld id="{32122D69-D889-4652-9C09-84C7ADC37823}" type="slidenum">
              <a:rPr lang="sv-SE"/>
              <a:pPr/>
              <a:t>‹#›</a:t>
            </a:fld>
            <a:endParaRPr lang="sv-SE"/>
          </a:p>
        </p:txBody>
      </p:sp>
    </p:spTree>
    <p:extLst>
      <p:ext uri="{BB962C8B-B14F-4D97-AF65-F5344CB8AC3E}">
        <p14:creationId xmlns:p14="http://schemas.microsoft.com/office/powerpoint/2010/main" val="919173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sv-SE"/>
          </a:p>
        </p:txBody>
      </p:sp>
      <p:sp>
        <p:nvSpPr>
          <p:cNvPr id="3" name="Footer Placeholder 2"/>
          <p:cNvSpPr>
            <a:spLocks noGrp="1"/>
          </p:cNvSpPr>
          <p:nvPr>
            <p:ph type="ftr" sz="quarter" idx="11"/>
          </p:nvPr>
        </p:nvSpPr>
        <p:spPr/>
        <p:txBody>
          <a:bodyPr/>
          <a:lstStyle>
            <a:lvl1pPr>
              <a:defRPr/>
            </a:lvl1pPr>
          </a:lstStyle>
          <a:p>
            <a:endParaRPr lang="sv-SE"/>
          </a:p>
        </p:txBody>
      </p:sp>
      <p:sp>
        <p:nvSpPr>
          <p:cNvPr id="4" name="Slide Number Placeholder 3"/>
          <p:cNvSpPr>
            <a:spLocks noGrp="1"/>
          </p:cNvSpPr>
          <p:nvPr>
            <p:ph type="sldNum" sz="quarter" idx="12"/>
          </p:nvPr>
        </p:nvSpPr>
        <p:spPr/>
        <p:txBody>
          <a:bodyPr/>
          <a:lstStyle>
            <a:lvl1pPr>
              <a:defRPr/>
            </a:lvl1pPr>
          </a:lstStyle>
          <a:p>
            <a:fld id="{CCC1ED2E-0578-48B9-AC79-F4A7518323F9}" type="slidenum">
              <a:rPr lang="sv-SE"/>
              <a:pPr/>
              <a:t>‹#›</a:t>
            </a:fld>
            <a:endParaRPr lang="sv-SE"/>
          </a:p>
        </p:txBody>
      </p:sp>
    </p:spTree>
    <p:extLst>
      <p:ext uri="{BB962C8B-B14F-4D97-AF65-F5344CB8AC3E}">
        <p14:creationId xmlns:p14="http://schemas.microsoft.com/office/powerpoint/2010/main" val="131042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20417" y="1003301"/>
            <a:ext cx="10659885" cy="4270375"/>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12668973" y="1003300"/>
            <a:ext cx="18114660" cy="215090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620417" y="5273676"/>
            <a:ext cx="10659885" cy="172386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sv-SE"/>
          </a:p>
        </p:txBody>
      </p:sp>
      <p:sp>
        <p:nvSpPr>
          <p:cNvPr id="6" name="Footer Placeholder 5"/>
          <p:cNvSpPr>
            <a:spLocks noGrp="1"/>
          </p:cNvSpPr>
          <p:nvPr>
            <p:ph type="ftr" sz="quarter" idx="11"/>
          </p:nvPr>
        </p:nvSpPr>
        <p:spPr/>
        <p:txBody>
          <a:bodyPr/>
          <a:lstStyle>
            <a:lvl1pPr>
              <a:defRPr/>
            </a:lvl1pPr>
          </a:lstStyle>
          <a:p>
            <a:endParaRPr lang="sv-SE"/>
          </a:p>
        </p:txBody>
      </p:sp>
      <p:sp>
        <p:nvSpPr>
          <p:cNvPr id="7" name="Slide Number Placeholder 6"/>
          <p:cNvSpPr>
            <a:spLocks noGrp="1"/>
          </p:cNvSpPr>
          <p:nvPr>
            <p:ph type="sldNum" sz="quarter" idx="12"/>
          </p:nvPr>
        </p:nvSpPr>
        <p:spPr/>
        <p:txBody>
          <a:bodyPr/>
          <a:lstStyle>
            <a:lvl1pPr>
              <a:defRPr/>
            </a:lvl1pPr>
          </a:lstStyle>
          <a:p>
            <a:fld id="{4D03ED05-FDB3-48C8-9478-5386DF189E5C}" type="slidenum">
              <a:rPr lang="sv-SE"/>
              <a:pPr/>
              <a:t>‹#›</a:t>
            </a:fld>
            <a:endParaRPr lang="sv-SE"/>
          </a:p>
        </p:txBody>
      </p:sp>
    </p:spTree>
    <p:extLst>
      <p:ext uri="{BB962C8B-B14F-4D97-AF65-F5344CB8AC3E}">
        <p14:creationId xmlns:p14="http://schemas.microsoft.com/office/powerpoint/2010/main" val="4068163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1635" y="17641888"/>
            <a:ext cx="19442144" cy="2081212"/>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6351635" y="2251075"/>
            <a:ext cx="19442144" cy="151209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51635" y="19723100"/>
            <a:ext cx="19442144" cy="2959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sv-SE"/>
          </a:p>
        </p:txBody>
      </p:sp>
      <p:sp>
        <p:nvSpPr>
          <p:cNvPr id="6" name="Footer Placeholder 5"/>
          <p:cNvSpPr>
            <a:spLocks noGrp="1"/>
          </p:cNvSpPr>
          <p:nvPr>
            <p:ph type="ftr" sz="quarter" idx="11"/>
          </p:nvPr>
        </p:nvSpPr>
        <p:spPr/>
        <p:txBody>
          <a:bodyPr/>
          <a:lstStyle>
            <a:lvl1pPr>
              <a:defRPr/>
            </a:lvl1pPr>
          </a:lstStyle>
          <a:p>
            <a:endParaRPr lang="sv-SE"/>
          </a:p>
        </p:txBody>
      </p:sp>
      <p:sp>
        <p:nvSpPr>
          <p:cNvPr id="7" name="Slide Number Placeholder 6"/>
          <p:cNvSpPr>
            <a:spLocks noGrp="1"/>
          </p:cNvSpPr>
          <p:nvPr>
            <p:ph type="sldNum" sz="quarter" idx="12"/>
          </p:nvPr>
        </p:nvSpPr>
        <p:spPr/>
        <p:txBody>
          <a:bodyPr/>
          <a:lstStyle>
            <a:lvl1pPr>
              <a:defRPr/>
            </a:lvl1pPr>
          </a:lstStyle>
          <a:p>
            <a:fld id="{B221E2A3-C3A4-40FF-B48A-C154C3C7A52D}" type="slidenum">
              <a:rPr lang="sv-SE"/>
              <a:pPr/>
              <a:t>‹#›</a:t>
            </a:fld>
            <a:endParaRPr lang="sv-SE"/>
          </a:p>
        </p:txBody>
      </p:sp>
    </p:spTree>
    <p:extLst>
      <p:ext uri="{BB962C8B-B14F-4D97-AF65-F5344CB8AC3E}">
        <p14:creationId xmlns:p14="http://schemas.microsoft.com/office/powerpoint/2010/main" val="3918110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50205" y="1008064"/>
            <a:ext cx="25220773" cy="280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9592" tIns="174796" rIns="349592" bIns="174796" numCol="1" anchor="ctr" anchorCtr="0" compatLnSpc="1">
            <a:prstTxWarp prst="textNoShape">
              <a:avLst/>
            </a:prstTxWarp>
          </a:bodyPr>
          <a:lstStyle/>
          <a:p>
            <a:pPr lvl="0"/>
            <a:r>
              <a:rPr lang="sv-SE" smtClean="0"/>
              <a:t>Klicka här för att ändra format</a:t>
            </a:r>
          </a:p>
        </p:txBody>
      </p:sp>
      <p:sp>
        <p:nvSpPr>
          <p:cNvPr id="1027" name="Rectangle 3"/>
          <p:cNvSpPr>
            <a:spLocks noGrp="1" noChangeArrowheads="1"/>
          </p:cNvSpPr>
          <p:nvPr>
            <p:ph type="body" idx="1"/>
          </p:nvPr>
        </p:nvSpPr>
        <p:spPr bwMode="auto">
          <a:xfrm>
            <a:off x="6427368" y="4760913"/>
            <a:ext cx="25005004" cy="1764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9592" tIns="174796" rIns="349592" bIns="174796" numCol="1" anchor="t" anchorCtr="0" compatLnSpc="1">
            <a:prstTxWarp prst="textNoShape">
              <a:avLst/>
            </a:prstTxWarp>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p>
        </p:txBody>
      </p:sp>
      <p:sp>
        <p:nvSpPr>
          <p:cNvPr id="1028" name="Rectangle 4"/>
          <p:cNvSpPr>
            <a:spLocks noGrp="1" noChangeArrowheads="1"/>
          </p:cNvSpPr>
          <p:nvPr>
            <p:ph type="dt" sz="half" idx="2"/>
          </p:nvPr>
        </p:nvSpPr>
        <p:spPr bwMode="auto">
          <a:xfrm>
            <a:off x="5615730" y="22961601"/>
            <a:ext cx="6751737"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9592" tIns="174796" rIns="349592" bIns="174796" numCol="1" anchor="t" anchorCtr="0" compatLnSpc="1">
            <a:prstTxWarp prst="textNoShape">
              <a:avLst/>
            </a:prstTxWarp>
          </a:bodyPr>
          <a:lstStyle>
            <a:lvl1pPr defTabSz="3495675">
              <a:spcBef>
                <a:spcPct val="0"/>
              </a:spcBef>
              <a:defRPr sz="5300">
                <a:solidFill>
                  <a:schemeClr val="tx1"/>
                </a:solidFill>
                <a:latin typeface="Times New Roman" pitchFamily="1" charset="0"/>
              </a:defRPr>
            </a:lvl1pPr>
          </a:lstStyle>
          <a:p>
            <a:endParaRPr lang="sv-SE"/>
          </a:p>
        </p:txBody>
      </p:sp>
      <p:sp>
        <p:nvSpPr>
          <p:cNvPr id="1029" name="Rectangle 5"/>
          <p:cNvSpPr>
            <a:spLocks noGrp="1" noChangeArrowheads="1"/>
          </p:cNvSpPr>
          <p:nvPr>
            <p:ph type="ftr" sz="quarter" idx="3"/>
          </p:nvPr>
        </p:nvSpPr>
        <p:spPr bwMode="auto">
          <a:xfrm>
            <a:off x="13393446" y="22961601"/>
            <a:ext cx="1026121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9592" tIns="174796" rIns="349592" bIns="174796" numCol="1" anchor="t" anchorCtr="0" compatLnSpc="1">
            <a:prstTxWarp prst="textNoShape">
              <a:avLst/>
            </a:prstTxWarp>
          </a:bodyPr>
          <a:lstStyle>
            <a:lvl1pPr algn="ctr" defTabSz="3495675">
              <a:spcBef>
                <a:spcPct val="0"/>
              </a:spcBef>
              <a:defRPr sz="5300">
                <a:solidFill>
                  <a:schemeClr val="tx1"/>
                </a:solidFill>
                <a:latin typeface="Times New Roman" pitchFamily="1" charset="0"/>
              </a:defRPr>
            </a:lvl1pPr>
          </a:lstStyle>
          <a:p>
            <a:endParaRPr lang="sv-SE"/>
          </a:p>
        </p:txBody>
      </p:sp>
      <p:sp>
        <p:nvSpPr>
          <p:cNvPr id="1030" name="Rectangle 6"/>
          <p:cNvSpPr>
            <a:spLocks noGrp="1" noChangeArrowheads="1"/>
          </p:cNvSpPr>
          <p:nvPr>
            <p:ph type="sldNum" sz="quarter" idx="4"/>
          </p:nvPr>
        </p:nvSpPr>
        <p:spPr bwMode="auto">
          <a:xfrm>
            <a:off x="24680634" y="22961601"/>
            <a:ext cx="6751737"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9592" tIns="174796" rIns="349592" bIns="174796" numCol="1" anchor="t" anchorCtr="0" compatLnSpc="1">
            <a:prstTxWarp prst="textNoShape">
              <a:avLst/>
            </a:prstTxWarp>
          </a:bodyPr>
          <a:lstStyle>
            <a:lvl1pPr algn="r" defTabSz="3495675">
              <a:spcBef>
                <a:spcPct val="0"/>
              </a:spcBef>
              <a:defRPr sz="5300">
                <a:solidFill>
                  <a:schemeClr val="tx1"/>
                </a:solidFill>
                <a:latin typeface="Times New Roman" pitchFamily="1" charset="0"/>
              </a:defRPr>
            </a:lvl1pPr>
          </a:lstStyle>
          <a:p>
            <a:fld id="{42374AF5-0D75-4AE2-9F58-5D540C5F75B1}" type="slidenum">
              <a:rPr lang="sv-SE"/>
              <a:pPr/>
              <a:t>‹#›</a:t>
            </a:fld>
            <a:endParaRPr lang="sv-SE"/>
          </a:p>
        </p:txBody>
      </p:sp>
      <p:pic>
        <p:nvPicPr>
          <p:cNvPr id="1033" name="Picture 9" descr="rödmarg-15x7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4763"/>
            <a:ext cx="4924124" cy="2524283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95675" rtl="0" fontAlgn="base">
        <a:spcBef>
          <a:spcPct val="0"/>
        </a:spcBef>
        <a:spcAft>
          <a:spcPct val="0"/>
        </a:spcAft>
        <a:defRPr sz="12000" b="1">
          <a:solidFill>
            <a:schemeClr val="tx2"/>
          </a:solidFill>
          <a:latin typeface="+mj-lt"/>
          <a:ea typeface="+mj-ea"/>
          <a:cs typeface="+mj-cs"/>
        </a:defRPr>
      </a:lvl1pPr>
      <a:lvl2pPr algn="l" defTabSz="3495675" rtl="0" fontAlgn="base">
        <a:spcBef>
          <a:spcPct val="0"/>
        </a:spcBef>
        <a:spcAft>
          <a:spcPct val="0"/>
        </a:spcAft>
        <a:defRPr sz="12000" b="1">
          <a:solidFill>
            <a:schemeClr val="tx2"/>
          </a:solidFill>
          <a:latin typeface="Arial" charset="0"/>
        </a:defRPr>
      </a:lvl2pPr>
      <a:lvl3pPr algn="l" defTabSz="3495675" rtl="0" fontAlgn="base">
        <a:spcBef>
          <a:spcPct val="0"/>
        </a:spcBef>
        <a:spcAft>
          <a:spcPct val="0"/>
        </a:spcAft>
        <a:defRPr sz="12000" b="1">
          <a:solidFill>
            <a:schemeClr val="tx2"/>
          </a:solidFill>
          <a:latin typeface="Arial" charset="0"/>
        </a:defRPr>
      </a:lvl3pPr>
      <a:lvl4pPr algn="l" defTabSz="3495675" rtl="0" fontAlgn="base">
        <a:spcBef>
          <a:spcPct val="0"/>
        </a:spcBef>
        <a:spcAft>
          <a:spcPct val="0"/>
        </a:spcAft>
        <a:defRPr sz="12000" b="1">
          <a:solidFill>
            <a:schemeClr val="tx2"/>
          </a:solidFill>
          <a:latin typeface="Arial" charset="0"/>
        </a:defRPr>
      </a:lvl4pPr>
      <a:lvl5pPr algn="l" defTabSz="3495675" rtl="0" fontAlgn="base">
        <a:spcBef>
          <a:spcPct val="0"/>
        </a:spcBef>
        <a:spcAft>
          <a:spcPct val="0"/>
        </a:spcAft>
        <a:defRPr sz="12000" b="1">
          <a:solidFill>
            <a:schemeClr val="tx2"/>
          </a:solidFill>
          <a:latin typeface="Arial" charset="0"/>
        </a:defRPr>
      </a:lvl5pPr>
      <a:lvl6pPr marL="457200" algn="l" defTabSz="3495675" rtl="0" fontAlgn="base">
        <a:spcBef>
          <a:spcPct val="0"/>
        </a:spcBef>
        <a:spcAft>
          <a:spcPct val="0"/>
        </a:spcAft>
        <a:defRPr sz="12000" b="1">
          <a:solidFill>
            <a:schemeClr val="tx2"/>
          </a:solidFill>
          <a:latin typeface="Arial" charset="0"/>
        </a:defRPr>
      </a:lvl6pPr>
      <a:lvl7pPr marL="914400" algn="l" defTabSz="3495675" rtl="0" fontAlgn="base">
        <a:spcBef>
          <a:spcPct val="0"/>
        </a:spcBef>
        <a:spcAft>
          <a:spcPct val="0"/>
        </a:spcAft>
        <a:defRPr sz="12000" b="1">
          <a:solidFill>
            <a:schemeClr val="tx2"/>
          </a:solidFill>
          <a:latin typeface="Arial" charset="0"/>
        </a:defRPr>
      </a:lvl7pPr>
      <a:lvl8pPr marL="1371600" algn="l" defTabSz="3495675" rtl="0" fontAlgn="base">
        <a:spcBef>
          <a:spcPct val="0"/>
        </a:spcBef>
        <a:spcAft>
          <a:spcPct val="0"/>
        </a:spcAft>
        <a:defRPr sz="12000" b="1">
          <a:solidFill>
            <a:schemeClr val="tx2"/>
          </a:solidFill>
          <a:latin typeface="Arial" charset="0"/>
        </a:defRPr>
      </a:lvl8pPr>
      <a:lvl9pPr marL="1828800" algn="l" defTabSz="3495675" rtl="0" fontAlgn="base">
        <a:spcBef>
          <a:spcPct val="0"/>
        </a:spcBef>
        <a:spcAft>
          <a:spcPct val="0"/>
        </a:spcAft>
        <a:defRPr sz="12000" b="1">
          <a:solidFill>
            <a:schemeClr val="tx2"/>
          </a:solidFill>
          <a:latin typeface="Arial" charset="0"/>
        </a:defRPr>
      </a:lvl9pPr>
    </p:titleStyle>
    <p:bodyStyle>
      <a:lvl1pPr marL="1311275" indent="-1311275" algn="l" defTabSz="3495675" rtl="0" fontAlgn="base">
        <a:spcBef>
          <a:spcPct val="20000"/>
        </a:spcBef>
        <a:spcAft>
          <a:spcPct val="0"/>
        </a:spcAft>
        <a:buChar char="•"/>
        <a:defRPr sz="10200">
          <a:solidFill>
            <a:schemeClr val="tx1"/>
          </a:solidFill>
          <a:latin typeface="+mn-lt"/>
          <a:ea typeface="+mn-ea"/>
          <a:cs typeface="+mn-cs"/>
        </a:defRPr>
      </a:lvl1pPr>
      <a:lvl2pPr marL="2838450" indent="-1089025" algn="l" defTabSz="3495675" rtl="0" fontAlgn="base">
        <a:spcBef>
          <a:spcPct val="20000"/>
        </a:spcBef>
        <a:spcAft>
          <a:spcPct val="0"/>
        </a:spcAft>
        <a:buChar char="–"/>
        <a:defRPr sz="9000">
          <a:solidFill>
            <a:schemeClr val="tx1"/>
          </a:solidFill>
          <a:latin typeface="+mn-lt"/>
        </a:defRPr>
      </a:lvl2pPr>
      <a:lvl3pPr marL="4368800" indent="-873125" algn="l" defTabSz="3495675" rtl="0" fontAlgn="base">
        <a:spcBef>
          <a:spcPct val="20000"/>
        </a:spcBef>
        <a:spcAft>
          <a:spcPct val="0"/>
        </a:spcAft>
        <a:buChar char="•"/>
        <a:defRPr sz="7500">
          <a:solidFill>
            <a:schemeClr val="tx1"/>
          </a:solidFill>
          <a:latin typeface="+mn-lt"/>
        </a:defRPr>
      </a:lvl3pPr>
      <a:lvl4pPr marL="6119813" indent="-876300" algn="l" defTabSz="3495675" rtl="0" fontAlgn="base">
        <a:spcBef>
          <a:spcPct val="20000"/>
        </a:spcBef>
        <a:spcAft>
          <a:spcPct val="0"/>
        </a:spcAft>
        <a:buChar char="–"/>
        <a:defRPr sz="6400">
          <a:solidFill>
            <a:schemeClr val="tx1"/>
          </a:solidFill>
          <a:latin typeface="+mn-lt"/>
        </a:defRPr>
      </a:lvl4pPr>
      <a:lvl5pPr marL="7867650" indent="-874713" algn="l" defTabSz="3495675" rtl="0" fontAlgn="base">
        <a:spcBef>
          <a:spcPct val="20000"/>
        </a:spcBef>
        <a:spcAft>
          <a:spcPct val="0"/>
        </a:spcAft>
        <a:buChar char="»"/>
        <a:defRPr sz="6400">
          <a:solidFill>
            <a:schemeClr val="tx1"/>
          </a:solidFill>
          <a:latin typeface="+mn-lt"/>
        </a:defRPr>
      </a:lvl5pPr>
      <a:lvl6pPr marL="8324850" indent="-874713" algn="l" defTabSz="3495675" rtl="0" fontAlgn="base">
        <a:spcBef>
          <a:spcPct val="20000"/>
        </a:spcBef>
        <a:spcAft>
          <a:spcPct val="0"/>
        </a:spcAft>
        <a:buChar char="»"/>
        <a:defRPr sz="6400">
          <a:solidFill>
            <a:schemeClr val="tx1"/>
          </a:solidFill>
          <a:latin typeface="+mn-lt"/>
        </a:defRPr>
      </a:lvl6pPr>
      <a:lvl7pPr marL="8782050" indent="-874713" algn="l" defTabSz="3495675" rtl="0" fontAlgn="base">
        <a:spcBef>
          <a:spcPct val="20000"/>
        </a:spcBef>
        <a:spcAft>
          <a:spcPct val="0"/>
        </a:spcAft>
        <a:buChar char="»"/>
        <a:defRPr sz="6400">
          <a:solidFill>
            <a:schemeClr val="tx1"/>
          </a:solidFill>
          <a:latin typeface="+mn-lt"/>
        </a:defRPr>
      </a:lvl7pPr>
      <a:lvl8pPr marL="9239250" indent="-874713" algn="l" defTabSz="3495675" rtl="0" fontAlgn="base">
        <a:spcBef>
          <a:spcPct val="20000"/>
        </a:spcBef>
        <a:spcAft>
          <a:spcPct val="0"/>
        </a:spcAft>
        <a:buChar char="»"/>
        <a:defRPr sz="6400">
          <a:solidFill>
            <a:schemeClr val="tx1"/>
          </a:solidFill>
          <a:latin typeface="+mn-lt"/>
        </a:defRPr>
      </a:lvl8pPr>
      <a:lvl9pPr marL="9696450" indent="-874713" algn="l" defTabSz="3495675" rtl="0" fontAlgn="base">
        <a:spcBef>
          <a:spcPct val="20000"/>
        </a:spcBef>
        <a:spcAft>
          <a:spcPct val="0"/>
        </a:spcAft>
        <a:buChar char="»"/>
        <a:defRPr sz="6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350205" y="221780"/>
            <a:ext cx="25220773" cy="2801937"/>
          </a:xfrm>
          <a:ln w="76200">
            <a:noFill/>
            <a:prstDash val="sysDot"/>
          </a:ln>
        </p:spPr>
        <p:txBody>
          <a:bodyPr/>
          <a:lstStyle/>
          <a:p>
            <a:pPr algn="ctr"/>
            <a:r>
              <a:rPr lang="en-US" sz="11000" dirty="0" smtClean="0">
                <a:solidFill>
                  <a:schemeClr val="tx1"/>
                </a:solidFill>
              </a:rPr>
              <a:t>Detecting Cancer with Texture</a:t>
            </a:r>
            <a:endParaRPr lang="en-US" sz="11000" dirty="0">
              <a:solidFill>
                <a:schemeClr val="tx1"/>
              </a:solidFill>
            </a:endParaRPr>
          </a:p>
        </p:txBody>
      </p:sp>
      <p:sp>
        <p:nvSpPr>
          <p:cNvPr id="6" name="Rounded Rectangle 5"/>
          <p:cNvSpPr/>
          <p:nvPr/>
        </p:nvSpPr>
        <p:spPr bwMode="auto">
          <a:xfrm>
            <a:off x="7142201" y="6262695"/>
            <a:ext cx="8101972" cy="11665296"/>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smtClean="0">
              <a:ln>
                <a:noFill/>
              </a:ln>
              <a:solidFill>
                <a:srgbClr val="000000"/>
              </a:solidFill>
              <a:effectLst/>
              <a:latin typeface="Arial" charset="0"/>
            </a:endParaRPr>
          </a:p>
        </p:txBody>
      </p:sp>
      <p:sp>
        <p:nvSpPr>
          <p:cNvPr id="7" name="Rounded Rectangle 6"/>
          <p:cNvSpPr/>
          <p:nvPr/>
        </p:nvSpPr>
        <p:spPr bwMode="auto">
          <a:xfrm>
            <a:off x="5400825" y="3209414"/>
            <a:ext cx="8784975" cy="8885929"/>
          </a:xfrm>
          <a:prstGeom prst="roundRect">
            <a:avLst>
              <a:gd name="adj" fmla="val 4188"/>
            </a:avLst>
          </a:prstGeom>
          <a:solidFill>
            <a:schemeClr val="bg1">
              <a:lumMod val="95000"/>
            </a:schemeClr>
          </a:solidFill>
          <a:ln w="76200"/>
        </p:spPr>
        <p:style>
          <a:lnRef idx="2">
            <a:schemeClr val="dk1"/>
          </a:lnRef>
          <a:fillRef idx="1">
            <a:schemeClr val="lt1"/>
          </a:fillRef>
          <a:effectRef idx="0">
            <a:schemeClr val="dk1"/>
          </a:effectRef>
          <a:fontRef idx="minor">
            <a:schemeClr val="dk1"/>
          </a:fontRef>
        </p:style>
        <p:txBody>
          <a:bodyPr vert="horz" wrap="square" lIns="144000" tIns="72000" rIns="144000" bIns="72000" numCol="1" rtlCol="0" anchor="t" anchorCtr="0" compatLnSpc="1">
            <a:prstTxWarp prst="textNoShape">
              <a:avLst/>
            </a:prstTxWarp>
          </a:bodyPr>
          <a:lstStyle/>
          <a:p>
            <a:pPr marL="0" marR="0" indent="0" defTabSz="914400" rtl="0" eaLnBrk="1" fontAlgn="base" latinLnBrk="0" hangingPunct="1">
              <a:lnSpc>
                <a:spcPct val="100000"/>
              </a:lnSpc>
              <a:spcBef>
                <a:spcPct val="20000"/>
              </a:spcBef>
              <a:spcAft>
                <a:spcPct val="0"/>
              </a:spcAft>
              <a:buClrTx/>
              <a:buSzTx/>
              <a:buFontTx/>
              <a:buNone/>
              <a:tabLst/>
            </a:pPr>
            <a:endParaRPr lang="sv-SE" sz="1800" dirty="0" smtClean="0">
              <a:solidFill>
                <a:srgbClr val="000000"/>
              </a:solidFill>
              <a:latin typeface="Arial" charset="0"/>
            </a:endParaRPr>
          </a:p>
          <a:p>
            <a:pPr marL="0" marR="0" indent="0" defTabSz="914400" rtl="0" eaLnBrk="1" fontAlgn="base" latinLnBrk="0" hangingPunct="1">
              <a:lnSpc>
                <a:spcPct val="100000"/>
              </a:lnSpc>
              <a:spcBef>
                <a:spcPct val="20000"/>
              </a:spcBef>
              <a:spcAft>
                <a:spcPct val="0"/>
              </a:spcAft>
              <a:buClrTx/>
              <a:buSzTx/>
              <a:buFontTx/>
              <a:buNone/>
              <a:tabLst/>
            </a:pPr>
            <a:r>
              <a:rPr lang="sv-SE" sz="3600" dirty="0" smtClean="0">
                <a:solidFill>
                  <a:srgbClr val="000000"/>
                </a:solidFill>
                <a:latin typeface="Arial" charset="0"/>
              </a:rPr>
              <a:t>Early detection of cancer plays a major role in reducing cancer mortality. With deep convolutional neural networks, it is becoming possible to automatically classify cell images as either healthy or cancerous, a task previously done manually by highly trained professionals. </a:t>
            </a:r>
          </a:p>
          <a:p>
            <a:pPr marL="0" marR="0" indent="0" defTabSz="914400" rtl="0" eaLnBrk="1" fontAlgn="base" latinLnBrk="0" hangingPunct="1">
              <a:lnSpc>
                <a:spcPct val="100000"/>
              </a:lnSpc>
              <a:spcBef>
                <a:spcPct val="20000"/>
              </a:spcBef>
              <a:spcAft>
                <a:spcPct val="0"/>
              </a:spcAft>
              <a:buClrTx/>
              <a:buSzTx/>
              <a:buFontTx/>
              <a:buNone/>
              <a:tabLst/>
            </a:pPr>
            <a:endParaRPr lang="sv-SE" sz="1100" dirty="0" smtClean="0">
              <a:solidFill>
                <a:srgbClr val="000000"/>
              </a:solidFill>
              <a:latin typeface="Arial" charset="0"/>
            </a:endParaRPr>
          </a:p>
          <a:p>
            <a:pPr marL="0" marR="0" indent="0" defTabSz="914400" rtl="0" eaLnBrk="1" fontAlgn="base" latinLnBrk="0" hangingPunct="1">
              <a:lnSpc>
                <a:spcPct val="100000"/>
              </a:lnSpc>
              <a:spcBef>
                <a:spcPct val="20000"/>
              </a:spcBef>
              <a:spcAft>
                <a:spcPct val="0"/>
              </a:spcAft>
              <a:buClrTx/>
              <a:buSzTx/>
              <a:buFontTx/>
              <a:buNone/>
              <a:tabLst/>
            </a:pPr>
            <a:r>
              <a:rPr lang="sv-SE" sz="3600" dirty="0" smtClean="0">
                <a:solidFill>
                  <a:srgbClr val="000000"/>
                </a:solidFill>
                <a:latin typeface="Arial" charset="0"/>
              </a:rPr>
              <a:t>Local binary patterns are very good at identifying textures, which has been hypothesized to be of importance in cell classification. In this project three recent LBP based networks are tuned and compared to conventional network </a:t>
            </a:r>
            <a:r>
              <a:rPr lang="sv-SE" sz="3600" dirty="0" smtClean="0">
                <a:solidFill>
                  <a:srgbClr val="000000"/>
                </a:solidFill>
                <a:latin typeface="Arial" charset="0"/>
              </a:rPr>
              <a:t>architectures</a:t>
            </a:r>
            <a:r>
              <a:rPr lang="sv-SE" sz="3200" dirty="0" smtClean="0">
                <a:solidFill>
                  <a:srgbClr val="000000"/>
                </a:solidFill>
                <a:latin typeface="Arial" charset="0"/>
              </a:rPr>
              <a:t>.</a:t>
            </a:r>
          </a:p>
        </p:txBody>
      </p:sp>
      <p:sp>
        <p:nvSpPr>
          <p:cNvPr id="2" name="Rounded Rectangle 1"/>
          <p:cNvSpPr/>
          <p:nvPr/>
        </p:nvSpPr>
        <p:spPr bwMode="auto">
          <a:xfrm>
            <a:off x="8438517" y="14839778"/>
            <a:ext cx="5055630" cy="3744416"/>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smtClean="0">
              <a:ln>
                <a:noFill/>
              </a:ln>
              <a:solidFill>
                <a:srgbClr val="000000"/>
              </a:solidFill>
              <a:effectLst/>
              <a:latin typeface="Arial" charset="0"/>
            </a:endParaRPr>
          </a:p>
        </p:txBody>
      </p:sp>
      <p:sp>
        <p:nvSpPr>
          <p:cNvPr id="11" name="TextBox 10"/>
          <p:cNvSpPr txBox="1"/>
          <p:nvPr/>
        </p:nvSpPr>
        <p:spPr>
          <a:xfrm>
            <a:off x="7762692" y="2806311"/>
            <a:ext cx="4061241" cy="800219"/>
          </a:xfrm>
          <a:prstGeom prst="rect">
            <a:avLst/>
          </a:prstGeom>
          <a:solidFill>
            <a:srgbClr val="B40000"/>
          </a:solidFill>
          <a:ln w="57150">
            <a:solidFill>
              <a:schemeClr val="tx1"/>
            </a:solidFill>
          </a:ln>
        </p:spPr>
        <p:txBody>
          <a:bodyPr wrap="square" rtlCol="0">
            <a:spAutoFit/>
          </a:bodyPr>
          <a:lstStyle/>
          <a:p>
            <a:pPr algn="ctr"/>
            <a:r>
              <a:rPr lang="sv-SE" b="1" dirty="0" smtClean="0">
                <a:solidFill>
                  <a:schemeClr val="accent3"/>
                </a:solidFill>
              </a:rPr>
              <a:t>Background</a:t>
            </a:r>
            <a:endParaRPr lang="en-GB" b="1" dirty="0">
              <a:solidFill>
                <a:schemeClr val="accent3"/>
              </a:solidFill>
            </a:endParaRPr>
          </a:p>
        </p:txBody>
      </p:sp>
      <p:sp>
        <p:nvSpPr>
          <p:cNvPr id="16" name="Rounded Rectangle 15"/>
          <p:cNvSpPr/>
          <p:nvPr/>
        </p:nvSpPr>
        <p:spPr bwMode="auto">
          <a:xfrm>
            <a:off x="5400825" y="12872009"/>
            <a:ext cx="8784975" cy="9017804"/>
          </a:xfrm>
          <a:prstGeom prst="roundRect">
            <a:avLst>
              <a:gd name="adj" fmla="val 4188"/>
            </a:avLst>
          </a:prstGeom>
          <a:solidFill>
            <a:schemeClr val="bg1">
              <a:lumMod val="95000"/>
            </a:schemeClr>
          </a:solidFill>
          <a:ln w="76200"/>
        </p:spPr>
        <p:style>
          <a:lnRef idx="2">
            <a:schemeClr val="dk1"/>
          </a:lnRef>
          <a:fillRef idx="1">
            <a:schemeClr val="lt1"/>
          </a:fillRef>
          <a:effectRef idx="0">
            <a:schemeClr val="dk1"/>
          </a:effectRef>
          <a:fontRef idx="minor">
            <a:schemeClr val="dk1"/>
          </a:fontRef>
        </p:style>
        <p:txBody>
          <a:bodyPr vert="horz" wrap="square" lIns="144000" tIns="72000" rIns="144000" bIns="72000" numCol="1" rtlCol="0" anchor="t" anchorCtr="0" compatLnSpc="1">
            <a:prstTxWarp prst="textNoShape">
              <a:avLst/>
            </a:prstTxWarp>
          </a:bodyPr>
          <a:lstStyle/>
          <a:p>
            <a:pPr marL="0" marR="0" indent="0" defTabSz="914400" rtl="0" eaLnBrk="1" fontAlgn="base" latinLnBrk="0" hangingPunct="1">
              <a:lnSpc>
                <a:spcPct val="100000"/>
              </a:lnSpc>
              <a:spcBef>
                <a:spcPct val="20000"/>
              </a:spcBef>
              <a:spcAft>
                <a:spcPct val="0"/>
              </a:spcAft>
              <a:buClrTx/>
              <a:buSzTx/>
              <a:buFontTx/>
              <a:buNone/>
              <a:tabLst/>
            </a:pPr>
            <a:endParaRPr lang="sv-SE" sz="3200" dirty="0" smtClean="0">
              <a:solidFill>
                <a:srgbClr val="000000"/>
              </a:solidFill>
              <a:latin typeface="Arial" charset="0"/>
            </a:endParaRPr>
          </a:p>
        </p:txBody>
      </p:sp>
      <p:sp>
        <p:nvSpPr>
          <p:cNvPr id="17" name="TextBox 16"/>
          <p:cNvSpPr txBox="1"/>
          <p:nvPr/>
        </p:nvSpPr>
        <p:spPr>
          <a:xfrm>
            <a:off x="8762596" y="12455383"/>
            <a:ext cx="1944473" cy="800219"/>
          </a:xfrm>
          <a:prstGeom prst="rect">
            <a:avLst/>
          </a:prstGeom>
          <a:solidFill>
            <a:srgbClr val="B40000"/>
          </a:solidFill>
          <a:ln w="57150">
            <a:solidFill>
              <a:schemeClr val="tx1"/>
            </a:solidFill>
          </a:ln>
        </p:spPr>
        <p:txBody>
          <a:bodyPr wrap="square" rtlCol="0">
            <a:spAutoFit/>
          </a:bodyPr>
          <a:lstStyle/>
          <a:p>
            <a:pPr algn="ctr"/>
            <a:r>
              <a:rPr lang="sv-SE" b="1" dirty="0" smtClean="0">
                <a:solidFill>
                  <a:schemeClr val="accent3"/>
                </a:solidFill>
              </a:rPr>
              <a:t>Data</a:t>
            </a:r>
            <a:endParaRPr lang="en-GB" b="1" dirty="0">
              <a:solidFill>
                <a:schemeClr val="accent3"/>
              </a:solidFill>
            </a:endParaRPr>
          </a:p>
        </p:txBody>
      </p:sp>
      <p:sp>
        <p:nvSpPr>
          <p:cNvPr id="3" name="TextBox 2"/>
          <p:cNvSpPr txBox="1"/>
          <p:nvPr/>
        </p:nvSpPr>
        <p:spPr>
          <a:xfrm>
            <a:off x="5544842" y="13391487"/>
            <a:ext cx="8784975" cy="4339650"/>
          </a:xfrm>
          <a:prstGeom prst="rect">
            <a:avLst/>
          </a:prstGeom>
          <a:noFill/>
        </p:spPr>
        <p:txBody>
          <a:bodyPr wrap="square" rtlCol="0">
            <a:spAutoFit/>
          </a:bodyPr>
          <a:lstStyle/>
          <a:p>
            <a:pPr marL="457200" indent="-457200">
              <a:buFont typeface="Arial" panose="020B0604020202020204" pitchFamily="34" charset="0"/>
              <a:buChar char="•"/>
            </a:pPr>
            <a:r>
              <a:rPr lang="en-GB" sz="3600" dirty="0" smtClean="0"/>
              <a:t>6 patients, 3 with </a:t>
            </a:r>
            <a:r>
              <a:rPr lang="en-GB" sz="3600" dirty="0"/>
              <a:t>cancer and </a:t>
            </a:r>
            <a:r>
              <a:rPr lang="en-GB" sz="3600" dirty="0" smtClean="0"/>
              <a:t>3 healthy</a:t>
            </a:r>
          </a:p>
          <a:p>
            <a:pPr marL="457200" indent="-457200">
              <a:buFont typeface="Arial" panose="020B0604020202020204" pitchFamily="34" charset="0"/>
              <a:buChar char="•"/>
            </a:pPr>
            <a:r>
              <a:rPr lang="en-GB" sz="3600" dirty="0"/>
              <a:t>10274 cell images, size </a:t>
            </a:r>
            <a:r>
              <a:rPr lang="en-GB" sz="3600" dirty="0" smtClean="0"/>
              <a:t>80x80</a:t>
            </a:r>
          </a:p>
          <a:p>
            <a:pPr marL="457200" indent="-457200">
              <a:buFont typeface="Arial" panose="020B0604020202020204" pitchFamily="34" charset="0"/>
              <a:buChar char="•"/>
            </a:pPr>
            <a:r>
              <a:rPr lang="en-GB" sz="3600" dirty="0" smtClean="0"/>
              <a:t>Individual cells have been identified in samples from the patients’ mouths [1]</a:t>
            </a:r>
            <a:endParaRPr lang="en-GB" sz="3600" dirty="0" smtClean="0"/>
          </a:p>
          <a:p>
            <a:pPr marL="457200" indent="-457200">
              <a:buFont typeface="Arial" panose="020B0604020202020204" pitchFamily="34" charset="0"/>
              <a:buChar char="•"/>
            </a:pPr>
            <a:r>
              <a:rPr lang="en-GB" sz="3600" dirty="0" smtClean="0"/>
              <a:t>Only patient diagnosis known, not individual cell classification</a:t>
            </a:r>
            <a:endParaRPr lang="en-GB" sz="3600" dirty="0"/>
          </a:p>
          <a:p>
            <a:endParaRPr lang="en-GB" sz="3200" dirty="0"/>
          </a:p>
        </p:txBody>
      </p:sp>
      <p:sp>
        <p:nvSpPr>
          <p:cNvPr id="18" name="Rounded Rectangle 17"/>
          <p:cNvSpPr/>
          <p:nvPr/>
        </p:nvSpPr>
        <p:spPr bwMode="auto">
          <a:xfrm>
            <a:off x="14545841" y="3209413"/>
            <a:ext cx="8784976" cy="18680399"/>
          </a:xfrm>
          <a:prstGeom prst="roundRect">
            <a:avLst>
              <a:gd name="adj" fmla="val 4188"/>
            </a:avLst>
          </a:prstGeom>
          <a:solidFill>
            <a:schemeClr val="bg1">
              <a:lumMod val="95000"/>
            </a:schemeClr>
          </a:solidFill>
          <a:ln w="76200"/>
        </p:spPr>
        <p:style>
          <a:lnRef idx="2">
            <a:schemeClr val="dk1"/>
          </a:lnRef>
          <a:fillRef idx="1">
            <a:schemeClr val="lt1"/>
          </a:fillRef>
          <a:effectRef idx="0">
            <a:schemeClr val="dk1"/>
          </a:effectRef>
          <a:fontRef idx="minor">
            <a:schemeClr val="dk1"/>
          </a:fontRef>
        </p:style>
        <p:txBody>
          <a:bodyPr vert="horz" wrap="square" lIns="144000" tIns="72000" rIns="144000" bIns="72000" numCol="1" rtlCol="0" anchor="t" anchorCtr="0" compatLnSpc="1">
            <a:prstTxWarp prst="textNoShape">
              <a:avLst/>
            </a:prstTxWarp>
          </a:bodyPr>
          <a:lstStyle/>
          <a:p>
            <a:pPr marL="0" marR="0" indent="0" defTabSz="914400" rtl="0" eaLnBrk="1" fontAlgn="base" latinLnBrk="0" hangingPunct="1">
              <a:lnSpc>
                <a:spcPct val="100000"/>
              </a:lnSpc>
              <a:spcBef>
                <a:spcPct val="20000"/>
              </a:spcBef>
              <a:spcAft>
                <a:spcPct val="0"/>
              </a:spcAft>
              <a:buClrTx/>
              <a:buSzTx/>
              <a:buFontTx/>
              <a:buNone/>
              <a:tabLst/>
            </a:pPr>
            <a:endParaRPr lang="sv-SE" sz="2400" dirty="0" smtClean="0">
              <a:solidFill>
                <a:srgbClr val="000000"/>
              </a:solidFill>
              <a:latin typeface="Arial" charset="0"/>
            </a:endParaRPr>
          </a:p>
          <a:p>
            <a:pPr marL="571500" indent="-571500">
              <a:buFont typeface="Arial" panose="020B0604020202020204" pitchFamily="34" charset="0"/>
              <a:buChar char="•"/>
            </a:pPr>
            <a:r>
              <a:rPr lang="sv-SE" sz="3600" dirty="0" smtClean="0"/>
              <a:t>LBPs are </a:t>
            </a:r>
            <a:r>
              <a:rPr lang="sv-SE" sz="3600" dirty="0"/>
              <a:t>powerful texture </a:t>
            </a:r>
            <a:r>
              <a:rPr lang="sv-SE" sz="3600" dirty="0" smtClean="0"/>
              <a:t>classifiers</a:t>
            </a:r>
          </a:p>
          <a:p>
            <a:pPr marL="571500" indent="-571500">
              <a:buFont typeface="Arial" panose="020B0604020202020204" pitchFamily="34" charset="0"/>
              <a:buChar char="•"/>
            </a:pPr>
            <a:r>
              <a:rPr lang="sv-SE" sz="3600" dirty="0" smtClean="0"/>
              <a:t>They compare </a:t>
            </a:r>
            <a:r>
              <a:rPr lang="sv-SE" sz="3600" dirty="0" smtClean="0"/>
              <a:t>P surrounding </a:t>
            </a:r>
            <a:r>
              <a:rPr lang="sv-SE" sz="3600" dirty="0"/>
              <a:t>points </a:t>
            </a:r>
            <a:r>
              <a:rPr lang="sv-SE" sz="3600" dirty="0" smtClean="0"/>
              <a:t>at radius </a:t>
            </a:r>
            <a:r>
              <a:rPr lang="sv-SE" sz="3600" dirty="0" smtClean="0"/>
              <a:t>R from the </a:t>
            </a:r>
            <a:r>
              <a:rPr lang="sv-SE" sz="3600" dirty="0" smtClean="0"/>
              <a:t>center </a:t>
            </a:r>
            <a:r>
              <a:rPr lang="sv-SE" sz="3600" dirty="0" smtClean="0"/>
              <a:t>pixel</a:t>
            </a:r>
          </a:p>
          <a:p>
            <a:pPr marL="571500" indent="-571500">
              <a:buFont typeface="Arial" panose="020B0604020202020204" pitchFamily="34" charset="0"/>
              <a:buChar char="•"/>
            </a:pPr>
            <a:r>
              <a:rPr lang="sv-SE" sz="3600" dirty="0" smtClean="0"/>
              <a:t>Record </a:t>
            </a:r>
            <a:r>
              <a:rPr lang="sv-SE" sz="3600" dirty="0" smtClean="0"/>
              <a:t>either a 1 or a 0 depending which value is </a:t>
            </a:r>
            <a:r>
              <a:rPr lang="sv-SE" sz="3600" dirty="0" smtClean="0"/>
              <a:t>greater</a:t>
            </a:r>
          </a:p>
          <a:p>
            <a:pPr marL="571500" indent="-571500">
              <a:buFont typeface="Arial" panose="020B0604020202020204" pitchFamily="34" charset="0"/>
              <a:buChar char="•"/>
            </a:pPr>
            <a:r>
              <a:rPr lang="sv-SE" sz="3600" dirty="0" smtClean="0"/>
              <a:t>Group patterns which are rotationally similar</a:t>
            </a:r>
          </a:p>
          <a:p>
            <a:pPr marL="571500" indent="-571500">
              <a:buFont typeface="Arial" panose="020B0604020202020204" pitchFamily="34" charset="0"/>
              <a:buChar char="•"/>
            </a:pPr>
            <a:endParaRPr lang="sv-SE" sz="3600" dirty="0"/>
          </a:p>
          <a:p>
            <a:pPr marL="571500" indent="-571500">
              <a:buFont typeface="Arial" panose="020B0604020202020204" pitchFamily="34" charset="0"/>
              <a:buChar char="•"/>
            </a:pPr>
            <a:endParaRPr lang="sv-SE" sz="3600" dirty="0" smtClean="0"/>
          </a:p>
          <a:p>
            <a:pPr marL="571500" indent="-571500">
              <a:buFont typeface="Arial" panose="020B0604020202020204" pitchFamily="34" charset="0"/>
              <a:buChar char="•"/>
            </a:pPr>
            <a:endParaRPr lang="sv-SE" sz="3600" dirty="0"/>
          </a:p>
          <a:p>
            <a:pPr marL="571500" indent="-571500">
              <a:buFont typeface="Arial" panose="020B0604020202020204" pitchFamily="34" charset="0"/>
              <a:buChar char="•"/>
            </a:pPr>
            <a:endParaRPr lang="sv-SE" sz="3600" dirty="0" smtClean="0"/>
          </a:p>
          <a:p>
            <a:pPr marL="571500" indent="-571500">
              <a:buFont typeface="Arial" panose="020B0604020202020204" pitchFamily="34" charset="0"/>
              <a:buChar char="•"/>
            </a:pPr>
            <a:endParaRPr lang="sv-SE" sz="3600" dirty="0"/>
          </a:p>
          <a:p>
            <a:pPr marL="571500" indent="-571500">
              <a:buFont typeface="Arial" panose="020B0604020202020204" pitchFamily="34" charset="0"/>
              <a:buChar char="•"/>
            </a:pPr>
            <a:endParaRPr lang="sv-SE" sz="3600" dirty="0" smtClean="0"/>
          </a:p>
          <a:p>
            <a:pPr marL="571500" indent="-571500">
              <a:buFont typeface="Arial" panose="020B0604020202020204" pitchFamily="34" charset="0"/>
              <a:buChar char="•"/>
            </a:pPr>
            <a:endParaRPr lang="sv-SE" sz="3600" dirty="0"/>
          </a:p>
          <a:p>
            <a:pPr marL="571500" indent="-571500">
              <a:buFont typeface="Arial" panose="020B0604020202020204" pitchFamily="34" charset="0"/>
              <a:buChar char="•"/>
            </a:pPr>
            <a:endParaRPr lang="sv-SE" sz="1200" dirty="0" smtClean="0"/>
          </a:p>
          <a:p>
            <a:pPr marL="571500" indent="-571500">
              <a:buFont typeface="Arial" panose="020B0604020202020204" pitchFamily="34" charset="0"/>
              <a:buChar char="•"/>
            </a:pPr>
            <a:r>
              <a:rPr lang="sv-SE" sz="3600" dirty="0" smtClean="0"/>
              <a:t>Translate this </a:t>
            </a:r>
            <a:r>
              <a:rPr lang="sv-SE" sz="3600" dirty="0"/>
              <a:t>binary string to a pattern </a:t>
            </a:r>
            <a:r>
              <a:rPr lang="sv-SE" sz="3600" dirty="0" smtClean="0"/>
              <a:t>index</a:t>
            </a:r>
          </a:p>
          <a:p>
            <a:pPr marL="571500" indent="-571500">
              <a:buFont typeface="Arial" panose="020B0604020202020204" pitchFamily="34" charset="0"/>
              <a:buChar char="•"/>
            </a:pPr>
            <a:r>
              <a:rPr lang="sv-SE" sz="3600" dirty="0" smtClean="0"/>
              <a:t>Distribution of patterns can be used to classify textures</a:t>
            </a:r>
          </a:p>
          <a:p>
            <a:pPr marL="571500" indent="-571500">
              <a:buFont typeface="Arial" panose="020B0604020202020204" pitchFamily="34" charset="0"/>
              <a:buChar char="•"/>
            </a:pPr>
            <a:r>
              <a:rPr lang="sv-SE" sz="3600" dirty="0" smtClean="0"/>
              <a:t>Many models based on LBPs have been developed</a:t>
            </a:r>
            <a:endParaRPr lang="sv-SE" sz="3600" dirty="0"/>
          </a:p>
          <a:p>
            <a:endParaRPr lang="sv-SE" sz="3600" dirty="0" smtClean="0"/>
          </a:p>
          <a:p>
            <a:endParaRPr lang="sv-SE" sz="3600" dirty="0"/>
          </a:p>
          <a:p>
            <a:endParaRPr lang="sv-SE" sz="3600" dirty="0" smtClean="0"/>
          </a:p>
          <a:p>
            <a:endParaRPr lang="sv-SE" sz="3600" dirty="0"/>
          </a:p>
          <a:p>
            <a:endParaRPr lang="sv-SE" sz="3600" dirty="0" smtClean="0"/>
          </a:p>
          <a:p>
            <a:endParaRPr lang="sv-SE" sz="3600" dirty="0"/>
          </a:p>
          <a:p>
            <a:endParaRPr lang="sv-SE" sz="3600" dirty="0" smtClean="0"/>
          </a:p>
          <a:p>
            <a:endParaRPr lang="sv-SE" sz="3600" dirty="0"/>
          </a:p>
          <a:p>
            <a:endParaRPr lang="sv-SE" sz="3600" dirty="0"/>
          </a:p>
        </p:txBody>
      </p:sp>
      <p:sp>
        <p:nvSpPr>
          <p:cNvPr id="19" name="TextBox 18"/>
          <p:cNvSpPr txBox="1"/>
          <p:nvPr/>
        </p:nvSpPr>
        <p:spPr>
          <a:xfrm>
            <a:off x="15350494" y="2800056"/>
            <a:ext cx="7175670" cy="800219"/>
          </a:xfrm>
          <a:prstGeom prst="rect">
            <a:avLst/>
          </a:prstGeom>
          <a:solidFill>
            <a:srgbClr val="B40000"/>
          </a:solidFill>
          <a:ln w="57150">
            <a:solidFill>
              <a:schemeClr val="tx1"/>
            </a:solidFill>
          </a:ln>
        </p:spPr>
        <p:txBody>
          <a:bodyPr wrap="square" rtlCol="0">
            <a:spAutoFit/>
          </a:bodyPr>
          <a:lstStyle/>
          <a:p>
            <a:pPr algn="ctr"/>
            <a:r>
              <a:rPr lang="sv-SE" b="1" dirty="0" smtClean="0">
                <a:solidFill>
                  <a:schemeClr val="accent3"/>
                </a:solidFill>
              </a:rPr>
              <a:t>Local Binary Patterns</a:t>
            </a:r>
            <a:endParaRPr lang="en-GB" b="1" dirty="0">
              <a:solidFill>
                <a:schemeClr val="accent3"/>
              </a:solidFill>
            </a:endParaRPr>
          </a:p>
        </p:txBody>
      </p:sp>
      <p:pic>
        <p:nvPicPr>
          <p:cNvPr id="22" name="Picture 3" descr="C:\Users\Bulb\Documents\Teknisk Fysik\15hp project\code\data\glass_3_im_8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105149" y="19288940"/>
            <a:ext cx="1576724" cy="17640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C:\Users\Bulb\Documents\Teknisk Fysik\15hp project\code\data\glass_3_im_2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833156" y="19265569"/>
            <a:ext cx="1577597" cy="17640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5" descr="C:\Users\Bulb\Documents\Teknisk Fysik\15hp project\code\data\glass_3_im_10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105150" y="17273092"/>
            <a:ext cx="1580642" cy="176400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flipH="1">
            <a:off x="5990020" y="21161022"/>
            <a:ext cx="3659277" cy="584775"/>
          </a:xfrm>
          <a:prstGeom prst="rect">
            <a:avLst/>
          </a:prstGeom>
          <a:noFill/>
        </p:spPr>
        <p:txBody>
          <a:bodyPr wrap="square" rtlCol="0">
            <a:spAutoFit/>
          </a:bodyPr>
          <a:lstStyle/>
          <a:p>
            <a:pPr algn="ctr"/>
            <a:r>
              <a:rPr lang="sv-SE" sz="3200" b="1" dirty="0" smtClean="0"/>
              <a:t>Healthy Cells</a:t>
            </a:r>
            <a:endParaRPr lang="en-GB" sz="7000" b="1" dirty="0"/>
          </a:p>
        </p:txBody>
      </p:sp>
      <p:pic>
        <p:nvPicPr>
          <p:cNvPr id="26" name="Picture 9" descr="C:\Users\Bulb\Documents\Teknisk Fysik\15hp project\code\data\glass_12_im_5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0054470" y="17273092"/>
            <a:ext cx="1587810" cy="179008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0" descr="C:\Users\Bulb\Documents\Teknisk Fysik\15hp project\code\data\glass_12_im_10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11798030" y="19207188"/>
            <a:ext cx="1587810" cy="1764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1" descr="C:\Users\Bulb\Documents\Teknisk Fysik\15hp project\code\data\glass_12_im_200.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0046568" y="19213939"/>
            <a:ext cx="1587810" cy="17640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 descr="C:\Users\Bulb\Documents\Teknisk Fysik\15hp project\code\data\glass_4_im_1.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7822943" y="17262975"/>
            <a:ext cx="1587810" cy="176739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flipH="1">
            <a:off x="9820186" y="21155646"/>
            <a:ext cx="3673961" cy="584775"/>
          </a:xfrm>
          <a:prstGeom prst="rect">
            <a:avLst/>
          </a:prstGeom>
          <a:noFill/>
        </p:spPr>
        <p:txBody>
          <a:bodyPr wrap="square" rtlCol="0">
            <a:spAutoFit/>
          </a:bodyPr>
          <a:lstStyle/>
          <a:p>
            <a:pPr algn="ctr"/>
            <a:r>
              <a:rPr lang="sv-SE" sz="3200" b="1" dirty="0" smtClean="0"/>
              <a:t>Cancer Cells</a:t>
            </a:r>
            <a:endParaRPr lang="en-GB" sz="3200" b="1" dirty="0"/>
          </a:p>
        </p:txBody>
      </p:sp>
      <p:pic>
        <p:nvPicPr>
          <p:cNvPr id="31" name="Picture 15" descr="C:\Users\Bulb\Documents\Teknisk Fysik\15hp project\code\data\glass_37_im_1.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11798028" y="17273090"/>
            <a:ext cx="1587810" cy="1764000"/>
          </a:xfrm>
          <a:prstGeom prst="rect">
            <a:avLst/>
          </a:prstGeom>
          <a:noFill/>
          <a:extLst>
            <a:ext uri="{909E8E84-426E-40DD-AFC4-6F175D3DCCD1}">
              <a14:hiddenFill xmlns:a14="http://schemas.microsoft.com/office/drawing/2010/main">
                <a:solidFill>
                  <a:srgbClr val="FFFFFF"/>
                </a:solidFill>
              </a14:hiddenFill>
            </a:ext>
          </a:extLst>
        </p:spPr>
      </p:pic>
      <p:sp>
        <p:nvSpPr>
          <p:cNvPr id="32" name="Rounded Rectangle 31"/>
          <p:cNvSpPr/>
          <p:nvPr/>
        </p:nvSpPr>
        <p:spPr bwMode="auto">
          <a:xfrm>
            <a:off x="23690857" y="3209416"/>
            <a:ext cx="8352928" cy="7030849"/>
          </a:xfrm>
          <a:prstGeom prst="roundRect">
            <a:avLst>
              <a:gd name="adj" fmla="val 4188"/>
            </a:avLst>
          </a:prstGeom>
          <a:solidFill>
            <a:schemeClr val="bg1">
              <a:lumMod val="95000"/>
            </a:schemeClr>
          </a:solidFill>
          <a:ln w="76200"/>
        </p:spPr>
        <p:style>
          <a:lnRef idx="2">
            <a:schemeClr val="dk1"/>
          </a:lnRef>
          <a:fillRef idx="1">
            <a:schemeClr val="lt1"/>
          </a:fillRef>
          <a:effectRef idx="0">
            <a:schemeClr val="dk1"/>
          </a:effectRef>
          <a:fontRef idx="minor">
            <a:schemeClr val="dk1"/>
          </a:fontRef>
        </p:style>
        <p:txBody>
          <a:bodyPr vert="horz" wrap="square" lIns="144000" tIns="72000" rIns="144000" bIns="72000" numCol="1" rtlCol="0" anchor="t" anchorCtr="0" compatLnSpc="1">
            <a:prstTxWarp prst="textNoShape">
              <a:avLst/>
            </a:prstTxWarp>
          </a:bodyPr>
          <a:lstStyle/>
          <a:p>
            <a:pPr marL="0" marR="0" indent="0" defTabSz="914400" rtl="0" eaLnBrk="1" fontAlgn="base" latinLnBrk="0" hangingPunct="1">
              <a:lnSpc>
                <a:spcPct val="100000"/>
              </a:lnSpc>
              <a:spcBef>
                <a:spcPct val="20000"/>
              </a:spcBef>
              <a:spcAft>
                <a:spcPct val="0"/>
              </a:spcAft>
              <a:buClrTx/>
              <a:buSzTx/>
              <a:buFontTx/>
              <a:buNone/>
              <a:tabLst/>
            </a:pPr>
            <a:endParaRPr lang="sv-SE" sz="3200" dirty="0" smtClean="0">
              <a:solidFill>
                <a:srgbClr val="000000"/>
              </a:solidFill>
              <a:latin typeface="Arial" charset="0"/>
            </a:endParaRPr>
          </a:p>
        </p:txBody>
      </p:sp>
      <p:sp>
        <p:nvSpPr>
          <p:cNvPr id="33" name="TextBox 32"/>
          <p:cNvSpPr txBox="1"/>
          <p:nvPr/>
        </p:nvSpPr>
        <p:spPr>
          <a:xfrm>
            <a:off x="26145550" y="2806311"/>
            <a:ext cx="3759315" cy="800219"/>
          </a:xfrm>
          <a:prstGeom prst="rect">
            <a:avLst/>
          </a:prstGeom>
          <a:solidFill>
            <a:srgbClr val="B40000"/>
          </a:solidFill>
          <a:ln w="57150">
            <a:solidFill>
              <a:schemeClr val="tx1"/>
            </a:solidFill>
          </a:ln>
        </p:spPr>
        <p:txBody>
          <a:bodyPr wrap="square" rtlCol="0">
            <a:spAutoFit/>
          </a:bodyPr>
          <a:lstStyle/>
          <a:p>
            <a:pPr algn="ctr"/>
            <a:r>
              <a:rPr lang="sv-SE" b="1" dirty="0" smtClean="0">
                <a:solidFill>
                  <a:schemeClr val="accent3"/>
                </a:solidFill>
              </a:rPr>
              <a:t>Models</a:t>
            </a:r>
            <a:endParaRPr lang="en-GB" b="1" dirty="0">
              <a:solidFill>
                <a:schemeClr val="accent3"/>
              </a:solidFill>
            </a:endParaRPr>
          </a:p>
        </p:txBody>
      </p:sp>
      <p:sp>
        <p:nvSpPr>
          <p:cNvPr id="34" name="Rounded Rectangle 33"/>
          <p:cNvSpPr/>
          <p:nvPr/>
        </p:nvSpPr>
        <p:spPr bwMode="auto">
          <a:xfrm>
            <a:off x="23683664" y="11077112"/>
            <a:ext cx="8288113" cy="10812701"/>
          </a:xfrm>
          <a:prstGeom prst="roundRect">
            <a:avLst>
              <a:gd name="adj" fmla="val 4188"/>
            </a:avLst>
          </a:prstGeom>
          <a:solidFill>
            <a:schemeClr val="bg1">
              <a:lumMod val="95000"/>
            </a:schemeClr>
          </a:solidFill>
          <a:ln w="76200"/>
        </p:spPr>
        <p:style>
          <a:lnRef idx="2">
            <a:schemeClr val="dk1"/>
          </a:lnRef>
          <a:fillRef idx="1">
            <a:schemeClr val="lt1"/>
          </a:fillRef>
          <a:effectRef idx="0">
            <a:schemeClr val="dk1"/>
          </a:effectRef>
          <a:fontRef idx="minor">
            <a:schemeClr val="dk1"/>
          </a:fontRef>
        </p:style>
        <p:txBody>
          <a:bodyPr vert="horz" wrap="square" lIns="144000" tIns="72000" rIns="144000" bIns="72000" numCol="1" rtlCol="0" anchor="t" anchorCtr="0" compatLnSpc="1">
            <a:prstTxWarp prst="textNoShape">
              <a:avLst/>
            </a:prstTxWarp>
          </a:bodyPr>
          <a:lstStyle/>
          <a:p>
            <a:pPr marL="0" marR="0" indent="0" defTabSz="914400" rtl="0" eaLnBrk="1" fontAlgn="base" latinLnBrk="0" hangingPunct="1">
              <a:lnSpc>
                <a:spcPct val="100000"/>
              </a:lnSpc>
              <a:spcBef>
                <a:spcPct val="20000"/>
              </a:spcBef>
              <a:spcAft>
                <a:spcPct val="0"/>
              </a:spcAft>
              <a:buClrTx/>
              <a:buSzTx/>
              <a:buFontTx/>
              <a:buNone/>
              <a:tabLst/>
            </a:pPr>
            <a:endParaRPr lang="sv-SE" sz="3200" dirty="0" smtClean="0">
              <a:solidFill>
                <a:srgbClr val="000000"/>
              </a:solidFill>
              <a:latin typeface="Arial" charset="0"/>
            </a:endParaRPr>
          </a:p>
        </p:txBody>
      </p:sp>
      <p:sp>
        <p:nvSpPr>
          <p:cNvPr id="35" name="TextBox 34"/>
          <p:cNvSpPr txBox="1"/>
          <p:nvPr/>
        </p:nvSpPr>
        <p:spPr>
          <a:xfrm>
            <a:off x="25843904" y="10677002"/>
            <a:ext cx="3759315" cy="800219"/>
          </a:xfrm>
          <a:prstGeom prst="rect">
            <a:avLst/>
          </a:prstGeom>
          <a:solidFill>
            <a:srgbClr val="B40000"/>
          </a:solidFill>
          <a:ln w="57150">
            <a:solidFill>
              <a:schemeClr val="tx1"/>
            </a:solidFill>
          </a:ln>
        </p:spPr>
        <p:txBody>
          <a:bodyPr wrap="square" rtlCol="0">
            <a:spAutoFit/>
          </a:bodyPr>
          <a:lstStyle/>
          <a:p>
            <a:pPr algn="ctr"/>
            <a:r>
              <a:rPr lang="sv-SE" b="1" dirty="0" smtClean="0">
                <a:solidFill>
                  <a:schemeClr val="accent3"/>
                </a:solidFill>
              </a:rPr>
              <a:t>Results</a:t>
            </a:r>
            <a:endParaRPr lang="en-GB" b="1" dirty="0">
              <a:solidFill>
                <a:schemeClr val="accent3"/>
              </a:solidFill>
            </a:endParaRPr>
          </a:p>
        </p:txBody>
      </p:sp>
      <p:sp>
        <p:nvSpPr>
          <p:cNvPr id="5" name="TextBox 4"/>
          <p:cNvSpPr txBox="1"/>
          <p:nvPr/>
        </p:nvSpPr>
        <p:spPr>
          <a:xfrm>
            <a:off x="0" y="7200182"/>
            <a:ext cx="4794449" cy="12255663"/>
          </a:xfrm>
          <a:prstGeom prst="rect">
            <a:avLst/>
          </a:prstGeom>
          <a:noFill/>
        </p:spPr>
        <p:txBody>
          <a:bodyPr wrap="square" rtlCol="0">
            <a:spAutoFit/>
          </a:bodyPr>
          <a:lstStyle/>
          <a:p>
            <a:pPr algn="ctr"/>
            <a:r>
              <a:rPr lang="en-GB" sz="4000" b="1" dirty="0" smtClean="0">
                <a:solidFill>
                  <a:schemeClr val="bg1"/>
                </a:solidFill>
              </a:rPr>
              <a:t>Jo Gay</a:t>
            </a:r>
          </a:p>
          <a:p>
            <a:pPr algn="ctr"/>
            <a:r>
              <a:rPr lang="en-GB" sz="4000" b="1" dirty="0" smtClean="0">
                <a:solidFill>
                  <a:schemeClr val="bg1"/>
                </a:solidFill>
              </a:rPr>
              <a:t>Hugo </a:t>
            </a:r>
            <a:r>
              <a:rPr lang="en-GB" sz="4000" b="1" dirty="0" err="1" smtClean="0">
                <a:solidFill>
                  <a:schemeClr val="bg1"/>
                </a:solidFill>
              </a:rPr>
              <a:t>Harlin</a:t>
            </a:r>
            <a:endParaRPr lang="en-GB" sz="4000" b="1" dirty="0" smtClean="0">
              <a:solidFill>
                <a:schemeClr val="bg1"/>
              </a:solidFill>
            </a:endParaRPr>
          </a:p>
          <a:p>
            <a:pPr algn="ctr"/>
            <a:endParaRPr lang="en-GB" sz="1600" b="1" dirty="0" smtClean="0">
              <a:solidFill>
                <a:schemeClr val="bg1"/>
              </a:solidFill>
            </a:endParaRPr>
          </a:p>
          <a:p>
            <a:pPr algn="ctr"/>
            <a:r>
              <a:rPr lang="en-GB" sz="4000" dirty="0" smtClean="0">
                <a:solidFill>
                  <a:schemeClr val="bg1"/>
                </a:solidFill>
              </a:rPr>
              <a:t>Project in Computational Science, January 2019</a:t>
            </a:r>
          </a:p>
          <a:p>
            <a:pPr algn="ctr"/>
            <a:endParaRPr lang="en-GB" sz="4000" dirty="0" smtClean="0">
              <a:solidFill>
                <a:schemeClr val="bg1"/>
              </a:solidFill>
            </a:endParaRPr>
          </a:p>
          <a:p>
            <a:pPr algn="ctr"/>
            <a:endParaRPr lang="en-GB" sz="4000" dirty="0" smtClean="0">
              <a:solidFill>
                <a:schemeClr val="bg1"/>
              </a:solidFill>
            </a:endParaRPr>
          </a:p>
          <a:p>
            <a:pPr algn="ctr"/>
            <a:r>
              <a:rPr lang="en-GB" sz="4000" dirty="0" smtClean="0">
                <a:solidFill>
                  <a:schemeClr val="bg1"/>
                </a:solidFill>
              </a:rPr>
              <a:t>Supervisors:</a:t>
            </a:r>
          </a:p>
          <a:p>
            <a:pPr algn="ctr"/>
            <a:r>
              <a:rPr lang="sv-SE" sz="4000" b="1" dirty="0">
                <a:solidFill>
                  <a:schemeClr val="bg1"/>
                </a:solidFill>
              </a:rPr>
              <a:t>Joakim </a:t>
            </a:r>
            <a:r>
              <a:rPr lang="sv-SE" sz="4000" b="1" dirty="0" smtClean="0">
                <a:solidFill>
                  <a:schemeClr val="bg1"/>
                </a:solidFill>
              </a:rPr>
              <a:t>Lindblad </a:t>
            </a:r>
            <a:r>
              <a:rPr lang="sv-SE" sz="4000" b="1" dirty="0">
                <a:solidFill>
                  <a:schemeClr val="bg1"/>
                </a:solidFill>
              </a:rPr>
              <a:t>Nataša </a:t>
            </a:r>
            <a:r>
              <a:rPr lang="sv-SE" sz="4000" b="1" dirty="0" smtClean="0">
                <a:solidFill>
                  <a:schemeClr val="bg1"/>
                </a:solidFill>
              </a:rPr>
              <a:t>Sladoje</a:t>
            </a:r>
            <a:endParaRPr lang="sv-SE" sz="4000" b="1" dirty="0" smtClean="0">
              <a:solidFill>
                <a:schemeClr val="bg1"/>
              </a:solidFill>
            </a:endParaRPr>
          </a:p>
          <a:p>
            <a:pPr algn="ctr"/>
            <a:endParaRPr lang="sv-SE" sz="1600" b="1" dirty="0">
              <a:solidFill>
                <a:schemeClr val="bg1"/>
              </a:solidFill>
            </a:endParaRPr>
          </a:p>
          <a:p>
            <a:pPr algn="ctr"/>
            <a:r>
              <a:rPr lang="en-GB" sz="4000" dirty="0" smtClean="0">
                <a:solidFill>
                  <a:schemeClr val="bg1"/>
                </a:solidFill>
              </a:rPr>
              <a:t>Centre for Image Analysis,</a:t>
            </a:r>
          </a:p>
          <a:p>
            <a:pPr algn="ctr"/>
            <a:r>
              <a:rPr lang="en-GB" sz="4000" dirty="0" smtClean="0">
                <a:solidFill>
                  <a:schemeClr val="bg1"/>
                </a:solidFill>
              </a:rPr>
              <a:t>Department of Information Technology</a:t>
            </a:r>
          </a:p>
          <a:p>
            <a:pPr algn="ctr"/>
            <a:endParaRPr lang="en-GB" sz="4000" dirty="0" smtClean="0">
              <a:solidFill>
                <a:schemeClr val="bg1"/>
              </a:solidFill>
            </a:endParaRPr>
          </a:p>
        </p:txBody>
      </p:sp>
      <p:sp>
        <p:nvSpPr>
          <p:cNvPr id="36" name="Rounded Rectangle 35"/>
          <p:cNvSpPr/>
          <p:nvPr/>
        </p:nvSpPr>
        <p:spPr bwMode="auto">
          <a:xfrm>
            <a:off x="5400825" y="22249853"/>
            <a:ext cx="26578145" cy="2736304"/>
          </a:xfrm>
          <a:prstGeom prst="roundRect">
            <a:avLst>
              <a:gd name="adj" fmla="val 4188"/>
            </a:avLst>
          </a:prstGeom>
          <a:solidFill>
            <a:schemeClr val="bg1">
              <a:lumMod val="95000"/>
            </a:schemeClr>
          </a:solidFill>
          <a:ln w="76200"/>
        </p:spPr>
        <p:style>
          <a:lnRef idx="2">
            <a:schemeClr val="dk1"/>
          </a:lnRef>
          <a:fillRef idx="1">
            <a:schemeClr val="lt1"/>
          </a:fillRef>
          <a:effectRef idx="0">
            <a:schemeClr val="dk1"/>
          </a:effectRef>
          <a:fontRef idx="minor">
            <a:schemeClr val="dk1"/>
          </a:fontRef>
        </p:style>
        <p:txBody>
          <a:bodyPr vert="horz" wrap="square" lIns="144000" tIns="72000" rIns="144000" bIns="72000" numCol="1" rtlCol="0" anchor="t" anchorCtr="0" compatLnSpc="1">
            <a:prstTxWarp prst="textNoShape">
              <a:avLst/>
            </a:prstTxWarp>
          </a:bodyPr>
          <a:lstStyle/>
          <a:p>
            <a:endParaRPr lang="fi-FI" sz="100" b="1" dirty="0" smtClean="0"/>
          </a:p>
          <a:p>
            <a:r>
              <a:rPr lang="fi-FI" sz="2030" dirty="0" smtClean="0"/>
              <a:t>[</a:t>
            </a:r>
            <a:r>
              <a:rPr lang="fi-FI" sz="2030" dirty="0"/>
              <a:t>1] </a:t>
            </a:r>
            <a:r>
              <a:rPr lang="fi-FI" sz="2030" dirty="0" smtClean="0"/>
              <a:t>  </a:t>
            </a:r>
            <a:r>
              <a:rPr lang="en-GB" sz="2030" dirty="0" err="1" smtClean="0"/>
              <a:t>Håkan</a:t>
            </a:r>
            <a:r>
              <a:rPr lang="en-GB" sz="2030" dirty="0" smtClean="0"/>
              <a:t> </a:t>
            </a:r>
            <a:r>
              <a:rPr lang="en-GB" sz="2030" dirty="0" err="1"/>
              <a:t>Wieslander</a:t>
            </a:r>
            <a:r>
              <a:rPr lang="en-GB" sz="2030" dirty="0"/>
              <a:t>, Gustav </a:t>
            </a:r>
            <a:r>
              <a:rPr lang="en-GB" sz="2030" dirty="0" err="1"/>
              <a:t>Forslid</a:t>
            </a:r>
            <a:r>
              <a:rPr lang="en-GB" sz="2030" dirty="0"/>
              <a:t>, </a:t>
            </a:r>
            <a:r>
              <a:rPr lang="en-GB" sz="2030" dirty="0" err="1"/>
              <a:t>Ewert</a:t>
            </a:r>
            <a:r>
              <a:rPr lang="en-GB" sz="2030" dirty="0"/>
              <a:t> </a:t>
            </a:r>
            <a:r>
              <a:rPr lang="en-GB" sz="2030" dirty="0" err="1"/>
              <a:t>Bengtsson</a:t>
            </a:r>
            <a:r>
              <a:rPr lang="en-GB" sz="2030" dirty="0"/>
              <a:t>, </a:t>
            </a:r>
            <a:r>
              <a:rPr lang="en-GB" sz="2030" dirty="0" smtClean="0"/>
              <a:t>Carolina </a:t>
            </a:r>
            <a:r>
              <a:rPr lang="en-GB" sz="2030" dirty="0" err="1" smtClean="0"/>
              <a:t>Wählby</a:t>
            </a:r>
            <a:r>
              <a:rPr lang="en-GB" sz="2030" dirty="0" smtClean="0"/>
              <a:t>, Jan-Michael Hirsch, Christina </a:t>
            </a:r>
            <a:r>
              <a:rPr lang="en-GB" sz="2030" dirty="0" err="1" smtClean="0"/>
              <a:t>Runow</a:t>
            </a:r>
            <a:r>
              <a:rPr lang="en-GB" sz="2030" dirty="0" smtClean="0"/>
              <a:t> Stark, and </a:t>
            </a:r>
            <a:r>
              <a:rPr lang="en-GB" sz="2030" dirty="0" err="1" smtClean="0"/>
              <a:t>Sajith</a:t>
            </a:r>
            <a:r>
              <a:rPr lang="en-GB" sz="2030" dirty="0" smtClean="0"/>
              <a:t> </a:t>
            </a:r>
            <a:r>
              <a:rPr lang="en-GB" sz="2030" dirty="0" err="1"/>
              <a:t>Kecheril</a:t>
            </a:r>
            <a:r>
              <a:rPr lang="en-GB" sz="2030" dirty="0"/>
              <a:t> </a:t>
            </a:r>
            <a:r>
              <a:rPr lang="en-GB" sz="2030" dirty="0" err="1"/>
              <a:t>Sadanandan</a:t>
            </a:r>
            <a:r>
              <a:rPr lang="en-GB" sz="2030" dirty="0"/>
              <a:t>. Deep convolutional neural networks </a:t>
            </a:r>
            <a:r>
              <a:rPr lang="en-GB" sz="2030" dirty="0" smtClean="0"/>
              <a:t>for detecting </a:t>
            </a:r>
            <a:r>
              <a:rPr lang="en-GB" sz="2030" dirty="0"/>
              <a:t>cellular changes due to malignancy. </a:t>
            </a:r>
            <a:r>
              <a:rPr lang="en-GB" sz="2030" dirty="0" smtClean="0"/>
              <a:t>In </a:t>
            </a:r>
            <a:r>
              <a:rPr lang="en-GB" sz="2030" i="1" dirty="0" smtClean="0"/>
              <a:t>Proceedings </a:t>
            </a:r>
            <a:r>
              <a:rPr lang="en-GB" sz="2030" i="1" dirty="0"/>
              <a:t>of </a:t>
            </a:r>
            <a:r>
              <a:rPr lang="en-GB" sz="2030" i="1" dirty="0" smtClean="0"/>
              <a:t>the IEEE </a:t>
            </a:r>
            <a:r>
              <a:rPr lang="en-GB" sz="2030" i="1" dirty="0"/>
              <a:t>Conference on Computer Vision and Pattern </a:t>
            </a:r>
            <a:r>
              <a:rPr lang="en-GB" sz="2030" i="1" dirty="0" smtClean="0"/>
              <a:t>Recognition</a:t>
            </a:r>
            <a:r>
              <a:rPr lang="en-GB" sz="2030" dirty="0" smtClean="0"/>
              <a:t>, pages 82–89</a:t>
            </a:r>
            <a:r>
              <a:rPr lang="en-GB" sz="2030" dirty="0"/>
              <a:t>, 2017</a:t>
            </a:r>
          </a:p>
          <a:p>
            <a:r>
              <a:rPr lang="fi-FI" sz="2030" dirty="0" smtClean="0"/>
              <a:t>[2]   </a:t>
            </a:r>
            <a:r>
              <a:rPr lang="fi-FI" sz="2030" dirty="0" smtClean="0"/>
              <a:t>Timo </a:t>
            </a:r>
            <a:r>
              <a:rPr lang="fi-FI" sz="2030" dirty="0"/>
              <a:t>Ojala, Matti Pietikainen, and Topi Maenpaa. Multiresolution </a:t>
            </a:r>
            <a:r>
              <a:rPr lang="en-GB" sz="2030" dirty="0" err="1"/>
              <a:t>gray</a:t>
            </a:r>
            <a:r>
              <a:rPr lang="en-GB" sz="2030" dirty="0"/>
              <a:t>-scale and rotation invariant texture classification with local binary patterns</a:t>
            </a:r>
            <a:r>
              <a:rPr lang="en-GB" sz="2030" dirty="0" smtClean="0"/>
              <a:t>.</a:t>
            </a:r>
            <a:r>
              <a:rPr lang="en-GB" sz="2030" i="1" dirty="0" smtClean="0"/>
              <a:t> </a:t>
            </a:r>
            <a:r>
              <a:rPr lang="en-GB" sz="2030" i="1" dirty="0"/>
              <a:t>IEEE Transactions on pattern analysis and </a:t>
            </a:r>
            <a:r>
              <a:rPr lang="en-GB" sz="2030" i="1" dirty="0" smtClean="0"/>
              <a:t>machine intelligence</a:t>
            </a:r>
            <a:r>
              <a:rPr lang="en-GB" sz="2030" dirty="0" smtClean="0"/>
              <a:t>, 24(7</a:t>
            </a:r>
            <a:r>
              <a:rPr lang="en-GB" sz="2030" dirty="0"/>
              <a:t>):971–987, 2002</a:t>
            </a:r>
            <a:r>
              <a:rPr lang="en-GB" sz="2030" dirty="0" smtClean="0"/>
              <a:t>.</a:t>
            </a:r>
            <a:endParaRPr lang="en-GB" sz="2030" dirty="0"/>
          </a:p>
          <a:p>
            <a:r>
              <a:rPr lang="en-GB" sz="2030" dirty="0" smtClean="0"/>
              <a:t>[3]   </a:t>
            </a:r>
            <a:r>
              <a:rPr lang="en-GB" sz="2030" dirty="0" smtClean="0"/>
              <a:t>Felix </a:t>
            </a:r>
            <a:r>
              <a:rPr lang="en-GB" sz="2030" dirty="0" err="1"/>
              <a:t>Juefei</a:t>
            </a:r>
            <a:r>
              <a:rPr lang="en-GB" sz="2030" dirty="0"/>
              <a:t>-Xu, Vishnu Naresh </a:t>
            </a:r>
            <a:r>
              <a:rPr lang="en-GB" sz="2030" dirty="0" err="1"/>
              <a:t>Boddeti</a:t>
            </a:r>
            <a:r>
              <a:rPr lang="en-GB" sz="2030" dirty="0"/>
              <a:t>, and </a:t>
            </a:r>
            <a:r>
              <a:rPr lang="en-GB" sz="2030" dirty="0" err="1"/>
              <a:t>Marios</a:t>
            </a:r>
            <a:r>
              <a:rPr lang="en-GB" sz="2030" dirty="0"/>
              <a:t> </a:t>
            </a:r>
            <a:r>
              <a:rPr lang="en-GB" sz="2030" dirty="0" err="1"/>
              <a:t>Savvides</a:t>
            </a:r>
            <a:r>
              <a:rPr lang="en-GB" sz="2030" dirty="0"/>
              <a:t>. </a:t>
            </a:r>
            <a:r>
              <a:rPr lang="en-GB" sz="2030" dirty="0" smtClean="0"/>
              <a:t>Local binary </a:t>
            </a:r>
            <a:r>
              <a:rPr lang="en-GB" sz="2030" dirty="0"/>
              <a:t>convolutional neural networks. </a:t>
            </a:r>
            <a:r>
              <a:rPr lang="en-GB" sz="2030" dirty="0" smtClean="0"/>
              <a:t>In </a:t>
            </a:r>
            <a:r>
              <a:rPr lang="en-GB" sz="2030" i="1" dirty="0" smtClean="0"/>
              <a:t>Computer </a:t>
            </a:r>
            <a:r>
              <a:rPr lang="en-GB" sz="2030" i="1" dirty="0"/>
              <a:t>Vision and </a:t>
            </a:r>
            <a:r>
              <a:rPr lang="en-GB" sz="2030" i="1" dirty="0" smtClean="0"/>
              <a:t>Pattern Recognition </a:t>
            </a:r>
            <a:r>
              <a:rPr lang="en-GB" sz="2030" i="1" dirty="0"/>
              <a:t>(CVPR), 2017 IEEE Conference </a:t>
            </a:r>
            <a:r>
              <a:rPr lang="en-GB" sz="2030" i="1" dirty="0" smtClean="0"/>
              <a:t>on,</a:t>
            </a:r>
            <a:r>
              <a:rPr lang="en-GB" sz="2030" dirty="0" smtClean="0"/>
              <a:t> </a:t>
            </a:r>
            <a:r>
              <a:rPr lang="en-GB" sz="2030" dirty="0"/>
              <a:t>volume 1. IEEE</a:t>
            </a:r>
            <a:r>
              <a:rPr lang="en-GB" sz="2030" dirty="0" smtClean="0"/>
              <a:t>, 2017.</a:t>
            </a:r>
            <a:endParaRPr lang="en-GB" sz="2030" dirty="0" smtClean="0"/>
          </a:p>
          <a:p>
            <a:r>
              <a:rPr lang="en-GB" sz="2030" dirty="0" smtClean="0"/>
              <a:t>[4]   </a:t>
            </a:r>
            <a:r>
              <a:rPr lang="en-GB" sz="2030" dirty="0" smtClean="0"/>
              <a:t>Lei </a:t>
            </a:r>
            <a:r>
              <a:rPr lang="en-GB" sz="2030" dirty="0"/>
              <a:t>Li, </a:t>
            </a:r>
            <a:r>
              <a:rPr lang="en-GB" sz="2030" dirty="0" err="1"/>
              <a:t>Xiaoyi</a:t>
            </a:r>
            <a:r>
              <a:rPr lang="en-GB" sz="2030" dirty="0"/>
              <a:t> Feng, </a:t>
            </a:r>
            <a:r>
              <a:rPr lang="en-GB" sz="2030" dirty="0" err="1"/>
              <a:t>Zhaoqiang</a:t>
            </a:r>
            <a:r>
              <a:rPr lang="en-GB" sz="2030" dirty="0"/>
              <a:t> Xia, </a:t>
            </a:r>
            <a:r>
              <a:rPr lang="en-GB" sz="2030" dirty="0" err="1"/>
              <a:t>Xiaoyue</a:t>
            </a:r>
            <a:r>
              <a:rPr lang="en-GB" sz="2030" dirty="0"/>
              <a:t> Jiang, and </a:t>
            </a:r>
            <a:r>
              <a:rPr lang="en-GB" sz="2030" dirty="0" err="1" smtClean="0"/>
              <a:t>Abdenour</a:t>
            </a:r>
            <a:r>
              <a:rPr lang="en-GB" sz="2030" dirty="0" smtClean="0"/>
              <a:t> </a:t>
            </a:r>
            <a:r>
              <a:rPr lang="en-GB" sz="2030" dirty="0" err="1" smtClean="0"/>
              <a:t>Hadid</a:t>
            </a:r>
            <a:r>
              <a:rPr lang="en-GB" sz="2030" dirty="0" smtClean="0"/>
              <a:t>. Face </a:t>
            </a:r>
            <a:r>
              <a:rPr lang="en-GB" sz="2030" dirty="0"/>
              <a:t>spoofing detection with local binary pattern </a:t>
            </a:r>
            <a:r>
              <a:rPr lang="en-GB" sz="2030" dirty="0" smtClean="0"/>
              <a:t>network. </a:t>
            </a:r>
            <a:r>
              <a:rPr lang="en-GB" sz="2030" i="1" dirty="0" smtClean="0"/>
              <a:t>Journal </a:t>
            </a:r>
            <a:r>
              <a:rPr lang="en-GB" sz="2030" i="1" dirty="0"/>
              <a:t>of Visual Communication and Image </a:t>
            </a:r>
            <a:r>
              <a:rPr lang="en-GB" sz="2030" i="1" dirty="0" smtClean="0"/>
              <a:t>Representation</a:t>
            </a:r>
            <a:r>
              <a:rPr lang="en-GB" sz="2030" dirty="0" smtClean="0"/>
              <a:t>, 54:182–192</a:t>
            </a:r>
            <a:r>
              <a:rPr lang="en-GB" sz="2030" dirty="0"/>
              <a:t>, </a:t>
            </a:r>
            <a:r>
              <a:rPr lang="en-GB" sz="2030" dirty="0" smtClean="0"/>
              <a:t>2018.</a:t>
            </a:r>
          </a:p>
          <a:p>
            <a:r>
              <a:rPr lang="sv-SE" sz="2030" dirty="0" smtClean="0"/>
              <a:t>[5]   </a:t>
            </a:r>
            <a:r>
              <a:rPr lang="en-GB" sz="2030" dirty="0" smtClean="0"/>
              <a:t>Diego </a:t>
            </a:r>
            <a:r>
              <a:rPr lang="en-GB" sz="2030" dirty="0"/>
              <a:t>Marcos, Michele </a:t>
            </a:r>
            <a:r>
              <a:rPr lang="en-GB" sz="2030" dirty="0" err="1"/>
              <a:t>Volpi</a:t>
            </a:r>
            <a:r>
              <a:rPr lang="en-GB" sz="2030" dirty="0"/>
              <a:t>, Nikos </a:t>
            </a:r>
            <a:r>
              <a:rPr lang="en-GB" sz="2030" dirty="0" err="1"/>
              <a:t>Komodakis</a:t>
            </a:r>
            <a:r>
              <a:rPr lang="en-GB" sz="2030" dirty="0"/>
              <a:t>, and </a:t>
            </a:r>
            <a:r>
              <a:rPr lang="en-GB" sz="2030" dirty="0" err="1"/>
              <a:t>Devis</a:t>
            </a:r>
            <a:r>
              <a:rPr lang="en-GB" sz="2030" dirty="0"/>
              <a:t> </a:t>
            </a:r>
            <a:r>
              <a:rPr lang="en-GB" sz="2030" dirty="0" err="1" smtClean="0"/>
              <a:t>Tuia</a:t>
            </a:r>
            <a:r>
              <a:rPr lang="en-GB" sz="2030" dirty="0" smtClean="0"/>
              <a:t>. Rotation </a:t>
            </a:r>
            <a:r>
              <a:rPr lang="en-GB" sz="2030" dirty="0" err="1"/>
              <a:t>equivariant</a:t>
            </a:r>
            <a:r>
              <a:rPr lang="en-GB" sz="2030" dirty="0"/>
              <a:t> vector field networks. </a:t>
            </a:r>
            <a:r>
              <a:rPr lang="en-GB" sz="2030" dirty="0" smtClean="0"/>
              <a:t>In </a:t>
            </a:r>
            <a:r>
              <a:rPr lang="en-GB" sz="2030" i="1" dirty="0" smtClean="0"/>
              <a:t>ICCV</a:t>
            </a:r>
            <a:r>
              <a:rPr lang="en-GB" sz="2030" dirty="0" smtClean="0"/>
              <a:t> , </a:t>
            </a:r>
            <a:r>
              <a:rPr lang="en-GB" sz="2030" dirty="0"/>
              <a:t>pages </a:t>
            </a:r>
            <a:r>
              <a:rPr lang="en-GB" sz="2030" dirty="0" smtClean="0"/>
              <a:t>5058–5067</a:t>
            </a:r>
            <a:r>
              <a:rPr lang="en-GB" sz="2030" dirty="0"/>
              <a:t>, 2017.</a:t>
            </a:r>
          </a:p>
          <a:p>
            <a:endParaRPr lang="en-GB" sz="2030" b="1" dirty="0"/>
          </a:p>
        </p:txBody>
      </p:sp>
      <p:sp>
        <p:nvSpPr>
          <p:cNvPr id="9" name="Right Arrow 8"/>
          <p:cNvSpPr/>
          <p:nvPr/>
        </p:nvSpPr>
        <p:spPr bwMode="auto">
          <a:xfrm>
            <a:off x="19010337" y="9843861"/>
            <a:ext cx="792088" cy="720080"/>
          </a:xfrm>
          <a:prstGeom prst="rightArrow">
            <a:avLst/>
          </a:prstGeom>
          <a:solidFill>
            <a:schemeClr val="tx1"/>
          </a:solidFill>
          <a:ln>
            <a:no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smtClean="0">
              <a:ln>
                <a:noFill/>
              </a:ln>
              <a:solidFill>
                <a:srgbClr val="000000"/>
              </a:solidFill>
              <a:effectLst/>
              <a:latin typeface="Arial" charset="0"/>
            </a:endParaRPr>
          </a:p>
        </p:txBody>
      </p:sp>
      <p:sp>
        <p:nvSpPr>
          <p:cNvPr id="10" name="TextBox 9"/>
          <p:cNvSpPr txBox="1"/>
          <p:nvPr/>
        </p:nvSpPr>
        <p:spPr>
          <a:xfrm>
            <a:off x="20183699" y="9178659"/>
            <a:ext cx="2787078" cy="800219"/>
          </a:xfrm>
          <a:prstGeom prst="rect">
            <a:avLst/>
          </a:prstGeom>
          <a:noFill/>
        </p:spPr>
        <p:txBody>
          <a:bodyPr wrap="square" rtlCol="0">
            <a:spAutoFit/>
          </a:bodyPr>
          <a:lstStyle/>
          <a:p>
            <a:r>
              <a:rPr lang="sv-SE" dirty="0" smtClean="0"/>
              <a:t>00110100</a:t>
            </a:r>
            <a:endParaRPr lang="en-GB" dirty="0"/>
          </a:p>
        </p:txBody>
      </p:sp>
      <p:sp>
        <p:nvSpPr>
          <p:cNvPr id="40" name="TextBox 39"/>
          <p:cNvSpPr txBox="1"/>
          <p:nvPr/>
        </p:nvSpPr>
        <p:spPr>
          <a:xfrm>
            <a:off x="20183699" y="10514873"/>
            <a:ext cx="2787078" cy="800219"/>
          </a:xfrm>
          <a:prstGeom prst="rect">
            <a:avLst/>
          </a:prstGeom>
          <a:noFill/>
        </p:spPr>
        <p:txBody>
          <a:bodyPr wrap="square" rtlCol="0">
            <a:spAutoFit/>
          </a:bodyPr>
          <a:lstStyle/>
          <a:p>
            <a:r>
              <a:rPr lang="sv-SE" dirty="0" smtClean="0"/>
              <a:t>00001101</a:t>
            </a:r>
            <a:endParaRPr lang="en-GB" dirty="0"/>
          </a:p>
        </p:txBody>
      </p:sp>
      <p:sp>
        <p:nvSpPr>
          <p:cNvPr id="39" name="TextBox 38"/>
          <p:cNvSpPr txBox="1"/>
          <p:nvPr/>
        </p:nvSpPr>
        <p:spPr>
          <a:xfrm>
            <a:off x="21202899" y="9858670"/>
            <a:ext cx="615750" cy="800219"/>
          </a:xfrm>
          <a:prstGeom prst="rect">
            <a:avLst/>
          </a:prstGeom>
          <a:noFill/>
        </p:spPr>
        <p:txBody>
          <a:bodyPr wrap="square" rtlCol="0">
            <a:spAutoFit/>
          </a:bodyPr>
          <a:lstStyle/>
          <a:p>
            <a:pPr algn="ctr"/>
            <a:r>
              <a:rPr lang="sv-SE" dirty="0" smtClean="0"/>
              <a:t>=</a:t>
            </a:r>
            <a:endParaRPr lang="en-GB" dirty="0"/>
          </a:p>
        </p:txBody>
      </p:sp>
      <p:sp>
        <p:nvSpPr>
          <p:cNvPr id="41" name="TextBox 40"/>
          <p:cNvSpPr txBox="1"/>
          <p:nvPr/>
        </p:nvSpPr>
        <p:spPr>
          <a:xfrm>
            <a:off x="23978889" y="3811268"/>
            <a:ext cx="7777893" cy="5189113"/>
          </a:xfrm>
          <a:prstGeom prst="rect">
            <a:avLst/>
          </a:prstGeom>
          <a:noFill/>
        </p:spPr>
        <p:txBody>
          <a:bodyPr wrap="square" rtlCol="0">
            <a:spAutoFit/>
          </a:bodyPr>
          <a:lstStyle/>
          <a:p>
            <a:r>
              <a:rPr lang="sv-SE" sz="3600" dirty="0" smtClean="0"/>
              <a:t>Three </a:t>
            </a:r>
            <a:r>
              <a:rPr lang="sv-SE" sz="3600" dirty="0" smtClean="0"/>
              <a:t>recently published </a:t>
            </a:r>
            <a:r>
              <a:rPr lang="sv-SE" sz="3600" dirty="0" smtClean="0"/>
              <a:t>LBP based </a:t>
            </a:r>
            <a:r>
              <a:rPr lang="sv-SE" sz="3600" dirty="0" smtClean="0"/>
              <a:t>architectures were </a:t>
            </a:r>
            <a:r>
              <a:rPr lang="sv-SE" sz="3600" dirty="0" smtClean="0"/>
              <a:t>implemented in this project, where the first two use LBPs directly in some form whereas the third model uses slightly different filters that share many properties with LBPs. [2] [3] [4]</a:t>
            </a:r>
            <a:endParaRPr lang="sv-SE" sz="3600" dirty="0"/>
          </a:p>
          <a:p>
            <a:r>
              <a:rPr lang="sv-SE" sz="3600" dirty="0" smtClean="0"/>
              <a:t>Two conventional CNNs </a:t>
            </a:r>
            <a:r>
              <a:rPr lang="sv-SE" sz="3600" dirty="0" smtClean="0"/>
              <a:t>were </a:t>
            </a:r>
            <a:r>
              <a:rPr lang="sv-SE" sz="3600" dirty="0" smtClean="0"/>
              <a:t>used for benchmarking, Resnet and VGG. </a:t>
            </a:r>
            <a:endParaRPr lang="en-GB" sz="3600" dirty="0"/>
          </a:p>
        </p:txBody>
      </p:sp>
      <p:graphicFrame>
        <p:nvGraphicFramePr>
          <p:cNvPr id="44" name="Table 43"/>
          <p:cNvGraphicFramePr>
            <a:graphicFrameLocks noGrp="1"/>
          </p:cNvGraphicFramePr>
          <p:nvPr>
            <p:extLst>
              <p:ext uri="{D42A27DB-BD31-4B8C-83A1-F6EECF244321}">
                <p14:modId xmlns:p14="http://schemas.microsoft.com/office/powerpoint/2010/main" val="1605349125"/>
              </p:ext>
            </p:extLst>
          </p:nvPr>
        </p:nvGraphicFramePr>
        <p:xfrm>
          <a:off x="24043704" y="11941208"/>
          <a:ext cx="7444798" cy="7209309"/>
        </p:xfrm>
        <a:graphic>
          <a:graphicData uri="http://schemas.openxmlformats.org/drawingml/2006/table">
            <a:tbl>
              <a:tblPr firstRow="1" bandRow="1">
                <a:tableStyleId>{5940675A-B579-460E-94D1-54222C63F5DA}</a:tableStyleId>
              </a:tblPr>
              <a:tblGrid>
                <a:gridCol w="2527816"/>
                <a:gridCol w="2435383"/>
                <a:gridCol w="2481599"/>
              </a:tblGrid>
              <a:tr h="1135182">
                <a:tc>
                  <a:txBody>
                    <a:bodyPr/>
                    <a:lstStyle/>
                    <a:p>
                      <a:pPr algn="ctr"/>
                      <a:r>
                        <a:rPr lang="sv-SE" sz="4000" dirty="0" smtClean="0"/>
                        <a:t>Model</a:t>
                      </a:r>
                      <a:endParaRPr lang="en-GB" sz="4000" dirty="0"/>
                    </a:p>
                  </a:txBody>
                  <a:tcPr marL="82307" marR="82307" anchor="ctr">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sv-SE" sz="4000" dirty="0" smtClean="0"/>
                        <a:t>Accuracy</a:t>
                      </a:r>
                      <a:endParaRPr lang="en-GB" sz="4000" dirty="0"/>
                    </a:p>
                  </a:txBody>
                  <a:tcPr marL="82307" marR="82307" anchor="ctr">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sv-SE" sz="4000" dirty="0" smtClean="0"/>
                        <a:t>F-Score</a:t>
                      </a:r>
                      <a:endParaRPr lang="en-GB" sz="4000" dirty="0"/>
                    </a:p>
                  </a:txBody>
                  <a:tcPr marL="82307" marR="8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150949">
                <a:tc>
                  <a:txBody>
                    <a:bodyPr/>
                    <a:lstStyle/>
                    <a:p>
                      <a:r>
                        <a:rPr lang="sv-SE" sz="4000" dirty="0" smtClean="0"/>
                        <a:t>Juefei-Xu </a:t>
                      </a:r>
                      <a:r>
                        <a:rPr lang="sv-SE" sz="4000" dirty="0" smtClean="0"/>
                        <a:t>[2]</a:t>
                      </a:r>
                      <a:endParaRPr lang="en-GB" sz="4000" dirty="0"/>
                    </a:p>
                  </a:txBody>
                  <a:tcPr marL="82307" marR="82307" anchor="ctr">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a:r>
                        <a:rPr lang="sv-SE" sz="4000" b="1" dirty="0" smtClean="0"/>
                        <a:t>81.03</a:t>
                      </a:r>
                      <a:endParaRPr lang="en-GB" sz="4000" b="1" dirty="0"/>
                    </a:p>
                  </a:txBody>
                  <a:tcPr marL="82307" marR="82307" anchor="ctr">
                    <a:lnL w="76200" cap="flat" cmpd="sng" algn="ctr">
                      <a:solidFill>
                        <a:schemeClr val="tx1"/>
                      </a:solidFill>
                      <a:prstDash val="solid"/>
                      <a:round/>
                      <a:headEnd type="none" w="med" len="med"/>
                      <a:tailEnd type="none" w="med" len="med"/>
                    </a:lnL>
                    <a:lnT w="76200" cap="flat" cmpd="sng" algn="ctr">
                      <a:solidFill>
                        <a:schemeClr val="tx1"/>
                      </a:solidFill>
                      <a:prstDash val="solid"/>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a:r>
                        <a:rPr lang="sv-SE" sz="4000" b="1" dirty="0" smtClean="0"/>
                        <a:t>84.85</a:t>
                      </a:r>
                      <a:endParaRPr lang="en-GB" sz="4000" b="1" dirty="0"/>
                    </a:p>
                  </a:txBody>
                  <a:tcPr marL="82307" marR="82307" anchor="ctr">
                    <a:lnT w="76200" cap="flat" cmpd="sng" algn="ctr">
                      <a:solidFill>
                        <a:schemeClr val="tx1"/>
                      </a:solidFill>
                      <a:prstDash val="solid"/>
                      <a:round/>
                      <a:headEnd type="none" w="med" len="med"/>
                      <a:tailEnd type="none" w="med" len="med"/>
                    </a:lnT>
                    <a:lnB w="38100" cap="flat" cmpd="sng" algn="ctr">
                      <a:solidFill>
                        <a:schemeClr val="tx1"/>
                      </a:solidFill>
                      <a:prstDash val="sysDot"/>
                      <a:round/>
                      <a:headEnd type="none" w="med" len="med"/>
                      <a:tailEnd type="none" w="med" len="med"/>
                    </a:lnB>
                  </a:tcPr>
                </a:tc>
              </a:tr>
              <a:tr h="1150949">
                <a:tc>
                  <a:txBody>
                    <a:bodyPr/>
                    <a:lstStyle/>
                    <a:p>
                      <a:r>
                        <a:rPr lang="sv-SE" sz="4000" dirty="0" smtClean="0"/>
                        <a:t>Li [3]</a:t>
                      </a:r>
                      <a:endParaRPr lang="en-GB" sz="4000" dirty="0"/>
                    </a:p>
                  </a:txBody>
                  <a:tcPr marL="82307" marR="82307" anchor="ctr">
                    <a:lnR w="76200" cap="flat" cmpd="sng" algn="ctr">
                      <a:solidFill>
                        <a:schemeClr val="tx1"/>
                      </a:solidFill>
                      <a:prstDash val="solid"/>
                      <a:round/>
                      <a:headEnd type="none" w="med" len="med"/>
                      <a:tailEnd type="none" w="med" len="med"/>
                    </a:ln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a:r>
                        <a:rPr lang="sv-SE" sz="4000" b="1" dirty="0" smtClean="0"/>
                        <a:t>78.57</a:t>
                      </a:r>
                      <a:endParaRPr lang="en-GB" sz="4000" b="1" dirty="0"/>
                    </a:p>
                  </a:txBody>
                  <a:tcPr marL="82307" marR="82307" anchor="ctr">
                    <a:lnL w="76200" cap="flat" cmpd="sng" algn="ctr">
                      <a:solidFill>
                        <a:schemeClr val="tx1"/>
                      </a:solidFill>
                      <a:prstDash val="solid"/>
                      <a:round/>
                      <a:headEnd type="none" w="med" len="med"/>
                      <a:tailEnd type="none" w="med" len="med"/>
                    </a:lnL>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a:r>
                        <a:rPr lang="sv-SE" sz="4000" b="1" dirty="0" smtClean="0"/>
                        <a:t>83.02</a:t>
                      </a:r>
                      <a:endParaRPr lang="en-GB" sz="4000" b="1" dirty="0"/>
                    </a:p>
                  </a:txBody>
                  <a:tcPr marL="82307" marR="82307"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r>
              <a:tr h="1150949">
                <a:tc>
                  <a:txBody>
                    <a:bodyPr/>
                    <a:lstStyle/>
                    <a:p>
                      <a:r>
                        <a:rPr lang="sv-SE" sz="4000" dirty="0" smtClean="0"/>
                        <a:t>Marcos [4]</a:t>
                      </a:r>
                      <a:endParaRPr lang="en-GB" sz="4000" dirty="0"/>
                    </a:p>
                  </a:txBody>
                  <a:tcPr marL="82307" marR="82307" anchor="ctr">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3810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sv-SE" sz="4000" b="1" dirty="0" smtClean="0"/>
                        <a:t>55.91</a:t>
                      </a:r>
                      <a:endParaRPr lang="en-GB" sz="4000" b="1" dirty="0"/>
                    </a:p>
                  </a:txBody>
                  <a:tcPr marL="82307" marR="82307" anchor="ctr">
                    <a:lnL w="76200" cap="flat" cmpd="sng" algn="ctr">
                      <a:solidFill>
                        <a:schemeClr val="tx1"/>
                      </a:solidFill>
                      <a:prstDash val="solid"/>
                      <a:round/>
                      <a:headEnd type="none" w="med" len="med"/>
                      <a:tailEnd type="none" w="med" len="med"/>
                    </a:lnL>
                    <a:lnT w="3810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sv-SE" sz="4000" b="1" dirty="0" smtClean="0"/>
                        <a:t>66.80</a:t>
                      </a:r>
                      <a:endParaRPr lang="en-GB" sz="4000" b="1" dirty="0"/>
                    </a:p>
                  </a:txBody>
                  <a:tcPr marL="82307" marR="82307" anchor="ctr">
                    <a:lnT w="3810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tcPr>
                </a:tc>
              </a:tr>
              <a:tr h="1150949">
                <a:tc>
                  <a:txBody>
                    <a:bodyPr/>
                    <a:lstStyle/>
                    <a:p>
                      <a:r>
                        <a:rPr lang="sv-SE" sz="4000" dirty="0" smtClean="0"/>
                        <a:t>ResNet</a:t>
                      </a:r>
                      <a:endParaRPr lang="en-GB" sz="4000" dirty="0"/>
                    </a:p>
                  </a:txBody>
                  <a:tcPr marL="82307" marR="82307" anchor="ctr">
                    <a:lnR w="762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a:r>
                        <a:rPr lang="sv-SE" sz="4000" b="1" dirty="0" smtClean="0"/>
                        <a:t>78.34</a:t>
                      </a:r>
                      <a:endParaRPr lang="en-GB" sz="4000" b="1" dirty="0"/>
                    </a:p>
                  </a:txBody>
                  <a:tcPr marL="82307" marR="82307" anchor="ctr">
                    <a:lnL w="762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a:r>
                        <a:rPr lang="sv-SE" sz="4000" b="1" dirty="0" smtClean="0"/>
                        <a:t>75.51</a:t>
                      </a:r>
                      <a:endParaRPr lang="en-GB" sz="4000" b="1" dirty="0"/>
                    </a:p>
                  </a:txBody>
                  <a:tcPr marL="82307" marR="82307" anchor="ctr">
                    <a:lnT w="38100" cap="flat" cmpd="sng" algn="ctr">
                      <a:solidFill>
                        <a:schemeClr val="tx1"/>
                      </a:solidFill>
                      <a:prstDash val="solid"/>
                      <a:round/>
                      <a:headEnd type="none" w="med" len="med"/>
                      <a:tailEnd type="none" w="med" len="med"/>
                    </a:lnT>
                    <a:lnB w="38100" cap="flat" cmpd="sng" algn="ctr">
                      <a:solidFill>
                        <a:schemeClr val="tx1"/>
                      </a:solidFill>
                      <a:prstDash val="sysDot"/>
                      <a:round/>
                      <a:headEnd type="none" w="med" len="med"/>
                      <a:tailEnd type="none" w="med" len="med"/>
                    </a:lnB>
                  </a:tcPr>
                </a:tc>
              </a:tr>
              <a:tr h="1150949">
                <a:tc>
                  <a:txBody>
                    <a:bodyPr/>
                    <a:lstStyle/>
                    <a:p>
                      <a:r>
                        <a:rPr lang="sv-SE" sz="4000" dirty="0" smtClean="0"/>
                        <a:t>VGG</a:t>
                      </a:r>
                      <a:endParaRPr lang="en-GB" sz="4000" dirty="0"/>
                    </a:p>
                  </a:txBody>
                  <a:tcPr marL="82307" marR="82307" anchor="ctr">
                    <a:lnR w="76200" cap="flat" cmpd="sng" algn="ctr">
                      <a:solidFill>
                        <a:schemeClr val="tx1"/>
                      </a:solidFill>
                      <a:prstDash val="solid"/>
                      <a:round/>
                      <a:headEnd type="none" w="med" len="med"/>
                      <a:tailEnd type="none" w="med" len="med"/>
                    </a:lnR>
                    <a:lnT w="38100" cap="flat" cmpd="sng" algn="ctr">
                      <a:solidFill>
                        <a:schemeClr val="tx1"/>
                      </a:solidFill>
                      <a:prstDash val="sysDot"/>
                      <a:round/>
                      <a:headEnd type="none" w="med" len="med"/>
                      <a:tailEnd type="none" w="med" len="med"/>
                    </a:lnT>
                  </a:tcPr>
                </a:tc>
                <a:tc>
                  <a:txBody>
                    <a:bodyPr/>
                    <a:lstStyle/>
                    <a:p>
                      <a:pPr algn="ctr"/>
                      <a:r>
                        <a:rPr lang="en-GB" sz="4000" b="1" i="0" kern="1200" dirty="0" smtClean="0">
                          <a:solidFill>
                            <a:schemeClr val="tx1"/>
                          </a:solidFill>
                          <a:effectLst/>
                          <a:latin typeface="+mn-lt"/>
                          <a:ea typeface="+mn-ea"/>
                          <a:cs typeface="+mn-cs"/>
                        </a:rPr>
                        <a:t>80.66</a:t>
                      </a:r>
                      <a:endParaRPr lang="en-GB" sz="4000" b="1" dirty="0"/>
                    </a:p>
                  </a:txBody>
                  <a:tcPr marL="82307" marR="82307" anchor="ctr">
                    <a:lnL w="76200" cap="flat" cmpd="sng" algn="ctr">
                      <a:solidFill>
                        <a:schemeClr val="tx1"/>
                      </a:solidFill>
                      <a:prstDash val="solid"/>
                      <a:round/>
                      <a:headEnd type="none" w="med" len="med"/>
                      <a:tailEnd type="none" w="med" len="med"/>
                    </a:lnL>
                    <a:lnT w="38100" cap="flat" cmpd="sng" algn="ctr">
                      <a:solidFill>
                        <a:schemeClr val="tx1"/>
                      </a:solidFill>
                      <a:prstDash val="sysDot"/>
                      <a:round/>
                      <a:headEnd type="none" w="med" len="med"/>
                      <a:tailEnd type="none" w="med" len="med"/>
                    </a:lnT>
                  </a:tcPr>
                </a:tc>
                <a:tc>
                  <a:txBody>
                    <a:bodyPr/>
                    <a:lstStyle/>
                    <a:p>
                      <a:pPr algn="ctr"/>
                      <a:r>
                        <a:rPr lang="sv-SE" sz="4000" b="1" dirty="0" smtClean="0"/>
                        <a:t>77.68</a:t>
                      </a:r>
                      <a:endParaRPr lang="en-GB" sz="4000" b="1" dirty="0"/>
                    </a:p>
                  </a:txBody>
                  <a:tcPr marL="82307" marR="82307" anchor="ctr">
                    <a:lnT w="38100" cap="flat" cmpd="sng" algn="ctr">
                      <a:solidFill>
                        <a:schemeClr val="tx1"/>
                      </a:solidFill>
                      <a:prstDash val="sysDot"/>
                      <a:round/>
                      <a:headEnd type="none" w="med" len="med"/>
                      <a:tailEnd type="none" w="med" len="med"/>
                    </a:lnT>
                  </a:tcPr>
                </a:tc>
              </a:tr>
            </a:tbl>
          </a:graphicData>
        </a:graphic>
      </p:graphicFrame>
      <p:sp>
        <p:nvSpPr>
          <p:cNvPr id="46" name="TextBox 45"/>
          <p:cNvSpPr txBox="1"/>
          <p:nvPr/>
        </p:nvSpPr>
        <p:spPr>
          <a:xfrm>
            <a:off x="23978889" y="19069999"/>
            <a:ext cx="7992887" cy="2603790"/>
          </a:xfrm>
          <a:prstGeom prst="rect">
            <a:avLst/>
          </a:prstGeom>
          <a:noFill/>
        </p:spPr>
        <p:txBody>
          <a:bodyPr wrap="square" rtlCol="0">
            <a:spAutoFit/>
          </a:bodyPr>
          <a:lstStyle/>
          <a:p>
            <a:endParaRPr lang="sv-SE" sz="700" dirty="0" smtClean="0"/>
          </a:p>
          <a:p>
            <a:r>
              <a:rPr lang="sv-SE" sz="3600" dirty="0" smtClean="0"/>
              <a:t>Juefei-Xu, </a:t>
            </a:r>
            <a:r>
              <a:rPr lang="sv-SE" sz="3600" dirty="0" smtClean="0"/>
              <a:t>Li, and Marcos </a:t>
            </a:r>
            <a:r>
              <a:rPr lang="sv-SE" sz="3600" dirty="0" smtClean="0"/>
              <a:t>are the </a:t>
            </a:r>
            <a:r>
              <a:rPr lang="sv-SE" sz="3600" dirty="0" smtClean="0"/>
              <a:t>three LBP architechtures used in this project. </a:t>
            </a:r>
            <a:r>
              <a:rPr lang="sv-SE" sz="3600" smtClean="0"/>
              <a:t>ResNet </a:t>
            </a:r>
            <a:r>
              <a:rPr lang="sv-SE" sz="3600" dirty="0" smtClean="0"/>
              <a:t>and VGG are benchmark </a:t>
            </a:r>
            <a:r>
              <a:rPr lang="sv-SE" sz="3600" dirty="0" smtClean="0"/>
              <a:t>CNNs [1]. </a:t>
            </a:r>
            <a:endParaRPr lang="en-GB" sz="3600" dirty="0"/>
          </a:p>
        </p:txBody>
      </p:sp>
      <p:pic>
        <p:nvPicPr>
          <p:cNvPr id="37"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976933" y="8280301"/>
            <a:ext cx="3670453" cy="4583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975094107"/>
              </p:ext>
            </p:extLst>
          </p:nvPr>
        </p:nvGraphicFramePr>
        <p:xfrm>
          <a:off x="7127817" y="10512553"/>
          <a:ext cx="9009390" cy="9433045"/>
        </p:xfrm>
        <a:graphic>
          <a:graphicData uri="http://schemas.openxmlformats.org/drawingml/2006/table">
            <a:tbl>
              <a:tblPr firstRow="1" bandRow="1">
                <a:tableStyleId>{5940675A-B579-460E-94D1-54222C63F5DA}</a:tableStyleId>
              </a:tblPr>
              <a:tblGrid>
                <a:gridCol w="1801878"/>
                <a:gridCol w="1801878"/>
                <a:gridCol w="1801878"/>
                <a:gridCol w="1801878"/>
                <a:gridCol w="1801878"/>
              </a:tblGrid>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bl>
          </a:graphicData>
        </a:graphic>
      </p:graphicFrame>
      <p:sp>
        <p:nvSpPr>
          <p:cNvPr id="6" name="Oval 5"/>
          <p:cNvSpPr/>
          <p:nvPr/>
        </p:nvSpPr>
        <p:spPr bwMode="auto">
          <a:xfrm>
            <a:off x="11047315" y="14689011"/>
            <a:ext cx="1010758" cy="1013330"/>
          </a:xfrm>
          <a:prstGeom prst="ellipse">
            <a:avLst/>
          </a:prstGeom>
          <a:solidFill>
            <a:srgbClr val="FF0000"/>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7" name="Oval 6"/>
          <p:cNvSpPr/>
          <p:nvPr/>
        </p:nvSpPr>
        <p:spPr bwMode="auto">
          <a:xfrm>
            <a:off x="10964325" y="11016606"/>
            <a:ext cx="1086077" cy="1013330"/>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10971996" y="18613450"/>
            <a:ext cx="1086077" cy="1013330"/>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9" name="Oval 8"/>
          <p:cNvSpPr/>
          <p:nvPr/>
        </p:nvSpPr>
        <p:spPr bwMode="auto">
          <a:xfrm>
            <a:off x="14577804" y="14766237"/>
            <a:ext cx="1086077" cy="1013330"/>
          </a:xfrm>
          <a:prstGeom prst="ellipse">
            <a:avLst/>
          </a:prstGeom>
          <a:solidFill>
            <a:schemeClr val="bg1"/>
          </a:solidFill>
          <a:ln w="38100">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w="57150">
                <a:solidFill>
                  <a:schemeClr val="tx1"/>
                </a:solidFill>
              </a:ln>
              <a:solidFill>
                <a:schemeClr val="tx1"/>
              </a:solidFill>
              <a:effectLst/>
              <a:latin typeface="Arial" charset="0"/>
            </a:endParaRPr>
          </a:p>
        </p:txBody>
      </p:sp>
      <p:sp>
        <p:nvSpPr>
          <p:cNvPr id="10" name="Oval 9"/>
          <p:cNvSpPr/>
          <p:nvPr/>
        </p:nvSpPr>
        <p:spPr bwMode="auto">
          <a:xfrm>
            <a:off x="7399457" y="14761022"/>
            <a:ext cx="1086077" cy="1013330"/>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11" name="Oval 10"/>
          <p:cNvSpPr/>
          <p:nvPr/>
        </p:nvSpPr>
        <p:spPr bwMode="auto">
          <a:xfrm>
            <a:off x="8436510" y="12096726"/>
            <a:ext cx="1086077" cy="1013330"/>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12" name="Oval 11"/>
          <p:cNvSpPr/>
          <p:nvPr/>
        </p:nvSpPr>
        <p:spPr bwMode="auto">
          <a:xfrm>
            <a:off x="13540752" y="12168734"/>
            <a:ext cx="1086077" cy="1013330"/>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13" name="Oval 12"/>
          <p:cNvSpPr/>
          <p:nvPr/>
        </p:nvSpPr>
        <p:spPr bwMode="auto">
          <a:xfrm>
            <a:off x="8355490" y="17425318"/>
            <a:ext cx="1086077" cy="1013330"/>
          </a:xfrm>
          <a:prstGeom prst="ellipse">
            <a:avLst/>
          </a:prstGeom>
          <a:solidFill>
            <a:schemeClr val="bg1"/>
          </a:solidFill>
          <a:ln w="38100">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14" name="Oval 13"/>
          <p:cNvSpPr/>
          <p:nvPr/>
        </p:nvSpPr>
        <p:spPr bwMode="auto">
          <a:xfrm>
            <a:off x="13621772" y="17425318"/>
            <a:ext cx="1086077" cy="1013330"/>
          </a:xfrm>
          <a:prstGeom prst="ellipse">
            <a:avLst/>
          </a:prstGeom>
          <a:solidFill>
            <a:schemeClr val="bg1"/>
          </a:solidFill>
          <a:ln w="38100">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15" name="TextBox 14"/>
          <p:cNvSpPr txBox="1"/>
          <p:nvPr/>
        </p:nvSpPr>
        <p:spPr>
          <a:xfrm>
            <a:off x="7192632" y="20205753"/>
            <a:ext cx="8620498" cy="1107996"/>
          </a:xfrm>
          <a:prstGeom prst="rect">
            <a:avLst/>
          </a:prstGeom>
          <a:noFill/>
        </p:spPr>
        <p:txBody>
          <a:bodyPr wrap="square" rtlCol="0">
            <a:spAutoFit/>
          </a:bodyPr>
          <a:lstStyle/>
          <a:p>
            <a:pPr algn="ctr"/>
            <a:r>
              <a:rPr lang="sv-SE" sz="6600" b="1" dirty="0" smtClean="0"/>
              <a:t>P = 8, R = 2</a:t>
            </a:r>
            <a:endParaRPr lang="en-GB" sz="6600" b="1" dirty="0"/>
          </a:p>
        </p:txBody>
      </p:sp>
      <p:sp>
        <p:nvSpPr>
          <p:cNvPr id="16" name="TextBox 15"/>
          <p:cNvSpPr txBox="1"/>
          <p:nvPr/>
        </p:nvSpPr>
        <p:spPr>
          <a:xfrm>
            <a:off x="8096339" y="11210271"/>
            <a:ext cx="587056" cy="1246495"/>
          </a:xfrm>
          <a:prstGeom prst="rect">
            <a:avLst/>
          </a:prstGeom>
          <a:noFill/>
        </p:spPr>
        <p:txBody>
          <a:bodyPr wrap="square" rtlCol="0">
            <a:spAutoFit/>
          </a:bodyPr>
          <a:lstStyle/>
          <a:p>
            <a:r>
              <a:rPr lang="sv-SE" sz="7500" b="1" dirty="0" smtClean="0"/>
              <a:t>0</a:t>
            </a:r>
            <a:endParaRPr lang="en-GB" sz="7500" b="1" dirty="0"/>
          </a:p>
        </p:txBody>
      </p:sp>
      <p:sp>
        <p:nvSpPr>
          <p:cNvPr id="17" name="TextBox 16"/>
          <p:cNvSpPr txBox="1"/>
          <p:nvPr/>
        </p:nvSpPr>
        <p:spPr>
          <a:xfrm>
            <a:off x="10559339" y="10368534"/>
            <a:ext cx="587056" cy="1246495"/>
          </a:xfrm>
          <a:prstGeom prst="rect">
            <a:avLst/>
          </a:prstGeom>
          <a:noFill/>
        </p:spPr>
        <p:txBody>
          <a:bodyPr wrap="square" rtlCol="0">
            <a:spAutoFit/>
          </a:bodyPr>
          <a:lstStyle/>
          <a:p>
            <a:r>
              <a:rPr lang="sv-SE" sz="7500" b="1" dirty="0" smtClean="0"/>
              <a:t>0</a:t>
            </a:r>
            <a:endParaRPr lang="en-GB" sz="7500" b="1" dirty="0"/>
          </a:p>
        </p:txBody>
      </p:sp>
      <p:sp>
        <p:nvSpPr>
          <p:cNvPr id="18" name="TextBox 17"/>
          <p:cNvSpPr txBox="1"/>
          <p:nvPr/>
        </p:nvSpPr>
        <p:spPr>
          <a:xfrm>
            <a:off x="13414947" y="11210271"/>
            <a:ext cx="587056" cy="1246495"/>
          </a:xfrm>
          <a:prstGeom prst="rect">
            <a:avLst/>
          </a:prstGeom>
          <a:noFill/>
        </p:spPr>
        <p:txBody>
          <a:bodyPr wrap="square" rtlCol="0">
            <a:spAutoFit/>
          </a:bodyPr>
          <a:lstStyle/>
          <a:p>
            <a:r>
              <a:rPr lang="sv-SE" sz="7500" b="1" dirty="0" smtClean="0"/>
              <a:t>0</a:t>
            </a:r>
            <a:endParaRPr lang="en-GB" sz="7500" b="1" dirty="0"/>
          </a:p>
        </p:txBody>
      </p:sp>
      <p:sp>
        <p:nvSpPr>
          <p:cNvPr id="19" name="TextBox 18"/>
          <p:cNvSpPr txBox="1"/>
          <p:nvPr/>
        </p:nvSpPr>
        <p:spPr>
          <a:xfrm>
            <a:off x="7352815" y="13591752"/>
            <a:ext cx="587056" cy="1246495"/>
          </a:xfrm>
          <a:prstGeom prst="rect">
            <a:avLst/>
          </a:prstGeom>
          <a:noFill/>
        </p:spPr>
        <p:txBody>
          <a:bodyPr wrap="square" rtlCol="0">
            <a:spAutoFit/>
          </a:bodyPr>
          <a:lstStyle/>
          <a:p>
            <a:r>
              <a:rPr lang="sv-SE" sz="7500" b="1" dirty="0" smtClean="0"/>
              <a:t>0</a:t>
            </a:r>
            <a:endParaRPr lang="en-GB" sz="7500" b="1" dirty="0"/>
          </a:p>
        </p:txBody>
      </p:sp>
      <p:sp>
        <p:nvSpPr>
          <p:cNvPr id="20" name="TextBox 19"/>
          <p:cNvSpPr txBox="1"/>
          <p:nvPr/>
        </p:nvSpPr>
        <p:spPr>
          <a:xfrm>
            <a:off x="10753786" y="17546975"/>
            <a:ext cx="587056" cy="1246495"/>
          </a:xfrm>
          <a:prstGeom prst="rect">
            <a:avLst/>
          </a:prstGeom>
          <a:noFill/>
        </p:spPr>
        <p:txBody>
          <a:bodyPr wrap="square" rtlCol="0">
            <a:spAutoFit/>
          </a:bodyPr>
          <a:lstStyle/>
          <a:p>
            <a:r>
              <a:rPr lang="sv-SE" sz="7500" b="1" dirty="0" smtClean="0"/>
              <a:t>0</a:t>
            </a:r>
            <a:endParaRPr lang="en-GB" sz="7500" b="1" dirty="0"/>
          </a:p>
        </p:txBody>
      </p:sp>
      <p:sp>
        <p:nvSpPr>
          <p:cNvPr id="21" name="TextBox 20"/>
          <p:cNvSpPr txBox="1"/>
          <p:nvPr/>
        </p:nvSpPr>
        <p:spPr>
          <a:xfrm>
            <a:off x="8054289" y="16405462"/>
            <a:ext cx="587056" cy="1246495"/>
          </a:xfrm>
          <a:prstGeom prst="rect">
            <a:avLst/>
          </a:prstGeom>
          <a:noFill/>
        </p:spPr>
        <p:txBody>
          <a:bodyPr wrap="square" rtlCol="0">
            <a:spAutoFit/>
          </a:bodyPr>
          <a:lstStyle/>
          <a:p>
            <a:r>
              <a:rPr lang="sv-SE" sz="7500" b="1" dirty="0"/>
              <a:t>1</a:t>
            </a:r>
            <a:endParaRPr lang="en-GB" sz="7500" b="1" dirty="0"/>
          </a:p>
        </p:txBody>
      </p:sp>
      <p:sp>
        <p:nvSpPr>
          <p:cNvPr id="22" name="TextBox 21"/>
          <p:cNvSpPr txBox="1"/>
          <p:nvPr/>
        </p:nvSpPr>
        <p:spPr>
          <a:xfrm>
            <a:off x="13476049" y="16250831"/>
            <a:ext cx="587056" cy="1246495"/>
          </a:xfrm>
          <a:prstGeom prst="rect">
            <a:avLst/>
          </a:prstGeom>
          <a:noFill/>
        </p:spPr>
        <p:txBody>
          <a:bodyPr wrap="square" rtlCol="0">
            <a:spAutoFit/>
          </a:bodyPr>
          <a:lstStyle/>
          <a:p>
            <a:r>
              <a:rPr lang="sv-SE" sz="7500" b="1" dirty="0"/>
              <a:t>1</a:t>
            </a:r>
            <a:endParaRPr lang="en-GB" sz="7500" b="1" dirty="0"/>
          </a:p>
        </p:txBody>
      </p:sp>
      <p:sp>
        <p:nvSpPr>
          <p:cNvPr id="23" name="TextBox 22"/>
          <p:cNvSpPr txBox="1"/>
          <p:nvPr/>
        </p:nvSpPr>
        <p:spPr>
          <a:xfrm>
            <a:off x="14414320" y="13658543"/>
            <a:ext cx="587056" cy="1246495"/>
          </a:xfrm>
          <a:prstGeom prst="rect">
            <a:avLst/>
          </a:prstGeom>
          <a:noFill/>
        </p:spPr>
        <p:txBody>
          <a:bodyPr wrap="square" rtlCol="0">
            <a:spAutoFit/>
          </a:bodyPr>
          <a:lstStyle/>
          <a:p>
            <a:r>
              <a:rPr lang="sv-SE" sz="7500" b="1" dirty="0"/>
              <a:t>1</a:t>
            </a:r>
            <a:endParaRPr lang="en-GB" sz="7500" b="1" dirty="0"/>
          </a:p>
        </p:txBody>
      </p:sp>
      <p:graphicFrame>
        <p:nvGraphicFramePr>
          <p:cNvPr id="24" name="Table 23"/>
          <p:cNvGraphicFramePr>
            <a:graphicFrameLocks noGrp="1"/>
          </p:cNvGraphicFramePr>
          <p:nvPr>
            <p:extLst>
              <p:ext uri="{D42A27DB-BD31-4B8C-83A1-F6EECF244321}">
                <p14:modId xmlns:p14="http://schemas.microsoft.com/office/powerpoint/2010/main" val="1691522350"/>
              </p:ext>
            </p:extLst>
          </p:nvPr>
        </p:nvGraphicFramePr>
        <p:xfrm>
          <a:off x="19305562" y="10085980"/>
          <a:ext cx="9009390" cy="9433045"/>
        </p:xfrm>
        <a:graphic>
          <a:graphicData uri="http://schemas.openxmlformats.org/drawingml/2006/table">
            <a:tbl>
              <a:tblPr firstRow="1" bandRow="1">
                <a:tableStyleId>{5940675A-B579-460E-94D1-54222C63F5DA}</a:tableStyleId>
              </a:tblPr>
              <a:tblGrid>
                <a:gridCol w="1801878"/>
                <a:gridCol w="1801878"/>
                <a:gridCol w="1801878"/>
                <a:gridCol w="1801878"/>
                <a:gridCol w="1801878"/>
              </a:tblGrid>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bl>
          </a:graphicData>
        </a:graphic>
      </p:graphicFrame>
      <p:sp>
        <p:nvSpPr>
          <p:cNvPr id="25" name="Oval 24"/>
          <p:cNvSpPr/>
          <p:nvPr/>
        </p:nvSpPr>
        <p:spPr bwMode="auto">
          <a:xfrm>
            <a:off x="23225060" y="14262438"/>
            <a:ext cx="1010758" cy="1013330"/>
          </a:xfrm>
          <a:prstGeom prst="ellipse">
            <a:avLst/>
          </a:prstGeom>
          <a:solidFill>
            <a:srgbClr val="FF0000"/>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26" name="Oval 25"/>
          <p:cNvSpPr/>
          <p:nvPr/>
        </p:nvSpPr>
        <p:spPr bwMode="auto">
          <a:xfrm>
            <a:off x="23142070" y="10590033"/>
            <a:ext cx="1086077" cy="1013330"/>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23149741" y="18186877"/>
            <a:ext cx="1086077" cy="1013330"/>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28" name="Oval 27"/>
          <p:cNvSpPr/>
          <p:nvPr/>
        </p:nvSpPr>
        <p:spPr bwMode="auto">
          <a:xfrm>
            <a:off x="26755549" y="14339664"/>
            <a:ext cx="1086077" cy="1013330"/>
          </a:xfrm>
          <a:prstGeom prst="ellipse">
            <a:avLst/>
          </a:prstGeom>
          <a:solidFill>
            <a:schemeClr val="bg1"/>
          </a:solidFill>
          <a:ln w="38100">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w="57150">
                <a:solidFill>
                  <a:schemeClr val="tx1"/>
                </a:solidFill>
              </a:ln>
              <a:solidFill>
                <a:schemeClr val="tx1"/>
              </a:solidFill>
              <a:effectLst/>
              <a:latin typeface="Arial" charset="0"/>
            </a:endParaRPr>
          </a:p>
        </p:txBody>
      </p:sp>
      <p:sp>
        <p:nvSpPr>
          <p:cNvPr id="29" name="Oval 28"/>
          <p:cNvSpPr/>
          <p:nvPr/>
        </p:nvSpPr>
        <p:spPr bwMode="auto">
          <a:xfrm>
            <a:off x="19577202" y="14334449"/>
            <a:ext cx="1086077" cy="1013330"/>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30" name="Oval 29"/>
          <p:cNvSpPr/>
          <p:nvPr/>
        </p:nvSpPr>
        <p:spPr bwMode="auto">
          <a:xfrm>
            <a:off x="20614255" y="11670153"/>
            <a:ext cx="1086077" cy="1013330"/>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31" name="Oval 30"/>
          <p:cNvSpPr/>
          <p:nvPr/>
        </p:nvSpPr>
        <p:spPr bwMode="auto">
          <a:xfrm>
            <a:off x="25718497" y="11742161"/>
            <a:ext cx="1086077" cy="1013330"/>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32" name="Oval 31"/>
          <p:cNvSpPr/>
          <p:nvPr/>
        </p:nvSpPr>
        <p:spPr bwMode="auto">
          <a:xfrm>
            <a:off x="20533235" y="16998745"/>
            <a:ext cx="1086077" cy="1013330"/>
          </a:xfrm>
          <a:prstGeom prst="ellipse">
            <a:avLst/>
          </a:prstGeom>
          <a:solidFill>
            <a:schemeClr val="bg1"/>
          </a:solidFill>
          <a:ln w="38100">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33" name="Oval 32"/>
          <p:cNvSpPr/>
          <p:nvPr/>
        </p:nvSpPr>
        <p:spPr bwMode="auto">
          <a:xfrm>
            <a:off x="25799517" y="16998745"/>
            <a:ext cx="1086077" cy="1013330"/>
          </a:xfrm>
          <a:prstGeom prst="ellipse">
            <a:avLst/>
          </a:prstGeom>
          <a:solidFill>
            <a:schemeClr val="bg1"/>
          </a:solidFill>
          <a:ln w="38100">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34" name="TextBox 33"/>
          <p:cNvSpPr txBox="1"/>
          <p:nvPr/>
        </p:nvSpPr>
        <p:spPr>
          <a:xfrm>
            <a:off x="19370377" y="19779180"/>
            <a:ext cx="8620498" cy="1107996"/>
          </a:xfrm>
          <a:prstGeom prst="rect">
            <a:avLst/>
          </a:prstGeom>
          <a:noFill/>
        </p:spPr>
        <p:txBody>
          <a:bodyPr wrap="square" rtlCol="0">
            <a:spAutoFit/>
          </a:bodyPr>
          <a:lstStyle/>
          <a:p>
            <a:pPr algn="ctr"/>
            <a:r>
              <a:rPr lang="sv-SE" sz="6600" b="1" dirty="0" smtClean="0"/>
              <a:t>P = 8, R = 2</a:t>
            </a:r>
            <a:endParaRPr lang="en-GB" sz="6600" b="1"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58073" y="1706018"/>
            <a:ext cx="5149290" cy="6430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0295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Standardformgivning">
  <a:themeElements>
    <a:clrScheme name="">
      <a:dk1>
        <a:srgbClr val="000000"/>
      </a:dk1>
      <a:lt1>
        <a:srgbClr val="FFFFFF"/>
      </a:lt1>
      <a:dk2>
        <a:srgbClr val="666666"/>
      </a:dk2>
      <a:lt2>
        <a:srgbClr val="808080"/>
      </a:lt2>
      <a:accent1>
        <a:srgbClr val="C7D6EA"/>
      </a:accent1>
      <a:accent2>
        <a:srgbClr val="F9E7C9"/>
      </a:accent2>
      <a:accent3>
        <a:srgbClr val="FFFFFF"/>
      </a:accent3>
      <a:accent4>
        <a:srgbClr val="000000"/>
      </a:accent4>
      <a:accent5>
        <a:srgbClr val="E0E8F3"/>
      </a:accent5>
      <a:accent6>
        <a:srgbClr val="E2D1B6"/>
      </a:accent6>
      <a:hlink>
        <a:srgbClr val="B9D3C6"/>
      </a:hlink>
      <a:folHlink>
        <a:srgbClr val="990000"/>
      </a:folHlink>
    </a:clrScheme>
    <a:fontScheme name="Standardformgivn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0" tIns="228600" rIns="457200" bIns="22860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sv-SE" sz="4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0" tIns="228600" rIns="457200" bIns="22860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sv-SE" sz="4600" b="0" i="0" u="none" strike="noStrike" cap="none" normalizeH="0" baseline="0" smtClean="0">
            <a:ln>
              <a:noFill/>
            </a:ln>
            <a:solidFill>
              <a:srgbClr val="000000"/>
            </a:solidFill>
            <a:effectLst/>
            <a:latin typeface="Arial" charset="0"/>
          </a:defRPr>
        </a:defPPr>
      </a:lstStyle>
    </a:lnDef>
  </a:objectDefaults>
  <a:extraClrSchemeLst>
    <a:extraClrScheme>
      <a:clrScheme name="Standardformgivni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formgivn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formgivni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formgivn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formgivn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formgivn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formgivn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3449</TotalTime>
  <Words>565</Words>
  <Application>Microsoft Office PowerPoint</Application>
  <PresentationFormat>Custom</PresentationFormat>
  <Paragraphs>91</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Standardformgivning</vt:lpstr>
      <vt:lpstr>Detecting Cancer with Texture</vt:lpstr>
      <vt:lpstr>PowerPoint Presentation</vt:lpstr>
    </vt:vector>
  </TitlesOfParts>
  <Company>Kopieringshuset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Lena Pettersson</dc:creator>
  <cp:lastModifiedBy>HP Inc.</cp:lastModifiedBy>
  <cp:revision>111</cp:revision>
  <dcterms:created xsi:type="dcterms:W3CDTF">2001-10-15T06:35:57Z</dcterms:created>
  <dcterms:modified xsi:type="dcterms:W3CDTF">2018-12-09T16:15:42Z</dcterms:modified>
</cp:coreProperties>
</file>