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67" r:id="rId9"/>
    <p:sldId id="268" r:id="rId10"/>
    <p:sldId id="269" r:id="rId11"/>
    <p:sldId id="270" r:id="rId1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89484" autoAdjust="0"/>
  </p:normalViewPr>
  <p:slideViewPr>
    <p:cSldViewPr>
      <p:cViewPr>
        <p:scale>
          <a:sx n="18" d="100"/>
          <a:sy n="18" d="100"/>
        </p:scale>
        <p:origin x="-2562" y="-966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Sladoje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3959821"/>
            <a:ext cx="27779663" cy="17640300"/>
          </a:xfrm>
        </p:spPr>
        <p:txBody>
          <a:bodyPr/>
          <a:lstStyle/>
          <a:p>
            <a:r>
              <a:rPr lang="sv-SE" sz="8000" dirty="0" smtClean="0"/>
              <a:t>Compare </a:t>
            </a:r>
            <a:r>
              <a:rPr lang="sv-SE" sz="8000" dirty="0" smtClean="0"/>
              <a:t>ability of methods to classify cell images as healthy or </a:t>
            </a:r>
            <a:r>
              <a:rPr lang="sv-SE" sz="8000" dirty="0" smtClean="0"/>
              <a:t>cancerous</a:t>
            </a:r>
          </a:p>
          <a:p>
            <a:r>
              <a:rPr lang="en-GB" sz="8000" dirty="0" smtClean="0"/>
              <a:t>Evaluate power of texture descriptors, in </a:t>
            </a:r>
            <a:r>
              <a:rPr lang="en-GB" sz="8000" dirty="0"/>
              <a:t>particular </a:t>
            </a:r>
            <a:r>
              <a:rPr lang="en-GB" sz="8000" dirty="0" smtClean="0"/>
              <a:t>LBPs, to improve </a:t>
            </a:r>
            <a:r>
              <a:rPr lang="en-GB" sz="8000" dirty="0"/>
              <a:t>the performance of </a:t>
            </a:r>
            <a:r>
              <a:rPr lang="en-GB" sz="8000" dirty="0" smtClean="0"/>
              <a:t>purely </a:t>
            </a:r>
            <a:r>
              <a:rPr lang="en-GB" sz="8000" dirty="0"/>
              <a:t>CNN-based </a:t>
            </a:r>
            <a:r>
              <a:rPr lang="en-GB" sz="8000" dirty="0" smtClean="0"/>
              <a:t>approaches</a:t>
            </a:r>
          </a:p>
          <a:p>
            <a:r>
              <a:rPr lang="sv-SE" sz="8000" dirty="0" smtClean="0"/>
              <a:t>Implement </a:t>
            </a:r>
            <a:r>
              <a:rPr lang="sv-SE" sz="8000" dirty="0" smtClean="0"/>
              <a:t>and compare three </a:t>
            </a:r>
            <a:r>
              <a:rPr lang="sv-SE" sz="8000" dirty="0" smtClean="0"/>
              <a:t>recently published models</a:t>
            </a:r>
            <a:endParaRPr lang="sv-SE" sz="8000" dirty="0" smtClean="0"/>
          </a:p>
          <a:p>
            <a:pPr marL="0" indent="0">
              <a:buNone/>
            </a:pPr>
            <a:r>
              <a:rPr lang="sv-SE" sz="8000" dirty="0"/>
              <a:t> </a:t>
            </a:r>
            <a:r>
              <a:rPr lang="sv-SE" sz="8000" dirty="0" smtClean="0"/>
              <a:t>	- Juefei-Xu et al. [1] </a:t>
            </a:r>
          </a:p>
          <a:p>
            <a:pPr marL="0" indent="0">
              <a:buNone/>
            </a:pPr>
            <a:r>
              <a:rPr lang="sv-SE" sz="8000" dirty="0"/>
              <a:t>	</a:t>
            </a:r>
            <a:r>
              <a:rPr lang="sv-SE" sz="8000" dirty="0" smtClean="0"/>
              <a:t>- Li et al. [2]</a:t>
            </a:r>
          </a:p>
          <a:p>
            <a:pPr marL="0" indent="0">
              <a:buNone/>
            </a:pPr>
            <a:r>
              <a:rPr lang="sv-SE" sz="8000" dirty="0"/>
              <a:t>	- Marcos et al. </a:t>
            </a:r>
            <a:r>
              <a:rPr lang="sv-SE" sz="8000" dirty="0" smtClean="0"/>
              <a:t>[3]</a:t>
            </a:r>
            <a:endParaRPr lang="sv-SE" sz="8000" dirty="0"/>
          </a:p>
          <a:p>
            <a:r>
              <a:rPr lang="sv-SE" sz="8000" dirty="0" smtClean="0"/>
              <a:t>Compare </a:t>
            </a:r>
            <a:r>
              <a:rPr lang="sv-SE" sz="8000" dirty="0" smtClean="0"/>
              <a:t>with previous work using VGG </a:t>
            </a:r>
            <a:r>
              <a:rPr lang="sv-SE" sz="8000" dirty="0" smtClean="0"/>
              <a:t>and </a:t>
            </a:r>
            <a:r>
              <a:rPr lang="sv-SE" sz="8000" dirty="0" smtClean="0"/>
              <a:t>ResNet [4]</a:t>
            </a:r>
            <a:endParaRPr lang="en-GB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5902525" y="18145397"/>
            <a:ext cx="29523280" cy="688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Felix </a:t>
            </a:r>
            <a:r>
              <a:rPr lang="en-GB" dirty="0"/>
              <a:t>Juefei-Xu, Vishnu Naresh Boddeti, and Marios Savvides. </a:t>
            </a:r>
            <a:r>
              <a:rPr lang="en-GB" dirty="0" smtClean="0"/>
              <a:t>Local binary </a:t>
            </a:r>
            <a:r>
              <a:rPr lang="en-GB" dirty="0"/>
              <a:t>convolutional neural networks</a:t>
            </a:r>
            <a:r>
              <a:rPr lang="en-GB" dirty="0" smtClean="0"/>
              <a:t>. </a:t>
            </a:r>
            <a:r>
              <a:rPr lang="en-GB" dirty="0" smtClean="0"/>
              <a:t>	In </a:t>
            </a:r>
            <a:r>
              <a:rPr lang="en-GB" i="1" dirty="0" smtClean="0"/>
              <a:t>Computer </a:t>
            </a:r>
            <a:r>
              <a:rPr lang="en-GB" i="1" dirty="0"/>
              <a:t>Vision and </a:t>
            </a:r>
            <a:r>
              <a:rPr lang="en-GB" i="1" dirty="0" smtClean="0"/>
              <a:t>Pattern Recognition </a:t>
            </a:r>
            <a:r>
              <a:rPr lang="en-GB" i="1" dirty="0"/>
              <a:t>(CVPR</a:t>
            </a:r>
            <a:r>
              <a:rPr lang="en-GB" dirty="0" smtClean="0"/>
              <a:t>),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r>
              <a:rPr lang="sv-SE" dirty="0" smtClean="0"/>
              <a:t>[</a:t>
            </a:r>
            <a:r>
              <a:rPr lang="sv-SE" dirty="0" smtClean="0"/>
              <a:t>2]	</a:t>
            </a:r>
            <a:r>
              <a:rPr lang="en-GB" dirty="0" smtClean="0"/>
              <a:t>Lei </a:t>
            </a:r>
            <a:r>
              <a:rPr lang="en-GB" dirty="0"/>
              <a:t>Li, Xiaoyi Feng, Zhaoqiang Xia, Xiaoyue Jiang, and </a:t>
            </a:r>
            <a:r>
              <a:rPr lang="en-GB" dirty="0" smtClean="0"/>
              <a:t>Abdenour Hadid</a:t>
            </a:r>
            <a:r>
              <a:rPr lang="en-GB" dirty="0"/>
              <a:t>. Face spoofing detection with </a:t>
            </a:r>
            <a:r>
              <a:rPr lang="en-GB" dirty="0" smtClean="0"/>
              <a:t>local 	binary </a:t>
            </a:r>
            <a:r>
              <a:rPr lang="en-GB" dirty="0"/>
              <a:t>pattern </a:t>
            </a:r>
            <a:r>
              <a:rPr lang="en-GB" dirty="0" smtClean="0"/>
              <a:t>network. </a:t>
            </a:r>
            <a:r>
              <a:rPr lang="en-GB" i="1" dirty="0" smtClean="0"/>
              <a:t>Journal </a:t>
            </a:r>
            <a:r>
              <a:rPr lang="en-GB" i="1" dirty="0"/>
              <a:t>of Visual Communication and Image Representation</a:t>
            </a:r>
            <a:r>
              <a:rPr lang="en-GB" dirty="0"/>
              <a:t>, </a:t>
            </a:r>
            <a:r>
              <a:rPr lang="en-GB" dirty="0" smtClean="0"/>
              <a:t>54:182–192, </a:t>
            </a:r>
            <a:r>
              <a:rPr lang="en-GB" dirty="0" smtClean="0"/>
              <a:t>2018</a:t>
            </a:r>
            <a:r>
              <a:rPr lang="en-GB" dirty="0" smtClean="0"/>
              <a:t>.</a:t>
            </a:r>
          </a:p>
          <a:p>
            <a:r>
              <a:rPr lang="en-GB" dirty="0" smtClean="0"/>
              <a:t>[</a:t>
            </a:r>
            <a:r>
              <a:rPr lang="en-GB" dirty="0" smtClean="0"/>
              <a:t>3] </a:t>
            </a:r>
            <a:r>
              <a:rPr lang="en-GB" dirty="0"/>
              <a:t>Diego Marcos, Michele Volpi, Nikos Komodakis, and Devis Tuia. Rotation equivariant vector field networks. </a:t>
            </a:r>
            <a:r>
              <a:rPr lang="en-GB" dirty="0" smtClean="0"/>
              <a:t> In 	</a:t>
            </a:r>
            <a:r>
              <a:rPr lang="en-GB" i="1" dirty="0" smtClean="0"/>
              <a:t>ICCV</a:t>
            </a:r>
            <a:r>
              <a:rPr lang="en-GB" dirty="0"/>
              <a:t>, pages 5058–5067, 2017.</a:t>
            </a:r>
          </a:p>
          <a:p>
            <a:r>
              <a:rPr lang="en-GB" dirty="0" smtClean="0"/>
              <a:t>[4] </a:t>
            </a:r>
            <a:r>
              <a:rPr lang="en-GB" dirty="0" err="1"/>
              <a:t>Wieslander</a:t>
            </a:r>
            <a:r>
              <a:rPr lang="en-GB" dirty="0"/>
              <a:t>, H., </a:t>
            </a:r>
            <a:r>
              <a:rPr lang="en-GB" dirty="0" err="1"/>
              <a:t>Forslid</a:t>
            </a:r>
            <a:r>
              <a:rPr lang="en-GB" dirty="0"/>
              <a:t>, G., </a:t>
            </a:r>
            <a:r>
              <a:rPr lang="en-GB" dirty="0" err="1"/>
              <a:t>Bengtsson</a:t>
            </a:r>
            <a:r>
              <a:rPr lang="en-GB" dirty="0"/>
              <a:t>, E., </a:t>
            </a:r>
            <a:r>
              <a:rPr lang="en-GB" dirty="0" err="1"/>
              <a:t>Wählby</a:t>
            </a:r>
            <a:r>
              <a:rPr lang="en-GB" dirty="0"/>
              <a:t>, C., Hirsch, J.M., Stark, C.R. and </a:t>
            </a:r>
            <a:r>
              <a:rPr lang="en-GB" dirty="0" err="1"/>
              <a:t>Sadanandan</a:t>
            </a:r>
            <a:r>
              <a:rPr lang="en-GB" dirty="0"/>
              <a:t>, S.K., 2017, </a:t>
            </a:r>
            <a:r>
              <a:rPr lang="en-GB" dirty="0" smtClean="0"/>
              <a:t>	July</a:t>
            </a:r>
            <a:r>
              <a:rPr lang="en-GB" dirty="0"/>
              <a:t>. Deep convolutional neural networks for detecting cellular changes due to malignancy. In </a:t>
            </a:r>
            <a:r>
              <a:rPr lang="en-GB" i="1" dirty="0"/>
              <a:t>Proceedings of </a:t>
            </a:r>
            <a:r>
              <a:rPr lang="en-GB" i="1" dirty="0" smtClean="0"/>
              <a:t>	the IEEE Conference on Computer Vision </a:t>
            </a:r>
            <a:r>
              <a:rPr lang="en-GB" i="1" dirty="0"/>
              <a:t>and Pattern Recognition</a:t>
            </a:r>
            <a:r>
              <a:rPr lang="en-GB" dirty="0"/>
              <a:t> (pp. 82-89).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3887813"/>
            <a:ext cx="27779663" cy="17280260"/>
          </a:xfrm>
        </p:spPr>
        <p:txBody>
          <a:bodyPr/>
          <a:lstStyle/>
          <a:p>
            <a:r>
              <a:rPr lang="sv-SE" sz="8800" dirty="0" smtClean="0"/>
              <a:t>10274 80x80 images (75% healthy)</a:t>
            </a:r>
          </a:p>
          <a:p>
            <a:r>
              <a:rPr lang="sv-SE" sz="8800" dirty="0" smtClean="0"/>
              <a:t>Individual cells isolated within samples taken </a:t>
            </a:r>
            <a:r>
              <a:rPr lang="sv-SE" sz="8800" dirty="0" smtClean="0"/>
              <a:t>from patients mouth</a:t>
            </a:r>
          </a:p>
          <a:p>
            <a:r>
              <a:rPr lang="sv-SE" sz="8800" dirty="0" smtClean="0"/>
              <a:t>Three healthy patients, three with cancer</a:t>
            </a:r>
          </a:p>
          <a:p>
            <a:r>
              <a:rPr lang="sv-SE" sz="8800" dirty="0" smtClean="0"/>
              <a:t>Ground truth on patient level, not cell level</a:t>
            </a:r>
            <a:endParaRPr lang="en-GB" sz="8800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2079"/>
              </p:ext>
            </p:extLst>
          </p:nvPr>
        </p:nvGraphicFramePr>
        <p:xfrm>
          <a:off x="6478590" y="12744797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02931"/>
              </p:ext>
            </p:extLst>
          </p:nvPr>
        </p:nvGraphicFramePr>
        <p:xfrm>
          <a:off x="6478589" y="16705235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74382"/>
              </p:ext>
            </p:extLst>
          </p:nvPr>
        </p:nvGraphicFramePr>
        <p:xfrm>
          <a:off x="10799069" y="13604789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5401620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5473628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3206"/>
              </p:ext>
            </p:extLst>
          </p:nvPr>
        </p:nvGraphicFramePr>
        <p:xfrm>
          <a:off x="28369021" y="14343672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blipFill rotWithShape="1">
                <a:blip r:embed="rId5"/>
                <a:stretch>
                  <a:fillRect l="-3305" t="-6239" r="-3305" b="-9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301328" y="21336049"/>
            <a:ext cx="8342348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Calculate weighted sum of</a:t>
            </a:r>
          </a:p>
          <a:p>
            <a:pPr algn="ctr"/>
            <a:r>
              <a:rPr lang="sv-SE" sz="5400" dirty="0" smtClean="0"/>
              <a:t>outputs for each pixel</a:t>
            </a:r>
            <a:endParaRPr lang="sv-SE" sz="5400" dirty="0"/>
          </a:p>
          <a:p>
            <a:endParaRPr lang="en-GB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96232" y="21025717"/>
            <a:ext cx="8148386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6"/>
                <a:stretch>
                  <a:fillRect t="-7774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 smtClean="0"/>
              <a:t>Repeat</a:t>
            </a:r>
            <a:endParaRPr lang="sv-SE" sz="92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60943"/>
              </p:ext>
            </p:extLst>
          </p:nvPr>
        </p:nvGraphicFramePr>
        <p:xfrm>
          <a:off x="8926861" y="447069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8410"/>
              </p:ext>
            </p:extLst>
          </p:nvPr>
        </p:nvGraphicFramePr>
        <p:xfrm>
          <a:off x="9502925" y="11167437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59395"/>
              </p:ext>
            </p:extLst>
          </p:nvPr>
        </p:nvGraphicFramePr>
        <p:xfrm>
          <a:off x="9646941" y="186562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8278789" y="8266891"/>
            <a:ext cx="0" cy="14487298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5902525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870206" y="14833029"/>
            <a:ext cx="2088232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34773" y="8266891"/>
            <a:ext cx="496855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278789" y="14886981"/>
            <a:ext cx="4824536" cy="6117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278789" y="22628105"/>
            <a:ext cx="482453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4543485" y="1609490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543485" y="1803912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543485" y="1702466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6559709" y="833998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6631717" y="1497704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6631717" y="22681901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9224005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721702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3391357" y="13392869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3679389" y="13680901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967421" y="1404094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3319349" y="669612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3607381" y="698662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3895413" y="7346660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3319349" y="21098005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3607381" y="21386037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3895413" y="2174607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9377133" y="7989756"/>
            <a:ext cx="0" cy="14836161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9296013" y="21056413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93710" y="21812496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9332017" y="13392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802267" y="14209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2311792" y="824270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2383800" y="1487976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2383800" y="22584620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5048096" y="6696125"/>
            <a:ext cx="2520000" cy="2520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5336128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5624160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5200669" y="13397661"/>
            <a:ext cx="2520000" cy="2520000"/>
          </a:xfrm>
          <a:prstGeom prst="rect">
            <a:avLst/>
          </a:prstGeom>
          <a:solidFill>
            <a:srgbClr val="E555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5488701" y="13688156"/>
            <a:ext cx="2520000" cy="2520000"/>
          </a:xfrm>
          <a:prstGeom prst="rect">
            <a:avLst/>
          </a:prstGeom>
          <a:solidFill>
            <a:srgbClr val="42A0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5776733" y="14048196"/>
            <a:ext cx="2520000" cy="2520000"/>
          </a:xfrm>
          <a:prstGeom prst="rect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5120384" y="21095542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5408416" y="21386037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5705005" y="21746077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flipV="1">
            <a:off x="28405125" y="8136285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8555638" y="1502553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8441029" y="22753909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1699169" y="3972394"/>
            <a:ext cx="590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Conv.</a:t>
            </a:r>
          </a:p>
          <a:p>
            <a:pPr algn="ctr"/>
            <a:r>
              <a:rPr lang="sv-SE" sz="7000" b="1" dirty="0" smtClean="0"/>
              <a:t> Layer</a:t>
            </a:r>
            <a:endParaRPr lang="en-GB" sz="7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4696613" y="5094526"/>
            <a:ext cx="395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Sigmoid</a:t>
            </a:r>
            <a:endParaRPr lang="en-GB" sz="7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9449141" y="150490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31897413" y="1384430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2185445" y="14134796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2473477" y="14494836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070246" y="12240741"/>
            <a:ext cx="53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Sum </a:t>
            </a:r>
            <a:r>
              <a:rPr lang="sv-SE" sz="7000" b="1" dirty="0" smtClean="0"/>
              <a:t>Layers</a:t>
            </a:r>
            <a:endParaRPr lang="en-GB" sz="7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30025205" y="4391869"/>
            <a:ext cx="4968272" cy="2571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768330" y="4751909"/>
            <a:ext cx="37213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300" b="1" dirty="0"/>
              <a:t>Values in </a:t>
            </a:r>
            <a:r>
              <a:rPr lang="sv-SE" sz="5300" b="1" dirty="0" smtClean="0"/>
              <a:t>range </a:t>
            </a:r>
            <a:r>
              <a:rPr lang="sv-SE" sz="5300" b="1" dirty="0"/>
              <a:t>[0,1]</a:t>
            </a:r>
            <a:endParaRPr lang="en-GB" sz="5300" b="1" dirty="0"/>
          </a:p>
          <a:p>
            <a:endParaRPr lang="en-GB" sz="5300" dirty="0"/>
          </a:p>
        </p:txBody>
      </p:sp>
      <p:sp>
        <p:nvSpPr>
          <p:cNvPr id="170" name="Arc 169"/>
          <p:cNvSpPr/>
          <p:nvPr/>
        </p:nvSpPr>
        <p:spPr bwMode="auto">
          <a:xfrm rot="3084751">
            <a:off x="29201609" y="5207487"/>
            <a:ext cx="2843279" cy="3867564"/>
          </a:xfrm>
          <a:prstGeom prst="arc">
            <a:avLst>
              <a:gd name="adj1" fmla="val 18371732"/>
              <a:gd name="adj2" fmla="val 3698846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/>
          <p:cNvSpPr/>
          <p:nvPr/>
        </p:nvSpPr>
        <p:spPr bwMode="auto">
          <a:xfrm>
            <a:off x="19007981" y="4623176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 Module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416253" y="912903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04285" y="9419529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92317" y="9779569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16253" y="1475264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04285" y="1504067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92317" y="1540071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407696" y="21239838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695728" y="21530333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064045" y="21890093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562000" y="10483108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778304" y="16201181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62000" y="22833149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706296" y="10569194"/>
            <a:ext cx="0" cy="12221139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14128" y="1647385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14128" y="1841806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14128" y="17403605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0799069" y="9048895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0799069" y="5412211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0799069" y="6164399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0805766" y="6164399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2815293" y="6164399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2815293" y="6194868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9832322" y="5764289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408386" y="9120903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</a:t>
            </a:r>
            <a:endParaRPr lang="en-GB" sz="6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152802" y="9048895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0871077" y="14962176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0871077" y="11325492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0871077" y="12077680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0877774" y="12077680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2887301" y="12077680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2887301" y="12108149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9904330" y="11677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480394" y="1496168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224810" y="1496217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093000" y="14953551"/>
            <a:ext cx="1371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1.5</a:t>
            </a:r>
            <a:endParaRPr lang="en-GB" sz="6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943547" y="9068978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0.5</a:t>
            </a:r>
            <a:endParaRPr lang="en-GB" sz="6000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0871077" y="21302562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0871077" y="17665878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0871077" y="18418066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0877774" y="18418066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2887301" y="18418066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2887301" y="18448535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9904330" y="1801795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480394" y="21374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7</a:t>
            </a:r>
            <a:endParaRPr lang="en-GB" sz="6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224810" y="2130256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8</a:t>
            </a:r>
            <a:endParaRPr lang="en-GB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015555" y="21322645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7</a:t>
            </a:r>
            <a:r>
              <a:rPr lang="sv-SE" sz="6000" b="1" dirty="0" smtClean="0"/>
              <a:t>.5</a:t>
            </a:r>
            <a:endParaRPr lang="en-GB" sz="6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19728061" y="10641319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19800069" y="16329834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19800069" y="22826197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9872077" y="5039941"/>
            <a:ext cx="4050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Average Pooling</a:t>
            </a:r>
            <a:endParaRPr lang="en-GB" sz="7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336573" y="971003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488973" y="986243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641373" y="10014836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4793773" y="10167236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4946173" y="10319636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250878" y="109228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03278" y="110752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5678" y="112276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020194" y="114543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172594" y="116067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324994" y="11759140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575389" y="7960895"/>
            <a:ext cx="44335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smtClean="0"/>
              <a:t>Size: [1x1]</a:t>
            </a:r>
            <a:endParaRPr lang="en-GB" sz="6500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456253" y="8138132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328460" y="7776245"/>
            <a:ext cx="4602813" cy="149511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336573" y="1468798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488973" y="148403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641373" y="14992787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4793773" y="151451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4946173" y="15297587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250878" y="159008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403278" y="160532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649075" y="162091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020194" y="164322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172594" y="1658469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324994" y="167370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336573" y="209929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488973" y="21145357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641373" y="2129775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4793773" y="21450157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4946173" y="216025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250878" y="222058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403278" y="223582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555678" y="225106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020194" y="227372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172594" y="22889661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324994" y="230420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686501" y="16273189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>
            <a:off x="30019506" y="10554836"/>
            <a:ext cx="11612" cy="13262425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928861" y="4535885"/>
            <a:ext cx="6336824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216893" y="5399981"/>
            <a:ext cx="5518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/>
              <a:t>C</a:t>
            </a:r>
            <a:r>
              <a:rPr lang="sv-SE" sz="7000" b="1" dirty="0" smtClean="0"/>
              <a:t>oncatenate</a:t>
            </a:r>
            <a:endParaRPr lang="en-GB" sz="7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337862" y="8081696"/>
            <a:ext cx="0" cy="2181837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7951219" y="1640167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485114" y="1640167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7931274" y="1778507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485114" y="1778507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7951219" y="1352135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485114" y="1352135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7931274" y="1490475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485114" y="1490475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7951219" y="107130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485114" y="107130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7931274" y="120964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485114" y="120964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7951219" y="2223432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485114" y="2223432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 bwMode="auto">
          <a:xfrm>
            <a:off x="27931274" y="2361772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28485114" y="2361772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7951219" y="1935400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485114" y="1935400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7931274" y="2073740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485114" y="2073740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019506" y="16968272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947027" y="1449472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2019035" y="1464712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2091043" y="147778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2163051" y="1490299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235059" y="1503727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307067" y="151394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379075" y="152918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451083" y="154225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523091" y="155477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595099" y="15682009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560709" y="16201181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2739115" y="1640639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847187" y="1660666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3193677" y="16886225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265685" y="17038625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337693" y="171693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409701" y="17294496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481709" y="17428779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553717" y="175309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625725" y="176833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697733" y="178140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769741" y="179392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841749" y="1807350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63" y="16489213"/>
            <a:ext cx="28875676" cy="5912000"/>
          </a:xfrm>
        </p:spPr>
        <p:txBody>
          <a:bodyPr/>
          <a:lstStyle/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4" y="4535885"/>
            <a:ext cx="10843613" cy="1080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9908" y="4337171"/>
            <a:ext cx="15985777" cy="112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8800" kern="0" dirty="0" smtClean="0"/>
              <a:t>Developed rotationally invariant filters with vector field outputs</a:t>
            </a:r>
          </a:p>
          <a:p>
            <a:r>
              <a:rPr lang="sv-SE" sz="8800" kern="0" dirty="0" smtClean="0"/>
              <a:t>Filters are organised in groups consisting of R filters</a:t>
            </a:r>
          </a:p>
          <a:p>
            <a:r>
              <a:rPr lang="sv-SE" sz="8800" kern="0" dirty="0" smtClean="0"/>
              <a:t>Only the first is trainable</a:t>
            </a:r>
          </a:p>
          <a:p>
            <a:r>
              <a:rPr lang="sv-SE" sz="8800" kern="0" dirty="0" smtClean="0"/>
              <a:t>The rest are rotations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805</Words>
  <Application>Microsoft Office PowerPoint</Application>
  <PresentationFormat>Custom</PresentationFormat>
  <Paragraphs>300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Standardformgivning</vt:lpstr>
      <vt:lpstr>Classifying Cancer Cells Using Local Binary Patterns</vt:lpstr>
      <vt:lpstr>Project Goals</vt:lpstr>
      <vt:lpstr>Data</vt:lpstr>
      <vt:lpstr>Local Binary Patterns</vt:lpstr>
      <vt:lpstr>Model 1: Juefei-Xu et al. </vt:lpstr>
      <vt:lpstr>Model 2: Li et al.</vt:lpstr>
      <vt:lpstr>Model 2: Convolutional Module</vt:lpstr>
      <vt:lpstr>Model 2: Gate Layer Module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HP Inc.</cp:lastModifiedBy>
  <cp:revision>145</cp:revision>
  <dcterms:created xsi:type="dcterms:W3CDTF">2001-10-15T06:35:57Z</dcterms:created>
  <dcterms:modified xsi:type="dcterms:W3CDTF">2018-12-08T15:25:14Z</dcterms:modified>
</cp:coreProperties>
</file>