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2" r:id="rId4"/>
    <p:sldId id="263" r:id="rId5"/>
    <p:sldId id="260" r:id="rId6"/>
    <p:sldId id="261" r:id="rId7"/>
    <p:sldId id="264" r:id="rId8"/>
    <p:sldId id="267" r:id="rId9"/>
    <p:sldId id="268" r:id="rId10"/>
    <p:sldId id="269" r:id="rId11"/>
    <p:sldId id="270" r:id="rId12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43C546"/>
    <a:srgbClr val="66CCFF"/>
    <a:srgbClr val="FF9900"/>
    <a:srgbClr val="00FFCC"/>
    <a:srgbClr val="BD29A4"/>
    <a:srgbClr val="13DDED"/>
    <a:srgbClr val="CC6600"/>
    <a:srgbClr val="FF00FF"/>
    <a:srgbClr val="EE9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5" autoAdjust="0"/>
    <p:restoredTop sz="89484" autoAdjust="0"/>
  </p:normalViewPr>
  <p:slideViewPr>
    <p:cSldViewPr>
      <p:cViewPr varScale="1">
        <p:scale>
          <a:sx n="16" d="100"/>
          <a:sy n="16" d="100"/>
        </p:scale>
        <p:origin x="-1254" y="-168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F05E2694-D6BC-4DF3-892A-BA63664FCB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65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36643B1-9D94-4426-9F70-001B837290C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2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77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Expand on black/white board. Show binary string </a:t>
            </a:r>
            <a:r>
              <a:rPr lang="en-GB" dirty="0" smtClean="0"/>
              <a:t>representation (</a:t>
            </a:r>
            <a:r>
              <a:rPr lang="en-GB" dirty="0" err="1" smtClean="0"/>
              <a:t>dec</a:t>
            </a:r>
            <a:r>
              <a:rPr lang="en-GB" dirty="0" smtClean="0"/>
              <a:t> 203, rot 151) </a:t>
            </a:r>
            <a:r>
              <a:rPr lang="en-GB" dirty="0" smtClean="0"/>
              <a:t>and rotational</a:t>
            </a:r>
            <a:r>
              <a:rPr lang="en-GB" baseline="0" dirty="0" smtClean="0"/>
              <a:t> invariance. Our experiments show R=10, P=6 has highest predictive power. Histograms used as input features to neural network. Loss of positional information.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218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7875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998F-40E0-4A7A-9F0B-0E77E23577D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CECC-7069-465E-B38A-9F81C0C96F0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6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D2EC9-850B-4103-B9A2-AA51A7CC3E8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5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6F64-2D9A-4AC7-BD92-6CFFACDFEF1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A8F8-6DD4-40A4-B375-6877AC3E52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1C7B-5890-491D-85C6-F3B92E9DBC1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6AC8-8854-478E-A4B5-966B6914E71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3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8E85-9212-44CA-8EF7-282C9BD0BF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CFB0-47CE-44BC-AA0B-8B9FC460683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157B-ECFC-4DA4-9EE6-25073A905F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5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2029C-84FE-48E7-AB2D-9BFB08D0B2A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6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BC4657BF-E2AE-4716-A3C9-7F170684F42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6408093"/>
            <a:ext cx="28443160" cy="2801937"/>
          </a:xfrm>
        </p:spPr>
        <p:txBody>
          <a:bodyPr/>
          <a:lstStyle/>
          <a:p>
            <a:r>
              <a:rPr lang="en-US" sz="14500" dirty="0" smtClean="0">
                <a:solidFill>
                  <a:schemeClr val="tx1"/>
                </a:solidFill>
              </a:rPr>
              <a:t>Classifying Cancer Cells Using Local Binary Patterns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1520661"/>
            <a:ext cx="24174351" cy="835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0" b="1" dirty="0" smtClean="0"/>
              <a:t>Hugo Harlin and Jo Gay</a:t>
            </a:r>
          </a:p>
          <a:p>
            <a:endParaRPr lang="sv-SE" sz="2400" b="1" dirty="0" smtClean="0"/>
          </a:p>
          <a:p>
            <a:r>
              <a:rPr lang="sv-SE" sz="8000" b="1" dirty="0" smtClean="0"/>
              <a:t>Supervisors</a:t>
            </a:r>
            <a:r>
              <a:rPr lang="sv-SE" sz="8000" b="1" dirty="0"/>
              <a:t>: Joakim </a:t>
            </a:r>
            <a:r>
              <a:rPr lang="sv-SE" sz="8000" b="1" dirty="0" smtClean="0"/>
              <a:t>Lindblad, </a:t>
            </a:r>
            <a:r>
              <a:rPr lang="sv-SE" sz="8000" b="1" dirty="0"/>
              <a:t>Nataša </a:t>
            </a:r>
            <a:r>
              <a:rPr lang="sv-SE" sz="8000" b="1" dirty="0" smtClean="0"/>
              <a:t>Sladjoe</a:t>
            </a:r>
          </a:p>
          <a:p>
            <a:endParaRPr lang="sv-SE" sz="7000" dirty="0"/>
          </a:p>
          <a:p>
            <a:r>
              <a:rPr lang="en-GB" sz="6600" dirty="0"/>
              <a:t>Centre for Image Analysis, Department of Information Technology, Uppsala University </a:t>
            </a:r>
            <a:endParaRPr lang="sv-SE" sz="1800" dirty="0"/>
          </a:p>
          <a:p>
            <a:endParaRPr lang="en-GB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Preliminary Results</a:t>
            </a:r>
            <a:endParaRPr lang="en-GB" dirty="0"/>
          </a:p>
        </p:txBody>
      </p:sp>
      <p:sp>
        <p:nvSpPr>
          <p:cNvPr id="4" name="AutoShape 2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AutoShape 4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" name="AutoShape 6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AutoShape 8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901" y="4247853"/>
            <a:ext cx="29843920" cy="1845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7566596"/>
            <a:ext cx="28443160" cy="2801937"/>
          </a:xfrm>
        </p:spPr>
        <p:txBody>
          <a:bodyPr/>
          <a:lstStyle/>
          <a:p>
            <a:pPr algn="ctr"/>
            <a:r>
              <a:rPr lang="en-US" sz="14500" dirty="0" smtClean="0">
                <a:solidFill>
                  <a:schemeClr val="tx1"/>
                </a:solidFill>
              </a:rPr>
              <a:t>Thanks for Listening!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2629812"/>
            <a:ext cx="24174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0" b="1" dirty="0" smtClean="0"/>
              <a:t>Questions?</a:t>
            </a:r>
            <a:endParaRPr lang="sv-SE" sz="9000" dirty="0"/>
          </a:p>
          <a:p>
            <a:pPr algn="ctr"/>
            <a:endParaRPr lang="en-GB" sz="9000" dirty="0"/>
          </a:p>
        </p:txBody>
      </p:sp>
    </p:spTree>
    <p:extLst>
      <p:ext uri="{BB962C8B-B14F-4D97-AF65-F5344CB8AC3E}">
        <p14:creationId xmlns:p14="http://schemas.microsoft.com/office/powerpoint/2010/main" val="3394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Project Goals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575" y="4247853"/>
            <a:ext cx="27779663" cy="17640300"/>
          </a:xfrm>
        </p:spPr>
        <p:txBody>
          <a:bodyPr/>
          <a:lstStyle/>
          <a:p>
            <a:r>
              <a:rPr lang="sv-SE" sz="8800" dirty="0" smtClean="0"/>
              <a:t>Evaluate ability of methods to classify cell images as healthy or cancerous</a:t>
            </a:r>
          </a:p>
          <a:p>
            <a:r>
              <a:rPr lang="sv-SE" sz="8800" dirty="0" smtClean="0"/>
              <a:t>Implement and compare three LBP inspired CNN models</a:t>
            </a:r>
          </a:p>
          <a:p>
            <a:pPr marL="0" indent="0">
              <a:buNone/>
            </a:pPr>
            <a:r>
              <a:rPr lang="sv-SE" sz="8800" dirty="0"/>
              <a:t> </a:t>
            </a:r>
            <a:r>
              <a:rPr lang="sv-SE" sz="8800" dirty="0" smtClean="0"/>
              <a:t>	- Juefei-Xu et al. [1] </a:t>
            </a:r>
          </a:p>
          <a:p>
            <a:pPr marL="0" indent="0">
              <a:buNone/>
            </a:pPr>
            <a:r>
              <a:rPr lang="sv-SE" sz="8800" dirty="0"/>
              <a:t>	</a:t>
            </a:r>
            <a:r>
              <a:rPr lang="sv-SE" sz="8800" dirty="0" smtClean="0"/>
              <a:t>- Li et al. [2]</a:t>
            </a:r>
          </a:p>
          <a:p>
            <a:pPr marL="0" indent="0">
              <a:buNone/>
            </a:pPr>
            <a:r>
              <a:rPr lang="sv-SE" sz="8800" dirty="0"/>
              <a:t>	- Marcos et al. </a:t>
            </a:r>
            <a:r>
              <a:rPr lang="sv-SE" sz="8800" dirty="0" smtClean="0"/>
              <a:t>[3]</a:t>
            </a:r>
            <a:endParaRPr lang="sv-SE" sz="8800" dirty="0"/>
          </a:p>
          <a:p>
            <a:r>
              <a:rPr lang="sv-SE" sz="8800" dirty="0" smtClean="0"/>
              <a:t>Compare against results from state-of-the-art CNNs: VGG and ResNet</a:t>
            </a:r>
            <a:endParaRPr lang="en-GB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5974532" y="18433429"/>
            <a:ext cx="29235249" cy="673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[1]</a:t>
            </a:r>
            <a:r>
              <a:rPr lang="en-GB" dirty="0" smtClean="0"/>
              <a:t>	Felix </a:t>
            </a:r>
            <a:r>
              <a:rPr lang="en-GB" dirty="0"/>
              <a:t>Juefei-Xu, Vishnu Naresh Boddeti, and Marios Savvides. </a:t>
            </a:r>
            <a:r>
              <a:rPr lang="en-GB" i="1" dirty="0" smtClean="0"/>
              <a:t>Local binary </a:t>
            </a:r>
            <a:r>
              <a:rPr lang="en-GB" i="1" dirty="0"/>
              <a:t>convolutional neural networks</a:t>
            </a:r>
            <a:r>
              <a:rPr lang="en-GB" dirty="0"/>
              <a:t>. </a:t>
            </a:r>
            <a:r>
              <a:rPr lang="en-GB" dirty="0" smtClean="0"/>
              <a:t>	In Computer </a:t>
            </a:r>
            <a:r>
              <a:rPr lang="en-GB" dirty="0"/>
              <a:t>Vision and </a:t>
            </a:r>
            <a:r>
              <a:rPr lang="en-GB" dirty="0" smtClean="0"/>
              <a:t>Pattern Recognition </a:t>
            </a:r>
            <a:r>
              <a:rPr lang="en-GB" dirty="0"/>
              <a:t>(CVPR</a:t>
            </a:r>
            <a:r>
              <a:rPr lang="en-GB" dirty="0" smtClean="0"/>
              <a:t>), </a:t>
            </a:r>
            <a:r>
              <a:rPr lang="en-GB" dirty="0"/>
              <a:t>volume 1. IEEE</a:t>
            </a:r>
            <a:r>
              <a:rPr lang="en-GB" dirty="0" smtClean="0"/>
              <a:t>, 2017</a:t>
            </a:r>
            <a:endParaRPr lang="en-GB" dirty="0"/>
          </a:p>
          <a:p>
            <a:endParaRPr lang="sv-SE" sz="1500" dirty="0"/>
          </a:p>
          <a:p>
            <a:r>
              <a:rPr lang="sv-SE" dirty="0" smtClean="0"/>
              <a:t>[2]	</a:t>
            </a:r>
            <a:r>
              <a:rPr lang="en-GB" dirty="0" smtClean="0"/>
              <a:t>Lei </a:t>
            </a:r>
            <a:r>
              <a:rPr lang="en-GB" dirty="0"/>
              <a:t>Li, Xiaoyi Feng, Zhaoqiang Xia, Xiaoyue Jiang, and </a:t>
            </a:r>
            <a:r>
              <a:rPr lang="en-GB" dirty="0" smtClean="0"/>
              <a:t>Abdenour Hadid</a:t>
            </a:r>
            <a:r>
              <a:rPr lang="en-GB" dirty="0"/>
              <a:t>. </a:t>
            </a:r>
            <a:r>
              <a:rPr lang="en-GB" i="1" dirty="0"/>
              <a:t>Face spoofing detection with </a:t>
            </a:r>
            <a:r>
              <a:rPr lang="en-GB" i="1" dirty="0" smtClean="0"/>
              <a:t>	    	local </a:t>
            </a:r>
            <a:r>
              <a:rPr lang="en-GB" i="1" dirty="0"/>
              <a:t>binary pattern </a:t>
            </a:r>
            <a:r>
              <a:rPr lang="en-GB" i="1" dirty="0" smtClean="0"/>
              <a:t>network</a:t>
            </a:r>
            <a:r>
              <a:rPr lang="en-GB" dirty="0" smtClean="0"/>
              <a:t>. Journal </a:t>
            </a:r>
            <a:r>
              <a:rPr lang="en-GB" dirty="0"/>
              <a:t>of Visual Communication and Image Representation, </a:t>
            </a:r>
            <a:r>
              <a:rPr lang="en-GB" dirty="0" smtClean="0"/>
              <a:t>54:182–192, 	  	2018.</a:t>
            </a:r>
          </a:p>
          <a:p>
            <a:endParaRPr lang="en-GB" sz="1500" dirty="0"/>
          </a:p>
          <a:p>
            <a:r>
              <a:rPr lang="en-GB" dirty="0" smtClean="0"/>
              <a:t>[3] </a:t>
            </a:r>
            <a:r>
              <a:rPr lang="en-GB" dirty="0"/>
              <a:t>Diego Marcos, Michele Volpi, Nikos Komodakis, and Devis Tuia. </a:t>
            </a:r>
            <a:r>
              <a:rPr lang="en-GB" i="1" dirty="0"/>
              <a:t>Rotation equivariant vector field networks</a:t>
            </a:r>
            <a:r>
              <a:rPr lang="en-GB" dirty="0"/>
              <a:t>. 	In ICCV, pages 5058–5067, 2017.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Data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661" y="4031829"/>
            <a:ext cx="27779663" cy="17280260"/>
          </a:xfrm>
        </p:spPr>
        <p:txBody>
          <a:bodyPr/>
          <a:lstStyle/>
          <a:p>
            <a:r>
              <a:rPr lang="sv-SE" dirty="0" smtClean="0"/>
              <a:t>10274 80x80 images (75% healthy)</a:t>
            </a:r>
          </a:p>
          <a:p>
            <a:r>
              <a:rPr lang="sv-SE" dirty="0" smtClean="0"/>
              <a:t>Cells sampled from patients mouth</a:t>
            </a:r>
          </a:p>
          <a:p>
            <a:r>
              <a:rPr lang="sv-SE" dirty="0" smtClean="0"/>
              <a:t>Three healthy patients, three with cancer</a:t>
            </a:r>
          </a:p>
          <a:p>
            <a:r>
              <a:rPr lang="sv-SE" dirty="0" smtClean="0"/>
              <a:t>Ground truth on patient level, not cell level</a:t>
            </a:r>
            <a:endParaRPr lang="en-GB" dirty="0"/>
          </a:p>
        </p:txBody>
      </p:sp>
      <p:pic>
        <p:nvPicPr>
          <p:cNvPr id="2051" name="Picture 3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002" y="17597955"/>
            <a:ext cx="4873771" cy="49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ulb\Documents\Teknisk Fysik\15hp project\code\data\glass_3_im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7576342"/>
            <a:ext cx="4873771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ulb\Documents\Teknisk Fysik\15hp project\code\data\glass_3_im_1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29" y="12083349"/>
            <a:ext cx="4905322" cy="50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41429" y="23256138"/>
            <a:ext cx="10411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Healthy Cells</a:t>
            </a:r>
            <a:endParaRPr lang="en-GB" sz="7000" b="1" dirty="0"/>
          </a:p>
        </p:txBody>
      </p:sp>
      <p:pic>
        <p:nvPicPr>
          <p:cNvPr id="2057" name="Picture 9" descr="C:\Users\Bulb\Documents\Teknisk Fysik\15hp project\code\data\glass_12_im_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2083349"/>
            <a:ext cx="4905322" cy="49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Bulb\Documents\Teknisk Fysik\15hp project\code\data\glass_12_im_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50" y="17488785"/>
            <a:ext cx="49685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Bulb\Documents\Teknisk Fysik\15hp project\code\data\glass_12_im_2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7530401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2083349"/>
            <a:ext cx="4905322" cy="502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886708" y="23231810"/>
            <a:ext cx="9979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Cancer Cells</a:t>
            </a:r>
            <a:endParaRPr lang="en-GB" sz="7000" b="1" dirty="0"/>
          </a:p>
        </p:txBody>
      </p:sp>
      <p:pic>
        <p:nvPicPr>
          <p:cNvPr id="2063" name="Picture 15" descr="C:\Users\Bulb\Documents\Teknisk Fysik\15hp project\code\data\glass_37_im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44" y="12083349"/>
            <a:ext cx="4997557" cy="499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8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Local Binary Patterns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575" y="4463877"/>
            <a:ext cx="27779663" cy="17640300"/>
          </a:xfrm>
        </p:spPr>
        <p:txBody>
          <a:bodyPr/>
          <a:lstStyle/>
          <a:p>
            <a:r>
              <a:rPr lang="sv-SE" dirty="0" smtClean="0"/>
              <a:t>Conceived by Ojala et al in 1996 and extended in 2002. [1]</a:t>
            </a:r>
          </a:p>
          <a:p>
            <a:r>
              <a:rPr lang="sv-SE" dirty="0" smtClean="0"/>
              <a:t>Rotationally invariant thresholding filters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68110" y="22393869"/>
            <a:ext cx="27219024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[1]   Timo </a:t>
            </a:r>
            <a:r>
              <a:rPr lang="fi-FI" dirty="0"/>
              <a:t>Ojala, Matti Pietikainen, and Topi Maenpaa. </a:t>
            </a:r>
            <a:r>
              <a:rPr lang="fi-FI" i="1" dirty="0" smtClean="0"/>
              <a:t>Multiresolution </a:t>
            </a:r>
            <a:r>
              <a:rPr lang="en-GB" i="1" dirty="0" smtClean="0"/>
              <a:t>gray-scale </a:t>
            </a:r>
            <a:r>
              <a:rPr lang="en-GB" i="1" dirty="0"/>
              <a:t>and rotation invariant </a:t>
            </a:r>
            <a:r>
              <a:rPr lang="en-GB" i="1" dirty="0" smtClean="0"/>
              <a:t>	  	  texture </a:t>
            </a:r>
            <a:r>
              <a:rPr lang="en-GB" i="1" dirty="0"/>
              <a:t>classification with local </a:t>
            </a:r>
            <a:r>
              <a:rPr lang="en-GB" i="1" dirty="0" smtClean="0"/>
              <a:t>binary patterns</a:t>
            </a:r>
            <a:r>
              <a:rPr lang="en-GB" dirty="0"/>
              <a:t>. IEEE Transactions on pattern analysis and machine</a:t>
            </a:r>
          </a:p>
          <a:p>
            <a:r>
              <a:rPr lang="en-GB" dirty="0" smtClean="0"/>
              <a:t>	  intelligence</a:t>
            </a:r>
            <a:r>
              <a:rPr lang="en-GB" dirty="0"/>
              <a:t>, 24(7):971–987, 2002.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256833"/>
              </p:ext>
            </p:extLst>
          </p:nvPr>
        </p:nvGraphicFramePr>
        <p:xfrm>
          <a:off x="7918749" y="10512552"/>
          <a:ext cx="10009110" cy="9433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1822"/>
                <a:gridCol w="2001822"/>
                <a:gridCol w="2001822"/>
                <a:gridCol w="2001822"/>
                <a:gridCol w="2001822"/>
              </a:tblGrid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12509259" y="14833031"/>
            <a:ext cx="932311" cy="86409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455253" y="11088615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463775" y="18685459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6469699" y="14838246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 w="571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494813" y="14833031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646941" y="12168735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317571" y="12240743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556931" y="17497327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407581" y="17497327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90757" y="20205753"/>
            <a:ext cx="95770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smtClean="0"/>
              <a:t>P = 8, R = 2</a:t>
            </a:r>
            <a:endParaRPr lang="en-GB" sz="6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440029" y="10095138"/>
                <a:ext cx="14833648" cy="13594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P uniformly spaced points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Center pixel – threshold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Generates binary string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Encoding:</a:t>
                </a:r>
              </a:p>
              <a:p>
                <a:r>
                  <a:rPr lang="sv-SE" sz="1000" dirty="0" smtClean="0"/>
                  <a:t>	</a:t>
                </a:r>
              </a:p>
              <a:p>
                <a:r>
                  <a:rPr lang="sv-SE" sz="8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8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8000" i="1">
                            <a:latin typeface="Cambria Math"/>
                          </a:rPr>
                          <m:t>𝐿𝐵𝑃</m:t>
                        </m:r>
                      </m:e>
                      <m:sub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,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sv-SE" sz="80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sv-SE" sz="8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sz="80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80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sv-SE" sz="8000" b="0" i="1" smtClean="0">
                            <a:latin typeface="Cambria Math"/>
                          </a:rPr>
                          <m:t>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e>
                    </m:nary>
                  </m:oMath>
                </a14:m>
                <a:endParaRPr lang="sv-SE" sz="8000" b="0" dirty="0" smtClean="0"/>
              </a:p>
              <a:p>
                <a:endParaRPr lang="sv-SE" sz="2400" dirty="0" smtClean="0"/>
              </a:p>
              <a:p>
                <a:r>
                  <a:rPr lang="sv-SE" sz="5400" dirty="0" smtClean="0"/>
                  <a:t>P = Number of points</a:t>
                </a:r>
              </a:p>
              <a:p>
                <a:r>
                  <a:rPr lang="sv-SE" sz="5400" dirty="0" smtClean="0"/>
                  <a:t>R= Radius</a:t>
                </a:r>
              </a:p>
              <a:p>
                <a:r>
                  <a:rPr lang="sv-SE" sz="5400" dirty="0" smtClean="0"/>
                  <a:t>s = binary thresholding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5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54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sv-SE" sz="5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sv-S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sv-SE" sz="5400" dirty="0" smtClean="0"/>
                  <a:t> = intensity values</a:t>
                </a:r>
              </a:p>
              <a:p>
                <a:r>
                  <a:rPr lang="sv-SE" sz="8000" dirty="0"/>
                  <a:t> </a:t>
                </a:r>
                <a:r>
                  <a:rPr lang="sv-SE" sz="8000" dirty="0" smtClean="0"/>
                  <a:t> </a:t>
                </a:r>
                <a:endParaRPr lang="en-GB" sz="8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0029" y="10095138"/>
                <a:ext cx="14833648" cy="13594875"/>
              </a:xfrm>
              <a:prstGeom prst="rect">
                <a:avLst/>
              </a:prstGeom>
              <a:blipFill rotWithShape="1">
                <a:blip r:embed="rId3"/>
                <a:stretch>
                  <a:fillRect l="-3247" t="-1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1: Juefei-Xu et al.</a:t>
            </a:r>
            <a:endParaRPr lang="en-GB" sz="1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70677" y="4751909"/>
                <a:ext cx="27779663" cy="17640300"/>
              </a:xfrm>
            </p:spPr>
            <p:txBody>
              <a:bodyPr/>
              <a:lstStyle/>
              <a:p>
                <a:r>
                  <a:rPr lang="sv-SE" sz="9200" dirty="0" smtClean="0"/>
                  <a:t>Idea: Fixed LBP-inspired convolutional layers</a:t>
                </a:r>
              </a:p>
              <a:p>
                <a:r>
                  <a:rPr lang="sv-SE" sz="9200" dirty="0" smtClean="0"/>
                  <a:t>LBCCN Module</a:t>
                </a:r>
              </a:p>
              <a:p>
                <a:pPr lvl="1"/>
                <a:r>
                  <a:rPr lang="sv-SE" sz="8000" dirty="0" smtClean="0"/>
                  <a:t>3x3 filters with randomly arranged values of 1 and -1</a:t>
                </a:r>
              </a:p>
              <a:p>
                <a:pPr lvl="1"/>
                <a:r>
                  <a:rPr lang="sv-SE" sz="8000" dirty="0" smtClean="0"/>
                  <a:t>Multiply </a:t>
                </a:r>
                <a:r>
                  <a:rPr lang="sv-SE" sz="8000" dirty="0" smtClean="0"/>
                  <a:t>each output by learnable constant </a:t>
                </a:r>
                <a14:m>
                  <m:oMath xmlns:m="http://schemas.openxmlformats.org/officeDocument/2006/math">
                    <m:r>
                      <a:rPr lang="en-GB" sz="8000" i="1">
                        <a:latin typeface="Cambria Math"/>
                      </a:rPr>
                      <m:t>𝑣</m:t>
                    </m:r>
                  </m:oMath>
                </a14:m>
                <a:endParaRPr lang="sv-SE" sz="8000" dirty="0" smtClean="0"/>
              </a:p>
              <a:p>
                <a:pPr marL="0" indent="0">
                  <a:buNone/>
                </a:pPr>
                <a:endParaRPr lang="sv-SE" sz="9200" dirty="0" smtClean="0"/>
              </a:p>
              <a:p>
                <a:pPr marL="0" indent="0">
                  <a:buNone/>
                </a:pPr>
                <a:endParaRPr lang="sv-SE" sz="9200" dirty="0"/>
              </a:p>
              <a:p>
                <a:pPr marL="0" indent="0">
                  <a:buNone/>
                </a:pPr>
                <a:endParaRPr lang="sv-SE" sz="9200" dirty="0" smtClean="0"/>
              </a:p>
              <a:p>
                <a:pPr marL="0" indent="0">
                  <a:buNone/>
                </a:pPr>
                <a:endParaRPr lang="sv-SE" sz="9200" dirty="0"/>
              </a:p>
              <a:p>
                <a:pPr marL="0" indent="0">
                  <a:buNone/>
                </a:pPr>
                <a:endParaRPr lang="sv-SE" sz="9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0677" y="4751909"/>
                <a:ext cx="27779663" cy="17640300"/>
              </a:xfrm>
              <a:blipFill rotWithShape="1">
                <a:blip r:embed="rId2"/>
                <a:stretch>
                  <a:fillRect l="-1097" t="-10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72079"/>
              </p:ext>
            </p:extLst>
          </p:nvPr>
        </p:nvGraphicFramePr>
        <p:xfrm>
          <a:off x="6478590" y="12744797"/>
          <a:ext cx="3672408" cy="3456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41558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74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-1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74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02931"/>
              </p:ext>
            </p:extLst>
          </p:nvPr>
        </p:nvGraphicFramePr>
        <p:xfrm>
          <a:off x="6478589" y="16705235"/>
          <a:ext cx="3672408" cy="3528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65341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81526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</a:tr>
              <a:tr h="1181526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-1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374382"/>
              </p:ext>
            </p:extLst>
          </p:nvPr>
        </p:nvGraphicFramePr>
        <p:xfrm>
          <a:off x="10799069" y="13604789"/>
          <a:ext cx="3672408" cy="3460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429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8787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8787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8215893" y="14331334"/>
                <a:ext cx="3024336" cy="3551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8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800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800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800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sz="80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80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8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5893" y="14331334"/>
                <a:ext cx="3024336" cy="3551678"/>
              </a:xfrm>
              <a:prstGeom prst="rect">
                <a:avLst/>
              </a:prstGeom>
              <a:blipFill rotWithShape="1">
                <a:blip r:embed="rId3"/>
                <a:stretch>
                  <a:fillRect r="-677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 bwMode="auto">
          <a:xfrm>
            <a:off x="15551597" y="15401620"/>
            <a:ext cx="158417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807181" y="17963305"/>
                <a:ext cx="11352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181" y="17963305"/>
                <a:ext cx="1135247" cy="12003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 bwMode="auto">
          <a:xfrm rot="21600000">
            <a:off x="25056653" y="15473628"/>
            <a:ext cx="158417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783206"/>
              </p:ext>
            </p:extLst>
          </p:nvPr>
        </p:nvGraphicFramePr>
        <p:xfrm>
          <a:off x="28369021" y="14343672"/>
          <a:ext cx="4896540" cy="396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014299" y="21262476"/>
                <a:ext cx="8672566" cy="3323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sv-SE" sz="5400" dirty="0" smtClean="0"/>
                  <a:t>Apply </a:t>
                </a:r>
                <a:r>
                  <a:rPr lang="sv-SE" sz="6600" dirty="0"/>
                  <a:t>𝑛</a:t>
                </a:r>
                <a:r>
                  <a:rPr lang="sv-SE" sz="5400" dirty="0"/>
                  <a:t> </a:t>
                </a:r>
                <a:r>
                  <a:rPr lang="sv-SE" sz="5400" dirty="0" smtClean="0"/>
                  <a:t>fixed convolutional </a:t>
                </a:r>
                <a:endParaRPr lang="sv-SE" sz="5400" dirty="0" smtClean="0"/>
              </a:p>
              <a:p>
                <a:pPr algn="ctr"/>
                <a:r>
                  <a:rPr lang="sv-SE" sz="5400" dirty="0" smtClean="0"/>
                  <a:t>filters to </a:t>
                </a:r>
                <a:r>
                  <a:rPr lang="sv-SE" sz="5400" dirty="0" smtClean="0"/>
                  <a:t>image, giving </a:t>
                </a:r>
                <a:endParaRPr lang="sv-SE" sz="5400" dirty="0" smtClean="0"/>
              </a:p>
              <a:p>
                <a:pPr algn="ctr"/>
                <a:r>
                  <a:rPr lang="sv-SE" sz="5400" dirty="0" smtClean="0"/>
                  <a:t>outputs </a:t>
                </a:r>
                <a14:m>
                  <m:oMath xmlns:m="http://schemas.openxmlformats.org/officeDocument/2006/math">
                    <m:r>
                      <a:rPr lang="en-GB" sz="6600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endParaRPr lang="sv-SE" sz="5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299" y="21262476"/>
                <a:ext cx="8672566" cy="3323987"/>
              </a:xfrm>
              <a:prstGeom prst="rect">
                <a:avLst/>
              </a:prstGeom>
              <a:blipFill rotWithShape="1">
                <a:blip r:embed="rId5"/>
                <a:stretch>
                  <a:fillRect l="-3305" t="-6239" r="-3305" b="-93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6301328" y="21336049"/>
            <a:ext cx="8342348" cy="2806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5400" dirty="0" smtClean="0"/>
              <a:t>Calculate weighted sum of</a:t>
            </a:r>
          </a:p>
          <a:p>
            <a:pPr algn="ctr"/>
            <a:r>
              <a:rPr lang="sv-SE" sz="5400" dirty="0" smtClean="0"/>
              <a:t>outputs for each pixel</a:t>
            </a:r>
            <a:endParaRPr lang="sv-SE" sz="5400" dirty="0"/>
          </a:p>
          <a:p>
            <a:endParaRPr lang="en-GB" sz="4800" dirty="0"/>
          </a:p>
        </p:txBody>
      </p:sp>
      <p:sp>
        <p:nvSpPr>
          <p:cNvPr id="14" name="TextBox 13"/>
          <p:cNvSpPr txBox="1"/>
          <p:nvPr/>
        </p:nvSpPr>
        <p:spPr>
          <a:xfrm>
            <a:off x="26796232" y="21025717"/>
            <a:ext cx="8148386" cy="2917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5400" dirty="0" smtClean="0"/>
              <a:t>These form a feature map</a:t>
            </a:r>
          </a:p>
          <a:p>
            <a:pPr algn="ctr"/>
            <a:r>
              <a:rPr lang="sv-SE" sz="5400" dirty="0" smtClean="0"/>
              <a:t>which can be used in</a:t>
            </a:r>
          </a:p>
          <a:p>
            <a:pPr algn="ctr"/>
            <a:r>
              <a:rPr lang="sv-SE" sz="5400" dirty="0" smtClean="0"/>
              <a:t>further </a:t>
            </a:r>
            <a:r>
              <a:rPr lang="sv-SE" sz="5400" dirty="0" smtClean="0"/>
              <a:t>layers</a:t>
            </a:r>
            <a:endParaRPr lang="sv-SE" sz="5400" dirty="0"/>
          </a:p>
        </p:txBody>
      </p:sp>
    </p:spTree>
    <p:extLst>
      <p:ext uri="{BB962C8B-B14F-4D97-AF65-F5344CB8AC3E}">
        <p14:creationId xmlns:p14="http://schemas.microsoft.com/office/powerpoint/2010/main" val="17106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0" grpId="0" animBg="1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</a:t>
            </a:r>
            <a:r>
              <a:rPr lang="sv-SE" sz="14400" dirty="0"/>
              <a:t>2</a:t>
            </a:r>
            <a:r>
              <a:rPr lang="sv-SE" sz="14400" dirty="0" smtClean="0"/>
              <a:t>: Li et al.</a:t>
            </a:r>
            <a:endParaRPr lang="en-GB" sz="14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Network comprised of four sequentially coupled modules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Convolutional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LBP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Gate Layer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Standard dense NN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1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2: Convolutional Module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860943"/>
              </p:ext>
            </p:extLst>
          </p:nvPr>
        </p:nvGraphicFramePr>
        <p:xfrm>
          <a:off x="8926861" y="4470693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68410"/>
              </p:ext>
            </p:extLst>
          </p:nvPr>
        </p:nvGraphicFramePr>
        <p:xfrm>
          <a:off x="9502925" y="11167437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43424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359395"/>
              </p:ext>
            </p:extLst>
          </p:nvPr>
        </p:nvGraphicFramePr>
        <p:xfrm>
          <a:off x="9646941" y="18656269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43424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 bwMode="auto">
          <a:xfrm>
            <a:off x="8278789" y="8266891"/>
            <a:ext cx="0" cy="14487298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5902525" y="17479269"/>
            <a:ext cx="3384376" cy="72008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5870206" y="14833029"/>
            <a:ext cx="2088232" cy="17668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8134773" y="8266891"/>
            <a:ext cx="4968552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8278789" y="14886981"/>
            <a:ext cx="4824536" cy="61175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8278789" y="22628105"/>
            <a:ext cx="482453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14543485" y="16094908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4543485" y="18039124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4543485" y="17024663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16559709" y="8339985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16631717" y="14977045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16631717" y="22681901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Oval 78"/>
          <p:cNvSpPr/>
          <p:nvPr/>
        </p:nvSpPr>
        <p:spPr bwMode="auto">
          <a:xfrm>
            <a:off x="19224005" y="6674928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9721702" y="7431011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sp>
        <p:nvSpPr>
          <p:cNvPr id="87" name="Rectangle 86"/>
          <p:cNvSpPr/>
          <p:nvPr/>
        </p:nvSpPr>
        <p:spPr bwMode="auto">
          <a:xfrm>
            <a:off x="13391357" y="13392869"/>
            <a:ext cx="2520000" cy="2520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3679389" y="13680901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13967421" y="14040941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13319349" y="6696125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13607381" y="6986620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13895413" y="7346660"/>
            <a:ext cx="2520000" cy="252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13319349" y="21098005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13607381" y="21386037"/>
            <a:ext cx="2520000" cy="252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13895413" y="21746077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08" name="Straight Connector 107"/>
          <p:cNvCxnSpPr/>
          <p:nvPr/>
        </p:nvCxnSpPr>
        <p:spPr bwMode="auto">
          <a:xfrm>
            <a:off x="29377133" y="7989756"/>
            <a:ext cx="0" cy="14836161"/>
          </a:xfrm>
          <a:prstGeom prst="line">
            <a:avLst/>
          </a:prstGeom>
          <a:noFill/>
          <a:ln w="254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Oval 115"/>
          <p:cNvSpPr/>
          <p:nvPr/>
        </p:nvSpPr>
        <p:spPr bwMode="auto">
          <a:xfrm>
            <a:off x="19296013" y="21056413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9793710" y="21812496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sp>
        <p:nvSpPr>
          <p:cNvPr id="118" name="Oval 117"/>
          <p:cNvSpPr/>
          <p:nvPr/>
        </p:nvSpPr>
        <p:spPr bwMode="auto">
          <a:xfrm>
            <a:off x="19332017" y="13392869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9802267" y="14209925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cxnSp>
        <p:nvCxnSpPr>
          <p:cNvPr id="120" name="Straight Arrow Connector 119"/>
          <p:cNvCxnSpPr/>
          <p:nvPr/>
        </p:nvCxnSpPr>
        <p:spPr bwMode="auto">
          <a:xfrm>
            <a:off x="22311792" y="8242704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22383800" y="14879764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22383800" y="22584620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Rectangle 122"/>
          <p:cNvSpPr/>
          <p:nvPr/>
        </p:nvSpPr>
        <p:spPr bwMode="auto">
          <a:xfrm>
            <a:off x="25048096" y="6696125"/>
            <a:ext cx="2520000" cy="2520000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25336128" y="6986620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25624160" y="7346660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25200669" y="13397661"/>
            <a:ext cx="2520000" cy="2520000"/>
          </a:xfrm>
          <a:prstGeom prst="rect">
            <a:avLst/>
          </a:prstGeom>
          <a:solidFill>
            <a:srgbClr val="E5557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25488701" y="13688156"/>
            <a:ext cx="2520000" cy="2520000"/>
          </a:xfrm>
          <a:prstGeom prst="rect">
            <a:avLst/>
          </a:prstGeom>
          <a:solidFill>
            <a:srgbClr val="42A0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25776733" y="14048196"/>
            <a:ext cx="2520000" cy="2520000"/>
          </a:xfrm>
          <a:prstGeom prst="rect">
            <a:avLst/>
          </a:prstGeom>
          <a:solidFill>
            <a:srgbClr val="99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25120384" y="21095542"/>
            <a:ext cx="2520000" cy="2520000"/>
          </a:xfrm>
          <a:prstGeom prst="rect">
            <a:avLst/>
          </a:prstGeom>
          <a:solidFill>
            <a:srgbClr val="EE943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25408416" y="21386037"/>
            <a:ext cx="2520000" cy="2520000"/>
          </a:xfrm>
          <a:prstGeom prst="rect">
            <a:avLst/>
          </a:prstGeom>
          <a:solidFill>
            <a:srgbClr val="BD29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25705005" y="21746077"/>
            <a:ext cx="2520000" cy="2520000"/>
          </a:xfrm>
          <a:prstGeom prst="rect">
            <a:avLst/>
          </a:prstGeom>
          <a:solidFill>
            <a:srgbClr val="6090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33" name="Straight Connector 132"/>
          <p:cNvCxnSpPr/>
          <p:nvPr/>
        </p:nvCxnSpPr>
        <p:spPr bwMode="auto">
          <a:xfrm flipV="1">
            <a:off x="28405125" y="8136285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/>
          <p:nvPr/>
        </p:nvCxnSpPr>
        <p:spPr bwMode="auto">
          <a:xfrm>
            <a:off x="28555638" y="15025533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/>
          <p:nvPr/>
        </p:nvCxnSpPr>
        <p:spPr bwMode="auto">
          <a:xfrm>
            <a:off x="28441029" y="22753909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TextBox 149"/>
          <p:cNvSpPr txBox="1"/>
          <p:nvPr/>
        </p:nvSpPr>
        <p:spPr>
          <a:xfrm>
            <a:off x="11699169" y="3972394"/>
            <a:ext cx="59043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Conv.</a:t>
            </a:r>
          </a:p>
          <a:p>
            <a:pPr algn="ctr"/>
            <a:r>
              <a:rPr lang="sv-SE" sz="7000" b="1" dirty="0" smtClean="0"/>
              <a:t> Layer</a:t>
            </a:r>
            <a:endParaRPr lang="en-GB" sz="70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24696613" y="5094526"/>
            <a:ext cx="39510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Sigmoid</a:t>
            </a:r>
            <a:endParaRPr lang="en-GB" sz="7000" b="1" dirty="0"/>
          </a:p>
        </p:txBody>
      </p:sp>
      <p:cxnSp>
        <p:nvCxnSpPr>
          <p:cNvPr id="154" name="Straight Arrow Connector 153"/>
          <p:cNvCxnSpPr/>
          <p:nvPr/>
        </p:nvCxnSpPr>
        <p:spPr bwMode="auto">
          <a:xfrm flipV="1">
            <a:off x="29449141" y="15049053"/>
            <a:ext cx="187220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6" name="Rectangle 155"/>
          <p:cNvSpPr/>
          <p:nvPr/>
        </p:nvSpPr>
        <p:spPr bwMode="auto">
          <a:xfrm>
            <a:off x="31897413" y="13844301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32185445" y="14134796"/>
            <a:ext cx="2520000" cy="2520000"/>
          </a:xfrm>
          <a:prstGeom prst="rect">
            <a:avLst/>
          </a:prstGeom>
          <a:solidFill>
            <a:srgbClr val="43C54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32473477" y="14494836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1070246" y="12240741"/>
            <a:ext cx="53264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Sum </a:t>
            </a:r>
            <a:r>
              <a:rPr lang="sv-SE" sz="7000" b="1" dirty="0" smtClean="0"/>
              <a:t>Layers</a:t>
            </a:r>
            <a:endParaRPr lang="en-GB" sz="7000" b="1" dirty="0"/>
          </a:p>
        </p:txBody>
      </p:sp>
      <p:sp>
        <p:nvSpPr>
          <p:cNvPr id="161" name="Oval 160"/>
          <p:cNvSpPr/>
          <p:nvPr/>
        </p:nvSpPr>
        <p:spPr bwMode="auto">
          <a:xfrm>
            <a:off x="30025205" y="4391869"/>
            <a:ext cx="4968272" cy="25710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0768330" y="4751909"/>
            <a:ext cx="3721371" cy="27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300" b="1" dirty="0"/>
              <a:t>Values in </a:t>
            </a:r>
            <a:r>
              <a:rPr lang="sv-SE" sz="5300" b="1" dirty="0" smtClean="0"/>
              <a:t>range </a:t>
            </a:r>
            <a:r>
              <a:rPr lang="sv-SE" sz="5300" b="1" dirty="0"/>
              <a:t>[0,1]</a:t>
            </a:r>
            <a:endParaRPr lang="en-GB" sz="5300" b="1" dirty="0"/>
          </a:p>
          <a:p>
            <a:endParaRPr lang="en-GB" sz="5300" dirty="0"/>
          </a:p>
        </p:txBody>
      </p:sp>
      <p:sp>
        <p:nvSpPr>
          <p:cNvPr id="170" name="Arc 169"/>
          <p:cNvSpPr/>
          <p:nvPr/>
        </p:nvSpPr>
        <p:spPr bwMode="auto">
          <a:xfrm rot="3084751">
            <a:off x="29201609" y="5207487"/>
            <a:ext cx="2843279" cy="3867564"/>
          </a:xfrm>
          <a:prstGeom prst="arc">
            <a:avLst>
              <a:gd name="adj1" fmla="val 18371732"/>
              <a:gd name="adj2" fmla="val 3698846"/>
            </a:avLst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2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val 124"/>
          <p:cNvSpPr/>
          <p:nvPr/>
        </p:nvSpPr>
        <p:spPr bwMode="auto">
          <a:xfrm>
            <a:off x="19007981" y="4623176"/>
            <a:ext cx="5112569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2: Gate Layer Module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416253" y="9129034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704285" y="9419529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992317" y="9779569"/>
            <a:ext cx="2520000" cy="252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416253" y="14752640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04285" y="15040672"/>
            <a:ext cx="2520000" cy="252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992317" y="15400712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407696" y="21239838"/>
            <a:ext cx="2520000" cy="2520000"/>
          </a:xfrm>
          <a:prstGeom prst="rect">
            <a:avLst/>
          </a:prstGeom>
          <a:solidFill>
            <a:srgbClr val="EE943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6695728" y="21530333"/>
            <a:ext cx="2520000" cy="2520000"/>
          </a:xfrm>
          <a:prstGeom prst="rect">
            <a:avLst/>
          </a:prstGeom>
          <a:solidFill>
            <a:srgbClr val="BD29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064045" y="21890093"/>
            <a:ext cx="2520000" cy="2520000"/>
          </a:xfrm>
          <a:prstGeom prst="rect">
            <a:avLst/>
          </a:prstGeom>
          <a:solidFill>
            <a:srgbClr val="6090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7562000" y="10483108"/>
            <a:ext cx="8845696" cy="86086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7778304" y="16201181"/>
            <a:ext cx="8629392" cy="89355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7562000" y="22833149"/>
            <a:ext cx="8845696" cy="22596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7706296" y="10569194"/>
            <a:ext cx="0" cy="12221139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714128" y="16473850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714128" y="18418066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714128" y="17403605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10799069" y="9048895"/>
            <a:ext cx="4248472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 flipV="1">
            <a:off x="10799069" y="5412211"/>
            <a:ext cx="0" cy="3672408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>
            <a:off x="10799069" y="6164399"/>
            <a:ext cx="2124236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10805766" y="6164399"/>
            <a:ext cx="2009527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 flipH="1" flipV="1">
            <a:off x="12815293" y="6164399"/>
            <a:ext cx="1728192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 bwMode="auto">
          <a:xfrm>
            <a:off x="12815293" y="6194868"/>
            <a:ext cx="0" cy="2889751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9832322" y="5764289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0408386" y="9120903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0</a:t>
            </a:r>
            <a:endParaRPr lang="en-GB" sz="6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4152802" y="9048895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/>
              <a:t>1</a:t>
            </a:r>
            <a:endParaRPr lang="en-GB" sz="6000" b="1" dirty="0"/>
          </a:p>
        </p:txBody>
      </p:sp>
      <p:cxnSp>
        <p:nvCxnSpPr>
          <p:cNvPr id="75" name="Straight Connector 74"/>
          <p:cNvCxnSpPr/>
          <p:nvPr/>
        </p:nvCxnSpPr>
        <p:spPr bwMode="auto">
          <a:xfrm>
            <a:off x="10871077" y="14962176"/>
            <a:ext cx="4248472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/>
          <p:nvPr/>
        </p:nvCxnSpPr>
        <p:spPr bwMode="auto">
          <a:xfrm flipV="1">
            <a:off x="10871077" y="11325492"/>
            <a:ext cx="0" cy="3672408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/>
          <p:nvPr/>
        </p:nvCxnSpPr>
        <p:spPr bwMode="auto">
          <a:xfrm>
            <a:off x="10871077" y="12077680"/>
            <a:ext cx="2124236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 flipV="1">
            <a:off x="10877774" y="12077680"/>
            <a:ext cx="2009527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 flipH="1" flipV="1">
            <a:off x="12887301" y="12077680"/>
            <a:ext cx="1728192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/>
          <p:nvPr/>
        </p:nvCxnSpPr>
        <p:spPr bwMode="auto">
          <a:xfrm>
            <a:off x="12887301" y="12108149"/>
            <a:ext cx="0" cy="2889751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TextBox 80"/>
          <p:cNvSpPr txBox="1"/>
          <p:nvPr/>
        </p:nvSpPr>
        <p:spPr>
          <a:xfrm>
            <a:off x="9904330" y="11677570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0480394" y="14961682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/>
              <a:t>1</a:t>
            </a:r>
            <a:endParaRPr lang="en-GB" sz="6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4224810" y="14962176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2093000" y="14953551"/>
            <a:ext cx="1371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1.5</a:t>
            </a:r>
            <a:endParaRPr lang="en-GB" sz="6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1943547" y="9068978"/>
            <a:ext cx="1647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0.5</a:t>
            </a:r>
            <a:endParaRPr lang="en-GB" sz="6000" b="1" dirty="0"/>
          </a:p>
        </p:txBody>
      </p:sp>
      <p:cxnSp>
        <p:nvCxnSpPr>
          <p:cNvPr id="105" name="Straight Connector 104"/>
          <p:cNvCxnSpPr/>
          <p:nvPr/>
        </p:nvCxnSpPr>
        <p:spPr bwMode="auto">
          <a:xfrm>
            <a:off x="10871077" y="21302562"/>
            <a:ext cx="4248472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/>
          <p:nvPr/>
        </p:nvCxnSpPr>
        <p:spPr bwMode="auto">
          <a:xfrm flipV="1">
            <a:off x="10871077" y="17665878"/>
            <a:ext cx="0" cy="3672408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Connector 106"/>
          <p:cNvCxnSpPr/>
          <p:nvPr/>
        </p:nvCxnSpPr>
        <p:spPr bwMode="auto">
          <a:xfrm>
            <a:off x="10871077" y="18418066"/>
            <a:ext cx="2124236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Straight Connector 107"/>
          <p:cNvCxnSpPr/>
          <p:nvPr/>
        </p:nvCxnSpPr>
        <p:spPr bwMode="auto">
          <a:xfrm flipV="1">
            <a:off x="10877774" y="18418066"/>
            <a:ext cx="2009527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Straight Connector 108"/>
          <p:cNvCxnSpPr/>
          <p:nvPr/>
        </p:nvCxnSpPr>
        <p:spPr bwMode="auto">
          <a:xfrm flipH="1" flipV="1">
            <a:off x="12887301" y="18418066"/>
            <a:ext cx="1728192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Connector 109"/>
          <p:cNvCxnSpPr/>
          <p:nvPr/>
        </p:nvCxnSpPr>
        <p:spPr bwMode="auto">
          <a:xfrm>
            <a:off x="12887301" y="18448535"/>
            <a:ext cx="0" cy="2889751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TextBox 110"/>
          <p:cNvSpPr txBox="1"/>
          <p:nvPr/>
        </p:nvSpPr>
        <p:spPr>
          <a:xfrm>
            <a:off x="9904330" y="18017956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10480394" y="21374570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7</a:t>
            </a:r>
            <a:endParaRPr lang="en-GB" sz="60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14224810" y="21302562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8</a:t>
            </a:r>
            <a:endParaRPr lang="en-GB" sz="60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12015555" y="21322645"/>
            <a:ext cx="1647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/>
              <a:t>7</a:t>
            </a:r>
            <a:r>
              <a:rPr lang="sv-SE" sz="6000" b="1" dirty="0" smtClean="0"/>
              <a:t>.5</a:t>
            </a:r>
            <a:endParaRPr lang="en-GB" sz="6000" b="1" dirty="0"/>
          </a:p>
        </p:txBody>
      </p:sp>
      <p:cxnSp>
        <p:nvCxnSpPr>
          <p:cNvPr id="121" name="Straight Arrow Connector 120"/>
          <p:cNvCxnSpPr/>
          <p:nvPr/>
        </p:nvCxnSpPr>
        <p:spPr bwMode="auto">
          <a:xfrm flipV="1">
            <a:off x="19728061" y="10641319"/>
            <a:ext cx="4104456" cy="3821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19800069" y="16329834"/>
            <a:ext cx="43924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Arrow Connector 122"/>
          <p:cNvCxnSpPr/>
          <p:nvPr/>
        </p:nvCxnSpPr>
        <p:spPr bwMode="auto">
          <a:xfrm>
            <a:off x="19800069" y="22826197"/>
            <a:ext cx="4608512" cy="29548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TextBox 123"/>
          <p:cNvSpPr txBox="1"/>
          <p:nvPr/>
        </p:nvSpPr>
        <p:spPr>
          <a:xfrm>
            <a:off x="19872077" y="5039941"/>
            <a:ext cx="40509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Average Pooling</a:t>
            </a:r>
            <a:endParaRPr lang="en-GB" sz="7000" b="1" dirty="0"/>
          </a:p>
        </p:txBody>
      </p:sp>
      <p:sp>
        <p:nvSpPr>
          <p:cNvPr id="131" name="Rectangle 130"/>
          <p:cNvSpPr/>
          <p:nvPr/>
        </p:nvSpPr>
        <p:spPr bwMode="auto">
          <a:xfrm>
            <a:off x="24336573" y="971003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24488973" y="9862436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24641373" y="10014836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24793773" y="10167236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24946173" y="10319636"/>
            <a:ext cx="1080000" cy="1080000"/>
          </a:xfrm>
          <a:prstGeom prst="rect">
            <a:avLst/>
          </a:prstGeom>
          <a:solidFill>
            <a:srgbClr val="13DD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5250878" y="10922886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25403278" y="11075286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25555678" y="11227686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3" name="Rectangle 142"/>
          <p:cNvSpPr/>
          <p:nvPr/>
        </p:nvSpPr>
        <p:spPr bwMode="auto">
          <a:xfrm>
            <a:off x="26020194" y="11454340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26172594" y="1160674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26324994" y="11759140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3575389" y="7960895"/>
            <a:ext cx="443359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500" b="1" dirty="0" smtClean="0"/>
              <a:t>Size: [1x1]</a:t>
            </a:r>
            <a:endParaRPr lang="en-GB" sz="6500" b="1" dirty="0"/>
          </a:p>
        </p:txBody>
      </p:sp>
      <p:cxnSp>
        <p:nvCxnSpPr>
          <p:cNvPr id="149" name="Straight Connector 148"/>
          <p:cNvCxnSpPr/>
          <p:nvPr/>
        </p:nvCxnSpPr>
        <p:spPr bwMode="auto">
          <a:xfrm>
            <a:off x="21456253" y="8138132"/>
            <a:ext cx="23219" cy="2125401"/>
          </a:xfrm>
          <a:prstGeom prst="line">
            <a:avLst/>
          </a:prstGeom>
          <a:noFill/>
          <a:ln w="1905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" name="Rectangle 152"/>
          <p:cNvSpPr/>
          <p:nvPr/>
        </p:nvSpPr>
        <p:spPr bwMode="auto">
          <a:xfrm>
            <a:off x="23328460" y="7776245"/>
            <a:ext cx="4602813" cy="1495113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24336573" y="14687987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24488973" y="1484038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24641373" y="14992787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24793773" y="1514518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4946173" y="15297587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5250878" y="1590083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25403278" y="1605323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32649075" y="1620913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3" name="Rectangle 172"/>
          <p:cNvSpPr/>
          <p:nvPr/>
        </p:nvSpPr>
        <p:spPr bwMode="auto">
          <a:xfrm>
            <a:off x="26020194" y="16432291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26172594" y="16584691"/>
            <a:ext cx="1080000" cy="108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6324994" y="16737091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24336573" y="2099295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7" name="Rectangle 176"/>
          <p:cNvSpPr/>
          <p:nvPr/>
        </p:nvSpPr>
        <p:spPr bwMode="auto">
          <a:xfrm>
            <a:off x="24488973" y="21145357"/>
            <a:ext cx="1080000" cy="1080000"/>
          </a:xfrm>
          <a:prstGeom prst="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24641373" y="21297757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24793773" y="21450157"/>
            <a:ext cx="1080000" cy="1080000"/>
          </a:xfrm>
          <a:prstGeom prst="rect">
            <a:avLst/>
          </a:prstGeom>
          <a:solidFill>
            <a:srgbClr val="BD29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0" name="Rectangle 179"/>
          <p:cNvSpPr/>
          <p:nvPr/>
        </p:nvSpPr>
        <p:spPr bwMode="auto">
          <a:xfrm>
            <a:off x="24946173" y="2160255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5250878" y="2220580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5403278" y="2235820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5555678" y="2251060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4" name="Rectangle 183"/>
          <p:cNvSpPr/>
          <p:nvPr/>
        </p:nvSpPr>
        <p:spPr bwMode="auto">
          <a:xfrm>
            <a:off x="26020194" y="22737261"/>
            <a:ext cx="1080000" cy="10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26172594" y="22889661"/>
            <a:ext cx="1080000" cy="1080000"/>
          </a:xfrm>
          <a:prstGeom prst="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6" name="Rectangle 185"/>
          <p:cNvSpPr/>
          <p:nvPr/>
        </p:nvSpPr>
        <p:spPr bwMode="auto">
          <a:xfrm>
            <a:off x="26324994" y="23042061"/>
            <a:ext cx="1080000" cy="10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187" name="Straight Arrow Connector 186"/>
          <p:cNvCxnSpPr/>
          <p:nvPr/>
        </p:nvCxnSpPr>
        <p:spPr bwMode="auto">
          <a:xfrm>
            <a:off x="5686501" y="16273189"/>
            <a:ext cx="1875499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Straight Connector 190"/>
          <p:cNvCxnSpPr/>
          <p:nvPr/>
        </p:nvCxnSpPr>
        <p:spPr bwMode="auto">
          <a:xfrm>
            <a:off x="30019506" y="10554836"/>
            <a:ext cx="11612" cy="13262425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 bwMode="auto">
          <a:xfrm>
            <a:off x="26928861" y="4535885"/>
            <a:ext cx="6336824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7216893" y="5399981"/>
            <a:ext cx="55189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/>
              <a:t>C</a:t>
            </a:r>
            <a:r>
              <a:rPr lang="sv-SE" sz="7000" b="1" dirty="0" smtClean="0"/>
              <a:t>oncatenate</a:t>
            </a:r>
            <a:endParaRPr lang="en-GB" sz="7000" b="1" dirty="0"/>
          </a:p>
        </p:txBody>
      </p:sp>
      <p:cxnSp>
        <p:nvCxnSpPr>
          <p:cNvPr id="196" name="Straight Connector 195"/>
          <p:cNvCxnSpPr/>
          <p:nvPr/>
        </p:nvCxnSpPr>
        <p:spPr bwMode="auto">
          <a:xfrm>
            <a:off x="29337862" y="8081696"/>
            <a:ext cx="0" cy="2181837"/>
          </a:xfrm>
          <a:prstGeom prst="line">
            <a:avLst/>
          </a:prstGeom>
          <a:noFill/>
          <a:ln w="1905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Straight Arrow Connector 200"/>
          <p:cNvCxnSpPr/>
          <p:nvPr/>
        </p:nvCxnSpPr>
        <p:spPr bwMode="auto">
          <a:xfrm>
            <a:off x="27951219" y="16401679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2" name="Straight Connector 201"/>
          <p:cNvCxnSpPr/>
          <p:nvPr/>
        </p:nvCxnSpPr>
        <p:spPr bwMode="auto">
          <a:xfrm>
            <a:off x="28485114" y="16401679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27931274" y="1778507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Straight Connector 205"/>
          <p:cNvCxnSpPr/>
          <p:nvPr/>
        </p:nvCxnSpPr>
        <p:spPr bwMode="auto">
          <a:xfrm>
            <a:off x="28485114" y="1778507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 bwMode="auto">
          <a:xfrm>
            <a:off x="27951219" y="13521359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Straight Connector 207"/>
          <p:cNvCxnSpPr/>
          <p:nvPr/>
        </p:nvCxnSpPr>
        <p:spPr bwMode="auto">
          <a:xfrm>
            <a:off x="28485114" y="13521359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 bwMode="auto">
          <a:xfrm>
            <a:off x="27931274" y="1490475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Straight Connector 209"/>
          <p:cNvCxnSpPr/>
          <p:nvPr/>
        </p:nvCxnSpPr>
        <p:spPr bwMode="auto">
          <a:xfrm>
            <a:off x="28485114" y="1490475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 bwMode="auto">
          <a:xfrm>
            <a:off x="27951219" y="1071304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Straight Connector 211"/>
          <p:cNvCxnSpPr/>
          <p:nvPr/>
        </p:nvCxnSpPr>
        <p:spPr bwMode="auto">
          <a:xfrm>
            <a:off x="28485114" y="1071304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 bwMode="auto">
          <a:xfrm>
            <a:off x="27931274" y="1209644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Straight Connector 213"/>
          <p:cNvCxnSpPr/>
          <p:nvPr/>
        </p:nvCxnSpPr>
        <p:spPr bwMode="auto">
          <a:xfrm>
            <a:off x="28485114" y="1209644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 bwMode="auto">
          <a:xfrm>
            <a:off x="27951219" y="2223432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Straight Connector 215"/>
          <p:cNvCxnSpPr/>
          <p:nvPr/>
        </p:nvCxnSpPr>
        <p:spPr bwMode="auto">
          <a:xfrm>
            <a:off x="28485114" y="2223432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 bwMode="auto">
          <a:xfrm>
            <a:off x="27931274" y="2361772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" name="Straight Connector 217"/>
          <p:cNvCxnSpPr/>
          <p:nvPr/>
        </p:nvCxnSpPr>
        <p:spPr bwMode="auto">
          <a:xfrm>
            <a:off x="28485114" y="2361772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 bwMode="auto">
          <a:xfrm>
            <a:off x="27951219" y="1935400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" name="Straight Connector 219"/>
          <p:cNvCxnSpPr/>
          <p:nvPr/>
        </p:nvCxnSpPr>
        <p:spPr bwMode="auto">
          <a:xfrm>
            <a:off x="28485114" y="1935400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 bwMode="auto">
          <a:xfrm>
            <a:off x="27931274" y="2073740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" name="Straight Connector 221"/>
          <p:cNvCxnSpPr/>
          <p:nvPr/>
        </p:nvCxnSpPr>
        <p:spPr bwMode="auto">
          <a:xfrm>
            <a:off x="28485114" y="2073740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 bwMode="auto">
          <a:xfrm flipV="1">
            <a:off x="30019506" y="16968272"/>
            <a:ext cx="1548172" cy="402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" name="Rectangle 235"/>
          <p:cNvSpPr/>
          <p:nvPr/>
        </p:nvSpPr>
        <p:spPr bwMode="auto">
          <a:xfrm>
            <a:off x="31947027" y="1449472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7" name="Rectangle 236"/>
          <p:cNvSpPr/>
          <p:nvPr/>
        </p:nvSpPr>
        <p:spPr bwMode="auto">
          <a:xfrm>
            <a:off x="32019035" y="14647125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8" name="Rectangle 237"/>
          <p:cNvSpPr/>
          <p:nvPr/>
        </p:nvSpPr>
        <p:spPr bwMode="auto">
          <a:xfrm>
            <a:off x="32091043" y="1477781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9" name="Rectangle 238"/>
          <p:cNvSpPr/>
          <p:nvPr/>
        </p:nvSpPr>
        <p:spPr bwMode="auto">
          <a:xfrm>
            <a:off x="32163051" y="1490299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0" name="Rectangle 239"/>
          <p:cNvSpPr/>
          <p:nvPr/>
        </p:nvSpPr>
        <p:spPr bwMode="auto">
          <a:xfrm>
            <a:off x="32235059" y="15037279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1" name="Rectangle 240"/>
          <p:cNvSpPr/>
          <p:nvPr/>
        </p:nvSpPr>
        <p:spPr bwMode="auto">
          <a:xfrm>
            <a:off x="32307067" y="1513945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2" name="Rectangle 241"/>
          <p:cNvSpPr/>
          <p:nvPr/>
        </p:nvSpPr>
        <p:spPr bwMode="auto">
          <a:xfrm>
            <a:off x="32379075" y="15291855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3" name="Rectangle 242"/>
          <p:cNvSpPr/>
          <p:nvPr/>
        </p:nvSpPr>
        <p:spPr bwMode="auto">
          <a:xfrm>
            <a:off x="32451083" y="1542254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4" name="Rectangle 243"/>
          <p:cNvSpPr/>
          <p:nvPr/>
        </p:nvSpPr>
        <p:spPr bwMode="auto">
          <a:xfrm>
            <a:off x="32523091" y="1554772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5" name="Rectangle 244"/>
          <p:cNvSpPr/>
          <p:nvPr/>
        </p:nvSpPr>
        <p:spPr bwMode="auto">
          <a:xfrm>
            <a:off x="32595099" y="15682009"/>
            <a:ext cx="1080000" cy="108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25560709" y="16201181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49" name="TextBox 248"/>
          <p:cNvSpPr txBox="1"/>
          <p:nvPr/>
        </p:nvSpPr>
        <p:spPr>
          <a:xfrm>
            <a:off x="32739115" y="16406393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51" name="TextBox 250"/>
          <p:cNvSpPr txBox="1"/>
          <p:nvPr/>
        </p:nvSpPr>
        <p:spPr>
          <a:xfrm>
            <a:off x="32847187" y="16606664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52" name="Rectangle 251"/>
          <p:cNvSpPr/>
          <p:nvPr/>
        </p:nvSpPr>
        <p:spPr bwMode="auto">
          <a:xfrm>
            <a:off x="33193677" y="16886225"/>
            <a:ext cx="1080000" cy="108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3" name="Rectangle 252"/>
          <p:cNvSpPr/>
          <p:nvPr/>
        </p:nvSpPr>
        <p:spPr bwMode="auto">
          <a:xfrm>
            <a:off x="33265685" y="17038625"/>
            <a:ext cx="1080000" cy="1080000"/>
          </a:xfrm>
          <a:prstGeom prst="rect">
            <a:avLst/>
          </a:prstGeom>
          <a:solidFill>
            <a:srgbClr val="43C54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4" name="Rectangle 253"/>
          <p:cNvSpPr/>
          <p:nvPr/>
        </p:nvSpPr>
        <p:spPr bwMode="auto">
          <a:xfrm>
            <a:off x="33337693" y="1716931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5" name="Rectangle 254"/>
          <p:cNvSpPr/>
          <p:nvPr/>
        </p:nvSpPr>
        <p:spPr bwMode="auto">
          <a:xfrm>
            <a:off x="33409701" y="17294496"/>
            <a:ext cx="1080000" cy="1080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6" name="Rectangle 255"/>
          <p:cNvSpPr/>
          <p:nvPr/>
        </p:nvSpPr>
        <p:spPr bwMode="auto">
          <a:xfrm>
            <a:off x="33481709" y="17428779"/>
            <a:ext cx="1080000" cy="1080000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7" name="Rectangle 256"/>
          <p:cNvSpPr/>
          <p:nvPr/>
        </p:nvSpPr>
        <p:spPr bwMode="auto">
          <a:xfrm>
            <a:off x="33553717" y="1753095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8" name="Rectangle 257"/>
          <p:cNvSpPr/>
          <p:nvPr/>
        </p:nvSpPr>
        <p:spPr bwMode="auto">
          <a:xfrm>
            <a:off x="33625725" y="17683355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9" name="Rectangle 258"/>
          <p:cNvSpPr/>
          <p:nvPr/>
        </p:nvSpPr>
        <p:spPr bwMode="auto">
          <a:xfrm>
            <a:off x="33697733" y="1781404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60" name="Rectangle 259"/>
          <p:cNvSpPr/>
          <p:nvPr/>
        </p:nvSpPr>
        <p:spPr bwMode="auto">
          <a:xfrm>
            <a:off x="33769741" y="1793922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61" name="Rectangle 260"/>
          <p:cNvSpPr/>
          <p:nvPr/>
        </p:nvSpPr>
        <p:spPr bwMode="auto">
          <a:xfrm>
            <a:off x="33841749" y="18073509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43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3: Marcos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563" y="16489213"/>
            <a:ext cx="28875676" cy="5912000"/>
          </a:xfrm>
        </p:spPr>
        <p:txBody>
          <a:bodyPr/>
          <a:lstStyle/>
          <a:p>
            <a:r>
              <a:rPr lang="sv-SE" sz="8800" dirty="0" smtClean="0"/>
              <a:t>The result contains the magnitude and direction of the maximum activation of any filter in the group</a:t>
            </a:r>
          </a:p>
          <a:p>
            <a:r>
              <a:rPr lang="sv-SE" sz="8800" dirty="0" smtClean="0"/>
              <a:t>This is passed on to the next layer</a:t>
            </a:r>
          </a:p>
          <a:p>
            <a:r>
              <a:rPr lang="sv-SE" sz="8800" dirty="0" smtClean="0"/>
              <a:t>4 RotEqNet layers are used in our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264" y="4535885"/>
            <a:ext cx="10843613" cy="108012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8359908" y="4337171"/>
            <a:ext cx="15985777" cy="11287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v-SE" sz="8800" kern="0" dirty="0" smtClean="0"/>
              <a:t>Developed rotationally invariant filters with vector field outputs</a:t>
            </a:r>
          </a:p>
          <a:p>
            <a:r>
              <a:rPr lang="sv-SE" sz="8800" kern="0" dirty="0" smtClean="0"/>
              <a:t>Filters are organised in groups consisting of R filters</a:t>
            </a:r>
          </a:p>
          <a:p>
            <a:r>
              <a:rPr lang="sv-SE" sz="8800" kern="0" dirty="0" smtClean="0"/>
              <a:t>Only the first is trainable</a:t>
            </a:r>
          </a:p>
          <a:p>
            <a:r>
              <a:rPr lang="sv-SE" sz="8800" kern="0" dirty="0" smtClean="0"/>
              <a:t>The rest are rotations</a:t>
            </a:r>
          </a:p>
        </p:txBody>
      </p:sp>
    </p:spTree>
    <p:extLst>
      <p:ext uri="{BB962C8B-B14F-4D97-AF65-F5344CB8AC3E}">
        <p14:creationId xmlns:p14="http://schemas.microsoft.com/office/powerpoint/2010/main" val="8060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497</Words>
  <Application>Microsoft Office PowerPoint</Application>
  <PresentationFormat>Custom</PresentationFormat>
  <Paragraphs>181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Standardformgivning</vt:lpstr>
      <vt:lpstr>Classifying Cancer Cells Using Local Binary Patterns</vt:lpstr>
      <vt:lpstr>Project Goals</vt:lpstr>
      <vt:lpstr>Data</vt:lpstr>
      <vt:lpstr>Local Binary Patterns</vt:lpstr>
      <vt:lpstr>Model 1: Juefei-Xu et al.</vt:lpstr>
      <vt:lpstr>Model 2: Li et al.</vt:lpstr>
      <vt:lpstr>Model 2: Convolutional Module</vt:lpstr>
      <vt:lpstr>Model 2: Gate Layer Module</vt:lpstr>
      <vt:lpstr>Model 3: Marcos et al.</vt:lpstr>
      <vt:lpstr>Preliminary Results</vt:lpstr>
      <vt:lpstr>Thanks for Listening!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HP Inc.</cp:lastModifiedBy>
  <cp:revision>138</cp:revision>
  <dcterms:created xsi:type="dcterms:W3CDTF">2001-10-15T06:35:57Z</dcterms:created>
  <dcterms:modified xsi:type="dcterms:W3CDTF">2018-12-05T10:23:38Z</dcterms:modified>
</cp:coreProperties>
</file>