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media/image21.jpg" ContentType="image/png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9" r:id="rId3"/>
    <p:sldId id="262" r:id="rId4"/>
    <p:sldId id="275" r:id="rId5"/>
    <p:sldId id="263" r:id="rId6"/>
    <p:sldId id="260" r:id="rId7"/>
    <p:sldId id="277" r:id="rId8"/>
    <p:sldId id="261" r:id="rId9"/>
    <p:sldId id="272" r:id="rId10"/>
    <p:sldId id="271" r:id="rId11"/>
    <p:sldId id="273" r:id="rId12"/>
    <p:sldId id="274" r:id="rId13"/>
    <p:sldId id="278" r:id="rId14"/>
    <p:sldId id="268" r:id="rId15"/>
    <p:sldId id="276" r:id="rId16"/>
    <p:sldId id="269" r:id="rId17"/>
    <p:sldId id="270" r:id="rId18"/>
  </p:sldIdLst>
  <p:sldSz cx="35999738" cy="25201563"/>
  <p:notesSz cx="46342300" cy="46342300"/>
  <p:defaultTextStyle>
    <a:defPPr>
      <a:defRPr lang="sv-SE"/>
    </a:defPPr>
    <a:lvl1pPr algn="l" rtl="0" fontAlgn="base">
      <a:spcBef>
        <a:spcPct val="20000"/>
      </a:spcBef>
      <a:spcAft>
        <a:spcPct val="0"/>
      </a:spcAft>
      <a:defRPr sz="4600" kern="1200">
        <a:solidFill>
          <a:srgbClr val="000000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defRPr sz="4600" kern="1200">
        <a:solidFill>
          <a:srgbClr val="000000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defRPr sz="4600" kern="1200">
        <a:solidFill>
          <a:srgbClr val="000000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defRPr sz="4600" kern="1200">
        <a:solidFill>
          <a:srgbClr val="000000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defRPr sz="4600" kern="1200">
        <a:solidFill>
          <a:srgbClr val="000000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4600" kern="1200">
        <a:solidFill>
          <a:srgbClr val="000000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4600" kern="1200">
        <a:solidFill>
          <a:srgbClr val="000000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4600" kern="1200">
        <a:solidFill>
          <a:srgbClr val="000000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4600" kern="1200">
        <a:solidFill>
          <a:srgbClr val="000000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43C546"/>
    <a:srgbClr val="66CCFF"/>
    <a:srgbClr val="FF9900"/>
    <a:srgbClr val="00FFCC"/>
    <a:srgbClr val="BD29A4"/>
    <a:srgbClr val="13DDED"/>
    <a:srgbClr val="CC6600"/>
    <a:srgbClr val="FF00FF"/>
    <a:srgbClr val="EE94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84" autoAdjust="0"/>
    <p:restoredTop sz="89484" autoAdjust="0"/>
  </p:normalViewPr>
  <p:slideViewPr>
    <p:cSldViewPr>
      <p:cViewPr varScale="1">
        <p:scale>
          <a:sx n="18" d="100"/>
          <a:sy n="18" d="100"/>
        </p:scale>
        <p:origin x="-1256" y="-124"/>
      </p:cViewPr>
      <p:guideLst>
        <p:guide orient="horz" pos="7938"/>
        <p:guide pos="113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0077113" cy="2322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3512" tIns="101757" rIns="203512" bIns="101757" numCol="1" anchor="t" anchorCtr="0" compatLnSpc="1">
            <a:prstTxWarp prst="textNoShape">
              <a:avLst/>
            </a:prstTxWarp>
          </a:bodyPr>
          <a:lstStyle>
            <a:lvl1pPr defTabSz="2030413">
              <a:spcBef>
                <a:spcPct val="0"/>
              </a:spcBef>
              <a:defRPr sz="30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endParaRPr lang="sv-S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6265188" y="0"/>
            <a:ext cx="20077112" cy="2322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3512" tIns="101757" rIns="203512" bIns="101757" numCol="1" anchor="t" anchorCtr="0" compatLnSpc="1">
            <a:prstTxWarp prst="textNoShape">
              <a:avLst/>
            </a:prstTxWarp>
          </a:bodyPr>
          <a:lstStyle>
            <a:lvl1pPr algn="r" defTabSz="2030413">
              <a:spcBef>
                <a:spcPct val="0"/>
              </a:spcBef>
              <a:defRPr sz="30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endParaRPr lang="sv-SE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44019788"/>
            <a:ext cx="20077113" cy="2322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3512" tIns="101757" rIns="203512" bIns="101757" numCol="1" anchor="b" anchorCtr="0" compatLnSpc="1">
            <a:prstTxWarp prst="textNoShape">
              <a:avLst/>
            </a:prstTxWarp>
          </a:bodyPr>
          <a:lstStyle>
            <a:lvl1pPr defTabSz="2030413">
              <a:spcBef>
                <a:spcPct val="0"/>
              </a:spcBef>
              <a:defRPr sz="30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endParaRPr lang="sv-SE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26265188" y="44019788"/>
            <a:ext cx="20077112" cy="2322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3512" tIns="101757" rIns="203512" bIns="101757" numCol="1" anchor="b" anchorCtr="0" compatLnSpc="1">
            <a:prstTxWarp prst="textNoShape">
              <a:avLst/>
            </a:prstTxWarp>
          </a:bodyPr>
          <a:lstStyle>
            <a:lvl1pPr algn="r" defTabSz="2030413">
              <a:spcBef>
                <a:spcPct val="0"/>
              </a:spcBef>
              <a:defRPr sz="30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fld id="{F05E2694-D6BC-4DF3-892A-BA63664FCB54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516524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01168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Gill Sans MT" pitchFamily="34" charset="0"/>
              </a:defRPr>
            </a:lvl1pPr>
          </a:lstStyle>
          <a:p>
            <a:endParaRPr lang="sv-SE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26212800" y="0"/>
            <a:ext cx="201168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ill Sans MT" pitchFamily="34" charset="0"/>
              </a:defRPr>
            </a:lvl1pPr>
          </a:lstStyle>
          <a:p>
            <a:endParaRPr lang="sv-SE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756900" y="3505200"/>
            <a:ext cx="24815800" cy="17373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172200" y="22021800"/>
            <a:ext cx="33985200" cy="2087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44043600"/>
            <a:ext cx="201168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ill Sans MT" pitchFamily="34" charset="0"/>
              </a:defRPr>
            </a:lvl1pPr>
          </a:lstStyle>
          <a:p>
            <a:endParaRPr lang="sv-SE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26212800" y="44043600"/>
            <a:ext cx="201168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ill Sans MT" pitchFamily="34" charset="0"/>
              </a:defRPr>
            </a:lvl1pPr>
          </a:lstStyle>
          <a:p>
            <a:fld id="{E36643B1-9D94-4426-9F70-001B837290C8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032825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643B1-9D94-4426-9F70-001B837290C8}" type="slidenum">
              <a:rPr lang="sv-SE" smtClean="0"/>
              <a:pPr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77994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643B1-9D94-4426-9F70-001B837290C8}" type="slidenum">
              <a:rPr lang="sv-SE" smtClean="0"/>
              <a:pPr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627776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Expand on black/white board. Show binary string representation (</a:t>
            </a:r>
            <a:r>
              <a:rPr lang="en-GB" dirty="0" err="1" smtClean="0"/>
              <a:t>dec</a:t>
            </a:r>
            <a:r>
              <a:rPr lang="en-GB" dirty="0" smtClean="0"/>
              <a:t> 203, rot 151) and rotational</a:t>
            </a:r>
            <a:r>
              <a:rPr lang="en-GB" baseline="0" dirty="0" smtClean="0"/>
              <a:t> invariance. Our experiments show R=10, P=6 has highest predictive power. Histograms used as input features to neural network. Loss of positional information.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643B1-9D94-4426-9F70-001B837290C8}" type="slidenum">
              <a:rPr lang="sv-SE" smtClean="0"/>
              <a:pPr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12184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Expand on black/white board. Show binary string representation (</a:t>
            </a:r>
            <a:r>
              <a:rPr lang="en-GB" dirty="0" err="1" smtClean="0"/>
              <a:t>dec</a:t>
            </a:r>
            <a:r>
              <a:rPr lang="en-GB" dirty="0" smtClean="0"/>
              <a:t> 203, rot 151) and rotational</a:t>
            </a:r>
            <a:r>
              <a:rPr lang="en-GB" baseline="0" dirty="0" smtClean="0"/>
              <a:t> invariance. Our experiments show R=10, P=6 has highest predictive power. Histograms used as input features to neural network. Loss of positional information.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643B1-9D94-4426-9F70-001B837290C8}" type="slidenum">
              <a:rPr lang="sv-SE" smtClean="0"/>
              <a:pPr/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121842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643B1-9D94-4426-9F70-001B837290C8}" type="slidenum">
              <a:rPr lang="sv-SE" smtClean="0"/>
              <a:pPr/>
              <a:t>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778755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643B1-9D94-4426-9F70-001B837290C8}" type="slidenum">
              <a:rPr lang="sv-SE" smtClean="0"/>
              <a:pPr/>
              <a:t>15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769685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643B1-9D94-4426-9F70-001B837290C8}" type="slidenum">
              <a:rPr lang="sv-SE" smtClean="0"/>
              <a:pPr/>
              <a:t>17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77994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338" y="7829550"/>
            <a:ext cx="30599062" cy="54006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675" y="14281150"/>
            <a:ext cx="25198388" cy="64404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6B998F-40E0-4A7A-9F0B-0E77E23577D3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06405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7ACECC-7069-465E-B38A-9F81C0C96F0C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06685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070175" y="1008063"/>
            <a:ext cx="7004050" cy="213931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54850" y="1008063"/>
            <a:ext cx="20862925" cy="213931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3D2EC9-850B-4103-B9A2-AA51A7CC3E83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13562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9F6F64-2D9A-4AC7-BD92-6CFFACDFEF17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42290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213" y="16194088"/>
            <a:ext cx="30600650" cy="500538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3213" y="10682288"/>
            <a:ext cx="30600650" cy="55118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CAA8F8-6DD4-40A4-B375-6877AC3E523F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2288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40575" y="4760913"/>
            <a:ext cx="13812838" cy="17640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105813" y="4760913"/>
            <a:ext cx="13814425" cy="17640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631C7B-5890-491D-85C6-F3B92E9DBC11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31968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225" y="1009650"/>
            <a:ext cx="32399288" cy="42005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0225" y="5641975"/>
            <a:ext cx="15905163" cy="23495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00225" y="7991475"/>
            <a:ext cx="15905163" cy="14520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88000" y="5641975"/>
            <a:ext cx="15911513" cy="23495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88000" y="7991475"/>
            <a:ext cx="15911513" cy="14520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A36AC8-8854-478E-A4B5-966B6914E71F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58368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528E85-9212-44CA-8EF7-282C9BD0BF54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34647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C9CFB0-47CE-44BC-AA0B-8B9FC4606836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9357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225" y="1003300"/>
            <a:ext cx="11842750" cy="4270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74775" y="1003300"/>
            <a:ext cx="20124738" cy="2150903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00225" y="5273675"/>
            <a:ext cx="11842750" cy="172386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C9157B-ECFC-4DA4-9EE6-25073A905F5D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03559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6438" y="17641888"/>
            <a:ext cx="21599525" cy="208121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056438" y="2251075"/>
            <a:ext cx="21599525" cy="151209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56438" y="19723100"/>
            <a:ext cx="21599525" cy="29591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C2029C-84FE-48E7-AB2D-9BFB08D0B2A0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15678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054850" y="1008063"/>
            <a:ext cx="28019375" cy="280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Klicka här för att ändra format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40575" y="4760913"/>
            <a:ext cx="27779663" cy="1764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38875" y="22961600"/>
            <a:ext cx="7500938" cy="167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t" anchorCtr="0" compatLnSpc="1">
            <a:prstTxWarp prst="textNoShape">
              <a:avLst/>
            </a:prstTxWarp>
          </a:bodyPr>
          <a:lstStyle>
            <a:lvl1pPr defTabSz="3495675">
              <a:spcBef>
                <a:spcPct val="0"/>
              </a:spcBef>
              <a:defRPr sz="53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endParaRPr lang="sv-S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879638" y="22961600"/>
            <a:ext cx="11399837" cy="167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t" anchorCtr="0" compatLnSpc="1">
            <a:prstTxWarp prst="textNoShape">
              <a:avLst/>
            </a:prstTxWarp>
          </a:bodyPr>
          <a:lstStyle>
            <a:lvl1pPr algn="ctr" defTabSz="3495675">
              <a:spcBef>
                <a:spcPct val="0"/>
              </a:spcBef>
              <a:defRPr sz="53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endParaRPr lang="sv-S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7419300" y="22961600"/>
            <a:ext cx="7500938" cy="167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t" anchorCtr="0" compatLnSpc="1">
            <a:prstTxWarp prst="textNoShape">
              <a:avLst/>
            </a:prstTxWarp>
          </a:bodyPr>
          <a:lstStyle>
            <a:lvl1pPr algn="r" defTabSz="3495675">
              <a:spcBef>
                <a:spcPct val="0"/>
              </a:spcBef>
              <a:defRPr sz="53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fld id="{BC4657BF-E2AE-4716-A3C9-7F170684F425}" type="slidenum">
              <a:rPr lang="sv-SE"/>
              <a:pPr/>
              <a:t>‹#›</a:t>
            </a:fld>
            <a:endParaRPr lang="sv-SE"/>
          </a:p>
        </p:txBody>
      </p:sp>
      <p:pic>
        <p:nvPicPr>
          <p:cNvPr id="1033" name="Picture 9" descr="rödmarg-15x70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763"/>
            <a:ext cx="5470525" cy="25242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2pPr>
      <a:lvl3pPr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3pPr>
      <a:lvl4pPr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4pPr>
      <a:lvl5pPr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5pPr>
      <a:lvl6pPr marL="457200"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6pPr>
      <a:lvl7pPr marL="914400"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7pPr>
      <a:lvl8pPr marL="1371600"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8pPr>
      <a:lvl9pPr marL="1828800"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9pPr>
    </p:titleStyle>
    <p:bodyStyle>
      <a:lvl1pPr marL="1311275" indent="-1311275" algn="l" defTabSz="3495675" rtl="0" fontAlgn="base">
        <a:spcBef>
          <a:spcPct val="20000"/>
        </a:spcBef>
        <a:spcAft>
          <a:spcPct val="0"/>
        </a:spcAft>
        <a:buChar char="•"/>
        <a:defRPr sz="10200">
          <a:solidFill>
            <a:schemeClr val="tx1"/>
          </a:solidFill>
          <a:latin typeface="+mn-lt"/>
          <a:ea typeface="+mn-ea"/>
          <a:cs typeface="+mn-cs"/>
        </a:defRPr>
      </a:lvl1pPr>
      <a:lvl2pPr marL="2838450" indent="-1089025" algn="l" defTabSz="3495675" rtl="0" fontAlgn="base">
        <a:spcBef>
          <a:spcPct val="20000"/>
        </a:spcBef>
        <a:spcAft>
          <a:spcPct val="0"/>
        </a:spcAft>
        <a:buChar char="–"/>
        <a:defRPr sz="9000">
          <a:solidFill>
            <a:schemeClr val="tx1"/>
          </a:solidFill>
          <a:latin typeface="+mn-lt"/>
        </a:defRPr>
      </a:lvl2pPr>
      <a:lvl3pPr marL="4368800" indent="-873125" algn="l" defTabSz="3495675" rtl="0" fontAlgn="base">
        <a:spcBef>
          <a:spcPct val="20000"/>
        </a:spcBef>
        <a:spcAft>
          <a:spcPct val="0"/>
        </a:spcAft>
        <a:buChar char="•"/>
        <a:defRPr sz="7500">
          <a:solidFill>
            <a:schemeClr val="tx1"/>
          </a:solidFill>
          <a:latin typeface="+mn-lt"/>
        </a:defRPr>
      </a:lvl3pPr>
      <a:lvl4pPr marL="6119813" indent="-876300" algn="l" defTabSz="3495675" rtl="0" fontAlgn="base">
        <a:spcBef>
          <a:spcPct val="20000"/>
        </a:spcBef>
        <a:spcAft>
          <a:spcPct val="0"/>
        </a:spcAft>
        <a:buChar char="–"/>
        <a:defRPr sz="6400">
          <a:solidFill>
            <a:schemeClr val="tx1"/>
          </a:solidFill>
          <a:latin typeface="+mn-lt"/>
        </a:defRPr>
      </a:lvl4pPr>
      <a:lvl5pPr marL="7867650" indent="-874713" algn="l" defTabSz="3495675" rtl="0" fontAlgn="base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5pPr>
      <a:lvl6pPr marL="8324850" indent="-874713" algn="l" defTabSz="3495675" rtl="0" fontAlgn="base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6pPr>
      <a:lvl7pPr marL="8782050" indent="-874713" algn="l" defTabSz="3495675" rtl="0" fontAlgn="base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7pPr>
      <a:lvl8pPr marL="9239250" indent="-874713" algn="l" defTabSz="3495675" rtl="0" fontAlgn="base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8pPr>
      <a:lvl9pPr marL="9696450" indent="-874713" algn="l" defTabSz="3495675" rtl="0" fontAlgn="base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9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550597" y="6408093"/>
            <a:ext cx="28443160" cy="2801937"/>
          </a:xfrm>
        </p:spPr>
        <p:txBody>
          <a:bodyPr/>
          <a:lstStyle/>
          <a:p>
            <a:r>
              <a:rPr lang="en-US" sz="14500" dirty="0">
                <a:solidFill>
                  <a:schemeClr val="tx1"/>
                </a:solidFill>
              </a:rPr>
              <a:t>Detecting Cancer using Texture Classification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867076" y="11520661"/>
            <a:ext cx="24174351" cy="835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8000" b="1" dirty="0" smtClean="0"/>
              <a:t>Hugo Harlin and Jo Gay</a:t>
            </a:r>
          </a:p>
          <a:p>
            <a:endParaRPr lang="sv-SE" sz="2400" b="1" dirty="0" smtClean="0"/>
          </a:p>
          <a:p>
            <a:r>
              <a:rPr lang="sv-SE" sz="8000" b="1" dirty="0" smtClean="0"/>
              <a:t>Supervisors</a:t>
            </a:r>
            <a:r>
              <a:rPr lang="sv-SE" sz="8000" b="1" dirty="0"/>
              <a:t>: Joakim </a:t>
            </a:r>
            <a:r>
              <a:rPr lang="sv-SE" sz="8000" b="1" dirty="0" smtClean="0"/>
              <a:t>Lindblad, </a:t>
            </a:r>
            <a:r>
              <a:rPr lang="sv-SE" sz="8000" b="1" dirty="0"/>
              <a:t>Nataša </a:t>
            </a:r>
            <a:r>
              <a:rPr lang="sv-SE" sz="8000" b="1" dirty="0" smtClean="0"/>
              <a:t>Sladoje</a:t>
            </a:r>
          </a:p>
          <a:p>
            <a:endParaRPr lang="sv-SE" sz="7000" dirty="0"/>
          </a:p>
          <a:p>
            <a:r>
              <a:rPr lang="en-GB" sz="6600" dirty="0"/>
              <a:t>Centre for Image Analysis, Department of Information Technology, Uppsala University </a:t>
            </a:r>
            <a:endParaRPr lang="sv-SE" sz="1800" dirty="0"/>
          </a:p>
          <a:p>
            <a:endParaRPr lang="en-GB" sz="70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7200181"/>
            <a:ext cx="5326461" cy="1225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 smtClean="0">
                <a:solidFill>
                  <a:schemeClr val="bg1"/>
                </a:solidFill>
              </a:rPr>
              <a:t>Jo Gay</a:t>
            </a:r>
          </a:p>
          <a:p>
            <a:pPr algn="ctr"/>
            <a:r>
              <a:rPr lang="en-GB" sz="4000" b="1" dirty="0" smtClean="0">
                <a:solidFill>
                  <a:schemeClr val="bg1"/>
                </a:solidFill>
              </a:rPr>
              <a:t>Hugo </a:t>
            </a:r>
            <a:r>
              <a:rPr lang="en-GB" sz="4000" b="1" dirty="0" err="1" smtClean="0">
                <a:solidFill>
                  <a:schemeClr val="bg1"/>
                </a:solidFill>
              </a:rPr>
              <a:t>Harlin</a:t>
            </a:r>
            <a:endParaRPr lang="en-GB" sz="4000" b="1" dirty="0" smtClean="0">
              <a:solidFill>
                <a:schemeClr val="bg1"/>
              </a:solidFill>
            </a:endParaRPr>
          </a:p>
          <a:p>
            <a:pPr algn="ctr"/>
            <a:endParaRPr lang="en-GB" sz="1600" b="1" dirty="0" smtClean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Project in Computational Science, January 2019</a:t>
            </a: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Supervisors:</a:t>
            </a:r>
          </a:p>
          <a:p>
            <a:pPr algn="ctr"/>
            <a:r>
              <a:rPr lang="sv-SE" sz="4000" b="1" dirty="0">
                <a:solidFill>
                  <a:schemeClr val="bg1"/>
                </a:solidFill>
              </a:rPr>
              <a:t>Joakim </a:t>
            </a:r>
            <a:r>
              <a:rPr lang="sv-SE" sz="4000" b="1" dirty="0" smtClean="0">
                <a:solidFill>
                  <a:schemeClr val="bg1"/>
                </a:solidFill>
              </a:rPr>
              <a:t>Lindblad </a:t>
            </a:r>
            <a:r>
              <a:rPr lang="sv-SE" sz="4000" b="1" dirty="0">
                <a:solidFill>
                  <a:schemeClr val="bg1"/>
                </a:solidFill>
              </a:rPr>
              <a:t>Nataša </a:t>
            </a:r>
            <a:r>
              <a:rPr lang="sv-SE" sz="4000" b="1" dirty="0" smtClean="0">
                <a:solidFill>
                  <a:schemeClr val="bg1"/>
                </a:solidFill>
              </a:rPr>
              <a:t>Sladoje</a:t>
            </a:r>
          </a:p>
          <a:p>
            <a:pPr algn="ctr"/>
            <a:endParaRPr lang="sv-SE" sz="1600" b="1" dirty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Centre for Image Analysis,</a:t>
            </a: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Department of Information Technology</a:t>
            </a: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14400" dirty="0" smtClean="0"/>
              <a:t>Model 2: Convolutional Module</a:t>
            </a:r>
            <a:endParaRPr lang="en-GB" sz="14400" dirty="0"/>
          </a:p>
        </p:txBody>
      </p:sp>
      <p:sp>
        <p:nvSpPr>
          <p:cNvPr id="60" name="TextBox 59"/>
          <p:cNvSpPr txBox="1"/>
          <p:nvPr/>
        </p:nvSpPr>
        <p:spPr>
          <a:xfrm>
            <a:off x="0" y="7200181"/>
            <a:ext cx="5326461" cy="1225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 smtClean="0">
                <a:solidFill>
                  <a:schemeClr val="bg1"/>
                </a:solidFill>
              </a:rPr>
              <a:t>Jo Gay</a:t>
            </a:r>
          </a:p>
          <a:p>
            <a:pPr algn="ctr"/>
            <a:r>
              <a:rPr lang="en-GB" sz="4000" b="1" dirty="0" smtClean="0">
                <a:solidFill>
                  <a:schemeClr val="bg1"/>
                </a:solidFill>
              </a:rPr>
              <a:t>Hugo </a:t>
            </a:r>
            <a:r>
              <a:rPr lang="en-GB" sz="4000" b="1" dirty="0" err="1" smtClean="0">
                <a:solidFill>
                  <a:schemeClr val="bg1"/>
                </a:solidFill>
              </a:rPr>
              <a:t>Harlin</a:t>
            </a:r>
            <a:endParaRPr lang="en-GB" sz="4000" b="1" dirty="0" smtClean="0">
              <a:solidFill>
                <a:schemeClr val="bg1"/>
              </a:solidFill>
            </a:endParaRPr>
          </a:p>
          <a:p>
            <a:pPr algn="ctr"/>
            <a:endParaRPr lang="en-GB" sz="1600" b="1" dirty="0" smtClean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Project in Computational Science, January 2019</a:t>
            </a: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Supervisors:</a:t>
            </a:r>
          </a:p>
          <a:p>
            <a:pPr algn="ctr"/>
            <a:r>
              <a:rPr lang="sv-SE" sz="4000" b="1" dirty="0">
                <a:solidFill>
                  <a:schemeClr val="bg1"/>
                </a:solidFill>
              </a:rPr>
              <a:t>Joakim </a:t>
            </a:r>
            <a:r>
              <a:rPr lang="sv-SE" sz="4000" b="1" dirty="0" smtClean="0">
                <a:solidFill>
                  <a:schemeClr val="bg1"/>
                </a:solidFill>
              </a:rPr>
              <a:t>Lindblad </a:t>
            </a:r>
            <a:r>
              <a:rPr lang="sv-SE" sz="4000" b="1" dirty="0">
                <a:solidFill>
                  <a:schemeClr val="bg1"/>
                </a:solidFill>
              </a:rPr>
              <a:t>Nataša Sladoje</a:t>
            </a:r>
            <a:endParaRPr lang="sv-SE" sz="4000" b="1" dirty="0" smtClean="0">
              <a:solidFill>
                <a:schemeClr val="bg1"/>
              </a:solidFill>
            </a:endParaRPr>
          </a:p>
          <a:p>
            <a:pPr algn="ctr"/>
            <a:endParaRPr lang="sv-SE" sz="1600" b="1" dirty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Centre for Image Analysis,</a:t>
            </a: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Department of Information Technology</a:t>
            </a: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133" y="5111949"/>
            <a:ext cx="28030568" cy="1562573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663165" y="21241741"/>
            <a:ext cx="1901011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0000" b="1" dirty="0" smtClean="0"/>
              <a:t>   Input: </a:t>
            </a:r>
            <a:r>
              <a:rPr lang="sv-SE" sz="10000" b="1" dirty="0"/>
              <a:t>40x40x64 </a:t>
            </a:r>
            <a:r>
              <a:rPr lang="sv-SE" sz="10000" b="1" dirty="0" smtClean="0"/>
              <a:t>tensor</a:t>
            </a:r>
          </a:p>
          <a:p>
            <a:pPr algn="ctr"/>
            <a:r>
              <a:rPr lang="sv-SE" sz="10000" b="1" dirty="0" smtClean="0"/>
              <a:t>Output: 40x40x64 </a:t>
            </a:r>
            <a:r>
              <a:rPr lang="sv-SE" sz="10000" b="1" dirty="0"/>
              <a:t>tensor</a:t>
            </a:r>
          </a:p>
        </p:txBody>
      </p:sp>
    </p:spTree>
    <p:extLst>
      <p:ext uri="{BB962C8B-B14F-4D97-AF65-F5344CB8AC3E}">
        <p14:creationId xmlns:p14="http://schemas.microsoft.com/office/powerpoint/2010/main" val="3526428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14400" dirty="0" smtClean="0"/>
              <a:t>Model 2: Gate layer</a:t>
            </a:r>
            <a:endParaRPr lang="en-GB" sz="14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8829" y="3947298"/>
            <a:ext cx="24778572" cy="17006411"/>
          </a:xfrm>
        </p:spPr>
      </p:pic>
      <p:sp>
        <p:nvSpPr>
          <p:cNvPr id="5" name="TextBox 4"/>
          <p:cNvSpPr txBox="1"/>
          <p:nvPr/>
        </p:nvSpPr>
        <p:spPr>
          <a:xfrm>
            <a:off x="11663165" y="21241741"/>
            <a:ext cx="1901011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0000" b="1" dirty="0" smtClean="0"/>
              <a:t>   Input: </a:t>
            </a:r>
            <a:r>
              <a:rPr lang="sv-SE" sz="10000" b="1" dirty="0"/>
              <a:t>40x40x64 </a:t>
            </a:r>
            <a:r>
              <a:rPr lang="sv-SE" sz="10000" b="1" dirty="0" smtClean="0"/>
              <a:t>tensor</a:t>
            </a:r>
          </a:p>
          <a:p>
            <a:pPr algn="ctr"/>
            <a:r>
              <a:rPr lang="sv-SE" sz="10000" b="1" dirty="0" smtClean="0"/>
              <a:t>Output:  512 element vector</a:t>
            </a:r>
            <a:endParaRPr lang="sv-SE" sz="10000" b="1" dirty="0"/>
          </a:p>
        </p:txBody>
      </p:sp>
    </p:spTree>
    <p:extLst>
      <p:ext uri="{BB962C8B-B14F-4D97-AF65-F5344CB8AC3E}">
        <p14:creationId xmlns:p14="http://schemas.microsoft.com/office/powerpoint/2010/main" val="1417685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14400" dirty="0" smtClean="0"/>
              <a:t>Model 2: Dense Layers</a:t>
            </a:r>
            <a:endParaRPr lang="en-GB" sz="14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749" y="6336085"/>
            <a:ext cx="26420674" cy="13969552"/>
          </a:xfrm>
        </p:spPr>
      </p:pic>
      <p:sp>
        <p:nvSpPr>
          <p:cNvPr id="5" name="TextBox 4"/>
          <p:cNvSpPr txBox="1"/>
          <p:nvPr/>
        </p:nvSpPr>
        <p:spPr>
          <a:xfrm>
            <a:off x="11663165" y="21025717"/>
            <a:ext cx="1901011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0000" b="1" dirty="0" smtClean="0"/>
              <a:t>   Input: 512 element vector</a:t>
            </a:r>
          </a:p>
          <a:p>
            <a:pPr algn="ctr"/>
            <a:r>
              <a:rPr lang="sv-SE" sz="10000" b="1" dirty="0" smtClean="0"/>
              <a:t>Output:  Single value</a:t>
            </a:r>
            <a:endParaRPr lang="sv-SE" sz="10000" b="1" dirty="0"/>
          </a:p>
        </p:txBody>
      </p:sp>
    </p:spTree>
    <p:extLst>
      <p:ext uri="{BB962C8B-B14F-4D97-AF65-F5344CB8AC3E}">
        <p14:creationId xmlns:p14="http://schemas.microsoft.com/office/powerpoint/2010/main" val="172151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14400" dirty="0" smtClean="0"/>
              <a:t>Model 2: Li et al.</a:t>
            </a:r>
            <a:endParaRPr lang="en-GB" sz="1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Pros:</a:t>
            </a:r>
          </a:p>
          <a:p>
            <a:pPr lvl="1"/>
            <a:r>
              <a:rPr lang="en-GB" dirty="0" smtClean="0"/>
              <a:t>Closely linked to LBP theory</a:t>
            </a:r>
          </a:p>
          <a:p>
            <a:pPr lvl="1"/>
            <a:r>
              <a:rPr lang="en-GB" dirty="0" smtClean="0"/>
              <a:t>Relatively shallow network saves computational time</a:t>
            </a:r>
          </a:p>
          <a:p>
            <a:pPr lvl="1"/>
            <a:endParaRPr lang="en-GB" dirty="0"/>
          </a:p>
          <a:p>
            <a:r>
              <a:rPr lang="en-GB" dirty="0" smtClean="0"/>
              <a:t>Cons:</a:t>
            </a:r>
          </a:p>
          <a:p>
            <a:pPr lvl="1"/>
            <a:r>
              <a:rPr lang="en-GB" dirty="0" smtClean="0"/>
              <a:t>Classification </a:t>
            </a:r>
            <a:r>
              <a:rPr lang="en-GB" dirty="0" smtClean="0"/>
              <a:t>based on histograms, discarding spatial information</a:t>
            </a:r>
          </a:p>
        </p:txBody>
      </p:sp>
    </p:spTree>
    <p:extLst>
      <p:ext uri="{BB962C8B-B14F-4D97-AF65-F5344CB8AC3E}">
        <p14:creationId xmlns:p14="http://schemas.microsoft.com/office/powerpoint/2010/main" val="414581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14400" dirty="0" smtClean="0"/>
              <a:t>Model 3: Marcos et al.</a:t>
            </a:r>
            <a:endParaRPr lang="en-GB" sz="1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0517" y="12312749"/>
            <a:ext cx="28875676" cy="12529392"/>
          </a:xfrm>
        </p:spPr>
        <p:txBody>
          <a:bodyPr/>
          <a:lstStyle/>
          <a:p>
            <a:r>
              <a:rPr lang="sv-SE" sz="8800" dirty="0" err="1" smtClean="0"/>
              <a:t>Rotationally</a:t>
            </a:r>
            <a:r>
              <a:rPr lang="sv-SE" sz="8800" dirty="0" smtClean="0"/>
              <a:t> </a:t>
            </a:r>
            <a:r>
              <a:rPr lang="sv-SE" sz="8800" dirty="0" err="1" smtClean="0"/>
              <a:t>equivariant</a:t>
            </a:r>
            <a:r>
              <a:rPr lang="sv-SE" sz="8800" dirty="0" smtClean="0"/>
              <a:t> </a:t>
            </a:r>
            <a:r>
              <a:rPr lang="sv-SE" sz="8800" dirty="0"/>
              <a:t>filters with vector field outputs</a:t>
            </a:r>
          </a:p>
          <a:p>
            <a:r>
              <a:rPr lang="sv-SE" sz="8800" dirty="0"/>
              <a:t>Filters are organised in groups consisting of R filters</a:t>
            </a:r>
          </a:p>
          <a:p>
            <a:r>
              <a:rPr lang="sv-SE" sz="8800" dirty="0"/>
              <a:t>Only the first is </a:t>
            </a:r>
            <a:r>
              <a:rPr lang="sv-SE" sz="8800" dirty="0" smtClean="0"/>
              <a:t>trainable, the rest are rotations</a:t>
            </a:r>
            <a:endParaRPr lang="sv-SE" sz="8800" dirty="0"/>
          </a:p>
          <a:p>
            <a:r>
              <a:rPr lang="sv-SE" sz="8800" dirty="0" smtClean="0"/>
              <a:t>The result contains the magnitude and direction of the maximum activation of any filter in the group</a:t>
            </a:r>
          </a:p>
          <a:p>
            <a:r>
              <a:rPr lang="sv-SE" sz="8800" dirty="0" smtClean="0"/>
              <a:t>This is passed on to the next layer</a:t>
            </a:r>
          </a:p>
          <a:p>
            <a:r>
              <a:rPr lang="sv-SE" sz="8800" dirty="0" smtClean="0"/>
              <a:t>4 RotEqNet layers are used in our model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7200181"/>
            <a:ext cx="5326461" cy="1225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 smtClean="0">
                <a:solidFill>
                  <a:schemeClr val="bg1"/>
                </a:solidFill>
              </a:rPr>
              <a:t>Jo Gay</a:t>
            </a:r>
          </a:p>
          <a:p>
            <a:pPr algn="ctr"/>
            <a:r>
              <a:rPr lang="en-GB" sz="4000" b="1" dirty="0" smtClean="0">
                <a:solidFill>
                  <a:schemeClr val="bg1"/>
                </a:solidFill>
              </a:rPr>
              <a:t>Hugo </a:t>
            </a:r>
            <a:r>
              <a:rPr lang="en-GB" sz="4000" b="1" dirty="0" err="1" smtClean="0">
                <a:solidFill>
                  <a:schemeClr val="bg1"/>
                </a:solidFill>
              </a:rPr>
              <a:t>Harlin</a:t>
            </a:r>
            <a:endParaRPr lang="en-GB" sz="4000" b="1" dirty="0" smtClean="0">
              <a:solidFill>
                <a:schemeClr val="bg1"/>
              </a:solidFill>
            </a:endParaRPr>
          </a:p>
          <a:p>
            <a:pPr algn="ctr"/>
            <a:endParaRPr lang="en-GB" sz="1600" b="1" dirty="0" smtClean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Project in Computational Science, January 2019</a:t>
            </a: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Supervisors:</a:t>
            </a:r>
          </a:p>
          <a:p>
            <a:pPr algn="ctr"/>
            <a:r>
              <a:rPr lang="sv-SE" sz="4000" b="1" dirty="0">
                <a:solidFill>
                  <a:schemeClr val="bg1"/>
                </a:solidFill>
              </a:rPr>
              <a:t>Joakim </a:t>
            </a:r>
            <a:r>
              <a:rPr lang="sv-SE" sz="4000" b="1" dirty="0" smtClean="0">
                <a:solidFill>
                  <a:schemeClr val="bg1"/>
                </a:solidFill>
              </a:rPr>
              <a:t>Lindblad </a:t>
            </a:r>
            <a:r>
              <a:rPr lang="sv-SE" sz="4000" b="1" dirty="0">
                <a:solidFill>
                  <a:schemeClr val="bg1"/>
                </a:solidFill>
              </a:rPr>
              <a:t>Nataša Sladoje</a:t>
            </a:r>
            <a:endParaRPr lang="sv-SE" sz="4000" b="1" dirty="0" smtClean="0">
              <a:solidFill>
                <a:schemeClr val="bg1"/>
              </a:solidFill>
            </a:endParaRPr>
          </a:p>
          <a:p>
            <a:pPr algn="ctr"/>
            <a:endParaRPr lang="sv-SE" sz="1600" b="1" dirty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Centre for Image Analysis,</a:t>
            </a: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Department of Information Technology</a:t>
            </a: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</p:txBody>
      </p:sp>
      <p:pic>
        <p:nvPicPr>
          <p:cNvPr id="8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38629" y="4607893"/>
            <a:ext cx="27355415" cy="698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605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14400" dirty="0" smtClean="0"/>
              <a:t>Model 3: Marcos et al.</a:t>
            </a:r>
            <a:endParaRPr lang="en-GB" sz="1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2525" y="5255965"/>
            <a:ext cx="29595288" cy="17857984"/>
          </a:xfrm>
        </p:spPr>
        <p:txBody>
          <a:bodyPr/>
          <a:lstStyle/>
          <a:p>
            <a:r>
              <a:rPr lang="sv-SE" dirty="0" smtClean="0"/>
              <a:t>Pros:</a:t>
            </a:r>
          </a:p>
          <a:p>
            <a:pPr lvl="1"/>
            <a:r>
              <a:rPr lang="sv-SE" dirty="0"/>
              <a:t>Rotationally </a:t>
            </a:r>
            <a:r>
              <a:rPr lang="sv-SE" dirty="0" smtClean="0"/>
              <a:t>equi</a:t>
            </a:r>
            <a:r>
              <a:rPr lang="sv-SE" dirty="0" smtClean="0"/>
              <a:t>variant</a:t>
            </a:r>
            <a:endParaRPr lang="sv-SE" dirty="0" smtClean="0"/>
          </a:p>
          <a:p>
            <a:pPr lvl="1"/>
            <a:r>
              <a:rPr lang="sv-SE" dirty="0" smtClean="0"/>
              <a:t>RotEqNet modules are modular, can be used in any CNN architecture</a:t>
            </a:r>
          </a:p>
          <a:p>
            <a:pPr lvl="1"/>
            <a:r>
              <a:rPr lang="sv-SE" dirty="0" smtClean="0"/>
              <a:t>Fewer trainable paramaters compared to conventional CNN of the same size</a:t>
            </a:r>
          </a:p>
          <a:p>
            <a:r>
              <a:rPr lang="sv-SE" dirty="0" smtClean="0"/>
              <a:t>Cons:</a:t>
            </a:r>
          </a:p>
          <a:p>
            <a:pPr lvl="1"/>
            <a:r>
              <a:rPr lang="sv-SE" dirty="0" smtClean="0"/>
              <a:t>Requires custom back-propagation, challenging to implement</a:t>
            </a:r>
          </a:p>
          <a:p>
            <a:pPr lvl="1"/>
            <a:r>
              <a:rPr lang="sv-SE" dirty="0" smtClean="0"/>
              <a:t>Prone to overfitting on our data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7200181"/>
            <a:ext cx="5326461" cy="1225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 smtClean="0">
                <a:solidFill>
                  <a:schemeClr val="bg1"/>
                </a:solidFill>
              </a:rPr>
              <a:t>Jo Gay</a:t>
            </a:r>
          </a:p>
          <a:p>
            <a:pPr algn="ctr"/>
            <a:r>
              <a:rPr lang="en-GB" sz="4000" b="1" dirty="0" smtClean="0">
                <a:solidFill>
                  <a:schemeClr val="bg1"/>
                </a:solidFill>
              </a:rPr>
              <a:t>Hugo </a:t>
            </a:r>
            <a:r>
              <a:rPr lang="en-GB" sz="4000" b="1" dirty="0" err="1" smtClean="0">
                <a:solidFill>
                  <a:schemeClr val="bg1"/>
                </a:solidFill>
              </a:rPr>
              <a:t>Harlin</a:t>
            </a:r>
            <a:endParaRPr lang="en-GB" sz="4000" b="1" dirty="0" smtClean="0">
              <a:solidFill>
                <a:schemeClr val="bg1"/>
              </a:solidFill>
            </a:endParaRPr>
          </a:p>
          <a:p>
            <a:pPr algn="ctr"/>
            <a:endParaRPr lang="en-GB" sz="1600" b="1" dirty="0" smtClean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Project in Computational Science, January 2019</a:t>
            </a: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Supervisors:</a:t>
            </a:r>
          </a:p>
          <a:p>
            <a:pPr algn="ctr"/>
            <a:r>
              <a:rPr lang="sv-SE" sz="4000" b="1" dirty="0">
                <a:solidFill>
                  <a:schemeClr val="bg1"/>
                </a:solidFill>
              </a:rPr>
              <a:t>Joakim </a:t>
            </a:r>
            <a:r>
              <a:rPr lang="sv-SE" sz="4000" b="1" dirty="0" smtClean="0">
                <a:solidFill>
                  <a:schemeClr val="bg1"/>
                </a:solidFill>
              </a:rPr>
              <a:t>Lindblad </a:t>
            </a:r>
            <a:r>
              <a:rPr lang="sv-SE" sz="4000" b="1" dirty="0">
                <a:solidFill>
                  <a:schemeClr val="bg1"/>
                </a:solidFill>
              </a:rPr>
              <a:t>Nataša Sladoje</a:t>
            </a:r>
            <a:endParaRPr lang="sv-SE" sz="4000" b="1" dirty="0" smtClean="0">
              <a:solidFill>
                <a:schemeClr val="bg1"/>
              </a:solidFill>
            </a:endParaRPr>
          </a:p>
          <a:p>
            <a:pPr algn="ctr"/>
            <a:endParaRPr lang="sv-SE" sz="1600" b="1" dirty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Centre for Image Analysis,</a:t>
            </a: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Department of Information Technology</a:t>
            </a: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519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</a:t>
            </a:r>
            <a:endParaRPr lang="en-GB" dirty="0"/>
          </a:p>
        </p:txBody>
      </p:sp>
      <p:sp>
        <p:nvSpPr>
          <p:cNvPr id="4" name="AutoShape 2" descr="data:image/png;base64,iVBORw0KGgoAAAANSUhEUgAAA4QAAAIsCAYAAACqdmcMAAAgAElEQVR4Xuy9e/BdVZXvO0MIhCAGCUh4irwEFEWlkQAhAgEUfIECIg0B5Nnpun+cOtW3q+v2Pefcc+tUn66uc6tOiYqERxJoQBBQMYpggzwUMUhoUIEEEFAegkAEISFAbn2XveLKytp7r7nXno89fp9dRaH85p5zrM8Ye6zxnXOuuSatXbt2reMDAQhAAAIQgAAEIAABCEAAAhOOwCQE4YTzORcMAQhAAAIQgAAEIAABCECgIIAgJBAgAAEIQAACEIAABCAAAQhMUAIIwgnqeC4bAhCAAAQgAAEIQAACEIAAgpAYgAAEIAABCEAAAhCAAAQgMEEJIAgnqOO5bAhAAAIQgAAEIAABCEAAAghCYgACEIAABCAAAQhAAAIQgMAEJYAgnKCO57IhAAEIQAACEIAABCAAAQggCIkBCEAAAhCAAAQgAAEIQAACE5QAgnCCOp7LhgAEIAABCEAAAhCAAAQggCAkBiAAAQhAAAIQgAAEIAABCExQAgjCCep4LhsCEIAABCAAAQhAAAIQgACCkBiAAAQgAAEIQAACEIAABCAwQQkgCCeo47lsCEAAAhCAAAQgAAEIQAACCEJiAAIQgAAEIAABCEAAAhCAwAQlgCCcoI7nsiEAAQhAAAIQgAAEIAABCCAIiQEIQAACEIAABCAAAQhAAAITlACCcII6nsuGAAQgAAEIQAACEIAABCCAICQGIAABCEAAAhCAAAQgAAEITFACCMIJ6nguGwIQgAAEIAABCEAAAhCAAIKQGIAABCAAAQhAAAIQgAAEIDBBCSAIJ6jjuWwIQAACEIAABCAAAQhAAAIIQmIAAhCAAAQgAAEIQAACEIDABCWAIJygjueyIQABCEAAAhCAAAQgAAEIIAiJAQhAAAIQgAAEIAABCEAAAhOUAIJwgjqey4YABCAAAQhAAAIQgAAEIIAgJAYgAAEIQAACEIAABCAAAQhMUAIIwgnqeC4bAhCAAAQgAAEIQAACEIAAgpAYgAAEIAABCEAAAhCAAAQgMEEJmBCEDzzwgFu8eHHhwlNPPdXtu+++ptz55ptvusmTJ7tJkyb1vK6VK1e6W2+91YnFK6+8UrTbfPPN3Xvf+173V3/1V27PPfcs+hjXz9tvv+3Wrl071tcwruyxe+IQuOKKK9z999/vpk6d6s466yy38847T5yLn4BX+swzz7jvfe977vHHH3dr1qxxG2+8sfvkJz/pZs+ePXY0dA+84IIL3Msvv+x22WUXd+aZZxZxXP20uZeuWrXK/fCHPyx+B7qX6r671157uVNOOcVtsskm67rT/ejRRx91P/jBD9zTTz/t1PeUKVOKGkTt+UxsArfccksRRyHq0ieffNItWLDAKVaPOuooN3fu3IkNm6sfCYEsBKES67PPPuvuuOMO9/DDD68TNEqu2267rTvooIPchz70oSLZNn2sCsK33nrLXX/99e7nP/+5e/e73+2+/OUvuy233HIDBEoOl112mXv11Vcb+UgYnnvuuW7mzJkjCZrYnfz2t791l1xyiXvttdfcJz7xCffxj388tgmMB4EJQaCLICy/6wOKYsaH1mjbLlu2zF1zzTWFEKx+xnVStZ8gbHsvffHFF4t7ze9///v1mKj+kCAsP6pZNAGrgl+TleWHiZTRxug494YgHGfvTUzbkwtCFfm6Kf3qV78qVoB6fbbaait38sknu/e85z0bNLEqCF9//XV30UUXOQkizVKedtpp7v3vf/96168ZzAsvvLC4gamNBPQHP/hB9653vcv97ne/K2Z+NXMpQfiOd7xjLKP83nvvdVdffXVh+6677lrM/FZnasfyojAaAhkSQBBm6JQAJr300kvuG9/4hvvDH/7gNtpoI7fffvu5973vfcVI2lXSNPEYwIyRdtlPELa5l0o0qhb5xS9+Udi1ww47FJPRWjXV/VSrjuWnukKjiepZs2YV7bULZ/fdd3fTpk0b6bXR2fgRQBCOn88musVJBeEf//jHYqvnE088UfhBgkU3pp122qn4/1oOv+eee4rtGBKLSrJnnHHGBqLQqiCszkJq69a8efOKbaDVj1YPdRPTR9t8jj322OIGX/202SaT6odQvbHWZ2FLm8pZWxUxn/3sZ90BBxyQylzGhYBpAqMQhCqQDzvsMDdjxoyBrLbbbrux3bkw8OIyblC9b8yZM8cdc8wxfR9JyPhS1pnWTxC2uZe+8MIL7utf/7pTXSJxpy3T9fttOdiNN97obr/99oLZ5z//+Ql9T2qzVXcc4mfUNiIIR02U/kITSCYINRt37bXXOq3+6KNVrRNOOMFtuumm612zEvnPfvYz953vfKdY6WpK1FYFYRvnX3XVVcWM5rhuVWkjCNtwoA0EINCdwCgE4bjmou70xqeHsliVr/QoQtPOm/G5mj9b2lWYVO9FeiZL25l7fcrfyfTp0938+fPHckV1VP7tyn1UduTWD4IwN49gzyACyQThQw895BYtWlSIPG0D1OrXZptt1mivROG3vvWtYrVQM3Innnii++hHP7qu7UQWhOWNSVt8dGPSDWqcPgjCcfIWtlongCC07uE/X18XP+dKqKswqdYR/Z5t1c4lPWf4m9/8phCC43jfHaUPu3IfpS059YUgzMkb2NKGQBJBqNVB3ZAefPDB4lmw008/vdh33++jZ+Euvvhi98Ybb7h99tmnOMmrPDUTQXj/2N6YEIRtfqa0gUAcAl2EQpfvxrk6RikJWPRVV2GCIBzu99GV+3Cj5v8tBGH+PsLC9QkkEYQ6FvprX/ua0zNh2gJ69tlnD3wIWydoan+/Dk/RiZvnnXfeukNS2gjC8iRTnQy2fPly96c//akgoVXJ3XbbzR155JFOz7P0+uj7etZRP/KnnnrK6SF1rVa+853vLA560TMz/VbnNKt45513uqVLlxbHYutkMj1rozF1aqZEbv3Zv+pMbnUmsiqietlbnhTXVnCJx49//OPiqG3Zp+tty0YCX4cC6fs6xlyn1omNbNZzgYcffvh6x39XbyC97K/O0LY9YllMZcdtt9227hhwHQigZ5kOOeQQ95GPfKTxpNqqPbL3S1/60jpfl8exy1c6bEHPaPaLk0EJRjEvTr/85S+LZ1XEWX1ry5Y4KRb7vV5E17hixYriGhWPYq242Xrrrd3HPvYxd+CBB/Y8jVe2rV69utiCrdV2PTNTxmG/8dvy7/c7rK5k/83f/E0xu64T+nSohQ5s0H/Tb0mfrr9V3+vUeFdeeaXTqYuaZNJvR7/Hpk/12atPfepT7tBDDx3k8nV/9/2dlF+s81ec1ONcv9W9997bHX300QXPXh/Fy09+8pPiH/3O9dHvVK+m0W9EOzGGfe1ELJExbC4tmQzzG6jyFENt09ep2NXf0KBcXvejnoVesmRJ8aog9anXPeg+MmgsPdemA2AG+boeA23uG71Wxnq91miPPfZwRxxxRHGYWdOnujVVz+TpOnXNOvBMj4fo3r/jjju2/g0pf950003u17/+dXEPVn7ffvvti3uo+vnqV7/a87UTTbtpqqt9vYwoX2GhuqF8vdWg+25XHw4TK3Uf6b6g37YOvNHhOE2ntNf9o9pKdYryXDU/6PvVPtpw63UmQBO7um902ODNN99cvNZDfta1qFbU76OslXTvUs7+t3/7t/V+h23v08PGdGl/0/hbbLFF8doz2SmGbV47MYzf2tyTq/VQWZeVMbH//vsX+b7+WpbWP0QamiSQRBDqR64tF7o5qEj/4he/OBCuijYlCW0xVVDrplgKqEGCUAVAWej0OslUfelmqB9yvSBXIffd737X/fSnP+15Eqp+WNrK+oEPfGCDa9EpodoeWybYpotVkjvppJM22DbbdBNrc2P3EYQSJzqYRnybPmIjLnquov4uQ70uRDfJ559/vqcPdViQVoHLd5qFEIRiKzsk1nt9ttlmm6LYr79+o2qP/KfiRhMH1ePEyz5VgMjPOvzI56MY0s23V7/qS3GnrdA6pKDpnZG6McpP8levOO51jepfcXj55Zc7HdLT9NH4uolr/OqzvG1uPuqvjSDUpIne0SVBWl5DdbKj62912OuUwFL8yE8q1MWgKQ+ojdrqgKtzzjmnKEbbfIb5nZT9VvnrABDFq0RbUwz0OnhLfek3snDhwqIYb/roJGft2JCtwzwHGEMQdsmlw8ZGldWg35Da6hEITSqVExxNftTvXJMimhApP3UxNihmVOB/4QtfKHJRv0mkpvF7xWzdBsWYBILetVd/PUXZR7/7Q1Vw6Jo1GaV7uD6+MaYdRd/85jeLw+aaPprU0n1I97Gm9xCmEITD+rD6mx8UK/KR8qnOWejlIwk9PZaj+0P1U/WPJjt1UE6ve3n10Z5QglD3B50noVqrjJOqvYpzTd5L5Opeplqy6dPvPt01pjWe7sU6+Vz3gqaP8rCY6zeuT9OrXLr4bdA9eZB9skn3XZ1c7zMh0+ZeR5vxJZBEELbdmtEWa79CVAWexKBW5vTRLJMSiv5dzthrtUWrNUoi+oHUXyqrGSjNSuoHLDEhcaRZKN14lEA1SyXxoCSgB/TLU1I1noowvTpCSVY3cAlgJTO1VTLTLFhZoGvWpi4GBj0jOOjvg1YItcp06aWXFtdSHp8tG3WzVrLT9ekalIg1I63VifJTvbby6HKtmEisa8VRSV2HBimxKznq1ReaQat+BtmntoOSn169oZe0ahZMdurGpRNX5WMVXBJhjzzySOE/rRZqVlrFb/mpCkJdh9rpxnTwwQcX/tbqtOLnscceK/7W61r6xWs1hjS2YlCrgfpoFfJHP/rRuleHfPrTny5m76qf+iFMujb5QrGm+BFr/Q4Uh7rp6xqrR8erjeKwesy84lDXqfHFSMWLPvU4HMS/tLONIJR/yuJVq5q6DsWaClH9u+tvddjrrO5AED/Far2gFzvtUlC8aIu7Tjzu9W7Uqu+6/k6q/DVRoFhQXMp/YqhVKvm/9N+ee+5ZFH9V21TASQyWBZRiQ/EtQSv7NMmg57rLSRDfYl3XG1oQds2lw8ZG6UvxVZ7RvUJ5QisB8oFyikS2cnkptpuei2/yo1Z2JWSUM+W3D3/4w8VwTbYqt8ovEkbKJ8rZ+v96DU/1lQht7pttfaWVZAmN8v6mVSIJUN0rq3aUhbpWC6vitBQc5e9e+VOxp8lBTTopT/daXaxehyb69MiIrrnM8Zq40fUr/iU0q+8ObCsIq2O0rUvaPkPYxYc+saL6Q0JZ91nVFbovaGJTdlbrE8WZYqV6VkPdP+KhuNb3NTkkO5RbSu5N96ZRbBmtv8O0zE/Kb7oO5aby/ia7dA0at5oHlR+0cl/ep/W71KRdfcdE15iu15RirjygmBMn1Rr//u//vp44bxKEXfzW755ctW9QPdRUK7TJH7SxSSC5IPzMZz6zQfHri7pfIaqbuN7TJ4GirZ1//dd/vcHqi2ZxtGKpxKNEqBfQlis0+oGrkNaNvtdR1EpCWrlpWl0ot5j1Op5aMzkaW8KsadVhkOAb9Pd+gqv6bqZeKwsqfvTSe82MSzxoq255nLxmjlUs9Lo23fx1w1Gh1HQYUF3s9dpi0i/5aYzrr7/e3X333cUYWsVUUVLdfqs2ElyyQ/+7Hgf1FcumE2/lW80IltsKVXDXJw56xW1VbPSKIYkNxZmKCM3YSdBVb9wS1rrpy37NGGtloLqKqP8uBvKHbNUWKh0lr0/1md1eM6damdP1lc/1amJDkx5tBLmPIFRbCWLdIMWi+un6W+16neVR8r22jSrPaFZarH3yVtffSTX+FeNaJdTkTNX/1TwicSFBW10Jr8ZPk1jRNd13333Fyc8qLHMUhF1yadfY0MqLBLWKPf2G9PuTeKuKn/qkTf11Dk1+1MRQfVJB/SjOJNJ7/V6rE3k+kxPl762NINQEm3KS8pdyvsREfYWpKnqazgOoPkele4x2wShvtlnRLG2t+q6X8JR/NJlUvkMwtSDs6sO2saKJZtU3uk83TXbW7331be51/2i3Vv2+Vq2PtEVYu32qMTtqQagaTHFS3aVSvw7FhiauNYFetaX6G1SsqN6TwC0/o4jp6nkWTcw1lkSpdoWVu67qgrCr3/rVRNXXpzTVvNW6TLb6PvrgW5/TfnwIJBGEo37Ytp8g1A9Sz1wpUfR651V1xq/+fGL9+TKJxfqnKhrrN6L6Hv1y22S1j+pzSfXEMUjwDfp7P0FY3SZXFRD166u201aocrukCngl2H4v462Or2fclMCrn64rhNVVm6YioFpUlEWWCpeq4Kn6uNfqkPrRLKWKQsVS0/M+vX72KlZUSOpApPoLjqvfKX1ZL+j1fa3iKo7rorz6/Wo7xZme2VFhr/d46iXUitP6hEf1+9V21WPXR7lC2O8Zva6/1a7XWb3R17eNVp8z1MqhJkY0e93m0/V3UuXfr/ivCk/tdFAxoI/iQpM6egaq31ZXXaN+I8qnXQRhGybDnM7YJZeOMjZUiOoVSU3bujXxqFVETSDWf6tt/ViNw35j6Vk87W7p4qt+3y3713WqQO+1TV55SfGl/FbPL9V7/bCFZ3WiqF/8a4XoggsuKFaOUgvCrj5sGyttfFSd+O1Vn/QTBtX8ocm86vPe+t4oBWG/16BU/dsvj1UfSapvgW7DS9fUL6Y18aAV6UHPm+v5QcW/PvW6ro0d/fzW757c5n5dFY0+z3q2ye20GV8C5gVhG9f02wJSXd1RMtQsqURj209ZpKm9Vq40I9x0eEyv/gYJvkF/7ye4ysQ2qKBQwtdsl7ZmattSfTtjPxaDBN+gv6vvfgmuKqZVpOlwjF6fqrCtCrq2N7Q2ibZtXDS16zVrXy2IVJSdfPLJPWfYdWDNXXfdVWx31CqmtuhWhUJ9xrRqh34Heq+limcdUHLccccVf2573W22jA6KtUH8+v1Wu15nte/6xIBm4DUTr5ndfqJ6kP29/t7vd9DmN6J+e/GvFlJNM/xVm9qsHA3KVW0YDCMIu+TSrrFRrh5rNUL3gHK7d9O1apue2muFoirM2/qxLCRVcPbbiVAtfAflvrqdg/xc3xnT7+C36kRUXTCMYvJXuzL+9V//tbiEfivzg/L4oHvlKLeMdvVhm1hRvtLkg9rWJ7Lr/i7jtz6Z1dY//dgN4t4mHwyKR/VRzc/9Jn+r7KpnVIwipn2Y92Lr00cvv/W7J1frBU0MK19JQPOBwCACSQRhNfH63siaLmjQoTL6TnlKqPaPa/auPOGx3l9ToVJ9/ktiTslIiUbFlWaB+wm86nMvGksHrKio16yMnp0YdMrToJvYoL/3urFUZ/2GKc6q3NSXDrnQc3ZaMdTMVtOnaSaqzY2vX/IrE2abFyz3mhVre0NrK4z6/eiee+65QrBpxbA8bbbevi6aqiuT/d6P1WvctsK/jVjpN/6oBOGwv9Wu16nrL4v5+uxv6QM9S1V/D+qgJFv+fdjfSZvfSD9BWP1+2xduDyPcq0WdJi36HbhTPRisal+/fNwll3aJDe0IKA8TavMi8l4rFG386DOWj199BWE1V2rLnSaS+m3zrOZh7Uwod8K0FRz9fkPVlWHt7NCzcE2fQXl80L1yVIJwFD5sEys+PurFsK1/xlUQVmsOH16Kr6aYrsbYoN9FL7Y+dvTyW79apP6Mo7ad61Ri1ayqXVWD+mzZbnt/o934E0guCIcpcOvYBwlCzQzp+SgdVT3o0ySOyudr9HxW/SROzRhra1a/o7clPlWQqKisngyoH6X2oOtZk16vRBh0Exv09143lrazbYN46VkW2dDvBNWyjxCCsLz+Ntv4qsm8ulIyqJAo7e8iCCUGdIPRc369Tggtx6kX44Pie5CPBsXIoO+3ve5RCMIuv9Wu1ykO1a2F1W2jpaDot2W3H8cuv5M2xWE/QegzodBmpr7XdQ773baCUOMOm0u7xEY1V7Z5TVL1eqrb5Nv4sc3pjW0n2/rF4yBfVW3VrhBt92wj2uqrmm0FR7++24r5QXl8UAyMShCOwodtYqXf76Yfz+r2xbb+sSAIRxHT1dW3QVste7Edhd8G3ZMlCrWdXIsZ9ZNntVqoRYlBr0obVBfwd3sEkgjC6gxq03Nlvpj7FaLVwwA0Ky3hpR+ChFi5stf21DAdvKFth9qmWL4DrrRVfemkKR3k0XTyoESATkHT3nMdFlC+66/8vrbaaFa9Pvs56CY26O8hBWH1AW0lGR10oQNZ9Axck4gKKQjbzNxXCwYdrKGtFHqecFAh0VUQ1g++0WmCn/jEJ4pDP6rPIfUq0iaKIOz6Wx30W2iTV6qz++W2Uc2wlgdLDdqy2zRG199Jm+JwnAWhmOvZu6aJkvorhnSdw+TSLrFRvT9Un83tFU+9tqy18eMoxESbOPcRhINWlTVe9bTK6jbZtoIDQeiKXUPlGQVtYmUUwqKtf6wJwmFjelwEYfl7Ul7ViaeqWWV79VUeqlO1IKOTfn0eY2qTX2gzngSSCMLqi+n77QWvIh32xfTV2XE9v6dEUF8ubysI6y7WbHX5YtRy5bDtiqeKIB2lrdMvq69EqB+TPKiQGfT3kFtGqzO3vY4+H3RjG/R3MW+7ZbS6Vanp55hqy2j9GUAd0NB0IEWvIs1nhafputvOsLcpcENuGe36W+16neX1lydy6iap2XSddqeTgLVdtN9L63vx6/o7afMb6ScIfbYWDhIK/W5zXb7b5fbZJpd2iY3qJEGb7fVdtoxWt/LruTBt1ayeNtyLU3kUf1uOg3zle+gEW0anr0M/Ch+2+c1X7yvazaD6ps1Hk7flpPVEEoSjiOlRbBkdhd8GrRA2xYEm0nQqsBYl9NiK4nTQgVFt4ok2dggkEYTVY6TrJz72Qls9tUsvcVdhVhbV/VZQ2jx/0E8Q6nk4nZ4mEamVr6ZCvvrKgOqWourMd68bdv0I4PozlYME36C/97uxtC2SVAhrpkn/VnGsLY1tZ80H3dgG/X2QIBz2UJmqsAm9QliNz+oprfVY71Wk+RwqI79oJbu6stL2QA3FoiY2NItYjde2gqLrltGuv9Wu11n6o3pyrQotFVDaftPvBNpeeWsUv5M2v5F+grB6qEw9d7aNwTa3vEEio00fvdp0zaVdY2PYQ2Wqhzi19WOZl9tsgx+W6SBfDXsAh05RPv/889e9A7Wt4Oh3HdVDZfqdOTAojw+6V45qy6iupasP28RKdZJ80O+6F9+2/rGwQjiKmK4eCDNo+3gvtqPwWy9BWL2HN+2uKOOg+iqRYWNn2NzD9/IlkEQQCkf1xMemFylXkdW33NUPdegqCCV2dCy/tnbVZ4DL08L6nS5XPa69+v22hZi2n+qlu0o29RWYQTexQX/vd2Op+qDfyk9VjJenvLUtdLX6qVc1aDYqxJbRtkeSV98L1e+1E21PL2u7Elwv1HsJQtknTlolqz9DWD3Fr9fLdjVOdaKleupc9bm4fsfYV4VQdSt324fgywNZZEuv16f0O6ykjSDs91vtep1lztHvWQXdPffcU5zWqt++2NRfRdEmrY/id9KmOOwnCGO/dmKYA2kGseyaS7vGRnX1ul8ctH3tRL/nj6rvuxz0qgb95jVZ6bvla5AgrIqaQcfrt33tRNPLuQf5XX9vm+Nzeu1EVx+2+c1XX4XT7zUMJWPlgfrjLBNJEI4qpru+dmIUfusnCMtXB/WbUKoK27a79Nr8Vmkz3gSSCcJqga4b2oEHHlg8uF5PWPUXJje92LufIKweVd70Qm/9MPRSefWhT10QVgsBPT+kGcq6jdUVwuqPq1qIqUjSEeL148rrL2+vvxZgkOAb9Pd+N5Y2L6ZXGwkVvWhVCUYvvNZKSfXaer08We/i0ul82qagT1MRpBfe6/ksjdPr1K5+2yPavphe2yR0KJBWv/q9mD6EIKzGUNNLwcXy5ptvdnplhK6nqaAe9GJ68dVMul5er2usvhS7zUu5qy/0rb9gujqzWo2Bauqrvih7WEHY9bfa9Tqr11OdLNF/H/QKgF63gVH8TtoUh/0EYRkbOlhLjMbxxfRdc2nX2Gj7Yvqbbrpp3e+434vp+wnCel5uelm4fKr7joo/vQ9T73cddGJ1NUbbCMI2L/HWYxPK8fr9D3ox/bCCUL7TPVovnR+XF9N39WHb33x1slbnD4ixcnR9Qv3BBx90N9xwQ/HIjCb7ygmEUQhCxcBXv/rV4j7f5hnbplzZJh7bHoTXj90oYrra/7Avpu/qt341UZvX81RXCId5Ln68ZQ/W9yKQTBDKICUQPZujw1ZKMXbwwQcX79RRwtLfNUuv2V0VypoFO+OMMzY4eKWfIHzppZeK1T/dPHUzUdL88Ic/XNw89QyfbjLVk0PrgrBaKMtGHQSiQ2ne+973FlsoVThqZUSzk+r/05/+9Hrv6asWyhKSWqHR4TPafiqbfvrTnxZiVH3puiW49O648jNI8A36+6AbS90+2SYbxVrPwkioyA+6Nh0ac/jhh6+zTQKkLDJ1bTpQRi8O1rXo4BwJIf3v8tNUBFW3T8gnH//4x4uXt4uPVo71GbRfvnocvexUwasHpTV5IMZKkLJHMdSUwAdtNSrtH2RHrx9Z/aAI+Vk3ZR3/rPfa6XUd1VNamwRhPQ51bfLFTjvtVMSvYlD+EG8Jdr03TLFcfuRDCW/x0G9LNwH5Wm0k3OVn/Vuf/fffvygwq9ujq4WDvqPfqX4LGlu/AfGtPrA+zAph199qmVO6XGfJqxqX+m+Dtgf1u8V0/Z0M+g2XY7c9XKuaa/V70BZjTTho0qf8vQ6zytemqOtyK+6aS7v+BnS/0E4Oxbx+Q5rA0m9IDPXb0YSOCj19mkR3Wz/q+9VrLcfShOZ2221XbN/XfUP3LglVja9nuPW7b/tp66vqK5d0TzjooIOK3KFJQP3utZVagqCXUGsrOAbZXS3kyxxf3qe0g0E8yolH9ZX6xfRdfdg2VnRP0zkEyt9ljaSYVGzqHqq4vOOOO4rftv4uZsrto3yGsD7ppfF33HHH4mokxN8AACAASURBVPESnebddMhe3d9t4nEUglDjdo3p6iS0+tPvQtese4RYtLkfdvVbv1qkOolfr4eU63U/0uvXlMf0O9YhUHvttdegnyB/nwAEkgpC8dXNRC+dVcLq99HNTkWmitD6Z9ApjBImeuF2/ZURZT9atdMPR1tf9AC/imkltPKjH5iEj37ovT66aetmeeyxx27wnKFm57Ryo4TW66NTRrU6WB1XbQcJvkF/b3NjUTGvGdhefJQ0tEVSx49XtyZJpFRnxOvXprZ6Ubz4S3RVT/astq0m6PK/9zpxrddWTQkqzVSraOv16RVDoQWh7NG2p8suu2y9oqVqp0Sibij33XffBi+0rsah/FSK26brVB+KIxWJ9Y9WY7WiUC2cqm36rdRXbzJN4+qmr3cdKdb1GUYQ6ntdf6vqo8t1Vq+tfG5M/00TFTpBeJhP199Jm9+w7BqUB6urOU3XoRyk+FE/OQpC2dwll44iNgbFlsZQntPW8PpKTVs/lr5Zvnx5kZf7vdKn131jUJy2KcDVhwpXTaj94Ac/2OD4+nIM5XlNkmr1qf6M/agEYZvcoAlExbhybQ6CUDYP60OfWFF+ufXWWwuhU52Uq+d27YzRDqfqIUVt/TOozlDOuPLKK9cb32crYpt4HJUg7BrT4iphpd+mTvBs+kgk6tk8TfY23Q/137r4bdDktHKGdnaVk7y97tk67fyQQw7hvYSDEuYE+XtyQSjOmpXWErYSmgr68sXmSlwqUDT7oh9X04EubQohtdHqg8SL3kWo/nUT02yrtvVoZUuzu9///vcLtzc9uN7LRs3CaRZMN0SJ1V4v/CxndcvVIPUnoaXCXastWrXUjFr9MygRD/p72xuL7BMDvWC+fCWGVir33nvvda/paPpNKLlqJVEFg1ZydUMqxYFOPdP1aRW43HJ63nnnFVucqh8lRo2tVS6JUn1fq1THHXdc0WxQ8iv7Uj9K0JoRLY9YFmP5RWJdIrNptjKGIJSNuqHpmVQxfuWVV4pYER/Ft7ZM63nLRYsWFUVYr3d/KW40caGZ+fLVJ+U1alVUsdzrd1LeyLR9VivvmllXf/qdaVJE79LUy8R7xbBmPzWzqH/KGCnjX9/VSr9EedMNsM0Nv/Rj199q1+ss7VAxd+mllxa5Qi/E1q6AYT9dfidtf8ODBKFsr/tQ/00rvvptaMVZfajQyVUQyt5hc2npOxVzw/4GesWW8op2nyjP6F7V9ExfWz9WY6zJ1vK+oUKu1/trB8Wpz+9RfWlngUSH7p/KXfro/qBJIN1Dt91228Yh2wqOQfb2yg1l7lO+/MAHPlBMeGniNhdB2CteBvlwmFhp8pFyu3aRSKwrPuu5va1/BtUZ5aM9qqF0Py1fhq5XaWkr8aBPm3gclSAsbRk2psvv695ZnjJf3kvLmkn3w3IHnHJuv+3Sw/itTU2keki/BdVWWmGXHfK/Jqo0OaDfrXZj8YFASSALQYg7IAABCORGYMmSJYXw1qq9dg20Of4/t2vAHghAAAIQgAAEIDCIAIJwECH+DgEITDgC2np24YUXFs94+pwoO+FAccEQgAAEIAABCIw9AQTh2LuQC4AABEZJoPrAv1YFzznnnGIrLR8IQAACEIAABCBgkQCC0KJXuSYIQMCLgJ6v0DOceoZVB/uUJ27q2U49y9rruUqvQWgMAQhAAAIQgAAEMiSAIMzQKZgEAQjEJVA9WKgcWQdT6EhuvR6EDwQgAAEIQAACELBKAEFo1bNcFwQg0JqATk7Uabg6KVfbRHV6o54d9HnZd+vBaAgBCEAAAhCAAAQyIoAgzMgZmAIBCEAAAhCAAAQgAAEIQCAmAQRhTNqMBQEIQAACEIAABCAAAQhAICMCCMKMnIEpEIAABCAAAQhAAAIQgAAEYhJAEMakzVgQgAAEIAABCEAAAhCAAAQyIoAgzMgZmAIBCEAAAhCAAAQgAAEIQCAmAQRhTNqMBQEIQAACEIAABCAAAQhAICMCCMKMnIEpEIAABCAAAQhAAAIQgAAEYhJAEMakzVgQgAAEIAABCEAAAhCAAAQyIoAgzMgZmAIBCEAAAhCAAAQgAAEIQCAmAQRhTNqMBQEIQAACEIAABCAAAQhAICMCCMKMnIEpEIAABCAAAQhAAAIQgAAEYhJAEMakzVgQgAAEIAABCEAAAhCAAAQyIoAgzMgZmAIBCEAAAhCAAAQgAAEIQCAmAQRhTNqMBQEIQAACEIAABCAAAQhAICMCCMKMnIEpEIAABCAAAQhAAAIQgAAEYhJAEMakzVgQgAAEIAABCEAAAhCAAAQyIoAgzMgZmAIBCEAAAhCAAAQgAAEIQCAmAQRhTNqMBQEIQAACEIAABCAAAQhAICMCCMKMnIEpEICADQIL73jDPbdy7dAX89H3TnZHvH/job/PF9MSePGyb7g1zz9XGDGpjyn1CCnbTvurWe4dH5+b9iIYHQIQgAAEJgwBBOGEcTUXCgEIxCBwyY/fcFfctabzUP/7tKnu/TtO7twPHcQl8IeLvuJe+ublnQfd6SuXuk3ft3fnfugAAhCAAAQgMIgAgnAQIf4OAQhAwIPAf79+tbvt1296fKO56T8et6n7+N7DrxK+9dZb7oorrnCPPfaYO+ecc9z222/f2SY6GEzgmf/6f7o/3fXjwQ0HtNjuv/5Pt/nBc7z6efLJJ92CBQvcqlWrGr/3oQ99yJ1yyilefdIYAhCAAATsE0AQ2vcxVwgBCEQkkIsgfPbZZ92FF17o/vSnP7mjjjrKzZ3LFsQYYZCDINxjjz3cBz7wgQ0u913vepfbZZddYmBgDAhAAAIQGCMCCMIxchamQgAC+RPIRRDefvvt7rbbbnPbbLONW7NmjTv77LPdZpttlj/AMbcwB0F46KGHMgEw5nGE+RCAAARiEkAQxqTNWBCAgHkCOQjC119/3V100UVuyy23dB/5yEfclVde6U499VS31157bcD/mWeecdddd5176qmnir/tsMMO7nOf+5zbaaed1rWVoJTAvOOOO9xrr73mpk2b5j72sY8VomPKlCnFFsVLLrmkaH/mmWe6qVOnFv975cqV7oILLnDvec97iq2K5f/fcccdnVarfvrTn7r3v//9xd/Uxw9/+EP3i1/8Yt0YEjZz5sxxkyf/5VnKfrZom6zskI3nnXeee8c73lHYoe9cdtll7uWXX3bnnnuue+c73xksDsdZEDbFwjHHHON222231rFQNnzuuefcd77zHff44487+UUTE5/5zGecVi8nTfrz8Tm33HJLEVdHH320+8lPfuJeeeUVd9ZZZ7mdd97ZvfTSS8X3H374Yff2228X8fiFL3zBbbvttsF8R8cQgAAEJioBBOFE9TzXDQEIBCGQgyBUEX7ppZe6E044oSjmJQ4l9D7/+c+vK8Z18U888UTRTgJp9uzZBQ+Jvj/+8Y/ujDPOKIScivlrr73W3X///W7WrFlOYu63v/1tIeb0TJqKdAkuH0Go/jfffHO36667Fv/st99+buHChU7bXCUAJWQfeuihYkxtdz388MML29rYctddd7nvf//7bt68eesE8AsvvOC+/vWvu7333rtgEPIzroJQYlBxIhFdjQWxO+200wqWbfhLvGty4eKLLy4mBtTXJpts4pYuXVr89xNPPLHwdykIb7755kLwK65mzpxZ+F+CUbbovx988MFu4403LuLy1VdfLVa6t9tuu5AupG8IQAACE44AgnDCuZwLhgAEQhLIQRB+61vfKg6TKVfDlixZ4u67775i1WzGjBnrxJUOnZEQ0KEzWrHTR2JNzx5KQJ588snuN7/5TVHcf/zjH19vG6JWdrTCoxWdd7/73V6CUIW+CvutttqqGPORRx5xsvmzn/2s22effYr/JpEpsarVTrXVqqSE7iBbJB6+8Y1vuP3339996lOfKvq69957i/5LYRPS/+MqCG+99Vanf7785S8XEwH6/P73vy+E9J577um++MUvtuKvuFFcPf3004XfyniTHyX6tQpYxqXiR4LwyCOPdEcccUQhBCU6r7nmmiLuqt9//vnni7iMIepDxgd9QwACEMiRAIIwR69gEwQgMLYEUgvCUtBp5a1cDdPpkxJS2rL30Y9+tGDbb9VMxbgEmfrQapsElYp4reCUH23LXLFiRbG9TytBPiuE5RbSQU6WsNAq5vz589306dPdjTfeONAWrTxqe6jsK5+b1JbZ3/3ud8G3i+p6chCETaeM6jCZ6nbeOvtSNB977LHFSvBGG220gXva8H/zzTd7rsb+/Oc/L7Ynl6u35ZbRcpuoBtS23q997WuFCK2u5pbbfvXvftcxKKb4OwQgAAEIbEgAQUhUQAACEBghgdSCUIX9t7/97WLL53vf+97iysrVNq3AnH766cVzf+UrCgYdQFIXZU2ofJ8hbBKEembspptucr/+9a+LVcHyo+2jpSBsY4u+d+eddxZCVsJBz5xplUuCqL5ldoRuX9dVDoKw6ZRRbQWVwP/Vr37lFi9evAFfiXqtomqbrlZZ1YcmD7RiWz7D2YZ/v7gq/6ZtwIcccsi6ZwirgnDQqzMGCdsQPqVPCEAAAtYJIAite5jrgwAEohJIKQjLdw8++OCDjdesbZflOwlzEoRardQ2T4mST3ziE8V2VX2uv/76YuuhryAsVz91oI5EkASQDq4pt6OGDIgcBGE/ka8VOG29LT96vk+rcZokWLt2rXvxxRcLUfjAAw8U24klyHUgUbkVtLpi28SxX1zpu1qpbiMIe706oxS21YOGQvqTviEAAQhMBAIIwongZa4RAhCIRiClIJR4krBSga9nraofrbrpFM8DDjjA6eRICQOdAKqDYcpn7cr2aquTHSUg9YzXPffcUzx/uPXWW6/rUuJT7zjUqyzK0z31xzanjNZXCMvn16orReqrviIl+wfZImEjeyQCtX1W21wlREKfLlqCyV0QNv0QJAS1xVYf+bw8BfTRRx8tnvuTkNYzhG346yTZXgf4tNkyWop5HWITY0U3WmJgIAhAAAIZE0AQZuwcTIMABMaPQEpBWD3oRc/2VT9VkaRn67QtUKLpD3/4w3piSSJvwYIFxSEzWlXT4TQ63EUrd1p5Kj8SZnqmTFtTtY3v8ssvL04fPf/884tVJX1KgarVnuprJ+qCsHyWrHqgiUSpnkuUwChXCJcvXz7QlnKbrLbO6nRUfbT1MZa4GEdB2Ou1HBKJOu1TEwHyXxv+ijufQ2UUs9WJANmiuFQsaXJBp4+WHz3busUWW6w7qGb8sgMWQwACEMiTAIIwT79gFQQgMKYEUgnC8t2DEnq9Dt0oV2i0BVCrPk2vndD74PQ8X7/XTuiAFr124oMf/GDx2glt35MA++Y3v+l233334t2HWulRGz1fuO+++/YVhOXpoVqd0msGVq9eXbymQKuY1WcIm1570GSLQkdCVytVelVBeb0xQmocBaG4aIuoDt/RM5cHHXRQcajMsmXLChGo15dIVLfl7/PaiboglC1lXCqW9doKvRZFExN6R6VeS6H3XzYdehPDv4wBAQhAwCIBBKFFr3JNEIBAMgKpBKFO/NTpmvXXQ1RBNG3Hq7+MXC8AP/7449d711vTy+BVqGvFUFs09ZFY+PGPf+xuu+22QgTqVNDDDjuseN2FRF2/FUJ9X8LjhhtucHq9gISh+lY/d99993qvQmhji/rTNkitWurdhrG2i2rccRWEsl1bRPWKEols8dMrI/S8n7YVl9tI2/L3eTF9fauwbKl/X7ZICOodhojBZOmNgSEAAaMEEIRGHctlQQACaQikEoRprjbfUcsV0+233z7adtHUgjBfb2AZBCAAAQjkTABBmLN3sA0CEBg7AgjCPFymFVM9i3bSSSdFOV20vOqUK4R5kMcKCEAAAhAYNwIIwnHzGPZCAAJZE7jxvjfd//f91Z1tvGL+NDdz+qTO/Uy0DrRF9OGHH3Z33HGH22abbYqXoOt1FrE+K799rXv+K//Sebhdrvyu23jrbTr3QwcQgAAEIACBQQQQhIMI8XcIQAACngSWPv6W+8Mraz2/9Zfm++60kdv+XRsN/f2J/EU9x6iX0utZSL0qQc+exf689vO73Zsv/WHoYTf74IfdlJnbD/19vggBCEAAAhDwIYAg9KFFWwhAAAIQgAAEIAABCEAAAoYIIAgNOZNLgQAEIAABCEAAAhCAAAQg4EMAQehDi7YQgAAEIAABCEAAAhCAAAQMEUAQGnImlwIBCEAAAhCAAAQgAAEIQMCHAILQhxZtIQABCEAAAhCAAAQgAAEIGCKAIDTkTC4FAhCAAAQgAAEIQAACEICADwEEoQ8t2kIAAhCAAAQgAAEIQAACEDBEAEFoyJlcCgQgAAEIQAACEIAABCAAAR8CCEIfWrSFAAQgAAEIQAACEIAABCBgiACC0JAzuRQIQAACEIAABCAAAQhAAAI+BBCEPrRoCwEIQAACEIAABCAAAQhAwBABBKEhZ3IpEIAABCAAAQhAAAIQgAAEfAggCH1o0RYCEIAABCAAAQhAAAIQgIAhAghCQ87kUiAAAQhAAAIQgAAEIAABCPgQQBD60KItBCAAAQhAAAIQgAAEIAABQwQQhIacyaVAAAIQgAAEIAABCEAAAhDwIYAg9KFFWwhAAAIQgAAEIAABCEAAAoYIIAgNOZNLgQAEIAABCEAAAhCAAAQg4EMAQehDi7YQgAAEIAABCEAAAhCAAAQMEUAQGnImlwIBCEAAAhCAAAQgAAEIQMCHAILQhxZtIQABCEAAAhCAAAQgAAEIGCKAIDTkTC4FAhCAAAQgAAEIQAACEICADwEEoQ8t2kIAAhCAAAQgAAEIQAACEDBEAEFoyJlcCgQgAAEIQAACEIAABCAAAR8CCEIfWrSFAAQgAAEIQAACEIAABCBgiACC0JAzuRQIQAACEIAABCAAAQhAAAI+BBCEPrRom4bA22+7tW++6dzat9OM7zvqpI3cpI03dm6jjXy/SXsIQAACEIAABCAAAQhEJYAgjIqbwXwJ/Olnd7ln/vE/O7d2re9X07afNMlt99//xW3+sYPT2sHoEIAABCAAAQhAAAIQ6EMAQUh4ZE3gt//Hl92qX/8yaxt7GTd17/e7Hf/3xWNpO0ZDAAIQgAAEIAABCEwMAgjCieHnsb3KFUceOLa2y/Ddb757rO3HeAhAAAIQgAAEIAAB2wQQhLb9O/ZXhyAcexdyARCAAAQgAAEIQAACGRNAEGbsHExzDkFIFEAAAhCAAAQgAAEIQCAcAQRhOLb0PAICCMIRQKQLCEAAAhCAAAQgAAEI9CCAICQ0siaAIMzaPRgHAQhAAAIQgAAEIDDmBBCEY+5A6+YjCK17OO316bUmL11xyVidZKvTa991ypm80iRt6DA6BCAAAQhAwAwBBKEZV9q8EAShTb/mcFVrnn3aPXHa58fvHZeCN2mSe8+ib7kpM7fPASU2QAACEIAABCAwxgQQhGPsvIlgOoJwIng5zTWuvOGb7vkL/leawUcw6jbz/5Ob/rkTR9ATXUAAAhCAAAQgMJEJIAgnsvfH4NoRhGPgpDE18cVFC9yLixeMqfXObXXqWW6r084aW/sxHAIQgAAEIACBPAhkJQhXrVrllixZ4u699163Zs0aN23aNHfooYe6OXPmuMmTJ/cl9txzz7lrr73WPfXUU0W7HXbYwR1zzDFut912y4M0VgxFAEE4FDa+1IIAgrAFJJpAAAIQgAAEIGCeQDaCUAJw4cKF7sknn3SzZs1yM2fOdA8//LBbtmyZmz17diHuJk2a1OiQZ555xl100UVuk002Kdrq33fccYf74x//6M444wz3nve8x7wjrV4ggtCqZ9NfF4IwvQ+wAAIQgAAEIACB9ASyEYSPPvqou+SSS9zRRx9drArq89Zbb7lrrrnG6W/nnXeemzFjRiOxG2+80S1dutSdc845bvvt/3zIwvPPP+8uvPBCt+uuu7qTTz65p5hM7wIs6EcAQUh8hCKAIAxFln4hAAEIQAACEBgnAtkIwltvvdXdfvvt7txzzy1WB8uPVgivvvpqN2/ePLfXXns1sr3iiivcCy+84M4+++xim6k+2n4qganPmWee6aZOnTpOfhmZrT955C23/Lm3RtZf6I722HayO2jPv2wPRhCGJj5x+0cQTlzfc+UQgAAEIAABCPyFQDaC8KqrrnKPPfaYmz9/vps+ffo6C5944gl38cUXuxNOOMHtu+++jb771re+5R566KHiu1tuuWXR5rXXXiu2kaqvU089deAziBaD4r9dt9rd/tCbY3dph+61sfsvx29a2I0gHDv3jY3BCMKxcRWGQgACEIAABCAQkEA2glCrfBJ/dUGoZwoXLFhQbCOdO3duIwodJCPR+L73vc8df/zxbqONNnI333yzu+uuuwox2GtlMSDX5F1rZfAfr12V3I5hDfjvX5harBQiCIclyPcGEUAQDiLE3yFgh8BXfviG+8G/v+lef2PtWFzUZptMcp/44Mbub4/aZCzsxUgIQGC8CZgQhHLBgw8+6LTK+MYbbxQe2XjjjQtx+NGPfnRCPj+46I41buEdf2Yxjp/TZk9x82ZvgiAcR+eNic0IwjFxFGZCoCMBicHrl67p2Euarx+3/xREYRr0jAqBCUXAhCDUKuJll11WbA896KCDihVCPXv429/+1n3pS19ye+yxx4Ryqi5WYlCicFw/CMJx9dz42I0gHB9fYSkEuhD41L+8NjYrg/Xr1Erhjf/5z2cj8IEABCAQikA2gnDYZwj1uopLL73Uvf766+6ss85ym2++ecFKJ5TqNRavvvpqcdjMZptt1pfhK6+84h555JFQnKP3e/OjW7ubV2wdfdxRDXjk7i+4I3d7wU3/+/mj6jJJPyv/6YIk4zLoYAKb3rLETb3le4MbZtpi1dxj3eq5x2RqHWZBIB8Cf3dT84F0+VjY35J/PvqhcTEVOyEAgRER2HPPPd0WW2wxot4Gd5ONINQpo7fddlsh3nbcccd1lg86ZXTlypXuggsuKN41eMopp6x3xbfccktxcqmE4s477zxQEEoUWvlct2yqu37Znw9mGcfPcfutdsfvt8q9Nu/4cTR/nc3TFl431vZbNn7NDVe7NddfPbaXOOW4k9yUz500tvZjOARiETj1sr8cVBdrzFGOs/j0laPsjr4gAIExICAxOCEF4eOPP14cDHPUUUet9x7Cyy+/3D399NPu/PPPX3eCaNWP5WmiWgHUS+inTJlS/FkrhIO+OwbxMLSJbBkdGt1Iv7j7zXePtD86Gx0BtoyOjiU9QSBnAkf8jz/lbN5A2370D3/e+cQHAhCAQCgC2awQlgJO2zZnzZrldthhh+JVEvfff39xuugRRxxRHA6zYsUKt3jx4uIF9npeUJ8777zTffe733W77LKL23///dc9Q7h8+fL1vhsKYo79Igjz8AqCMA8/NFmBIMzXN1gGgVESQBCOkiZ9QQACFglkIwgFd/Xq1W7JkiVu6dKlTs8G6iXzet3EnDlz1r1HUCJv0aJF7rDDDnOHH3544ZO1a9cWwlFbRPWCev3/GTNmFGJwv/32KwTiRPsgCPPwOIIwDz8gCPP1A5ZBIDQBBGFowvQPAQiMO4GsBOG4w8zJfgRhHt5AEObhBwRhvn7AMgiEJoAgDE2Y/iEAgXEngCAcdw/2sB9BmIdjLQvCcX/RM1tG8/iNYAUEQhNAEIYmTP8QgMC4E0AQjrsHEYRZe9CqILTwomcEYdY/HYyDwMgIIAhHhpKOIAABowQQhEYdywphHo61KggtvOgZQZjHbwQrIBCaAIIwNGH6hwAExp0AgnDcPcgKYdYetCoILRRYCMKsfzoYB4GREbCQrwTjTz+7y710xSVu1a9/OTI2oTuauvf73btOOdNt/rGDQw9F/xCAQAcCCMIO8HL+KiuEeXgHQZiHH+pW6L1eCMI8fYNVEBg1AQuCcM2zT7snTvu8jlUfNZ7w/U2a5N6z6Ftuysztw4/FCBCAwFAEEIRDYcv/SwjCPHyEIMzDDwjCPP2AVRCIQcCCIFx5wzfd8xf8rxi4goyxzfz/5KZ/7sQgfdMpBCDQnQCCsDvDLHtAEObhFgRhHn5AEObpB6yCQAwCFgQhOxpiRApjQGDiEkAQGvU9gjAPxyII8/ADgjBPP2AVBGIQQBDGoNx/jK1OPcttddpZ6Q3BAghAoJEAgtBoYCAI83AsgjAPPyAI8/QDVkEgBgEEYQzKCML0lLEAAsMTQBAOzy7rbyII83APgjAPPyAI8/QDVkEgBgEEYQzKCML0lLEAAsMTQBAOzy7rbyII83APgjAPPyAI8/QDVkEgBgEEYQzKCML0lLEAAsMTQBAOzy7rbyII83APgjAPPyAI8/QDVkEgBgEEYQzKCML0lLEAAsMTQBAOzy7rbyII83APgjAPPyAI8/QDVkEgBgEEYQzKCML0lLtZoNeavHLTje7t11/r1lGkb2+02TS3xdGfcnqlCZ/uBBCE3Rlm2QOCMA+3IAjz8AOCME8/YBUEYhBAEMagjCBMT3l4CyQG9a7Lcfzo/ZaIwu6eQxB2Z5hlDwjCPNyCIMzDDwjCPP2AVRCIQQBBGIMygjA95eEteOwzh4/NymD9KrVSuOt3/m34i+ebBQEEodFAQBDm4VgEYR5+QBDm6QesgkAMAgjCGJQRhOkpD2/BiiMPHP7LGXzTaq0VEy2CMCbtiGMhCCPC7jOU1SRFgZU+vnjRc3ofYMF4ECBfpfcT+Sq9D/pZgCDM2z8xrEMQxqCcYAwEYQLoDUMiCPPwAyuEefoBqyAQgwCCMAZlVgjTUx7eAgTh8OysfBNBaMWTtetAEObhWARhHn5AEObpB6yCQAwCCMIYlBGE6SkPbwGCcHh2Vr6JILTiSQRhlp5EEGbpFvejf9jcvbhogXtx8YI8DWxhFVuwWkCiCQSccwjC9GFAvkrvg34WIAjz9k8M6xCEMSgnGIMVwgTQG4ZEWYyl9gAAIABJREFUEObhB1YI8/QDVkEgBgEEYQzKrBCmpzy8BQjC4dlZ+SaC0IonWSHM0pMIwizdwgphnm7BKggEIYAgDILVq1NWCL1wRW+MIIyOPLsBEYTZuWQ0BrFCOBqOXXtBEHYlGOb7bBkNw5VeIZAjAQRheq8gCNP7oJ8FCMK8/RPDOgRhDMoJxkAQJoDeMCSCMA8/1K1AEObpF6yCQAgCCMIQVP36RBD68YrdGkEYm3h+4yEI8/PJSCxCEI4EY+dOEISdEQbpAEEYBCudQiBLAgjC9G5BEKb3ASuEefsgtXUIwtQeCDQ+gjAQWM9uEYSewCI1RxBGAs0wEMiAAIIwvRMQhOl9gCDM2weprUMQpvZAoPERhIHAenaLIPQEFqk5gjASaIaBQAYEEITpnYAgTO8DBGHePkhtHYIwtQcCjY8gDATWs1sEoSewSM0RhJFAMwwEMiCAIEzvBARheh8gCPP2QWrrEISpPRBofARhILCe3SIIPYFFao4gjASaYSCQAQEEYXonIAjT+wBBmLcPUluHIEztgUDjIwgDgfXsFkHoCSxScwRhJNAMA4EMCCAI0zsBQZjeBwjCvH2Q2joEYWoPBBofQRgIrGe3CEJPYJGaIwgjgWYYCGRAAEGY3gkIwvQ+QBDm7YPU1iEIU3sg0PgIwkBgPbtFEHoCi9QcQRgJNMNAIAMCCML0TkAQpvcBgjBvH6S2DkGY2gOBxkcQBgLr2S2C0BNYpOYIwkigGQYCGRBAEKZ3AoIwvQ8QhHn7ILV1CMLUHgg0PoIwEFjPbhGEnsAiNUcQRgLNMBDIgACCML0TEITpfYAgzNsHqa1DEKb2QKDxEYSBwHp2iyD0BBapOYIwEmiGgUAGBBCE6Z2AIEzvAwRh3j5IbR2CMLUHAo2PIAwE1rNbBKEnsEjNEYSRQDMMBDIggCBM7wQEYXofIAjz9kFq6xCEqT0QaHwEYSCwnt0iCD2BRWqOIIwEmmEgkAEBBGF6J1gWhHeveMtdftcb7te/ezs96JYW7L3DRu6vD97EHbj75OIbK448sOU382xmtdaKSRtBGJN2xLEQhBFh9xnKapKiwEofX5YLrPR0scASAfJVem9azVfPvrzW/fVXX3Nr0yP2tmCSc+7yv5nmZm45CUHoTc/eFxCE9nxaXBGCMA/HIgjz8EPdClYI8/QLVkEgBAEEYQiqfn1aFYTXL13jvvLDN/xgZNT6b4/axB23/xQEYUY+SWUKgjAV+cDjIggDA27ZPYKwJajIzRCEkYEzHAQSEkAQJoT/H0NbFYTUWuljSxZYrbVi0kUQxqQdcSySVETYfYaymqQosNLHl9UCKz1ZLLBGgHyV3qNW8xW1VvrYQhCOxgcIwtFwzK4XklQeLkEQ5uGHuhWsEObpF6yCQAgCCMIQVP36RBD68YrV+rTZU9y82ZuwZTQW8IzHQRBm7JwupiEIu9Ab3XcRhKNjOcqeEISjpElfEMibAIIwvX8QhOl90GQBgjBPv6SwCkGYgnqEMRGEESC3GAJB2AJSgiYIwgTQGRICiQggCBOBrwyLIEzvAwRhnj7IxSoEYS6eGLEdCMIRAx2yOwThkOACfw1BGBgw3UMgIwIIwvTOQBCm9wGCME8f5GIVgjAXT4zYDgThiIEO2R2CcEhwgb+GIAwMmO4hkBEBBGF6ZyAI0/sAQZinD3KxCkGYiydGbAeCcMRAh+wOQTgkuMBfQxAGBkz37k8/ud2tXvHI2JDYdPc93eYHHTo29voYiiD0oRWmLYIwDNeuvfIMYVeCdr6PILTjy/WuBEGYh2MRhHn4oW4FgjBPv1ix6tn/5x/cq3f829hdzjtmH+5m/t//Y+zsHmQwgnAQofB/RxCGZzzMCAjCYajZ/A6C0KZfHYIwD8ciCPPwA4IwTz9YtEorg8/8l78b20vb7r/9s7mVQgRh+nBEEKb3QZMFCMI8/ZLCKgRhCuoRxkQQRoDcYggEYQtICZqwQpgA+gQZ8sVFC9yLixeM7dVaLNwRhOnD0WJciSq1VvrYkgVWa62YdBGEMWlHHIskFRF2n6GsJikKrPTxZbXASk+2mwUIwm78QnybfBWCql+fVvMVtZZfHIRqbbXWCsWrqV8EYUzaEcciSUWEjSDMA7aHFawQesCiqRcBBKEXriiNEYRRMPcdBEGY3gdNFrBlNE+/pLAKQZiCeoQxEYQRILcYwuqsFQVWC+cHbmK1wAqMLXj3CMLgiL0HIF95Ixv5F6zmK2qtkYfKUB1arbWGgjHklxCEQ4LL/WskqTw8ZDVJUWCljy+rBVZ6st0sQBB24xfi2+SrEFT9+rSar6i1/OIgVGurtVYoXk39Ighj0o44FkkqIuw+Q1lNUhRY6ePLaoGVnmw3CxCE3fiF+Db5KgRVvz6t5itqLb84CNXaaq0ViheCMCbZxGORpBI74D+Gt5qkKLDSx5fVAis92W4WIAi78QvxbfJVCKp+fVrNV9RafnEQqrXVWisULwRhTLKJxyJJJXYAgjAPB/SwgkNlsnbPWBuHIMzPfQjC9D5BEKb3QZMFHCqTp19SWMWW0RTUI4yJIIwAucUQVmetKLBaOD9wE6sFVmBswbtHEAZH7D0A+cob2ci/YDVfUWuNPFSG6tBqrTUUjCG/hCAcElzuXyNJ5eEhq0mKAit9fFktsNKT7WYBgrAbvxDfJl+FoOrXp9V8Ra3lFwehWluttULxauoXQRiTdsSxSFIRYfcZymqSosBKH19WC6z0ZLtZgCDsxi/Et8lXIaj69Wk1X1Fr+cVBqNZWa61QvBCEMckmHoskldgB/zG81SRFgZU+vqwWWOnJdrMAQdiNX4hvk69CUPXr02q+otbyi4NQra3WWqF4IQhjkk08FkkqsQMQhHk4oIcVHCqTtXvG2jgEYX7uQxCm9wmCML0PmizgUJk8/ZLCKraMpqAeYUwEYQTILYawOmtFgdXC+YGbWC2wAmML3j2CMDhi7wHIV97IRv4Fq/mKWmvkoTJUh1ZrraFgDPklBOGQ4HL/GkkqDw9ZTVIUWOnjy2qBlZ5sNwsQhN34hfg2+SoEVb8+reYrai2/OAjV2mqtFYpXU78Iwpi0I45FkooIu89QVpMUBVb6+LJaYKUn280CBGE3fiG+Tb4KQdWvT6v5ilrLLw5CtbZaa4Xilb0gXLVqlVuyZIm799573Zo1a9y0adPcoYce6ubMmeMmT548kIu+c/fdd7uf/exn7oUXXnBz584t/pmIH5JUHl63mqQosNLHl9UCKz3ZbhYgCLvxC/Ft8lUIqn59Ws1X1Fp+cRCqtdVaKxSvrAWhxNzChQvdk08+6WbNmuVmzpzpHn74Ybds2TI3e/Zsd8wxx7hJkyb1ZPPyyy8X33/uuefc+973PrfPPvu4nXbaqehnIn5IUnl43WqSosBKH19WC6z0ZLtZgCDsxi/Et8lXIaj69Wk1X1Fr+cVBqNZWa61QvLIWhI8++qi75JJL3NFHH12sCurz1ltvuWuuucbpb+edd56bMWNGIxu1u/zyy92zzz7rzjzzTLfNNtvEZJjlWCSpPNxiNUlRYKWPL6sFVnqy3SxAEHbjF+Lb5KsQVP36tJqvqLX84iBUa6u1ViheWQvCW2+91d1+++3u3HPPXW9VTyuEV199tZs3b57ba6+9Gtk8/vjjbtGiRe7kk092e+65Z0x+2Y5FksrDNVaTFAVW+viyWmClJ9vNAgRhN34hvk2+CkHVr0+r+Ypayy8OQrW2WmuF4pW1ILzqqqvcY4895ubPn++mT5++ztYnnnjCXXzxxe6EE05w++67byObG2+80f3qV79yBxxwgLvrrrvcypUr3Tve8Y7i+cEDDzzQbbTRRjGZZjEWSSoLNzirSYoCK318WS2w0pPtZgGCsBu/EN8mX4Wg6ten1XxFreUXB6FaW621QvHKWhBeccUVTuKvLgj1TOGCBQuKbaRNB8Rou+jixYsLQTh16tTi+cN3v/vd7he/+IVbsWKF+/SnP+0OOeSQmEyzGIsklYUbEIR5uGEDK3gxfaaOMWAWgjA/JyII0/sEQZjeB00W8GL6PP2SwqpsXjsxrCDUyaR69rB8fnCXXXYpOL7++uvFf9e/9fyhVgwn0gdBmIe3rc5aUWCljy+rBVZ6st0sQBB24xfi2+SrEFT9+rSar6i1/OIgVGurtVYoXiZXCEtBqIvTgTJaJSw/ei5R/5x11llu55137sv1lVdecY888khM9kHHuvnRrd3NK7YOOkbIzo/c/QV35G4vuOl/Pz/kMMH7XvlPFwQfI8UAf3dT8/O8KWwZZsx/Pvoht+ktS9zUW743zNez+M6quce61XOPycIWjPgLAeIqv2ggX6X3idV8Ra2VPrZkgcVaS2eibLHFFtEAZ7NCOOwzhP0E4QMPPFAcSCOhuOuuuw4UhBKFVj7XLZvqrl+26dheznH7rXbH77fKvTbv+LG9Bhk+beF1Y21/L+NPvewvz/mO4wUuPn2lW3PD1W7N9VePo/mFzVOOO8lN+dxJY2u/VcOJq/w8S75K7xOr+YpaK31sWa21JAYnpCDUSt5tt93mzj77bLfjjjuui7BBp4yuXbvWXXnllcXzh+eff77bcsst1333zjvvdD/84Q9brRDmEdKjs4JtDKNj2aUnq9sY2ILVJSpG812rW7BGQyddL2wZTce+18jkq/Q+sZqvqLXSx5YssFprxaSbzQqhXh2h00SPOuqo9d5DqPcLPv300xuIvSqke++9t3hf4ac+9al1B8iUK4dvvvlmITI322yzmFyTj0WSSu6CwgCrSYoCK318WS2w0pPtZgGCsBu/EN8mX4Wg6ten1XxFreUXB6FaW621QvFq6jcbQVi+XF7P8emk0B122ME99NBD7v777y9OFz3iiCPcpEmTipNDdaqoXmB/0EEHFde0Zs2a4sX0+pu+u9122xWnjEpknnjiiW6//faLyTSLsUhSWbgBQZiHGzawglNGM3WMAbMQhPk5EUGY3icIwvQ+aLKAU0bz9EsKq7IRhLr41atXuyVLlrilS5cWIm/atGnFauGcOXPc5MmTCz7Lly8vXkJ/2GGHucMPP3wds+p3tSo4Y8YMd+yxx7p99tmnEJIT7YMgzMPjVmetKLDSx5fVAis92W4WIAi78QvxbfJVCKp+fVrNV9RafnEQqrXVWisUr6Z+sxKEMS/c+lgkqTw8bDVJUWCljy+rBVZ6st0sQBB24xfi2+SrEFT9+rSar6i1/OIgVGurtVYoXgjCmGQTj0WSSuyA/xjeapKiwEofX1YLrPRku1mAIOzGL8S3yVchqPr1aTVfUWv5xUGo1lZrrVC8EIQxySYeiySV2AEIwjwc0MMKniHM2j1jbRyCMD/3IQjT+wRBmN4HTRbwDGGefklhFVtGU1CPMCaCMALkFkNYnbWiwGrh/MBNrBZYgbEF7x5BGByx9wDkK29kI/+C1XxFrTXyUBmqQ6u11lAwhvwSgnBIcLl/jSSVh4esJikKrPTxZbXASk+2mwUIwm78QnybfBWCql+fVvMVtZZfHIRqbbXWCsWrqV8EYUzaEcciSUWE3Wcoq0mKAit9fFktsNKT7WYBgrAbvxDfJl+FoOrXp9V8Ra3lFwehWluttULxQhDGJJt4LJJUYgf8x/BWkxQFVvr4slpgpSfbzQIEYTd+Ib5NvgpB1a9Pq/mKWssvDkK1tlprheKFIIxJNvFYJKnEDkAQ5uGAHlZwqEzW7hlr4xCE+bkPQZjeJwjC9D5osoBDZfL0Swqr2DKagnqEMRGEESC3GMLqrBUFVgvnB25itcAKjC149wjC4Ii9ByBfeSMb+Res5itqrZGHylAdWq21hoIx5JcQhEOCy/1rJKk8PGQ1SVFgpY8vqwVWerLdLEAQduMX4tvkqxBU/fq0mq+otfziIFRrq7VWKF5N/SIIY9KOOBZJKiLsPkNZTVIUWOnjy2qB9ezLa91PV7zp/vj62vSQW1jwzs0muVm7b+xmbjmpaI0gbAEtchPyVWTgDcNZzVfUWuljSxZYrbVi0kUQxqQdcSySVETYCMI8YHtYwTOEHrAiNr17xVvu//rmKjceUvAvYCQF/98Tp7oDd5+MIIwYL22HQhC2JRWuHYIwHNsuPfMMYRd6tr6LILTlz3VXgyDMw7FWZ60osNLHl8UC628Xvu5+/bu308MdwoK9d9jIfWXeZgjCIdiF/gr5KjThwf1bzFe6amqtwb6P0cJqrRWDXTkGgjAm7YhjkaQiwmaFMA/YHlawQugBK2JTCveIsHsMZbFwJ66Iq1AEqLVCkfXrF0Hox6upNYKwO8MseyBJ5eEWq0mKAit9fFG4p/dB3QImGvLziSwiX6X3i8V8xQph+rgqLbBaa8UkjCCMSTviWAjCiLBZIcwDtocVFO4esCI2pXCPCJsVwvSwW1pAvmoJKkEzaq0E0BuGRBB29wOCsDvDLHsgSeXhFqtJisI9fXxZnHEnroirEASIqxBU/fq0mK9YIfSLgZCtrdZaIZnV+0YQxqQdcSwEYUTYrBDmAdvDCmbcPWBFbErhHhE2K4TpYbe0gHzVElSCZtRaCaCzQhgEOoIwCNb0nZKk0vtAFlidtaJwTx9fFmfciSviKgQB4ioEVb8+LeYrVgj9YiBka6u1VkhmrBDGpJtwLARhQviVoa0mKQqs9PFlscAiroirEASIqxBU/fq0mK8QhH4xELK11VorJDMEYUy6CcdCECaEjyDMA34fK9iClaeLKNzT+8Vi4U5cEVehCFBrhSLr1y+C0I9XU2u2jHZnmGUPJKk83GI1SVFgpY8vCvf0PqhbwERDfj6RReSr9H6xmK9YIUwfV6UFVmutmIQRhDFpRxwLQRgRdp+hrCYpCqz08WWxwCKuiKsQBIirEFT9+rSYrxCEfjEQsrXVWisks3rfCMKYtCOOhSCMCBtBmAdsDytYyfGAFbEphXtE2D2Gsli4E1fEVSgC1FqhyPr1iyD049XUGkHYnWGWPZCk8nCL1SRFgZU+vijc0/ugbgETDfn5RBaRr9L7xWK+YoUwfVyVFlittWISRhDGpB1xLARhRNisEOYB28MKCncPWBGbUrhHhM0KYXrYLS0gX7UElaAZtVYC6A1DIgi7+wFB2J1hlj2QpPJwi9UkReGePr4szrgTV8RVCALEVQiqfn1azFesEPrFQMjWVmutkMzqfSMIY9KOOBaCMCJsVgjzgO1hBTPuHrAiNqVwjwibFcL0sFtaQL5qCSpBM2qtBNBZIQwCHUEYBGv6TklS6X0gC6zOWlG4p48vizPuxBVxFYIAcRWCql+fFvMVK4R+MRCytdVaKyQzVghj0k04FoIwIfzK0FaTFAVW+viyWGARV8RVCALEVQiqfn1azFcIQr8YCNnaaq0VkhmCMCbdhGMhCBPCRxDmAb+PFWzBytNFFO7p/WKxcCeuiKtQBKi1QpH16xdB6MerqTVbRrszzLIHklQebrGapCiw0scXhXt6H9QtYKIhP5/IIvJVer9YzFesEKaPq9ICq7VWTMIIwpi0I46FIIwIu89QVpMUBVb6+LJYYBFXxFUIAsRVCKp+fVrMVwhCvxgI2dpqrRWSWb1vBGFM2hHHQhBGhI0gzAO2hxWs5HjAitiUwj0i7B5DWSzciSviKhQBaq1QZP36RRD68WpqjSDszjDLHkhSebjFapKiwEofXxTu6X1Qt4CJhvx8IovIV+n9YjFfsUKYPq5KC6zWWjEJIwhj0o44FoIwImxWCPOA7WEFhbsHrIhNKdwjwmaFMD3slhaQr1qCStCMWisB9IYhEYTd/YAg7M4wyx5IUnm4xWqSonBPH18WZ9yJK+IqBAHiKgRVvz4t5itWCP1iIGRrq7VWSGb1vhGEMWlHHAtBGBE2K4R5wPawghl3D1gRm1K4R4TNCmF62C0tIF+1BJWgGbVWAuisEAaBjiAMgjV9pySp9D6QBVZnrSjc08eXxRl34oq4CkGAuApB1a9Pi/mKFUK/GAjZ2mqtFZIZK4Qx6SYcC0GYEH5laKtJigIrfXxZLLCIK+IqBAHiKgRVvz4t5isEoV8MhGxttdYKyQxBGJNuwrEQhAnhIwjzgN/HCrZg5ekiCvf0frFYuBNXxFUoAtRaocj69Ysg9OPV1Joto90ZZtkDSSoPt1hNUhRY6eOLwj29D+oWMNGQn09kEfkqvV8s5itWCNPHVWmB1VorJmEEYUzaEcdCEEaE3Wcoq0mKAit9fFkssIgr4ioEAeIqBFW/Pi3mKwShXwyEbG211grJrN43gjAm7YhjIQgjwkYQ5gHbwwpWcjxgRWxK4R4Rdo+hLBbuxBVxFYoAtVYosn79Igj9eDW1RhB2Z5hlDySpPNxiNUlRYKWPLwr39D6oW8BEQ34+kUXkq/R+sZivWCFMH1elBVZrrZiEEYQxaUccC0EYETYrhHnA9rCCwt0DVsSmFO4RYbNCmB52SwvIVy1BJWhGrZUAesOQCMLufkAQdmeYZQ8kqTzcYjVJUbinjy+LM+7EFXEVggBxFYKqX58W8xUrhH4xELK11VorJLN63wjCmLQjjoUgjAibFcI8YHtYwYy7B6yITSncI8JmhTA97JYWkK9agkrQjForAXRWCINARxAGwZq+U5JUeh/IAquzVhTu6ePL4ow7cUVchSBAXIWg6tenxXzFCqFfDIRsbbXWCsmMFcKYdBOOhSBMCL8ytNUkRYGVPr4sFljEFXEVggBxFYKqX58W8xWC0C8GQra2WmuFZIYgjEk34VgIwoTwEYR5wO9jBVuw8nQRhXt6v1gs3Ikr4ioUAWqtUGT9+kUQ+vFqas2W0e4Ms+yBJJWHW6wmKQqs9PFF4Z7eB3ULmGjIzyeyiHyV3i8W8xUrhOnjqrTAaq0VkzCCMCbtiGMhCCPC7jOU1SRFgZU+viwWWMQVcRWCAHEVgqpfnxbzFYLQLwZCtrZaa4VkVu8bQRiTdsSxEIQRYSMI84DtYQUrOR6wIjalcI8Iu8dQFgt34oq4CkWAWisUWb9+EYR+vJpaIwi7M8yyB5JUHm6xmqQosNLHF4V7eh/ULWCiIT+fyCLyVXq/WMxXrBCmj6vSAqu1VkzCCMKYtCOOhSCMCJsVwjxge1hB4e4BK2JTCveIsFkhTA+7pQXkq5agEjSj1koAvWFIBGF3PyAIuzPMsgeSVB5usZqkKNzTx5fFGXfiirgKQYC4CkHVr0+L+YoVQr8YCNnaaq0Vklm9bwRhTNoRx0IQRoTNCmEesD2sYMbdA1bEphTuEWGzQpgedksLyFctQSVoRq2VADorhEGgIwiDYE3fKUkqvQ9kgdVZKwr39PFlccaduCKuQhAgrkJQ9evTYr5ihdAvBkK2tlprhWTGCmFMugnHQhAmhF8Z2mqSosBKH18WCyziirgKQYC4CkHVr0+L+QpB6BcDIVtbrbVCMkMQxqSbcCwEYUL4CMI84Pexgi1YebqIwj29XywW7sQVcRWKALVWKLJ+/SII/Xg1tWbLaHeGWfZAksrDLVaTFAVW+viicE/vg7oFTDTk5xNZRL5K7xeL+YoVwvRxVVpgtdaKSRhBGJN2xLEQhBFh9xnKapKiwEofXxYLLOKKuApBgLgKQdWvT4v5CkHoFwMhW1uttUIyq/eNIIxJO+JYCMKIsBGEecD2sIKVHA9YEZtSuEeE3WMoi4U7cUVchSJArRWKrF+/CEI/Xk2tEYTdGWbZA0kqD7dYTVIUWOnji8I9vQ/qFjDRkJ9PZBH5Kr1fLOYrVgjTx1VpgdVaKyZhBGFM2hHHQhBGhM0KYR6wPaygcPeAFbEphXtE2KwQpofd0gLyVUtQCZpRayWA3jAkgrC7H7IShKtWrXJLlixx9957r1uzZo2bNm2aO/TQQ92cOXPc5MmTW1/tM8884y666CK38cYbu/nz57vp06e3/q6VhiSpPDxpNUlRuKePL4sz7sQVcRWCAHEVgqpfnxbzFSuEfjEQsrXVWisks3rf2QhCCcCFCxe6J5980s2aNcvNnDnTPfzww27ZsmVu9uzZ7phjjnGTJk0ayOatt95yl19+ufvlL3/pttxySwThQGJ5Njht9hQ3b/YmbsWRB+ZpYEurrCYpCqyWARCwmcUCi7gKGDAtuyauWoKK2IwVwoiwPYdi8t0TWKDmVmutQLgau81GED766KPukksucUcffXSxKqiPxN0111zj9LfzzjvPzZgxYyCbBx54wF1//fXF6qA+rBAORJZlAwRhlm5ZZxSFe3r/ULin90HdAgr3/Hwii8hX6f1iMV+JKoIwfWzJAgRhdz9kIwhvvfVWd/vtt7tzzz23WB0sP1ohvPrqq928efPcXnvt1feKX3nlFXfhhRe6vffe27388svuiSeeQBB2j5EkPSAIk2BvPSgFVmtUwRpaLLCIq2Dh0rpj4qo1qmgNmWiIhtp7IAShN7IgX0AQdseajSC86qqr3GOPPbaBgJOou/jii90JJ5zg9t13355XvHbt2uL5wwcffNCdc845xf9GEK7pHiGJekAQJgLfclgK95agAjajcA8Id8iuKdyHBBf4a+SrwIBbdG8xX+myEYQtnB+hCYKwO+RsBOEVV1zRKOD0TOGCBQuKbaRz587tecVPPfVUseX0k5/8pDvggANcr/66IxuPHkhSefjJapKiwEofXxYLLOKKuApBgLgKQdWvT4v5CkHoFwMhW1uttUIyq/dtQhCWB9LomUNtLZ06dSqC8I433KI7WCGM+WNqGstqkqLASh1ZzlkssIgr4ioEAeIqBFW/Pi3mKwShXwyEbG211grJzKQgvOeee9yNN97oTjvtNLf77rsX1+i7QqjnD/WPlc91y6a665dtOraXc9x+q93x+61yr807fmyvQYZPW3jdWNvfy/hTLxvvV7ksPn2lW3PD1W7N9VePrX+mHHeSm/K5k8bW/ibDiav07iSu0vugbgH5Kj+flBZRa+XhG4u11hZbbOH0T6xPNiuEwz5D+NKUdEA5AAAgAElEQVRLL7lvfOMbbo899nDHHXfculdTDCMIH3nkkVjcg49z86Nbu5tXbB18nFADHLn7C+7I3V5w0/9+fqghovS78p8uiDJO7EH+7qb+BzzFtsd3vH8++iG36S1L3NRbvuf71Wzar5p7rFs995hs7BmFIcTVKCh264O46sYvxLfJVyGojqZPaq3RcOzai8Vaa88995yYglCnjN52223u7LPPdjvuuOO62Bh0yqi+9/3vf79vLH3oQx9yp5xyStd4G6vv8wxhHu6yuo2BLVjp48viFiziirgKQYC4CkHVr0+L+UoEqLX84iBUa6u1ViheTf1ms0L4+OOPF6eJHnXUUeu9h1AvmX/66afd+eefX7xovv559tln3TPPPLPBf//JT37inn/++aK/7bff3u2yyy4xuSYfiySV3AWFAVaTFAVW+viyWGARV8RVCALEVQiqfn1azFcIQr8YCNnaaq0Vklm972wEoQ6EkfjTts1Zs2a5HXbYwT300EPu/vvvL04XPeKII4rtoCtWrHCLFy8uXmB/0EEH9WTlu2U0JvQYYyEIY1AePIbVJEWBNdj3oVtYLLCIq9BRM7h/4mowo9gteJ1JbOLtx6PWas8qZEurtVZIZtkKQhm2evXq4v2BS5cudTo5dNq0acVq4Zw5c9zkyZML25cvX+4WLVrkDjvsMHf44YcjCHsQIEnF/Bn1HstqkqJwTx9fFO7pfVC3gMI9P5/IIvJVer9YzFeiSq2VPrZkgdVaKybdbFYIY170RBiLJJWHl60mKQqs9PFlscAiroirEASIqxBU/fq0mK8QhH4xELK11VorJLOsVwhjXrj1sRCEeXjYapKiwEofXxYLLOKKuApBgLgKQdWvT4v5CkHoFwMhW1uttUIyQxDGpJtwLARhQviVoa0mKQqs9PFlscAiroirEASIqxBU/fq0mK8QhH4xELK11VorJDMEYUy6CcdCECaEjyDMA34fK3jWK08XUbin94vFwp24Iq5CEaDWCkXWr18EoR+vptY8Q9idYZY9kKTycIvVJEWBlT6+KNzT+6BuARMN+flEFpGv0vvFYr5ihTB9XJUWWK21YhJGEMakHXEsBGFE2H2GspqkKLDSx5fFAou4Iq5CECCuQlD169NivkIQ+sVAyNZWa62QzOp9Iwhj0o44FoIwImwEYR6wPaxgJccDVsSmFO4RYfcYymLhTlwRV6EIUGuFIuvXL4LQj1dTawRhd4ZZ9kCSysMtVpMUBVb6+KJwT++DugVMNOTnE1lEvkrvF4v5ihXC9HFVWmC11opJGEEYk3bEsRCEEWGzQpgHbA8rKNw9YEVsSuEeETYrhOlht7SAfNUSVIJm1FoJoDcMiSDs7gcEYXeGWfZAksrDLVaTFIV7+viyOONOXBFXIQgQVyGo+vVpMV+xQugXAyFbW621QjKr940gjEk74lgIwoiwWSHMA7aHFcy4e8CK2JTCPSJsVgjTw25pAfmqJagEzai1EkBnhTAIdARhEKzpOyVJpfeBLLA6a0Xhnj6+LM64E1fEVQgCxFUIqn59WsxXrBD6xUDI1lZrrZDMWCGMSTfhWAjChPArQ1tNUhRY6ePLYoFFXBFXIQgQVyGo+vVpMV8hCP1iIGRrq7VWSGYIwph0E46FIEwIH0GYB/w+VrAFK08XUbin94vFwp24Iq5CEaDWCkXWr18EoR+vptZsGe3OMMseSFJ5uMVqkqLASh9fFO7pfVC3gImG/Hwii8hX6f1iMV+xQpg+rkoLrNZaMQkjCGPSjjgWgjAi7D5DWU1SFFjp48tigUVcEVchCBBXIaj69WkxXyEI/WIgZGurtVZIZvW+EYQxaUccC0EYETaCMA/YHlawkuMBK2JTCveIsHsMZbFwJ66Iq1AEqLVCkfXrF0Hox6upNYKwO8MseyBJ5eEWq0mKAit9fFG4p/dB3QImGvLziSwiX6X3i8V8xQph+rgqLbBaa8UkjCCMSTviWAjCiLBZIcwDtocVFO4esCI2pXCPCJsVwvSwW1pAvmoJKkEzaq0E0BuGRBB29wOCsDvDLHsgSeXhFqtJisI9fXxZnHEnroirEASIqxBU/fq0mK9YIfSLgZCtrdZaIZnV+0YQxqQdcSwEYUTYrBDmAdvDCmbcPWBFbErhHhE2K4TpYbe0gHzVElSCZtRaCaCzQhgEOoIwCNb0nZKk0vtAFlidtaJwTx9fFmfciSviKgQB4ioEVb8+LeYrVgj9YiBka6u1VkhmrBDGpJtwLARhQviVoa0mKQqs9PFlscAiroirEASIqxBU/fq0mK8QhH4xELK11VorJDMEYUy6CcdCECaEjyDMA34fK9iClaeLKNzT+8Vi4U5cEVehCFBrhSLr1y+C0I9XU2u2jHZnmGUPJKk83GI1SVFgpY8vCvf0PqhbwERDfj6RReSr9H6xmK9YIUwfV6UFVmutmIQRhDFpRxwLQRgRdp+hrCYpCqz08WWxwCKuiKsQBIirEFT9+rSYrxCEfjEQsrXVWisks3rfCMKYtCOOhSCMCBtBmAdsDytYyfGAFbEphXtE2D2Gsli4E1fEVSgC1FqhyPr1iyD049XUGkHYnWGWPZCk8nCL1SRFgZU+vijc0/ugbgETDfn5RBaRr9L7xWK+YoUwfVyVFlittWISRhDGpB1xLARhRNisEOYB28MKCncPWBGbUrhHhM0KYXrYLS0gX7UElaAZtVYC6A1DIgi7+wFB2J1hlj2QpPJwi9UkReGePr4szrgTV8RVCALEVQiqfn1azFesEPrFQMjWVmutkMzqfSMIY9KOOBaCMCJsVgjzgO1hBTPuHrAiNqVwjwibFcL0sFtaQL5qCSpBM2qtBNBZIQwCHUEYBGv6TklS6X0gC6zOWlG4p48vizPuxBVxFYIAcRWCql+fFvMVK4R+MRCytdVaKyQzVghj0k04FoIwIfzK0FaTFAVW+viyWGARV8RVCALEVQiqfn1azFcIQr8YCNnaaq0VkhmCMCbdhGMhCBPCRxDmAb+PFWzBytNFFO7p/WKxcCeuiKtQBKi1QpH16xdB6MerqTVbRrszzLIHklQebrGapCiw0scXhXt6H9QtYKIhP5/IIvJVer9YzFesEKaPq9ICq7VWTMIIwpi0I46FIIwIu89QVpMUBVb6+LJYYBFXxFUIAsRVCKp+fVrMVwhCvxgI2dpqrRWSWb1vBGFM2hHHQhBGhI0gzAO2hxWs5HjAitiUwj0i7B5DWSzciSviKhQBaq1QZP36RRD68WpqjSDszjDLHkhSebjFapKiwEofXxTu6X1Qt4CJhvx8IovIV+n9YjFfsUKYPq5KC6zWWjEJIwhj0o44FoIwImxWCPOA7WEFhbsHrIhNKdwjwmaFMD3slhaQr1qCStCMWisB9IYhEYTd/YAg7M4wyx5IUnm4xWqSonBPH18WZ9yJK+IqBAHiKgRVvz4t5itWCP1iIGRrq7VWSGb1vhGEMWlHHAtBGBE2K4R5wPawghl3D1gRm1K4R4TNCmF62C0tIF+1BJWgGbVWAuisEAaBjiAMgjV9pySp9D6QBVZnrSjc08eXxRl34oq4CkGAuApB1a9Pi/mKFUK/GAjZ2mqtFZIZK4Qx6SYcC0GYEH5laKtJigIrfXxZLLCIK+IqBAHiKgRVvz4t5isEoV8MhGxttdYKyQxBGJNuwrEQhAnhIwjzgN/HCrZg5ekiCvf0frFYuBNXxFUoAtRaocj69Ysg9OPV1Joto90ZZtkDSSoPt1hNUhRY6eOLwj29D+oWMNGQn09kEfkqvV8s5itWCNPHVWmB1VorJmEEYUzaEcdCEEaE3Wcoq0mKAit9fFkssIgr4ioEAeIqBFW/Pi3mKwShXwyEbG211grJrN43gjAm7YhjIQgjwkYQ5gHbwwpWcjxgRWxK4R4Rdo+hLBbuxBVxFYoAtVYosn79Igj9eDW1RhB2Z5hlDySpPNxiNUlRYKWPLwr39D6oW8BEQ34+kUXkq/R+sZivWCFMH1elBVZrrZiEEYQxaUccC0EYETYrhHnA9rCCwt0DVsSmFO4RYbNCmB52SwvIVy1BJWhGrZUAesOQCMLufkAQdmeYZQ8kqTzcYjVJUbinjy+LM+7EFXEVggBxFYKqX58W8xUrhH4xELK11VorJLN63wjCmLQjjoUgjAibFcI8YHtYwYy7B6yITSncI8JmhTA97JYWkK9agkrQjForAXRWCINARxAGwZq+U5JUeh/IAquzVhTu6ePL4ow7cUVchSBAXIWg6tenxXzFCqFfDIRsbbXWCsmMFcKYdBOOhSBMCL8ytNUkRYGVPr4sFljEFXEVggBxFYKqX58W8xWC0C8GQra2WmuFZIYgjEk34VgIwoTwEYR5wO9jBVuw8nQRhXt6v1gs3Ikr4ioUAWqtUGT9+kUQ+vFqas2W0e4Ms+yBJJWHW6wmKQqs9PFF4Z7eB3ULmGjIzyeyiHyV3i8W8xUrhOnjqrTAaq0VkzCCMCbtiGMhCCPC7jOU1SRFgZU+viwWWMQVcRWCAHEVgqpfnxbzFYLQLwZCtrZaa4VkVu8bQRiTdsSxEIQRYSMI84DtYQUrOR6wIjalcI8Iu8dQFgt34oq4CkWAWisUWb9+EYR+vJpaIwi7M8yyB5JUHm6xmqQosNLHF4V7eh/ULWCiIT+fyCLyVXq/WMxXrBCmj6vSAqu1VkzCCMKYtCOOhSCMCJsVwjxge1hB4e4BK2JTCveIsFkhTA+7pQXkq5agEjSj1koAvWFIBGF3PyAIuzPMsgeSVB5usZqkKNzTx5fFGXfiirgKQYC4CkHVr0+L+YoVQr8YCNnaaq0Vklm9bwRhTNoRx0IQRoTNCmEesD2sYMbdA1bEphTuEWGzQpgedksLyFctQSVoRq2VADorhEGgIwiDYE3fKUkqvQ9kgdVZKwr39PFlccaduCKuQhAgrkJQ9evTYr5ihdAvBkK2tlprhWTGCmFMugnHQhAmhF8Z2mqSosBKH18WCyziirgKQYC4CkHVr0+L+QpB6BcDIVtbrbVCMkMQxqSbcCwEYUL4CMI84Pexgi1YebqIwj29XywW7sQVcRWKALVWKLJ+/SII/Xg1tWbLaHeGWfZAksrDLVaTFAVW+viicE/vg7oFTDTk5xNZRL5K7xeL+YoVwvRxVVpgtdaKSRhBGJN2xLEQhBFh9xnKapKiwEofXxYLLOKKuApBgLgKQdWvT4v5CkHoFwMhW1uttUIyq/edlSBctWqVW7Jkibv33nvdmjVr3LRp09yhhx7q5syZ4yZPntyTy9q1a93y5cvdjTfe6H7/+987/f9tttnGfeYzn3F77LGHmzRpUkymWYyFIMzCDRwqk4cbNrCClZw8HUPhnt4vFgt34oq4CkWAWisUWb9+EYR+vJpaZyMIJQAXLlzonnzySTdr1iw3c+ZM9/DDD7tly5a52bNnu2OOOaansFOba665xu28887uIx/5SHGdd9xxh3vhhRfcySef7Pbdd9/upMasB5JUHg6zmqQosNLHF4V7eh/ULWCiIT+fyCLyVXq/WMxXrBCmj6vSAqu1VkzC2QjCRx991F1yySXu6KOPLlYF9XnrrbcKoae/nXfeeW7GjBkbsHn11Vfd17/+dffOd77TnXHGGW7KlClFm+eff95deOGFbtttt3Wnn376uv8eE27KsRCEKen/ZWyrSYoCK318WSywiCviKgQB4ioEVb8+LeYrBKFfDIRsbbXWCsms3nc2gvDWW291t99+uzv33HOL1cHyo9W/q6++2s2bN8/ttddeG7DRiuKCBQsKETl37tx1f9f2UwlMfc4880w3derUmFyTj4UgTO6CwgCrSYoCK318WSywiCviKgQB4ioEVb8+LeYrBKFfDIRsbbXWCsksW0F41VVXuccee8zNnz/fTZ8+fZ2dTzzxhLv44ovdCSec4LX187XXXnMXXXRR8Syhto1OtOcIEYQxf0a9x7KapCiw0seXxQKLuCKuQhAgrkJQ9evTYr5CEPrFQMjWVmutkMyyFYRXXHGFk/irC8JeK4CDIN1zzz3u29/+tjv11FMbVxYHfX/c/44gzMODVpMUBVb6+LJYYBFXxFUIAsRVCKp+fVrMVwhCvxgI2dpqrRWS2YQQhBKWl156qdtnn33c5z//+b4nlJZAXnnlFad/rHyuWzbVXb9s07G9nOP2W+2O32+Ve23e8WN7DTJ82sLrxtr+XsafetlfVvHH8QIXn77Srbnharfm+qvH0fzC5inHneSmfO6ksbW/yXDiKr07iav0PqhbQL7KzyelRdRaefjGYq21xRZbOP0T65PNM4SjWiF88cUXi62i2naq5w4322yzViwlBh955JFWbceh0c2Pbu1uXrH1OJjaaOORu7/gjtztBTf97+eP7TXI8JX/dMFY29/L+L+7acPnecfpQv/56IfcprcscVNv+d44mb2eravmHutWzz1mbO1vMpy4Su9O4iq9D+oWkK/y80lpEbVWHr6xWGvtueeeE1MQjuIZwlIM6p2FOkhmq622yiNSE1jBltEE0BuGtLqNgS1Y6ePL4hYs4oq4CkGAuApB1a9Pi/lKBKi1/OIgVGurtVYoXk39ZrNCqFNGb7vtNnf22We7HXfccZ2tg04ZLRu+/vrrxXsMV65cWfQxkcUgSSrmT6j/WFaTFAVW+hizWGARV8RVCALEVQiqfn1azFfUWn4xELK11VorJLN639kIwscff7w4TfSoo45a7z2El19+uXv66afd+eef77bccstGNqtXry7eV6hTSvXOQb2gfqJ/mLXKIwKsJikKrPTxZbHAIq6IqxAEiKsQVP36tJivEIR+MRCytdVaKySzbAWhXkIv8afn+GbNmuV22GEH99BDD7n777+/eL/gEUccUbw6YsWKFW7x4sXFC+wPOuig4uX11157rbvvvvvcIYccUnyv/tluu+3We7dhTMCpxkIQpiK//rhWkxQFVvr4slhgEVfEVQgCxFUIqn59WsxXCEK/GAjZ2mqtFZJZtoJQhmmlb8mSJW7p0qVuzZo1btq0acVq4Zw5c9adFLp8+XK3aNEid9hhh7nDDz+82CJ6wQUXuJdffrknN606Vl9aHxNwqrEQhKnIIwjzIN/fih/9w+buxUUL3IuLF4yDuY02WiywKNzThyNxld4HdQvIV/n5pLSIWisP3yAIu/shmy2j3S+FHqoESFJ5xIPVJEXhnj6+KNzT+4DCPT8fNFlEvkrvJ4v5ihXC9HFVWmC11opJGEEYk3bEsRCEEWH3GcpqkqLASh9fFgss4oq4CkGAuApB1a9Pi/kKQegXAyFbW621QjKr940gjEk74lgIwoiwEYR5wPawgi1YHrAiNqVwjwi7x1AWC3fiirgKRYBaKxRZv34RhH68mlojCLszzLIHklQebrGapCiw0scXhXt6H9QtYKIhP5/IIvJVer9YzFesEKaPq9ICq7VWTMIIwpi0I46FIIwImxXCPGB7WEHh7gErYlMK94iwWSFMD7ulBeSrlqASNKPWSgC9YUgEYXc/IAi7M8yyB5JUHm6xmqQo3NPHl8UZd+KKuApBgLgKQdWvT4v5ihVCvxgI2dpqrRWSWb1vBGFM2hHHQhBGhM0KYR6wPaxgxt0DVsSmFO4RYbNCmB52SwvIVy1BJWhGrZUAOiuEQaAjCINgTd8pSSq9D2SB1VkrCvf08WVxxp24Iq5CECCuQlD169NivmKF0C8GQra2WmuFZMYKYUy6CcdCECaEXxnaapKiwEofXxYLLOKKuApBgLgKQdWvT4v5CkHoFwMhW1uttUIyQxDGpJtwLARhQvgIwjzg97GCLVh5uojCPb1fLBbuxBVxFYoAtVYosn79Igj9eDW1Zstod4ZZ9kCSysMtVpMUBVb6+KJwT++DugVMNOTnE1lEvkrvF4v5ihXC9HFVWmC11opJGEEYk3bEsRCEEWH3GcpqkqLASh9fFgss4oq4CkGAuApB1a9Pi/kKQegXAyFbW621QjKr940gjEk74lgIwoiwEYR5wPawgpUcD1gRm1K4R4TdYyiLhTtxRVyFIkCtFYqsX78IQj9eTa0RhN0ZZtkDSSoPt1hNUhRY6eOLwj29D+oWMNGQn09kEfkqvV8s5itWCNPHVWmB1VorJmEEYUzaEcdCEEaEzQphHrA9rKBw94AVsSmFe0TYrBCmh93SAvJVS1AJmlFrJYDeMCSCsLsfEITdGWbZA0kqD7dYTVIU7unjy+KMO3FFXIUgQFyFoOrXp8V8xQqhXwyEbG211grJrN43gjAm7YhjIQgjwmaFMA/YHlYw4+4BK2JTCveIsFkhTA+7pQXkq5agEjSj1koAnRXCINARhEGwpu+UJJXeB7LA6qwVhXv6+LI4405cEVchCBBXIaj69WkxX7FC6BcDIVtbrbVCMmOFMCbdhGMhCBPCrwxtNUlRYKWPL4sFFnFFXIUgQFyFoOrXp8V8hSD0i4GQra3WWiGZIQhj0k04FoIwIXwEYR7w+1jBFqw8XUThnt4vFgt34oq4CkWAWisUWb9+EYR+vJpas2W0O8MseyBJ5eEWq0mKAit9fFG4p/dB3QImGvLziSwiX6X3i8V8xQph+rgqLbBaa8UkjCCMSTviWAjCiLD7DGU1SVFgpY8viwUWcUVchSBAXIWg6tenxXyFIPSLgZCtrdZaIZnV+0YQxqQdcSwEYUTYCMI8YHtYwUqOB6yITSncI8LuMZTFwp24Iq5CEaDWCkXWr18EoR+vptYIwu4Ms+yBJJWHW6wmKQqs9PFF4Z7eB3ULmGjIzyeyiHyV3i8W8xUrhOnjqrTAaq0VkzCCMCbtiGMhCCPCZoUwD9geVlC4e8CK2JTCPSJsVgjTw25pAfmqJagEzai1EkBvGBJB2N0PCMLuDLPsgSSVh1usJikK9/TxZXHGnbgirkIQIK5CUPXr02K+YoXQLwZCtrZaa4VkVu8bQRiTdsSxEIQRYbNCmAdsDyuYcfeAFbEphXtE2KwQpofd0gLyVUtQCZpRayWAzgphEOgIwiBY03dKkkrvA1lgddaKwj19fFmccSeuiKsQBIirEFT9+rSYr1gh9IuBkK2t1lohmbFCGJNuwrEQhAnhV4a2mqQosNLHl8UCi7girkIQIK5CUPXr02K+QhD6xUDI1lZrrZDMEIQx6SYcC0GYED6CMA/4faxgC1aeLqJwT+8Xi4U7cUVchSJArRWKrF+/CEI/Xk2t2TLanWGWPZCk8nCL1SRFgZU+vijc0/ugbgETDfn5RBaRr9L7xWK+YoUwfVyVFlittWISRhDGpB1xLARhRNh9hrKapCiw0seXxQKLuCKuQhAgrkJQ9evTYr5CEPrFQMjWVmutkMzqfSMIY9KOOBaCMCJsBGEesD2sYCXHA1bEphTuEWH3GMpi4U5cEVehCFBrhSLr1y+C0I9XU2sEYXeGWfZAksrDLVaTFAVW+viicE/vg7oFTDTk5xNZRL5K7xeL+YoVwvRxVVpgtdaKSRhBGJN2xLEQhBFhs0KYB2wPKyjcPWBFbErhHhE2K4TpYbe0gHzVElSCZtRaCaA3DIkg7O4HBGF3hln2QJLKwy1WkxSFe/r4sjjjTlwRVyEIEFchqPr1aTFfsULoFwMhW1uttUIyq/eNIIxJO+JYCMKIsFkhzAO2hxXMuHvAitiUwj0ibFYI08NuaQH5qiWoBM2otRJAZ4UwCHQEYRCs6TslSaX3gSywOmtF4Z4+vizOuBNXxFUIAsRVCKp+fVrMV6wQ+sVAyNZWa62QzFghjEk34VgIwoTwK0NbTVIUWOnjy2KBRVwRVyEIEFchqPr1aTFfIQj9YiBka6u1VkhmCMKYdBOOhSBMCB9BmAf8PlawBStPF1G4p/eLxcKduCKuQhGg1gpF1q9fBKEfr6bWbBntzjDLHkhSebjFapKiwEofXxTu6X1Qt4CJhvx8IovIV+n9YjFfsUKYPq5KC6zWWjEJIwhj0o44FoIwIuw+Q1lNUhRY6ePLYoFFXBFXIQgQVyGo+vVpMV8hCP1iIGRrq7VWSGb1vhGEMWlHHAtBGBE2gjAP2B5WsJLjAStiUwr3iLB7DGWxcCeuiKtQBKi1QpH16xdB6MerqTWCsDvDLHsgSeXhFqtJigIrfXxRuKf3Qd0CJhry84ksIl+l94vFfMUKYfq4Ki2wWmvFJIwgjEk74lgIwoiwWSHMA7aHFRTuHrAiNqVwjwibFcL0sFtaQL5qCSpBM2qtBNAbhkQQdvcDgrA7wyx7IEnl4RarSYrCPX18WZxxJ66IqxAEiKsQVP36tJivWCH0i4GQra3WWiGZ1ftGEMakHXEsBGFE2KwQ5gHbwwpm3D1gRWz6/7d35sF2FGUf7pgQIQQCQpQ1sgUFFVkEl4AsKgiIEVQkgAIKJJKyyl1cy7IsS0tL/cOgIQIuERFDRAirKLIICES2QEABWUVA9h1Zvnqm7PtNDnPunbnnznLmPFNFAUlPT8/T7+l+f/2+3aPjXiFsI4T1w87ZAsernKBqKKavVQN0I4SlQFcQloK1/kodpOrvA1rQ1lUrHff67auNK+7alXZVBgHtqgyqxeps43hlhLCYDZRZuq2+VpnMjBBWSbfGZykIa4SfenRbBykdrPrtq40OlnalXZVBQLsqg2qxOts4XikIi9lAmaXb6muVyUxBWCXdGp+lIKwRvoKwGfCHaYUpWM3sIh33+vuljY67dqVdlUVAX6ssssXqVRAW45VV2pTR3hk2sgYHqWZ0S1sHKR2s+u1Lx73+PuhsgQsNzesTWuR4VX+/tHG8MkJYv13FFrTV16qSsIKwStoVPktBWCHsYR7V1kFKB6t++2qjg6VdaVdlENCuyqBarM42jlcKwmI2UGbptvpaZTLrrFtBWCXtCp+lIKwQtoKwGbALtMJITgFYFRbVca8QdpdHtdFx1660q7II6GuVRbZYvQrCYryySisIe2fYyBocpJrRLW0dpHSw6rcvHbmBT6UAACAASURBVPf6+6CzBS40NK9PaJHjVf390sbxyghh/XYVW9BWX6tKwgrCKmlX+CwFYYWwjRA2A3aBVui4F4BVYVEd9wphGyGsH3bOFjhe5QRVQzF9rRqgZzxSQdh7PygIe2fYyBocpJrRLW0dpHTc67evNq64a1faVRkEtKsyqBars43jlRHCYjZQZum2+lplMuusW0FYJe0Kn6UgrBC2EcJmwC7QClfcC8CqsKiOe4WwjRDWDztnCxyvcoKqoZi+Vg3QjRCWAl1BWArW+it1kKq/D2hBW1etdNzrt682rrhrV9pVGQS0qzKoFquzjeOVEcJiNlBm6bb6WmUyM0JYJd0an6UgrBF+6tFtHaR0sOq3rzY6WNqVdlUGAe2qDKrF6mzjeKUgLGYDZZZuq69VJjMFYZV0a3yWgrBG+ArCZsAfphWmYDWzi3Tc6++XNjru2pV2VRYBfa2yyBarV0FYjFdWaVNGe2fYyBocpJrRLW0dpHSw6rcvHff6+6CzBS40NK9PaJHjVf390sbxyghh/XYVW9BWX6tKwgrCKmlX+CwFYYWwh3lUWwcpHaz67auNDpZ2pV2VQUC7KoNqsTrbOF4pCIvZQJml2+prlcmss24FYZW0K3yWgrBC2ArCZsAu0AojOQVgVVhUx71C2F0e1UbHXbvSrsoioK9VFtli9SoIi/HKKq0g7J1hI2twkGpGt7R1kNLBqt++dNzr74POFrjQ0Lw+oUWOV/X3SxvHKyOE9dtVbEFbfa0qCSsIq6Rd4bMUhBXCNkLYDNgFWqHjXgBWhUV13CuEbYSwftg5W+B4lRNUDcX0tWqAnvFIBWHv/aAg7J1hI2twkGpGt7R1kNJxr9++2rjirl1pV2UQ0K7KoFqszjaOV0YIi9lAmaXb6muVyayz7tYIwnvuuScsXrw43HnnneHFF18MU6dODTNnzgzTp0+vkmdjnqUgbEZXtHWQ0sGq377a6GBpV9pVGQS0qzKoFquzjeOVgrCYDZRZuq2+VpnMWikIEYMLFiwIkyZNCjNmzAgTJkwIl1xySbj//vvDoYceGjbbbLMqmTbiWQrCRnRDaOsgpYNVv3210cHSrrSrMghoV2VQLVZnG8crBWExGyizdFt9rTKZtVIQLlmyJFx55ZXhyCOPDOutt17yjg899FA49thjw7rrrhsOOuigMH78+Cq51v4sBWHtXZA0oK2DlA5W/fbVRgdLu9KuyiCgXZVBtVidbRyvFITFbKDM0m31tcpk1jpB+Oyzz4bjjz8+EXxEA1daaaXkHUkbXbhwYbj33nvDnDlzwuTJk6vkWvuzFIS1d4GCsBldkNkKD2loZufouNffL2103LUr7aosAvpaZZEtVq+CsBivrNJ9v4fw0UcfDcccc0zYcMMNk0hg+jr33HOTyOHcuXPDlClTeqfVRzU4SDWjs9o6SOlg1W9fOu7190FnC1xoaF6f0CLHq/r7pY3jlRHC+u0qtqCtvlaVhPteED7yyCNh3rx54dWvfvVLBOF5550XLrzwwnD44YeHadOmVcm19mcpCGvvAiOEzegCI4QN7ofOpum4199ZbXTctSvtqiwC+lplkS1Wr4KwGK9WRggVhNlG4CDV+49jLGpo6yClgzUW1tFbHTruvfEr424jhGVQ7b1Ox6veGfZaQxvHKyOEvVrF2N3fVl9r7AiNXJMRwv8xWrp0aZg9e/bIxCxRCYFx418eXnz+mUqe5UMk0I8EJo4L4dkX+7HltrnJBLSrJvdO/7ZNu2pm3+lrNbNfaNX8+fPDdtttV1kD+14QjtUeQgQh/3hJQAISkIAEJCABCUhAAhKoiwBiUEFYgH48ZZRbPvrRj4aJEycmdw/6KaMFEFpUAhKQgAQkIAEJSEACEhhQAn0fIaTfzjzzzHD55Zev8B1CPkpPuHWTTTYJs2bNCuPGjRvQLva1JSABCUhAAhKQgAQkIAEJZBNohSCM4m/ChAlhp512SqKEF110USCd9LDDDktOIPWSgAQkIAEJSEACEpCABCQggRUJtEIQ8kp8gH7RokXhzjvvTNJFp06dGmbOnBmmT59un0tAAhKQgAQkIAEJSEACEpBABoHWCEJ7VwISkIAEJCABCUhAAhKQgASKEVAQFuNlaQlIQAISkIAEJCABCUhAAq0hoCBsTVf6IhKQgAQkIAEJSEACEpCABIoRUBAW42VpCUhAAhKQgAQkIAEJSEACrSGgIGxNV/b/iyxfvjz8/ve/Dw8++GDYcsstw8EHHxw4OXa4iwOEzj333HDzzTeHgw46KKyxxhr9D8I3qJzAf//73/C73/0uPPnkk+GAAw4IK6+8cuVt8IESkEB3Ahwc95vf/Ca88Y1vDDvvvPOYorrjjjvCT3/60/D2t789vPOd7xzTuoer7JFHHgnz5s1LTkJn/vIansCvfvWrcPvtt4e5c+eGKVOmhFtuuSUZt9/97neH17/+9V1vlnMITz/9dDjppJMSH2mfffYJ48ePz2Vu3Hf88ccnZfnWt3NjLmx9WUhB2JfdVm2jq5gs77nnnrBgwYIwadKkMGPGjLDuuuuGjTbaaMQXRRAyIdx0001h9uzZ4RWveMVL7sHZ//nPfx5uu+22cOihh4bNNttshTKIyZ/97GfJibSI0LwD5YiNs0AjCOSx32gjzzzzTDLprbLKKo1ou43ojUB0BPn3/vvvH7bbbrvMChlHfv3rX4err746ERw6571x77wbpxLB9bKXvewlTiVOPQ7nnnvuGXbcccehW59//vnwy1/+MvznP/8Jc+bMCY899lhSxw477BD22GOPMW1gnjFiTB/4v8qqEiosdJ1yyimBRdcXXnghTJs2LXzoQx8Ka6211rCvFdv38MMPZ5Zjjq5SJHQKwhtvvDGxkfe///1h2223HUhB+Pjjj4ezzz47XHfddeGpp54KK620UnjDG96Q/EbWXHPNISZPPPFE8vtBSDO+US7PpSDMQ6kdZRSE7ejHUt+iisny4osvDmeddVYyuWy66aZj/j58juS4444LG2ywQTjkkEOGBkMGO8Qiq89HHHFEIkS92kWgCvttF7H2vE3aoWUhiO/SZjlCDzzwQPjJT34SKK8gLKf/oyBB3K299tpDDznzzDPDn//85yQr5MMf/vDQghyOLn1C2fSfl9G6usaIKgQhwhohxaIpkVUEwfnnn58svjLnDbf4FdvHPW9729tegn7y5Mlhk002qWwRtVMQ5rWFKjjnbctYlrvvvvuSxRQWS7baaqukL/75z3+GZcuWJdlVLIAj/nu5FIS90OuvexWE/dVftbS2isnyvPPOCxdeeGE4/PDDex7AsiARAfjjH/8YeM5+++2XrDJzXX755WHx4sVh9913D7vttlstfH1ouQSqsN9y38DaR0sgOoI4TC9/+cvDkUceGdZbb72XVMfYc8YZZ4Rx48Ylq+tGCEdLvPt9V1xxRTLWsiD32te+NikYnU0W5EhF+/jHPz6U9h9/t7vuumvgnzKvusaIKoRKfAbRvFmzZiU2TiScvhhpvq2ifUX6VUH4/7RiVstdd92VLHSRdhyv+++/PxGKq622Ws8RXAVhEQvt77IKwv7uv0pa3zlZdhsguk0eDz30UDjttNOSFUrSVTbccMPwgQ98ILzqVa9KVuTZQ5FOScExiBMV5f/2t7+Fc845JynLqib7PFjpjKmdeScJ0ikYJEmfYWUUkXjssccGVjnTaYKkXpCGwqo0zmG8yhatlXTmAD4kj7PnpNdOw4jjy/rrr5+snLMQtNdee63wsowLpKtzMd5MnTp1BUHI+MX4w7iAE0a0hPTGbbbZJnGuo+0wnrzmNa9JFrbWWWedIUeMdHicb7IUuGjL+973vmQcjBepyuyFXrp0aTI+Mc7ttNNOyViXjmimx1IiP6T8sZhFVJO2NPnCcYUzWwJoM9e///3vMH/+/PC6170uXH/99UkaYxSLCMhTTz11KGuk2+84zZeUVPpg3333DauvvvoQjqw+wA5iNkpW3fQn6axkrtx9991JXem5i/9Pz3lbbLFFUpY/Y055z3veM2QjlKW+q666KixZsiQQ/YxRt0suuSTZHpFehBjpneJcRFog97Pg0U3cdQpC2sL9LIYSrR0ubbSIIMxjw3FuhQ3/DXe2aTDP8tvit3PRRRcN/QZI8cZWWMzh6pzrs+bqIpyb/HsZqW2MZ2Q9EbntHNO4F5bYY1yAyZrj8th4t7lxpHFxpPb7980joCBsXp80rkW9CEIOiMEJQLzhCJDGwIDPhIgoQxSS287g9de//jVZwcRhWnXVVZP9JkT1SG9hfwDpEDgVl156aXjTm96UTPo4QXkFIWDjfsG3vOUtCefLLrvsJfsKFYSNM8GeGqQg7AlfX98cHVocS6JQ/MNe47RYwOk/4YQTEpF3zTXXDO2x4cXj+IXjhEBjsYoFKpwxxioc2egwYWc4roxTpKYj5v71r38ldfM87udi/Hv00UeHVvVj2jr3v/Wtb03Gv1tvvTURhwg9Fs8YP3H6EU/PPvtssiAW28KYxiER6f13Tew0hC5zAUIopoAi+kgZ5f9PP/30RKAhFrhIMf373/8+FDXM+h1zwAh8mUeYE2BzwQUXhIkTJyb9TIQk7k9HpKX7gL2JH/nIRxIBmlU3UbTf/va3SX9uvfXWST9TNwKduYvDOaJ98Xf0Mf3HvPWXv/wl6eO0SKO+k08+OWkrTjw8oi2k05TzvBOC7g9/+ENiF9gaCxDYRJa4Y+GA92C/HaKTvfSk6BJ1fcc73jHsQkJeQZjXhuPcih9AKjC2jl/AvzkL4Morr0wY8k5xrod/3OaRRxDm5dzE30iRNuEX8c/HPvaxFaKDsY5o04wLiOosYZfHxrPuyzMuFnkXyzaDgIKwGf3Q6FaMVhDGiYgJiAk0TlakM+DYsKLKZnCurOhbfC6TOCe/If5wzHAgmDiY8JkIiwjCeAgNq6P895vf/OYhYRk7QUHYaHMs3DgFYWFkrbkhOrQ4leyxWbhw4ZCQ4yUZAxAeCDz22+A4x0MX+HsWn3DuOXkWJ5ULR5/xi0giQobIBpkH7OdJp27FvVsIElJV4wEP8X6cYEQlApM2IPziwRgxxf1Pf/pTEkFhfx0RtF/84hfJPQgULhbTyHJgHxhZDgihpl7x4B5+j0cddVQi1jjIh+wQ2k7KLoKd/+aCKeKLfuHf3eYh6k1neMRFP06exBnOcpzpK/Ynbr755knfdtaNsOREU/owferwDTfckGSPsO1g++23HxKECDPmuHioWTwoh3kL4UU/8TyEECKRBU+u2A6EMGItHW0e7p2iIHzXu941oqjjOdGBZ68sCwkzZ85MbG2kqHJeQcjiRR4bjnMrCzRxoSP+po455phEGGLvca5nkYC6YcvvbyRBmJdzU38jRdrFiaHYeuee3FhHZ991CjsWLvLYeJYgzDMuejhfkd5sRlkFYTP6odGtGK0gZKL/8Y9/nEy6UfjxojhQnOrJv+MJZVmCkD/DGYvCL0JipZODYA488MBkhb6IIKQO0n9iihgTDZNQ+lIQNtocCzdOQVgYWWtuSDtFOPH87ons4HzjsMTDZIjQENHDKSUtcLg9hJ0OUhQv/Dt94iIRKERAeuErgmWRjPGPfT8nnnji0EmaRLHi1Xl/TBEju4FUwbynBDapMzk8jNRYohosEMKHCB1RQaKFpObi4HLxd6T4xvTSzt9x/H/+Ph0djYfRcEAY/RjFyt577z0UwetkkmeM4J7Oct0EE3MfWyFYcEQUEvUjva/zsxad9+d9pyLbFxDMLICybQObixG3PCcpD3fKKL8jPv+AzaZPgx3OhrvNrem0bRZZ0qdjpvtqJEGYl3OTfhOjbctIfs9IgrDb5yPy+nud7XbbxWh7sjn3KQib0xeNbUneAaLb5MZAkXWlj6zOmuAY8Ejh6nbFPX7pgZE2cLRyfGZ6PyL1sOLLqhgTExcr7emVSv5MQdhYUxxVw/I4e05mo0Lb+Js6xyTGGURJPFyGVPUoUIjuZH0Tjggf0SsEGQ51vOL41U0Q9mp30SZjlIwVfdpPxIv/RrgSaUHMxj1WTe+Q6LAj4hBscWEPUch+QqKdbAXgneM+7rinsJNnHKe7vXNMw2RvG9Er5hIidHxeCG5EXWMUI6uv2E9KSh1RWsQ5/x8v2o/Q6yYI458jaCnXbU7pvD/vOxURhDEtkJRaFj/ZlxlTkWM6LXNger98fM/hThklGs1iL3Nqt+/Uddpw/ExE5/58nkd6MFEvonwsFvBdQdJH0+JwJEGYl3PTfyd52tdrhBDfKI+Nd5sbRxoX/V5hnl5sVhkFYbP6o5Gt6VUQMgFnfTQ2fWR1N0H4j3/8I1khzlrN3HjjjZPV/vQkgSNBGgWTFBcTPsfNc0hDFHukKcVT63Cu4l6gCF9B2EgzHHWjenXMR/1gb6ydQKfDzZ4+RAeOOul27D/jItWTPV2dgpDUP0QL4ov9VjiqpBPijDG2pNMbqScdIezV7uK3+xB7MW2SZ5BySvoojj4H1eCYk9YYhVPt0IdpQIzecdIrKbe8Q9zTGR1P9tiRThoPPYmfqOgmCIkOpg/oiY9HSMRv2RIlI20SUcj4jjPL3IEwQSR11k15DuQgQ4X9fqSH0g/YD/NHjPSVJQhHeqe8gjDyZn8jNo4gjqdtI1RJwyRCzR69rM895UkZHW4xrdOGhxOE9BsLLsz52AUCkfthwf5efm8Kwv//cfW6hxB7zmPjWf2bZ1xUEDZ5JM5um4Kw//qstBazcs7BLjgX6TTK0QrCmPKEo0LK6HD7FbImOE5jY69gt6PiI4iRUidiuXgoA6KRfRysjrEXiCseQBBFo6eMlmZmlVfcq2NeeYN94JgR6HRo474+TshD4HHIB/upiBhlOb8IPyKD6c8h5E0ZjWmDRGPiQSnxxUiRY/zBKWNfY/z4+nDpdtzz3HPPDR24RV3xO2SIm6bvIaS98WPzjMWMwwiV+CkE/p4xH0HAAl7cGxj3RXb+juM+PdJnEWhZF3Ug9LmoM85B0aElSpi1hxDRTfow33BLty9vymhnhDBGRjs/odFpc3neiXfJKwjjya5xH37sg0WLFiXiGHujHzoPWoos8wjC2Kd5bLjbYitCMJ6uG1Oh+TP29HI6ed49hHk5j9kAU2NF0VY4lGc0p4yysJXHxrMEYZ5xUUFYo3GM8tEKwlGCa+Nt7LXAQSJlJ57CGScfTjSLx0MzyeLEMNmkHaW4+k5EkL0bDOgIK8rhrMRDGaiTPTSsAseDZrImOBwDVvBx1mgTaVJcOEbcz/Hi/FkeQRgPo2HFNx0RZCWSFFJWIRlUcRiy9iHEwyeuvfbaEb/d1Ebb6Od3UhD2c+/11vYsh5aDQRgzEAjxNEqESVZZyjHWsFcK0cXFvkP2InLPcBHCOP5RPu1wkxJHWjsRLMZJxqA8B3JQBoc6vUAWnXGc6XR0sjdq5d5NZIM0Xa54OEt8Yowg8f+kC6aFdOfvOB4gwtgMk3hyLP9PPezPRFywXx1xnu6DeOIp0Uf6oJvQI/IYDzmhTRwAhEhhMaFIymjcIxejyjHjpXPOzPNO2G1eQdgZIYxii/dnTyMRZqJv3b7zmEcQwqXooTKdKaPxXADakhb37CvlYJl4WutIEcK8nMu18GpqL/odwk5hRyo1GREj2XiWIMwzLioIq7GDsXyKgnAsafZ5XTGCxup5/MxDPP6clVLSSuJEFsUj6ZiUZXWQk6cYPNIfdo5HaJOqwiolkzZ1MrFyTDaTatwb0/lhepwdVjIpy3eq+IdVLUQdK+UcTEDaUR5BGE+eQ6wywce9IzwDcctqGw4VKUZxUuGddtlll0S40gbeJZ4SBw+v/iAQnb1uqcs45pxW220fTH+8pa3MIpDl0MbfNwtVOJ9RdGSVjeMcaYwIFE5IZizAoR5pDyHtieNf+rMTfDeOMTaeSJr3yH6cd5x4HC3GUoQB0RMEJe+RFSVoolXEyEYU4/z24hUPIuPfcQEy/l3Wwk78xAD7P4mUUCfptHBBbLKYiIgmzTN+7oH5hvtYcPzgBz+YlOmsO0aSWTxgPmOeW758eSI0iewW3UPIO2R9DoGsHObd9JyZ553yCkKeyx5IBDhbLOIptvHTKfw941/6hNS0zeQVhHltuFuEMOt+bIDPfNC3tA/fYyRBWIRzE38bRdsUMwSwIU5R5sAgMhqWLVuW+CqkmkdfpVPYsTgAz5FsPEsQ5hkXFYRFe7P+8grC+vugUS0gVYbPOsSPMDMIk/KEs5H+gTNhMljzPSMGDI5qZ5WRD+/GU/zii3GUOCecMVDFjykjBDnQJUb9uk1wlEcA8r0mJicGMSZP0oTiZvORBGH8ID0r9UwsHGaQvqKjhWMSRS9tJlqK04h4JBrJHgsm1m4fAG5UR9qYIQLR2et2uBH2TUqzgrB9RtPNoWW8YexiUQlHmSurbNZHrvmcAU4UdkXkkHFxONvp/Cg6K/KIlfQ4lOej3rQxPZayKMa4izhEDPXLMe9R9NH2zqhmjHgipDtPl+4W6UdgMmfFj8ez3YFIE+N1OkU0lqFPyUxB1PHbp0xW3fQJhwmxbQERSL8xb7FIiZONYGW+zDqIqDNllL7LsqVuc+ZI71REEPJc0kOZu5gDeV8io7vttlsyh7JHFmZE7Tqd+LyCkPfLY8PdBGHW/XGux/eI0d88grAI5zaMeESBzz777MRnw9fJ8pF4zyxhl8fGKdM5vuUZF2NGRRsYD8o7KAgHpad9TwlIQAISkIAEJCCBgSPgSdoD1+WFX1hBWBiZN0hAAhKQgAQkIAEJSKA/CMQTXzlIiGhwv2QU9AfddrRSQdiOfvQtJCABCUhAAhKQgAQksAIBDsYipZRzHuIBeiKSQCcBBaE2IQEJSEACEpCABCQggRYS4DMRnO/AoTOcsh73ZLbwVX2lHggoCHuA560SkIAEJCABCUhAAhKQgAT6mYCCsJ97z7ZLQAISkIAEJCABCUhAAhLogYCCsAd43ioBCUhAAhKQgAQkIAEJSKCfCSgI+7n3bLsEJCABCUhAAhKQgAQkIIEeCCgIe4DnrRKQgAQkIAEJSEACEpCABPqZgIKwn3vPtktAAhKQgAQkIAEJSEACEuiBgIKwB3jeKgEJSEACEpCABCQgAQlIoJ8JKAj7ufdsuwQkIAEJSEACEpCABCQggR4IKAh7gOetEpCABCQgAQlIQAISkIAE+pmAgrCfe8+2S0ACEpCABCQgAQlIQAIS6IGAgrAHeN4qAQlIQAISkIAEJCABCUignwkoCPu592y7BCQgAQlIQAISkIAEJCCBHggoCHuA560SkIAEJCABCUhAAhKQgAT6mYCCsJ97z7ZLQAISkIAEJCABCUhAAhLogYCCsAd43ioBCUhAAhKQgAQkIAEJSKCfCSgI+7n3bLsEJCABCUhAAhKQgAQkIIEeCCgIe4DnrRKQgAQkIAEJSEACEpCABPqZgIKwn3vPtktAAhKQgAQkIAEJSEACEuiBgIKwB3jeKgEJSEACEpCABCQgAQlIoJ8JKAj7ufdsuwQkIAEJSEACEpCABCQggR4IKAh7gOetEpCABCQgAQlIQAISkIAE+pmAgrCfe8+2S0ACEpCABCQgAQlIQAIS6IGAgrAHeN4qAQlIQAISkIAEJCABCUignwkoCPu592y7BCQgAQlIQAISkIAEJCCBHggoCHuA560SkIAEJCABCUhAAhKQgAT6mYCCsJ97z7ZLQAISkIAEJCABCUhAAhLogYCCsAd43ioBCUhAAhKQgAQkIAEJSKCfCSgI+7n3bLsEJCABCfQVgSuuuCIcffTR4dvf/nbYfvvtc7d9tPflfoAFJSABCUhgYAkoCAe2631xCUhAAoNJ4Ic//GE4/fTTw5577hk+9alPhfHjx2eCQIR96UtfChtssEH4/ve/H9Zcc82egY1W2I32vp4bbAUSkIAEJNB6AgrC1nexLygBCUhAAmkCURCutdZa4Xvf+16YNm3aSwA9//zz4Qc/+EE466yzkr9XEGpDEpCABCTQVgIKwrb2rO8lAQlIQAKZBBCECL0XXnghfPrTn04ihZ3XHXfcET772c+Gxx57LKyzzjoKQm1JAhKQgARaS0BB2Nqu9cUkIAEJSCCLAILwtttuCxMmTEj++hvf+EaYNGnSCkVPOumksHjx4mSf3w033LCCIHzmmWfCySefnKSdPvDAA4FI44EHHhj22muvMHHixKF6KLdw4cJwyimnBCKO22yzTdhhhx3CvHnzXrKH8K677go/+tGPwlVXXZWksO66667hiCOOCGussUZSnymj2rIEJCABCZRFQEFYFlnrlYAEJCCBRhJAEN53331hl112Cfz3t771rbD11lsPtfWJJ54IX/nKV8L6668fNtpoo3DGGWcMCcKnn346KX/11VeH/fffP2y66abhuuuuC6eeemrYe++9w+zZsxOh+dxzz4X58+eH0047Lbz3ve8N22677VA5hGL6UJmbb7452as4ffr0sMceewSeceKJJ4ZVV101edaUKVMUhI20JBslAQlIoB0EFITt6EffQgISkIAEchJABC5btiwRfQizLbfcMnziE58I48aNS2pA7H3ta19LIoe33nprEgmMewgvvvjiRKR9+ctfDjNmzEjKv/jii4kgXLBgwZC4vP7668PnPve5cPDBB4dZs2YN1X3++eeHb37zm0OCEPHHc0hf5ZkxUklU8otf/GKYO3du2H333RWEOfvWYhKQgAQkUJyAgrA4M++QgAQkIIE+JoAgvOaaaxKRd8455yT7Cb/73e+GV77ylUlqJ4fJ3H333YlwO+GEE8LSpUuTsquvvnpyCM3tt98evvOd74TVVlttiMK9994bPvOZz4Sdd945SfVctGhREuWjXqKI8epM/bzlllsS4ThnzpxE+MWLvYtf+MIXwuabbx4++clPKgj72N5sugQkIIGmE1AQNr2HbJ8EJCABCYwpgbQgluoe3gAABKdJREFUfPDBBxNBhojjcJl4mMx+++0XDjjggCSlNIrHVVZZJYnmcRHNW3nllYfaFSN9/BmRPfYJxvvSn6voFITx/7u94D777KMgHNPetzIJSEACEugkoCDUJiQgAQlIYKAIpEVe3Kf3+OOPJ2LvggsuSKKC8XMUeQXhU089Fb7+9a8n+/5GIwgPOeSQZA9h57X22msnf+6hMgNlor6sBCQggUoJKAgrxe3DJCABCUigbgJpkUf0jn2BpHZ+9atfDZwuymcm4gfr02WLpoxSF8KSg2ni1Snsli9fHj7/+c+Ho446KvPzF93uq5uhz5eABCQggfYQUBC2py99EwlIQAISyEGgUxA+/PDD4eijjw5PPvlk4L+JFMZTR7PEY55DZW666aZE6BH523fffYcOlWG/IiIxnjLKXkFOGGXvIvXGz0xwUM21116b7D+cPHmyEcIc/WoRCUhAAhIYHQEF4ei4eZcEJCABCfQpgU6Rx2sQzeOU0K222io5TIbUT67Osr1+dmLJkiWB9FLEH9845LrssssSEbrxxhsH9i6yD/HSSy9N0lc5WGbHHXdUEPaprdlsCUhAAv1AQEHYD71kGyUgAQlIYMwIZAnCeNon3xbkMJl4ZZXt5cP0fLyeOtlnGAUhz7rxxhvDcccdl0QFuRCmhx12WNhiiy2S6KJ7CMes+61IAhKQgAQ6CCgINQkJSEACEpCABCQgAQlIQAIDSkBBOKAd72tLQAISkIAEJCABCUhAAhJQEGoDEpCABCQgAQlIQAISkIAEBpSAgnBAO97XloAEJCABCUhAAhKQgAQkoCDUBiQgAQlIQAISkIAEJCABCQwoAQXhgHa8ry0BCUhAAhKQgAQkIAEJSEBBqA1IQAISkIAEJCABCUhAAhIYUAIKwgHteF9bAhKQgAQkIAEJSEACEpCAglAbkIAEJCABCUhAAhKQgAQkMKAEFIQD2vG+tgQkIAEJSEACEpCABCQgAQWhNiABCUhAAhKQgAQkIAEJSGBACSgIB7TjfW0JSEACEpCABCQgAQlIQAIKQm1AAhKQgAQkIAEJSEACEpDAgBJQEA5ox/vaEpCABCQgAQlIQAISkIAEFITagAQkIAEJSEACEpCABCQggQEloCAc0I73tSUgAQlIQAISkIAEJCABCSgItQEJSEACEpCABCQgAQlIQAIDSkBBOKAd72tLQAISkIAEJCABCUhAAhJQEGoDEpCABCQgAQlIQAISkIAEBpSAgnBAO97XloAEJCABCUhAAhKQgAQkoCDUBiQgAQlIQAISkIAEJCABCQwoAQXhgHa8ry0BCUhAAhKQgAQkIAEJSEBBqA1IQAISkIAEJCABCUhAAhIYUAIKwgHteF9bAhKQgAQkIAEJSEACEpCAglAbkIAEJCABCUhAAhKQgAQkMKAEFIQD2vG+tgQkIAEJSEACEpCABCQgAQWhNiABCUhAAhKQgAQkIAEJSGBACSgIB7TjfW0JSEACEpCABCQgAQlIQAIKQm1AAhKQgAQkIAEJSEACEpDAgBJQEA5ox/vaEpCABCQgAQlIQAISkIAEFITagAQkIAEJSEACEpCABCQggQEl8H+GLaR198x23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5" name="AutoShape 4" descr="data:image/png;base64,iVBORw0KGgoAAAANSUhEUgAAA4QAAAIsCAYAAACqdmcMAAAgAElEQVR4Xuy9e/BdVZXvO0MIhCAGCUh4irwEFEWlkQAhAgEUfIECIg0B5Nnpun+cOtW3q+v2Pefcc+tUn66uc6tOiYqERxJoQBBQMYpggzwUMUhoUIEEEFAegkAEISFAbn2XveLKytp7r7nXno89fp9dRaH85p5zrM8Ye6zxnXOuuSatXbt2reMDAQhAAAIQgAAEIAABCEAAAhOOwCQE4YTzORcMAQhAAAIQgAAEIAABCECgIIAgJBAgAAEIQAACEIAABCAAAQhMUAIIwgnqeC4bAhCAAAQgAAEIQAACEIAAgpAYgAAEIAABCEAAAhCAAAQgMEEJIAgnqOO5bAhAAAIQgAAEIAABCEAAAghCYgACEIAABCAAAQhAAAIQgMAEJYAgnKCO57IhAAEIQAACEIAABCAAAQggCIkBCEAAAhCAAAQgAAEIQAACE5QAgnCCOp7LhgAEIAABCEAAAhCAAAQggCAkBiAAAQhAAAIQgAAEIAABCExQAgjCCep4LhsCEIAABCAAAQhAAAIQgACCkBiAAAQgAAEIQAACEIAABCAwQQkgCCeo47lsCEAAAhCAAAQgAAEIQAACCEJiAAIQgAAEIAABCEAAAhCAwAQlgCCcoI7nsiEAAQhAAAIQgAAEIAABCCAIiQEIQAACEIAABCAAAQhAAAITlACCcII6nsuGAAQgAAEIQAACEIAABCCAICQGIAABCEAAAhCAAAQgAAEITFACCMIJ6nguGwIQgAAEIAABCEAAAhCAAIKQGIAABCAAAQhAAAIQgAAEIDBBCSAIJ6jjuWwIQAACEIAABCAAAQhAAAIIQmIAAhCAAAQgAAEIQAACEIDABCWAIJygjueyIQABCEAAAhCAAAQgAAEIIAiJAQhAAAIQgAAEIAABCEAAAhOUAIJwgjqey4YABCAAAQhAAAIQgAAEIIAgJAYgAAEIQAACEIAABCAAAQhMUAIIwgnqeC4bAhCAAAQgAAEIQAACEIAAgpAYgAAEIAABCEAAAhCAAAQgMEEJmBCEDzzwgFu8eHHhwlNPPdXtu+++ptz55ptvusmTJ7tJkyb1vK6VK1e6W2+91YnFK6+8UrTbfPPN3Xvf+173V3/1V27PPfcs+hjXz9tvv+3Wrl071tcwruyxe+IQuOKKK9z999/vpk6d6s466yy38847T5yLn4BX+swzz7jvfe977vHHH3dr1qxxG2+8sfvkJz/pZs+ePXY0dA+84IIL3Msvv+x22WUXd+aZZxZxXP20uZeuWrXK/fCHPyx+B7qX6r671157uVNOOcVtsskm67rT/ejRRx91P/jBD9zTTz/t1PeUKVOKGkTt+UxsArfccksRRyHq0ieffNItWLDAKVaPOuooN3fu3IkNm6sfCYEsBKES67PPPuvuuOMO9/DDD68TNEqu2267rTvooIPchz70oSLZNn2sCsK33nrLXX/99e7nP/+5e/e73+2+/OUvuy233HIDBEoOl112mXv11Vcb+UgYnnvuuW7mzJkjCZrYnfz2t791l1xyiXvttdfcJz7xCffxj388tgmMB4EJQaCLICy/6wOKYsaH1mjbLlu2zF1zzTWFEKx+xnVStZ8gbHsvffHFF4t7ze9///v1mKj+kCAsP6pZNAGrgl+TleWHiZTRxug494YgHGfvTUzbkwtCFfm6Kf3qV78qVoB6fbbaait38sknu/e85z0bNLEqCF9//XV30UUXOQkizVKedtpp7v3vf/96168ZzAsvvLC4gamNBPQHP/hB9653vcv97ne/K2Z+NXMpQfiOd7xjLKP83nvvdVdffXVh+6677lrM/FZnasfyojAaAhkSQBBm6JQAJr300kvuG9/4hvvDH/7gNtpoI7fffvu5973vfcVI2lXSNPEYwIyRdtlPELa5l0o0qhb5xS9+Udi1ww47FJPRWjXV/VSrjuWnukKjiepZs2YV7bULZ/fdd3fTpk0b6bXR2fgRQBCOn88musVJBeEf//jHYqvnE088UfhBgkU3pp122qn4/1oOv+eee4rtGBKLSrJnnHHGBqLQqiCszkJq69a8efOKbaDVj1YPdRPTR9t8jj322OIGX/202SaT6odQvbHWZ2FLm8pZWxUxn/3sZ90BBxyQylzGhYBpAqMQhCqQDzvsMDdjxoyBrLbbbrux3bkw8OIyblC9b8yZM8cdc8wxfR9JyPhS1pnWTxC2uZe+8MIL7utf/7pTXSJxpy3T9fttOdiNN97obr/99oLZ5z//+Ql9T2qzVXcc4mfUNiIIR02U/kITSCYINRt37bXXOq3+6KNVrRNOOMFtuumm612zEvnPfvYz953vfKdY6WpK1FYFYRvnX3XVVcWM5rhuVWkjCNtwoA0EINCdwCgE4bjmou70xqeHsliVr/QoQtPOm/G5mj9b2lWYVO9FeiZL25l7fcrfyfTp0938+fPHckV1VP7tyn1UduTWD4IwN49gzyACyQThQw895BYtWlSIPG0D1OrXZptt1mivROG3vvWtYrVQM3Innnii++hHP7qu7UQWhOWNSVt8dGPSDWqcPgjCcfIWtlongCC07uE/X18XP+dKqKswqdYR/Z5t1c4lPWf4m9/8phCC43jfHaUPu3IfpS059YUgzMkb2NKGQBJBqNVB3ZAefPDB4lmw008/vdh33++jZ+Euvvhi98Ybb7h99tmnOMmrPDUTQXj/2N6YEIRtfqa0gUAcAl2EQpfvxrk6RikJWPRVV2GCIBzu99GV+3Cj5v8tBGH+PsLC9QkkEYQ6FvprX/ua0zNh2gJ69tlnD3wIWydoan+/Dk/RiZvnnXfeukNS2gjC8iRTnQy2fPly96c//akgoVXJ3XbbzR155JFOz7P0+uj7etZRP/KnnnrK6SF1rVa+853vLA560TMz/VbnNKt45513uqVLlxbHYutkMj1rozF1aqZEbv3Zv+pMbnUmsiqietlbnhTXVnCJx49//OPiqG3Zp+tty0YCX4cC6fs6xlyn1omNbNZzgYcffvh6x39XbyC97K/O0LY9YllMZcdtt9227hhwHQigZ5kOOeQQ95GPfKTxpNqqPbL3S1/60jpfl8exy1c6bEHPaPaLk0EJRjEvTr/85S+LZ1XEWX1ry5Y4KRb7vV5E17hixYriGhWPYq242Xrrrd3HPvYxd+CBB/Y8jVe2rV69utiCrdV2PTNTxmG/8dvy7/c7rK5k/83f/E0xu64T+nSohQ5s0H/Tb0mfrr9V3+vUeFdeeaXTqYuaZNJvR7/Hpk/12atPfepT7tBDDx3k8nV/9/2dlF+s81ec1ONcv9W9997bHX300QXPXh/Fy09+8pPiH/3O9dHvVK+m0W9EOzGGfe1ELJExbC4tmQzzG6jyFENt09ep2NXf0KBcXvejnoVesmRJ8aog9anXPeg+MmgsPdemA2AG+boeA23uG71Wxnq91miPPfZwRxxxRHGYWdOnujVVz+TpOnXNOvBMj4fo3r/jjju2/g0pf950003u17/+dXEPVn7ffvvti3uo+vnqV7/a87UTTbtpqqt9vYwoX2GhuqF8vdWg+25XHw4TK3Uf6b6g37YOvNHhOE2ntNf9o9pKdYryXDU/6PvVPtpw63UmQBO7um902ODNN99cvNZDfta1qFbU76OslXTvUs7+t3/7t/V+h23v08PGdGl/0/hbbLFF8doz2SmGbV47MYzf2tyTq/VQWZeVMbH//vsX+b7+WpbWP0QamiSQRBDqR64tF7o5qEj/4he/OBCuijYlCW0xVVDrplgKqEGCUAVAWej0OslUfelmqB9yvSBXIffd737X/fSnP+15Eqp+WNrK+oEPfGCDa9EpodoeWybYpotVkjvppJM22DbbdBNrc2P3EYQSJzqYRnybPmIjLnquov4uQ70uRDfJ559/vqcPdViQVoHLd5qFEIRiKzsk1nt9ttlmm6LYr79+o2qP/KfiRhMH1ePEyz5VgMjPOvzI56MY0s23V7/qS3GnrdA6pKDpnZG6McpP8levOO51jepfcXj55Zc7HdLT9NH4uolr/OqzvG1uPuqvjSDUpIne0SVBWl5DdbKj62912OuUwFL8yE8q1MWgKQ+ojdrqgKtzzjmnKEbbfIb5nZT9VvnrABDFq0RbUwz0OnhLfek3snDhwqIYb/roJGft2JCtwzwHGEMQdsmlw8ZGldWg35Da6hEITSqVExxNftTvXJMimhApP3UxNihmVOB/4QtfKHJRv0mkpvF7xWzdBsWYBILetVd/PUXZR7/7Q1Vw6Jo1GaV7uD6+MaYdRd/85jeLw+aaPprU0n1I97Gm9xCmEITD+rD6mx8UK/KR8qnOWejlIwk9PZaj+0P1U/WPJjt1UE6ve3n10Z5QglD3B50noVqrjJOqvYpzTd5L5Opeplqy6dPvPt01pjWe7sU6+Vz3gqaP8rCY6zeuT9OrXLr4bdA9eZB9skn3XZ1c7zMh0+ZeR5vxJZBEELbdmtEWa79CVAWexKBW5vTRLJMSiv5dzthrtUWrNUoi+oHUXyqrGSjNSuoHLDEhcaRZKN14lEA1SyXxoCSgB/TLU1I1noowvTpCSVY3cAlgJTO1VTLTLFhZoGvWpi4GBj0jOOjvg1YItcp06aWXFtdSHp8tG3WzVrLT9ekalIg1I63VifJTvbby6HKtmEisa8VRSV2HBimxKznq1ReaQat+BtmntoOSn169oZe0ahZMdurGpRNX5WMVXBJhjzzySOE/rRZqVlrFb/mpCkJdh9rpxnTwwQcX/tbqtOLnscceK/7W61r6xWs1hjS2YlCrgfpoFfJHP/rRuleHfPrTny5m76qf+iFMujb5QrGm+BFr/Q4Uh7rp6xqrR8erjeKwesy84lDXqfHFSMWLPvU4HMS/tLONIJR/yuJVq5q6DsWaClH9u+tvddjrrO5AED/Far2gFzvtUlC8aIu7Tjzu9W7Uqu+6/k6q/DVRoFhQXMp/YqhVKvm/9N+ee+5ZFH9V21TASQyWBZRiQ/EtQSv7NMmg57rLSRDfYl3XG1oQds2lw8ZG6UvxVZ7RvUJ5QisB8oFyikS2cnkptpuei2/yo1Z2JWSUM+W3D3/4w8VwTbYqt8ovEkbKJ8rZ+v96DU/1lQht7pttfaWVZAmN8v6mVSIJUN0rq3aUhbpWC6vitBQc5e9e+VOxp8lBTTopT/daXaxehyb69MiIrrnM8Zq40fUr/iU0q+8ObCsIq2O0rUvaPkPYxYc+saL6Q0JZ91nVFbovaGJTdlbrE8WZYqV6VkPdP+KhuNb3NTkkO5RbSu5N96ZRbBmtv8O0zE/Kb7oO5aby/ia7dA0at5oHlR+0cl/ep/W71KRdfcdE15iu15RirjygmBMn1Rr//u//vp44bxKEXfzW755ctW9QPdRUK7TJH7SxSSC5IPzMZz6zQfHri7pfIaqbuN7TJ4GirZ1//dd/vcHqi2ZxtGKpxKNEqBfQlis0+oGrkNaNvtdR1EpCWrlpWl0ot5j1Op5aMzkaW8KsadVhkOAb9Pd+gqv6bqZeKwsqfvTSe82MSzxoq255nLxmjlUs9Lo23fx1w1Gh1HQYUF3s9dpi0i/5aYzrr7/e3X333cUYWsVUUVLdfqs2ElyyQ/+7Hgf1FcumE2/lW80IltsKVXDXJw56xW1VbPSKIYkNxZmKCM3YSdBVb9wS1rrpy37NGGtloLqKqP8uBvKHbNUWKh0lr0/1md1eM6damdP1lc/1amJDkx5tBLmPIFRbCWLdIMWi+un6W+16neVR8r22jSrPaFZarH3yVtffSTX+FeNaJdTkTNX/1TwicSFBW10Jr8ZPk1jRNd13333Fyc8qLHMUhF1yadfY0MqLBLWKPf2G9PuTeKuKn/qkTf11Dk1+1MRQfVJB/SjOJNJ7/V6rE3k+kxPl762NINQEm3KS8pdyvsREfYWpKnqazgOoPkele4x2wShvtlnRLG2t+q6X8JR/NJlUvkMwtSDs6sO2saKJZtU3uk83TXbW7331be51/2i3Vv2+Vq2PtEVYu32qMTtqQagaTHFS3aVSvw7FhiauNYFetaX6G1SsqN6TwC0/o4jp6nkWTcw1lkSpdoWVu67qgrCr3/rVRNXXpzTVvNW6TLb6PvrgW5/TfnwIJBGEo37Ytp8g1A9Sz1wpUfR651V1xq/+fGL9+TKJxfqnKhrrN6L6Hv1y22S1j+pzSfXEMUjwDfp7P0FY3SZXFRD166u201aocrukCngl2H4v462Or2fclMCrn64rhNVVm6YioFpUlEWWCpeq4Kn6uNfqkPrRLKWKQsVS0/M+vX72KlZUSOpApPoLjqvfKX1ZL+j1fa3iKo7rorz6/Wo7xZme2VFhr/d46iXUitP6hEf1+9V21WPXR7lC2O8Zva6/1a7XWb3R17eNVp8z1MqhJkY0e93m0/V3UuXfr/ivCk/tdFAxoI/iQpM6egaq31ZXXaN+I8qnXQRhGybDnM7YJZeOMjZUiOoVSU3bujXxqFVETSDWf6tt/ViNw35j6Vk87W7p4qt+3y3713WqQO+1TV55SfGl/FbPL9V7/bCFZ3WiqF/8a4XoggsuKFaOUgvCrj5sGyttfFSd+O1Vn/QTBtX8ocm86vPe+t4oBWG/16BU/dsvj1UfSapvgW7DS9fUL6Y18aAV6UHPm+v5QcW/PvW6ro0d/fzW757c5n5dFY0+z3q2ye20GV8C5gVhG9f02wJSXd1RMtQsqURj209ZpKm9Vq40I9x0eEyv/gYJvkF/7ye4ysQ2qKBQwtdsl7ZmattSfTtjPxaDBN+gv6vvfgmuKqZVpOlwjF6fqrCtCrq2N7Q2ibZtXDS16zVrXy2IVJSdfPLJPWfYdWDNXXfdVWx31CqmtuhWhUJ9xrRqh34Heq+limcdUHLccccVf2573W22jA6KtUH8+v1Wu15nte/6xIBm4DUTr5ndfqJ6kP29/t7vd9DmN6J+e/GvFlJNM/xVm9qsHA3KVW0YDCMIu+TSrrFRrh5rNUL3gHK7d9O1apue2muFoirM2/qxLCRVcPbbiVAtfAflvrqdg/xc3xnT7+C36kRUXTCMYvJXuzL+9V//tbiEfivzg/L4oHvlKLeMdvVhm1hRvtLkg9rWJ7Lr/i7jtz6Z1dY//dgN4t4mHwyKR/VRzc/9Jn+r7KpnVIwipn2Y92Lr00cvv/W7J1frBU0MK19JQPOBwCACSQRhNfH63siaLmjQoTL6TnlKqPaPa/auPOGx3l9ToVJ9/ktiTslIiUbFlWaB+wm86nMvGksHrKio16yMnp0YdMrToJvYoL/3urFUZ/2GKc6q3NSXDrnQc3ZaMdTMVtOnaSaqzY2vX/IrE2abFyz3mhVre0NrK4z6/eiee+65QrBpxbA8bbbevi6aqiuT/d6P1WvctsK/jVjpN/6oBOGwv9Wu16nrL4v5+uxv6QM9S1V/D+qgJFv+fdjfSZvfSD9BWP1+2xduDyPcq0WdJi36HbhTPRisal+/fNwll3aJDe0IKA8TavMi8l4rFG386DOWj199BWE1V2rLnSaS+m3zrOZh7Uwod8K0FRz9fkPVlWHt7NCzcE2fQXl80L1yVIJwFD5sEys+PurFsK1/xlUQVmsOH16Kr6aYrsbYoN9FL7Y+dvTyW79apP6Mo7ad61Ri1ayqXVWD+mzZbnt/o934E0guCIcpcOvYBwlCzQzp+SgdVT3o0ySOyudr9HxW/SROzRhra1a/o7clPlWQqKisngyoH6X2oOtZk16vRBh0Exv09143lrazbYN46VkW2dDvBNWyjxCCsLz+Ntv4qsm8ulIyqJAo7e8iCCUGdIPRc369Tggtx6kX44Pie5CPBsXIoO+3ve5RCMIuv9Wu1ykO1a2F1W2jpaDot2W3H8cuv5M2xWE/QegzodBmpr7XdQ773baCUOMOm0u7xEY1V7Z5TVL1eqrb5Nv4sc3pjW0n2/rF4yBfVW3VrhBt92wj2uqrmm0FR7++24r5QXl8UAyMShCOwodtYqXf76Yfz+r2xbb+sSAIRxHT1dW3QVste7Edhd8G3ZMlCrWdXIsZ9ZNntVqoRYlBr0obVBfwd3sEkgjC6gxq03Nlvpj7FaLVwwA0Ky3hpR+ChFi5stf21DAdvKFth9qmWL4DrrRVfemkKR3k0XTyoESATkHT3nMdFlC+66/8vrbaaFa9Pvs56CY26O8hBWH1AW0lGR10oQNZ9Axck4gKKQjbzNxXCwYdrKGtFHqecFAh0VUQ1g++0WmCn/jEJ4pDP6rPIfUq0iaKIOz6Wx30W2iTV6qz++W2Uc2wlgdLDdqy2zRG199Jm+JwnAWhmOvZu6aJkvorhnSdw+TSLrFRvT9Un83tFU+9tqy18eMoxESbOPcRhINWlTVe9bTK6jbZtoIDQeiKXUPlGQVtYmUUwqKtf6wJwmFjelwEYfl7Ul7ViaeqWWV79VUeqlO1IKOTfn0eY2qTX2gzngSSCMLqi+n77QWvIh32xfTV2XE9v6dEUF8ubysI6y7WbHX5YtRy5bDtiqeKIB2lrdMvq69EqB+TPKiQGfT3kFtGqzO3vY4+H3RjG/R3MW+7ZbS6Vanp55hqy2j9GUAd0NB0IEWvIs1nhafputvOsLcpcENuGe36W+16neX1lydy6iap2XSddqeTgLVdtN9L63vx6/o7afMb6ScIfbYWDhIK/W5zXb7b5fbZJpd2iY3qJEGb7fVdtoxWt/LruTBt1ayeNtyLU3kUf1uOg3zle+gEW0anr0M/Ch+2+c1X7yvazaD6ps1Hk7flpPVEEoSjiOlRbBkdhd8GrRA2xYEm0nQqsBYl9NiK4nTQgVFt4ok2dggkEYTVY6TrJz72Qls9tUsvcVdhVhbV/VZQ2jx/0E8Q6nk4nZ4mEamVr6ZCvvrKgOqWourMd68bdv0I4PozlYME36C/97uxtC2SVAhrpkn/VnGsLY1tZ80H3dgG/X2QIBz2UJmqsAm9QliNz+oprfVY71Wk+RwqI79oJbu6stL2QA3FoiY2NItYjde2gqLrltGuv9Wu11n6o3pyrQotFVDaftPvBNpeeWsUv5M2v5F+grB6qEw9d7aNwTa3vEEio00fvdp0zaVdY2PYQ2Wqhzi19WOZl9tsgx+W6SBfDXsAh05RPv/889e9A7Wt4Oh3HdVDZfqdOTAojw+6V45qy6iupasP28RKdZJ80O+6F9+2/rGwQjiKmK4eCDNo+3gvtqPwWy9BWL2HN+2uKOOg+iqRYWNn2NzD9/IlkEQQCkf1xMemFylXkdW33NUPdegqCCV2dCy/tnbVZ4DL08L6nS5XPa69+v22hZi2n+qlu0o29RWYQTexQX/vd2Op+qDfyk9VjJenvLUtdLX6qVc1aDYqxJbRtkeSV98L1e+1E21PL2u7Elwv1HsJQtknTlolqz9DWD3Fr9fLdjVOdaKleupc9bm4fsfYV4VQdSt324fgywNZZEuv16f0O6ykjSDs91vtep1lztHvWQXdPffcU5zWqt++2NRfRdEmrY/id9KmOOwnCGO/dmKYA2kGseyaS7vGRnX1ul8ctH3tRL/nj6rvuxz0qgb95jVZ6bvla5AgrIqaQcfrt33tRNPLuQf5XX9vm+Nzeu1EVx+2+c1XX4XT7zUMJWPlgfrjLBNJEI4qpru+dmIUfusnCMtXB/WbUKoK27a79Nr8Vmkz3gSSCcJqga4b2oEHHlg8uF5PWPUXJje92LufIKweVd70Qm/9MPRSefWhT10QVgsBPT+kGcq6jdUVwuqPq1qIqUjSEeL148rrL2+vvxZgkOAb9Pd+N5Y2L6ZXGwkVvWhVCUYvvNZKSfXaer08We/i0ul82qagT1MRpBfe6/ksjdPr1K5+2yPavphe2yR0KJBWv/q9mD6EIKzGUNNLwcXy5ptvdnplhK6nqaAe9GJ68dVMul5er2usvhS7zUu5qy/0rb9gujqzWo2Bauqrvih7WEHY9bfa9Tqr11OdLNF/H/QKgF63gVH8TtoUh/0EYRkbOlhLjMbxxfRdc2nX2Gj7Yvqbbrpp3e+434vp+wnCel5uelm4fKr7joo/vQ9T73cddGJ1NUbbCMI2L/HWYxPK8fr9D3ox/bCCUL7TPVovnR+XF9N39WHb33x1slbnD4ixcnR9Qv3BBx90N9xwQ/HIjCb7ygmEUQhCxcBXv/rV4j7f5hnbplzZJh7bHoTXj90oYrra/7Avpu/qt341UZvX81RXCId5Ln68ZQ/W9yKQTBDKICUQPZujw1ZKMXbwwQcX79RRwtLfNUuv2V0VypoFO+OMMzY4eKWfIHzppZeK1T/dPHUzUdL88Ic/XNw89QyfbjLVk0PrgrBaKMtGHQSiQ2ne+973FlsoVThqZUSzk+r/05/+9Hrv6asWyhKSWqHR4TPafiqbfvrTnxZiVH3puiW49O648jNI8A36+6AbS90+2SYbxVrPwkioyA+6Nh0ac/jhh6+zTQKkLDJ1bTpQRi8O1rXo4BwJIf3v8tNUBFW3T8gnH//4x4uXt4uPVo71GbRfvnocvexUwasHpTV5IMZKkLJHMdSUwAdtNSrtH2RHrx9Z/aAI+Vk3ZR3/rPfa6XUd1VNamwRhPQ51bfLFTjvtVMSvYlD+EG8Jdr03TLFcfuRDCW/x0G9LNwH5Wm0k3OVn/Vuf/fffvygwq9ujq4WDvqPfqX4LGlu/AfGtPrA+zAph199qmVO6XGfJqxqX+m+Dtgf1u8V0/Z0M+g2XY7c9XKuaa/V70BZjTTho0qf8vQ6zytemqOtyK+6aS7v+BnS/0E4Oxbx+Q5rA0m9IDPXb0YSOCj19mkR3Wz/q+9VrLcfShOZ2221XbN/XfUP3LglVja9nuPW7b/tp66vqK5d0TzjooIOK3KFJQP3utZVagqCXUGsrOAbZXS3kyxxf3qe0g0E8yolH9ZX6xfRdfdg2VnRP0zkEyt9ljaSYVGzqHqq4vOOOO4rftv4uZsrto3yGsD7ppfF33HHH4mokxN8AACAASURBVPESnebddMhe3d9t4nEUglDjdo3p6iS0+tPvQtese4RYtLkfdvVbv1qkOolfr4eU63U/0uvXlMf0O9YhUHvttdegnyB/nwAEkgpC8dXNRC+dVcLq99HNTkWmitD6Z9ApjBImeuF2/ZURZT9atdMPR1tf9AC/imkltPKjH5iEj37ovT66aetmeeyxx27wnKFm57Ryo4TW66NTRrU6WB1XbQcJvkF/b3NjUTGvGdhefJQ0tEVSx49XtyZJpFRnxOvXprZ6Ubz4S3RVT/astq0m6PK/9zpxrddWTQkqzVSraOv16RVDoQWh7NG2p8suu2y9oqVqp0Sibij33XffBi+0rsah/FSK26brVB+KIxWJ9Y9WY7WiUC2cqm36rdRXbzJN4+qmr3cdKdb1GUYQ6ntdf6vqo8t1Vq+tfG5M/00TFTpBeJhP199Jm9+w7BqUB6urOU3XoRyk+FE/OQpC2dwll44iNgbFlsZQntPW8PpKTVs/lr5Zvnx5kZf7vdKn131jUJy2KcDVhwpXTaj94Ac/2OD4+nIM5XlNkmr1qf6M/agEYZvcoAlExbhybQ6CUDYP60OfWFF+ufXWWwuhU52Uq+d27YzRDqfqIUVt/TOozlDOuPLKK9cb32crYpt4HJUg7BrT4iphpd+mTvBs+kgk6tk8TfY23Q/137r4bdDktHKGdnaVk7y97tk67fyQQw7hvYSDEuYE+XtyQSjOmpXWErYSmgr68sXmSlwqUDT7oh9X04EubQohtdHqg8SL3kWo/nUT02yrtvVoZUuzu9///vcLtzc9uN7LRs3CaRZMN0SJ1V4v/CxndcvVIPUnoaXCXastWrXUjFr9MygRD/p72xuL7BMDvWC+fCWGVir33nvvda/paPpNKLlqJVEFg1ZydUMqxYFOPdP1aRW43HJ63nnnFVucqh8lRo2tVS6JUn1fq1THHXdc0WxQ8iv7Uj9K0JoRLY9YFmP5RWJdIrNptjKGIJSNuqHpmVQxfuWVV4pYER/Ft7ZM63nLRYsWFUVYr3d/KW40caGZ+fLVJ+U1alVUsdzrd1LeyLR9VivvmllXf/qdaVJE79LUy8R7xbBmPzWzqH/KGCnjX9/VSr9EedMNsM0Nv/Rj199q1+ss7VAxd+mllxa5Qi/E1q6AYT9dfidtf8ODBKFsr/tQ/00rvvptaMVZfajQyVUQyt5hc2npOxVzw/4GesWW8op2nyjP6F7V9ExfWz9WY6zJ1vK+oUKu1/trB8Wpz+9RfWlngUSH7p/KXfro/qBJIN1Dt91228Yh2wqOQfb2yg1l7lO+/MAHPlBMeGniNhdB2CteBvlwmFhp8pFyu3aRSKwrPuu5va1/BtUZ5aM9qqF0Py1fhq5XaWkr8aBPm3gclSAsbRk2psvv695ZnjJf3kvLmkn3w3IHnHJuv+3Sw/itTU2keki/BdVWWmGXHfK/Jqo0OaDfrXZj8YFASSALQYg7IAABCORGYMmSJYXw1qq9dg20Of4/t2vAHghAAAIQgAAEIDCIAIJwECH+DgEITDgC2np24YUXFs94+pwoO+FAccEQgAAEIAABCIw9AQTh2LuQC4AABEZJoPrAv1YFzznnnGIrLR8IQAACEIAABCBgkQCC0KJXuSYIQMCLgJ6v0DOceoZVB/uUJ27q2U49y9rruUqvQWgMAQhAAAIQgAAEMiSAIMzQKZgEAQjEJVA9WKgcWQdT6EhuvR6EDwQgAAEIQAACELBKAEFo1bNcFwQg0JqATk7Uabg6KVfbRHV6o54d9HnZd+vBaAgBCEAAAhCAAAQyIoAgzMgZmAIBCEAAAhCAAAQgAAEIQCAmAQRhTNqMBQEIQAACEIAABCAAAQhAICMCCMKMnIEpEIAABCAAAQhAAAIQgAAEYhJAEMakzVgQgAAEIAABCEAAAhCAAAQyIoAgzMgZmAIBCEAAAhCAAAQgAAEIQCAmAQRhTNqMBQEIQAACEIAABCAAAQhAICMCCMKMnIEpEIAABCAAAQhAAAIQgAAEYhJAEMakzVgQgAAEIAABCEAAAhCAAAQyIoAgzMgZmAIBCEAAAhCAAAQgAAEIQCAmAQRhTNqMBQEIQAACEIAABCAAAQhAICMCCMKMnIEpEIAABCAAAQhAAAIQgAAEYhJAEMakzVgQgAAEIAABCEAAAhCAAAQyIoAgzMgZmAIBCEAAAhCAAAQgAAEIQCAmAQRhTNqMBQEIQAACEIAABCAAAQhAICMCCMKMnIEpEIAABCAAAQhAAAIQgAAEYhJAEMakzVgQgAAEIAABCEAAAhCAAAQyIoAgzMgZmAIBCEAAAhCAAAQgAAEIQCAmAQRhTNqMBQEIQAACEIAABCAAAQhAICMCCMKMnIEpEICADQIL73jDPbdy7dAX89H3TnZHvH/job/PF9MSePGyb7g1zz9XGDGpjyn1CCnbTvurWe4dH5+b9iIYHQIQgAAEJgwBBOGEcTUXCgEIxCBwyY/fcFfctabzUP/7tKnu/TtO7twPHcQl8IeLvuJe+ublnQfd6SuXuk3ft3fnfugAAhCAAAQgMIgAgnAQIf4OAQhAwIPAf79+tbvt1296fKO56T8et6n7+N7DrxK+9dZb7oorrnCPPfaYO+ecc9z222/f2SY6GEzgmf/6f7o/3fXjwQ0HtNjuv/5Pt/nBc7z6efLJJ92CBQvcqlWrGr/3oQ99yJ1yyilefdIYAhCAAATsE0AQ2vcxVwgBCEQkkIsgfPbZZ92FF17o/vSnP7mjjjrKzZ3LFsQYYZCDINxjjz3cBz7wgQ0u913vepfbZZddYmBgDAhAAAIQGCMCCMIxchamQgAC+RPIRRDefvvt7rbbbnPbbLONW7NmjTv77LPdZpttlj/AMbcwB0F46KGHMgEw5nGE+RCAAARiEkAQxqTNWBCAgHkCOQjC119/3V100UVuyy23dB/5yEfclVde6U499VS31157bcD/mWeecdddd5176qmnir/tsMMO7nOf+5zbaaed1rWVoJTAvOOOO9xrr73mpk2b5j72sY8VomPKlCnFFsVLLrmkaH/mmWe6qVOnFv975cqV7oILLnDvec97iq2K5f/fcccdnVarfvrTn7r3v//9xd/Uxw9/+EP3i1/8Yt0YEjZz5sxxkyf/5VnKfrZom6zskI3nnXeee8c73lHYoe9cdtll7uWXX3bnnnuue+c73xksDsdZEDbFwjHHHON222231rFQNnzuuefcd77zHff44487+UUTE5/5zGecVi8nTfrz8Tm33HJLEVdHH320+8lPfuJeeeUVd9ZZZ7mdd97ZvfTSS8X3H374Yff2228X8fiFL3zBbbvttsF8R8cQgAAEJioBBOFE9TzXDQEIBCGQgyBUEX7ppZe6E044oSjmJQ4l9D7/+c+vK8Z18U888UTRTgJp9uzZBQ+Jvj/+8Y/ujDPOKIScivlrr73W3X///W7WrFlOYu63v/1tIeb0TJqKdAkuH0Go/jfffHO36667Fv/st99+buHChU7bXCUAJWQfeuihYkxtdz388MML29rYctddd7nvf//7bt68eesE8AsvvOC+/vWvu7333rtgEPIzroJQYlBxIhFdjQWxO+200wqWbfhLvGty4eKLLy4mBtTXJpts4pYuXVr89xNPPLHwdykIb7755kLwK65mzpxZ+F+CUbbovx988MFu4403LuLy1VdfLVa6t9tuu5AupG8IQAACE44AgnDCuZwLhgAEQhLIQRB+61vfKg6TKVfDlixZ4u67775i1WzGjBnrxJUOnZEQ0KEzWrHTR2JNzx5KQJ588snuN7/5TVHcf/zjH19vG6JWdrTCoxWdd7/73V6CUIW+CvutttqqGPORRx5xsvmzn/2s22effYr/JpEpsarVTrXVqqSE7iBbJB6+8Y1vuP3339996lOfKvq69957i/5LYRPS/+MqCG+99Vanf7785S8XEwH6/P73vy+E9J577um++MUvtuKvuFFcPf3004XfyniTHyX6tQpYxqXiR4LwyCOPdEcccUQhBCU6r7nmmiLuqt9//vnni7iMIepDxgd9QwACEMiRAIIwR69gEwQgMLYEUgvCUtBp5a1cDdPpkxJS2rL30Y9+tGDbb9VMxbgEmfrQapsElYp4reCUH23LXLFiRbG9TytBPiuE5RbSQU6WsNAq5vz589306dPdjTfeONAWrTxqe6jsK5+b1JbZ3/3ud8G3i+p6chCETaeM6jCZ6nbeOvtSNB977LHFSvBGG220gXva8H/zzTd7rsb+/Oc/L7Ynl6u35ZbRcpuoBtS23q997WuFCK2u5pbbfvXvftcxKKb4OwQgAAEIbEgAQUhUQAACEBghgdSCUIX9t7/97WLL53vf+97iysrVNq3AnH766cVzf+UrCgYdQFIXZU2ofJ8hbBKEembspptucr/+9a+LVcHyo+2jpSBsY4u+d+eddxZCVsJBz5xplUuCqL5ldoRuX9dVDoKw6ZRRbQWVwP/Vr37lFi9evAFfiXqtomqbrlZZ1YcmD7RiWz7D2YZ/v7gq/6ZtwIcccsi6ZwirgnDQqzMGCdsQPqVPCEAAAtYJIAite5jrgwAEohJIKQjLdw8++OCDjdesbZflOwlzEoRardQ2T4mST3ziE8V2VX2uv/76YuuhryAsVz91oI5EkASQDq4pt6OGDIgcBGE/ka8VOG29LT96vk+rcZokWLt2rXvxxRcLUfjAAw8U24klyHUgUbkVtLpi28SxX1zpu1qpbiMIe706oxS21YOGQvqTviEAAQhMBAIIwongZa4RAhCIRiClIJR4krBSga9nraofrbrpFM8DDjjA6eRICQOdAKqDYcpn7cr2aquTHSUg9YzXPffcUzx/uPXWW6/rUuJT7zjUqyzK0z31xzanjNZXCMvn16orReqrviIl+wfZImEjeyQCtX1W21wlREKfLlqCyV0QNv0QJAS1xVYf+bw8BfTRRx8tnvuTkNYzhG346yTZXgf4tNkyWop5HWITY0U3WmJgIAhAAAIZE0AQZuwcTIMABMaPQEpBWD3oRc/2VT9VkaRn67QtUKLpD3/4w3piSSJvwYIFxSEzWlXT4TQ63EUrd1p5Kj8SZnqmTFtTtY3v8ssvL04fPf/884tVJX1KgarVnuprJ+qCsHyWrHqgiUSpnkuUwChXCJcvXz7QlnKbrLbO6nRUfbT1MZa4GEdB2Ou1HBKJOu1TEwHyXxv+ijufQ2UUs9WJANmiuFQsaXJBp4+WHz3busUWW6w7qGb8sgMWQwACEMiTAIIwT79gFQQgMKYEUgnC8t2DEnq9Dt0oV2i0BVCrPk2vndD74PQ8X7/XTuiAFr124oMf/GDx2glt35MA++Y3v+l233334t2HWulRGz1fuO+++/YVhOXpoVqd0msGVq9eXbymQKuY1WcIm1570GSLQkdCVytVelVBeb0xQmocBaG4aIuoDt/RM5cHHXRQcajMsmXLChGo15dIVLfl7/PaiboglC1lXCqW9doKvRZFExN6R6VeS6H3XzYdehPDv4wBAQhAwCIBBKFFr3JNEIBAMgKpBKFO/NTpmvXXQ1RBNG3Hq7+MXC8AP/7449d711vTy+BVqGvFUFs09ZFY+PGPf+xuu+22QgTqVNDDDjuseN2FRF2/FUJ9X8LjhhtucHq9gISh+lY/d99993qvQmhji/rTNkitWurdhrG2i2rccRWEsl1bRPWKEols8dMrI/S8n7YVl9tI2/L3eTF9fauwbKl/X7ZICOodhojBZOmNgSEAAaMEEIRGHctlQQACaQikEoRprjbfUcsV0+233z7adtHUgjBfb2AZBCAAAQjkTABBmLN3sA0CEBg7AgjCPFymFVM9i3bSSSdFOV20vOqUK4R5kMcKCEAAAhAYNwIIwnHzGPZCAAJZE7jxvjfd//f91Z1tvGL+NDdz+qTO/Uy0DrRF9OGHH3Z33HGH22abbYqXoOt1FrE+K799rXv+K//Sebhdrvyu23jrbTr3QwcQgAAEIACBQQQQhIMI8XcIQAACngSWPv6W+8Mraz2/9Zfm++60kdv+XRsN/f2J/EU9x6iX0utZSL0qQc+exf689vO73Zsv/WHoYTf74IfdlJnbD/19vggBCEAAAhDwIYAg9KFFWwhAAAIQgAAEIAABCEAAAoYIIAgNOZNLgQAEIAABCEAAAhCAAAQg4EMAQehDi7YQgAAEIAABCEAAAhCAAAQMEUAQGnImlwIBCEAAAhCAAAQgAAEIQMCHAILQhxZtIQABCEAAAhCAAAQgAAEIGCKAIDTkTC4FAhCAAAQgAAEIQAACEICADwEEoQ8t2kIAAhCAAAQgAAEIQAACEDBEAEFoyJlcCgQgAAEIQAACEIAABCAAAR8CCEIfWrSFAAQgAAEIQAACEIAABCBgiACC0JAzuRQIQAACEIAABCAAAQhAAAI+BBCEPrRoCwEIQAACEIAABCAAAQhAwBABBKEhZ3IpEIAABCAAAQhAAAIQgAAEfAggCH1o0RYCEIAABCAAAQhAAAIQgIAhAghCQ87kUiAAAQhAAAIQgAAEIAABCPgQQBD60KItBCAAAQhAAAIQgAAEIAABQwQQhIacyaVAAAIQgAAEIAABCEAAAhDwIYAg9KFFWwhAAAIQgAAEIAABCEAAAoYIIAgNOZNLgQAEIAABCEAAAhCAAAQg4EMAQehDi7YQgAAEIAABCEAAAhCAAAQMEUAQGnImlwIBCEAAAhCAAAQgAAEIQMCHAILQhxZtIQABCEAAAhCAAAQgAAEIGCKAIDTkTC4FAhCAAAQgAAEIQAACEICADwEEoQ8t2kIAAhCAAAQgAAEIQAACEDBEAEFoyJlcCgQgAAEIQAACEIAABCAAAR8CCEIfWrSFAAQgAAEIQAACEIAABCBgiACC0JAzuRQIQAACEIAABCAAAQhAAAI+BBCEPrRom4bA22+7tW++6dzat9OM7zvqpI3cpI03dm6jjXy/SXsIQAACEIAABCAAAQhEJYAgjIqbwXwJ/Olnd7ln/vE/O7d2re9X07afNMlt99//xW3+sYPT2sHoEIAABCAAAQhAAAIQ6EMAQUh4ZE3gt//Hl92qX/8yaxt7GTd17/e7Hf/3xWNpO0ZDAAIQgAAEIAABCEwMAgjCieHnsb3KFUceOLa2y/Ddb757rO3HeAhAAAIQgAAEIAAB2wQQhLb9O/ZXhyAcexdyARCAAAQgAAEIQAACGRNAEGbsHExzDkFIFEAAAhCAAAQgAAEIQCAcAQRhOLb0PAICCMIRQKQLCEAAAhCAAAQgAAEI9CCAICQ0siaAIMzaPRgHAQhAAAIQgAAEIDDmBBCEY+5A6+YjCK17OO316bUmL11xyVidZKvTa991ypm80iRt6DA6BCAAAQhAwAwBBKEZV9q8EAShTb/mcFVrnn3aPXHa58fvHZeCN2mSe8+ib7kpM7fPASU2QAACEIAABCAwxgQQhGPsvIlgOoJwIng5zTWuvOGb7vkL/leawUcw6jbz/5Ob/rkTR9ATXUAAAhCAAAQgMJEJIAgnsvfH4NoRhGPgpDE18cVFC9yLixeMqfXObXXqWW6r084aW/sxHAIQgAAEIACBPAhkJQhXrVrllixZ4u699163Zs0aN23aNHfooYe6OXPmuMmTJ/cl9txzz7lrr73WPfXUU0W7HXbYwR1zzDFut912y4M0VgxFAEE4FDa+1IIAgrAFJJpAAAIQgAAEIGCeQDaCUAJw4cKF7sknn3SzZs1yM2fOdA8//LBbtmyZmz17diHuJk2a1OiQZ555xl100UVuk002Kdrq33fccYf74x//6M444wz3nve8x7wjrV4ggtCqZ9NfF4IwvQ+wAAIQgAAEIACB9ASyEYSPPvqou+SSS9zRRx9drArq89Zbb7lrrrnG6W/nnXeemzFjRiOxG2+80S1dutSdc845bvvt/3zIwvPPP+8uvPBCt+uuu7qTTz65p5hM7wIs6EcAQUh8hCKAIAxFln4hAAEIQAACEBgnAtkIwltvvdXdfvvt7txzzy1WB8uPVgivvvpqN2/ePLfXXns1sr3iiivcCy+84M4+++xim6k+2n4qganPmWee6aZOnTpOfhmZrT955C23/Lm3RtZf6I722HayO2jPv2wPRhCGJj5x+0cQTlzfc+UQgAAEIAABCPyFQDaC8KqrrnKPPfaYmz9/vps+ffo6C5944gl38cUXuxNOOMHtu+++jb771re+5R566KHiu1tuuWXR5rXXXiu2kaqvU089deAziBaD4r9dt9rd/tCbY3dph+61sfsvx29a2I0gHDv3jY3BCMKxcRWGQgACEIAABCAQkEA2glCrfBJ/dUGoZwoXLFhQbCOdO3duIwodJCPR+L73vc8df/zxbqONNnI333yzu+uuuwox2GtlMSDX5F1rZfAfr12V3I5hDfjvX5harBQiCIclyPcGEUAQDiLE3yFgh8BXfviG+8G/v+lef2PtWFzUZptMcp/44Mbub4/aZCzsxUgIQGC8CZgQhHLBgw8+6LTK+MYbbxQe2XjjjQtx+NGPfnRCPj+46I41buEdf2Yxjp/TZk9x82ZvgiAcR+eNic0IwjFxFGZCoCMBicHrl67p2Euarx+3/xREYRr0jAqBCUXAhCDUKuJll11WbA896KCDihVCPXv429/+1n3pS19ye+yxx4Ryqi5WYlCicFw/CMJx9dz42I0gHB9fYSkEuhD41L+8NjYrg/Xr1Erhjf/5z2cj8IEABCAQikA2gnDYZwj1uopLL73Uvf766+6ss85ym2++ecFKJ5TqNRavvvpqcdjMZptt1pfhK6+84h555JFQnKP3e/OjW7ubV2wdfdxRDXjk7i+4I3d7wU3/+/mj6jJJPyv/6YIk4zLoYAKb3rLETb3le4MbZtpi1dxj3eq5x2RqHWZBIB8Cf3dT84F0+VjY35J/PvqhcTEVOyEAgRER2HPPPd0WW2wxot4Gd5ONINQpo7fddlsh3nbcccd1lg86ZXTlypXuggsuKN41eMopp6x3xbfccktxcqmE4s477zxQEEoUWvlct2yqu37Znw9mGcfPcfutdsfvt8q9Nu/4cTR/nc3TFl431vZbNn7NDVe7NddfPbaXOOW4k9yUz500tvZjOARiETj1sr8cVBdrzFGOs/j0laPsjr4gAIExICAxOCEF4eOPP14cDHPUUUet9x7Cyy+/3D399NPu/PPPX3eCaNWP5WmiWgHUS+inTJlS/FkrhIO+OwbxMLSJbBkdGt1Iv7j7zXePtD86Gx0BtoyOjiU9QSBnAkf8jz/lbN5A2370D3/e+cQHAhCAQCgC2awQlgJO2zZnzZrldthhh+JVEvfff39xuugRRxxRHA6zYsUKt3jx4uIF9npeUJ8777zTffe733W77LKL23///dc9Q7h8+fL1vhsKYo79Igjz8AqCMA8/NFmBIMzXN1gGgVESQBCOkiZ9QQACFglkIwgFd/Xq1W7JkiVu6dKlTs8G6iXzet3EnDlz1r1HUCJv0aJF7rDDDnOHH3544ZO1a9cWwlFbRPWCev3/GTNmFGJwv/32KwTiRPsgCPPwOIIwDz8gCPP1A5ZBIDQBBGFowvQPAQiMO4GsBOG4w8zJfgRhHt5AEObhBwRhvn7AMgiEJoAgDE2Y/iEAgXEngCAcdw/2sB9BmIdjLQvCcX/RM1tG8/iNYAUEQhNAEIYmTP8QgMC4E0AQjrsHEYRZe9CqILTwomcEYdY/HYyDwMgIIAhHhpKOIAABowQQhEYdywphHo61KggtvOgZQZjHbwQrIBCaAIIwNGH6hwAExp0AgnDcPcgKYdYetCoILRRYCMKsfzoYB4GREbCQrwTjTz+7y710xSVu1a9/OTI2oTuauvf73btOOdNt/rGDQw9F/xCAQAcCCMIO8HL+KiuEeXgHQZiHH+pW6L1eCMI8fYNVEBg1AQuCcM2zT7snTvu8jlUfNZ7w/U2a5N6z6Ftuysztw4/FCBCAwFAEEIRDYcv/SwjCPHyEIMzDDwjCPP2AVRCIQcCCIFx5wzfd8xf8rxi4goyxzfz/5KZ/7sQgfdMpBCDQnQCCsDvDLHtAEObhFgRhHn5AEObpB6yCQAwCFgQhOxpiRApjQGDiEkAQGvU9gjAPxyII8/ADgjBPP2AVBGIQQBDGoNx/jK1OPcttddpZ6Q3BAghAoJEAgtBoYCAI83AsgjAPPyAI8/QDVkEgBgEEYQzKCML0lLEAAsMTQBAOzy7rbyII83APgjAPPyAI8/QDVkEgBgEEYQzKCML0lLEAAsMTQBAOzy7rbyII83APgjAPPyAI8/QDVkEgBgEEYQzKCML0lLEAAsMTQBAOzy7rbyII83APgjAPPyAI8/QDVkEgBgEEYQzKCML0lLEAAsMTQBAOzy7rbyII83APgjAPPyAI8/QDVkEgBgEEYQzKCML0lLtZoNeavHLTje7t11/r1lGkb2+02TS3xdGfcnqlCZ/uBBCE3Rlm2QOCMA+3IAjz8AOCME8/YBUEYhBAEMagjCBMT3l4CyQG9a7Lcfzo/ZaIwu6eQxB2Z5hlDwjCPNyCIMzDDwjCPP2AVRCIQQBBGIMygjA95eEteOwzh4/NymD9KrVSuOt3/m34i+ebBQEEodFAQBDm4VgEYR5+QBDm6QesgkAMAgjCGJQRhOkpD2/BiiMPHP7LGXzTaq0VEy2CMCbtiGMhCCPC7jOU1SRFgZU+vnjRc3ofYMF4ECBfpfcT+Sq9D/pZgCDM2z8xrEMQxqCcYAwEYQLoDUMiCPPwAyuEefoBqyAQgwCCMAZlVgjTUx7eAgTh8OysfBNBaMWTtetAEObhWARhHn5AEObpB6yCQAwCCMIYlBGE6SkPbwGCcHh2Vr6JILTiSQRhlp5EEGbpFvejf9jcvbhogXtx8YI8DWxhFVuwWkCiCQSccwjC9GFAvkrvg34WIAjz9k8M6xCEMSgnGIMVwgTQG4ZEWYyl9gAAIABJREFUEObhB1YI8/QDVkEgBgEEYQzKrBCmpzy8BQjC4dlZ+SaC0IonWSHM0pMIwizdwgphnm7BKggEIYAgDILVq1NWCL1wRW+MIIyOPLsBEYTZuWQ0BrFCOBqOXXtBEHYlGOb7bBkNw5VeIZAjAQRheq8gCNP7oJ8FCMK8/RPDOgRhDMoJxkAQJoDeMCSCMA8/1K1AEObpF6yCQAgCCMIQVP36RBD68YrdGkEYm3h+4yEI8/PJSCxCEI4EY+dOEISdEQbpAEEYBCudQiBLAgjC9G5BEKb3ASuEefsgtXUIwtQeCDQ+gjAQWM9uEYSewCI1RxBGAs0wEMiAAIIwvRMQhOl9gCDM2weprUMQpvZAoPERhIHAenaLIPQEFqk5gjASaIaBQAYEEITpnYAgTO8DBGHePkhtHYIwtQcCjY8gDATWs1sEoSewSM0RhJFAMwwEMiCAIEzvBARheh8gCPP2QWrrEISpPRBofARhILCe3SIIPYFFao4gjASaYSCQAQEEYXonIAjT+wBBmLcPUluHIEztgUDjIwgDgfXsFkHoCSxScwRhJNAMA4EMCCAI0zsBQZjeBwjCvH2Q2joEYWoPBBofQRgIrGe3CEJPYJGaIwgjgWYYCGRAAEGY3gkIwvQ+QBDm7YPU1iEIU3sg0PgIwkBgPbtFEHoCi9QcQRgJNMNAIAMCCML0TkAQpvcBgjBvH6S2DkGY2gOBxkcQBgLr2S2C0BNYpOYIwkigGQYCGRBAEKZ3AoIwvQ8QhHn7ILV1CMLUHgg0PoIwEFjPbhGEnsAiNUcQRgLNMBDIgACCML0TEITpfYAgzNsHqa1DEKb2QKDxEYSBwHp2iyD0BBapOYIwEmiGgUAGBBCE6Z2AIEzvAwRh3j5IbR2CMLUHAo2PIAwE1rNbBKEnsEjNEYSRQDMMBDIggCBM7wQEYXofIAjz9kFq6xCEqT0QaHwEYSCwnt0iCD2BRWqOIIwEmmEgkAEBBGF6J1gWhHeveMtdftcb7te/ezs96JYW7L3DRu6vD97EHbj75OIbK448sOU382xmtdaKSRtBGJN2xLEQhBFh9xnKapKiwEofX5YLrPR0scASAfJVem9azVfPvrzW/fVXX3Nr0yP2tmCSc+7yv5nmZm45CUHoTc/eFxCE9nxaXBGCMA/HIgjz8EPdClYI8/QLVkEgBAEEYQiqfn1aFYTXL13jvvLDN/xgZNT6b4/axB23/xQEYUY+SWUKgjAV+cDjIggDA27ZPYKwJajIzRCEkYEzHAQSEkAQJoT/H0NbFYTUWuljSxZYrbVi0kUQxqQdcSySVETYfYaymqQosNLHl9UCKz1ZLLBGgHyV3qNW8xW1VvrYQhCOxgcIwtFwzK4XklQeLkEQ5uGHuhWsEObpF6yCQAgCCMIQVP36RBD68YrV+rTZU9y82ZuwZTQW8IzHQRBm7JwupiEIu9Ab3XcRhKNjOcqeEISjpElfEMibAIIwvX8QhOl90GQBgjBPv6SwCkGYgnqEMRGEESC3GAJB2AJSgiYIwgTQGRICiQggCBOBrwyLIEzvAwRhnj7IxSoEYS6eGLEdCMIRAx2yOwThkOACfw1BGBgw3UMgIwIIwvTOQBCm9wGCME8f5GIVgjAXT4zYDgThiIEO2R2CcEhwgb+GIAwMmO4hkBEBBGF6ZyAI0/sAQZinD3KxCkGYiydGbAeCcMRAh+wOQTgkuMBfQxAGBkz37k8/ud2tXvHI2JDYdPc93eYHHTo29voYiiD0oRWmLYIwDNeuvfIMYVeCdr6PILTjy/WuBEGYh2MRhHn4oW4FgjBPv1ix6tn/5x/cq3f829hdzjtmH+5m/t//Y+zsHmQwgnAQofB/RxCGZzzMCAjCYajZ/A6C0KZfHYIwD8ciCPPwA4IwTz9YtEorg8/8l78b20vb7r/9s7mVQgRh+nBEEKb3QZMFCMI8/ZLCKgRhCuoRxkQQRoDcYggEYQtICZqwQpgA+gQZ8sVFC9yLixeM7dVaLNwRhOnD0WJciSq1VvrYkgVWa62YdBGEMWlHHIskFRF2n6GsJikKrPTxZbXASk+2mwUIwm78QnybfBWCql+fVvMVtZZfHIRqbbXWCsWrqV8EYUzaEcciSUWEjSDMA7aHFawQesCiqRcBBKEXriiNEYRRMPcdBEGY3gdNFrBlNE+/pLAKQZiCeoQxEYQRILcYwuqsFQVWC+cHbmK1wAqMLXj3CMLgiL0HIF95Ixv5F6zmK2qtkYfKUB1arbWGgjHklxCEQ4LL/WskqTw8ZDVJUWCljy+rBVZ6st0sQBB24xfi2+SrEFT9+rSar6i1/OIgVGurtVYoXk39Ighj0o44FkkqIuw+Q1lNUhRY6ePLaoGVnmw3CxCE3fiF+Db5KgRVvz6t5itqLb84CNXaaq0ViheCMCbZxGORpBI74D+Gt5qkKLDSx5fVAis92W4WIAi78QvxbfJVCKp+fVrNV9RafnEQqrXVWisULwRhTLKJxyJJJXYAgjAPB/SwgkNlsnbPWBuHIMzPfQjC9D5BEKb3QZMFHCqTp19SWMWW0RTUI4yJIIwAucUQVmetKLBaOD9wE6sFVmBswbtHEAZH7D0A+cob2ci/YDVfUWuNPFSG6tBqrTUUjCG/hCAcElzuXyNJ5eEhq0mKAit9fFktsNKT7WYBgrAbvxDfJl+FoOrXp9V8Ra3lFwehWluttULxauoXQRiTdsSxSFIRYfcZymqSosBKH19WC6z0ZLtZgCDsxi/Et8lXIaj69Wk1X1Fr+cVBqNZWa61QvBCEMckmHoskldgB/zG81SRFgZU+vqwWWOnJdrMAQdiNX4hvk69CUPXr02q+otbyi4NQra3WWqF4IQhjkk08FkkqsQMQhHk4oIcVHCqTtXvG2jgEYX7uQxCm9wmCML0PmizgUJk8/ZLCKraMpqAeYUwEYQTILYawOmtFgdXC+YGbWC2wAmML3j2CMDhi7wHIV97IRv4Fq/mKWmvkoTJUh1ZrraFgDPklBOGQ4HL/GkkqDw9ZTVIUWOnjy2qBlZ5sNwsQhN34hfg2+SoEVb8+reYrai2/OAjV2mqtFYpXU78Iwpi0I45FkooIu89QVpMUBVb6+LJaYKUn280CBGE3fiG+Tb4KQdWvT6v5ilrLLw5CtbZaa4Xilb0gXLVqlVuyZIm799573Zo1a9y0adPcoYce6ubMmeMmT548kIu+c/fdd7uf/exn7oUXXnBz584t/pmIH5JUHl63mqQosNLHl9UCKz3ZbhYgCLvxC/Ft8lUIqn59Ws1X1Fp+cRCqtdVaKxSvrAWhxNzChQvdk08+6WbNmuVmzpzpHn74Ybds2TI3e/Zsd8wxx7hJkyb1ZPPyyy8X33/uuefc+973PrfPPvu4nXbaqehnIn5IUnl43WqSosBKH19WC6z0ZLtZgCDsxi/Et8lXIaj69Wk1X1Fr+cVBqNZWa61QvLIWhI8++qi75JJL3NFHH12sCurz1ltvuWuuucbpb+edd56bMWNGIxu1u/zyy92zzz7rzjzzTLfNNtvEZJjlWCSpPNxiNUlRYKWPL6sFVnqy3SxAEHbjF+Lb5KsQVP36tJqvqLX84iBUa6u1ViheWQvCW2+91d1+++3u3HPPXW9VTyuEV199tZs3b57ba6+9Gtk8/vjjbtGiRe7kk092e+65Z0x+2Y5FksrDNVaTFAVW+viyWmClJ9vNAgRhN34hvk2+CkHVr0+r+Ypayy8OQrW2WmuF4pW1ILzqqqvcY4895ubPn++mT5++ztYnnnjCXXzxxe6EE05w++67byObG2+80f3qV79yBxxwgLvrrrvcypUr3Tve8Y7i+cEDDzzQbbTRRjGZZjEWSSoLNzirSYoCK318WS2w0pPtZgGCsBu/EN8mX4Wg6ten1XxFreUXB6FaW621QvHKWhBeccUVTuKvLgj1TOGCBQuKbaRNB8Rou+jixYsLQTh16tTi+cN3v/vd7he/+IVbsWKF+/SnP+0OOeSQmEyzGIsklYUbEIR5uGEDK3gxfaaOMWAWgjA/JyII0/sEQZjeB00W8GL6PP2SwqpsXjsxrCDUyaR69rB8fnCXXXYpOL7++uvFf9e/9fyhVgwn0gdBmIe3rc5aUWCljy+rBVZ6st0sQBB24xfi2+SrEFT9+rSar6i1/OIgVGurtVYoXiZXCEtBqIvTgTJaJSw/ei5R/5x11llu55137sv1lVdecY888khM9kHHuvnRrd3NK7YOOkbIzo/c/QV35G4vuOl/Pz/kMMH7XvlPFwQfI8UAf3dT8/O8KWwZZsx/Pvoht+ktS9zUW743zNez+M6quce61XOPycIWjPgLAeIqv2ggX6X3idV8Ra2VPrZkgcVaS2eibLHFFtEAZ7NCOOwzhP0E4QMPPFAcSCOhuOuuuw4UhBKFVj7XLZvqrl+26dheznH7rXbH77fKvTbv+LG9Bhk+beF1Y21/L+NPvewvz/mO4wUuPn2lW3PD1W7N9VePo/mFzVOOO8lN+dxJY2u/VcOJq/w8S75K7xOr+YpaK31sWa21JAYnpCDUSt5tt93mzj77bLfjjjuui7BBp4yuXbvWXXnllcXzh+eff77bcsst1333zjvvdD/84Q9brRDmEdKjs4JtDKNj2aUnq9sY2ILVJSpG812rW7BGQyddL2wZTce+18jkq/Q+sZqvqLXSx5YssFprxaSbzQqhXh2h00SPOuqo9d5DqPcLPv300xuIvSqke++9t3hf4ac+9al1B8iUK4dvvvlmITI322yzmFyTj0WSSu6CwgCrSYoCK318WS2w0pPtZgGCsBu/EN8mX4Wg6ten1XxFreUXB6FaW621QvFq6jcbQVi+XF7P8emk0B122ME99NBD7v777y9OFz3iiCPcpEmTipNDdaqoXmB/0EEHFde0Zs2a4sX0+pu+u9122xWnjEpknnjiiW6//faLyTSLsUhSWbgBQZiHGzawglNGM3WMAbMQhPk5EUGY3icIwvQ+aLKAU0bz9EsKq7IRhLr41atXuyVLlrilS5cWIm/atGnFauGcOXPc5MmTCz7Lly8vXkJ/2GGHucMPP3wds+p3tSo4Y8YMd+yxx7p99tmnEJIT7YMgzMPjVmetKLDSx5fVAis92W4WIAi78QvxbfJVCKp+fVrNV9RafnEQqrXVWisUr6Z+sxKEMS/c+lgkqTw8bDVJUWCljy+rBVZ6st0sQBB24xfi2+SrEFT9+rSar6i1/OIgVGurtVYoXgjCmGQTj0WSSuyA/xjeapKiwEofX1YLrPRku1mAIOzGL8S3yVchqPr1aTVfUWv5xUGo1lZrrVC8EIQxySYeiySV2AEIwjwc0MMKniHM2j1jbRyCMD/3IQjT+wRBmN4HTRbwDGGefklhFVtGU1CPMCaCMALkFkNYnbWiwGrh/MBNrBZYgbEF7x5BGByx9wDkK29kI/+C1XxFrTXyUBmqQ6u11lAwhvwSgnBIcLl/jSSVh4esJikKrPTxZbXASk+2mwUIwm78QnybfBWCql+fVvMVtZZfHIRqbbXWCsWrqV8EYUzaEcciSUWE3Wcoq0mKAit9fFktsNKT7WYBgrAbvxDfJl+FoOrXp9V8Ra3lFwehWluttULxQhDGJJt4LJJUYgf8x/BWkxQFVvr4slpgpSfbzQIEYTd+Ib5NvgpB1a9Pq/mKWssvDkK1tlprheKFIIxJNvFYJKnEDkAQ5uGAHlZwqEzW7hlr4xCE+bkPQZjeJwjC9D5osoBDZfL0Swqr2DKagnqEMRGEESC3GMLqrBUFVgvnB25itcAKjC149wjC4Ii9ByBfeSMb+Res5itqrZGHylAdWq21hoIx5JcQhEOCy/1rJKk8PGQ1SVFgpY8vqwVWerLdLEAQduMX4tvkqxBU/fq0mq+otfziIFRrq7VWKF5N/SIIY9KOOBZJKiLsPkNZTVIUWOnjy2qB9ezLa91PV7zp/vj62vSQW1jwzs0muVm7b+xmbjmpaI0gbAEtchPyVWTgDcNZzVfUWuljSxZYrbVi0kUQxqQdcSySVETYCMI8YHtYwTOEHrAiNr17xVvu//rmKjceUvAvYCQF/98Tp7oDd5+MIIwYL22HQhC2JRWuHYIwHNsuPfMMYRd6tr6LILTlz3VXgyDMw7FWZ60osNLHl8UC628Xvu5+/bu308MdwoK9d9jIfWXeZgjCIdiF/gr5KjThwf1bzFe6amqtwb6P0cJqrRWDXTkGgjAm7YhjkaQiwmaFMA/YHlawQugBK2JTCveIsHsMZbFwJ66Iq1AEqLVCkfXrF0Hox6upNYKwO8MseyBJ5eEWq0mKAit9fFG4p/dB3QImGvLziSwiX6X3i8V8xQph+rgqLbBaa8UkjCCMSTviWAjCiLBZIcwDtocVFO4esCI2pXCPCJsVwvSwW1pAvmoJKkEzaq0E0BuGRBB29wOCsDvDLHsgSeXhFqtJisI9fXxZnHEnroirEASIqxBU/fq0mK9YIfSLgZCtrdZaIZnV+0YQxqQdcSwEYUTYrBDmAdvDCmbcPWBFbErhHhE2K4TpYbe0gHzVElSCZtRaCaCzQhgEOoIwCNb0nZKk0vtAFlidtaJwTx9fFmfciSviKgQB4ioEVb8+LeYrVgj9YiBka6u1VkhmrBDGpJtwLARhQviVoa0mKQqs9PFlscAiroirEASIqxBU/fq0mK8QhH4xELK11VorJDMEYUy6CcdCECaEjyDMA34fK9iClaeLKNzT+8Vi4U5cEVehCFBrhSLr1y+C0I9XU2u2jHZnmGUPJKk83GI1SVFgpY8vCvf0PqhbwERDfj6RReSr9H6xmK9YIUwfV6UFVmutmIQRhDFpRxwLQRgRdp+hrCYpCqz08WWxwCKuiKsQBIirEFT9+rSYrxCEfjEQsrXVWisks3rfCMKYtCOOhSCMCBtBmAdsDytYyfGAFbEphXtE2D2Gsli4E1fEVSgC1FqhyPr1iyD049XUGkHYnWGWPZCk8nCL1SRFgZU+vijc0/ugbgETDfn5RBaRr9L7xWK+YoUwfVyVFlittWISRhDGpB1xLARhRNisEOYB28MKCncPWBGbUrhHhM0KYXrYLS0gX7UElaAZtVYC6A1DIgi7+wFB2J1hlj2QpPJwi9UkReGePr4szrgTV8RVCALEVQiqfn1azFesEPrFQMjWVmutkMzqfSMIY9KOOBaCMCJsVgjzgO1hBTPuHrAiNqVwjwibFcL0sFtaQL5qCSpBM2qtBNBZIQwCHUEYBGv6TklS6X0gC6zOWlG4p48vizPuxBVxFYIAcRWCql+fFvMVK4R+MRCytdVaKyQzVghj0k04FoIwIfzK0FaTFAVW+viyWGARV8RVCALEVQiqfn1azFcIQr8YCNnaaq0VkhmCMCbdhGMhCBPCRxDmAb+PFWzBytNFFO7p/WKxcCeuiKtQBKi1QpH16xdB6MerqTVbRrszzLIHklQebrGapCiw0scXhXt6H9QtYKIhP5/IIvJVer9YzFesEKaPq9ICq7VWTMIIwpi0I46FIIwIu89QVpMUBVb6+LJYYBFXxFUIAsRVCKp+fVrMVwhCvxgI2dpqrRWSWb1vBGFM2hHHQhBGhI0gzAO2hxWs5HjAitiUwj0i7B5DWSzciSviKhQBaq1QZP36RRD68WpqjSDszjDLHkhSebjFapKiwEofXxTu6X1Qt4CJhvx8IovIV+n9YjFfsUKYPq5KC6zWWjEJIwhj0o44FoIwImxWCPOA7WEFhbsHrIhNKdwjwmaFMD3slhaQr1qCStCMWisB9IYhEYTd/YAg7M4wyx5IUnm4xWqSonBPH18WZ9yJK+IqBAHiKgRVvz4t5itWCP1iIGRrq7VWSGb1vhGEMWlHHAtBGBE2K4R5wPawghl3D1gRm1K4R4TNCmF62C0tIF+1BJWgGbVWAuisEAaBjiAMgjV9pySp9D6QBVZnrSjc08eXxRl34oq4CkGAuApB1a9Pi/mKFUK/GAjZ2mqtFZIZK4Qx6SYcC0GYEH5laKtJigIrfXxZLLCIK+IqBAHiKgRVvz4t5isEoV8MhGxttdYKyQxBGJNuwrEQhAnhIwjzgN/HCrZg5ekiCvf0frFYuBNXxFUoAtRaocj69Ysg9OPV1Joto90ZZtkDSSoPt1hNUhRY6eOLwj29D+oWMNGQn09kEfkqvV8s5itWCNPHVWmB1VorJmEEYUzaEcdCEEaE3Wcoq0mKAit9fFkssIgr4ioEAeIqBFW/Pi3mKwShXwyEbG211grJrN43gjAm7YhjIQgjwkYQ5gHbwwpWcjxgRWxK4R4Rdo+hLBbuxBVxFYoAtVYosn79Igj9eDW1RhB2Z5hlDySpPNxiNUlRYKWPLwr39D6oW8BEQ34+kUXkq/R+sZivWCFMH1elBVZrrZiEEYQxaUccC0EYETYrhHnA9rCCwt0DVsSmFO4RYbNCmB52SwvIVy1BJWhGrZUAesOQCMLufkAQdmeYZQ8kqTzcYjVJUbinjy+LM+7EFXEVggBxFYKqX58W8xUrhH4xELK11VorJLN63wjCmLQjjoUgjAibFcI8YHtYwYy7B6yITSncI8JmhTA97JYWkK9agkrQjForAXRWCINARxAGwZq+U5JUeh/IAquzVhTu6ePL4ow7cUVchSBAXIWg6tenxXzFCqFfDIRsbbXWCsmMFcKYdBOOhSBMCL8ytNUkRYGVPr4sFljEFXEVggBxFYKqX58W8xWC0C8GQra2WmuFZIYgjEk34VgIwoTwEYR5wO9jBVuw8nQRhXt6v1gs3Ikr4ioUAWqtUGT9+kUQ+vFqas2W0e4Ms+yBJJWHW6wmKQqs9PFF4Z7eB3ULmGjIzyeyiHyV3i8W8xUrhOnjqrTAaq0VkzCCMCbtiGMhCCPC7jOU1SRFgZU+viwWWMQVcRWCAHEVgqpfnxbzFYLQLwZCtrZaa4VkVu8bQRiTdsSxEIQRYSMI84DtYQUrOR6wIjalcI8Iu8dQFgt34oq4CkWAWisUWb9+EYR+vJpaIwi7M8yyB5JUHm6xmqQosNLHF4V7eh/ULWCiIT+fyCLyVXq/WMxXrBCmj6vSAqu1VkzCCMKYtCOOhSCMCJsVwjxge1hB4e4BK2JTCveIsFkhTA+7pQXkq5agEjSj1koAvWFIBGF3PyAIuzPMsgeSVB5usZqkKNzTx5fFGXfiirgKQYC4CkHVr0+L+YoVQr8YCNnaaq0Vklm9bwRhTNoRx0IQRoTNCmEesD2sYMbdA1bEphTuEWGzQpgedksLyFctQSVoRq2VADorhEGgIwiDYE3fKUkqvQ9kgdVZKwr39PFlccaduCKuQhAgrkJQ9evTYr5ihdAvBkK2tlprhWTGCmFMugnHQhAmhF8Z2mqSosBKH18WCyziirgKQYC4CkHVr0+L+QpB6BcDIVtbrbVCMkMQxqSbcCwEYUL4CMI84Pexgi1YebqIwj29XywW7sQVcRWKALVWKLJ+/SII/Xg1tWbLaHeGWfZAksrDLVaTFAVW+viicE/vg7oFTDTk5xNZRL5K7xeL+YoVwvRxVVpgtdaKSRhBGJN2xLEQhBFh9xnKapKiwEofXxYLLOKKuApBgLgKQdWvT4v5CkHoFwMhW1uttUIyq/eNIIxJO+JYCMKIsBGEecD2sIKVHA9YEZtSuEeE3WMoi4U7cUVchSJArRWKrF+/CEI/Xk2tEYTdGWbZA0kqD7dYTVIUWOnji8I9vQ/qFjDRkJ9PZBH5Kr1fLOYrVgjTx1VpgdVaKyZhBGFM2hHHQhBGhM0KYR6wPaygcPeAFbEphXtE2KwQpofd0gLyVUtQCZpRayWA3jAkgrC7H7IShKtWrXJLlixx9957r1uzZo2bNm2aO/TQQ92cOXPc5MmTW1/tM8884y666CK38cYbu/nz57vp06e3/q6VhiSpPDxpNUlRuKePL4sz7sQVcRWCAHEVgqpfnxbzFSuEfjEQsrXVWisks3rf2QhCCcCFCxe6J5980s2aNcvNnDnTPfzww27ZsmVu9uzZ7phjjnGTJk0ayOatt95yl19+ufvlL3/pttxySwThQGJ5Njht9hQ3b/YmbsWRB+ZpYEurrCYpCqyWARCwmcUCi7gKGDAtuyauWoKK2IwVwoiwPYdi8t0TWKDmVmutQLgau81GED766KPukksucUcffXSxKqiPxN0111zj9LfzzjvPzZgxYyCbBx54wF1//fXF6qA+rBAORJZlAwRhlm5ZZxSFe3r/ULin90HdAgr3/Hwii8hX6f1iMV+JKoIwfWzJAgRhdz9kIwhvvfVWd/vtt7tzzz23WB0sP1ohvPrqq928efPcXnvt1feKX3nlFXfhhRe6vffe27388svuiSeeQBB2j5EkPSAIk2BvPSgFVmtUwRpaLLCIq2Dh0rpj4qo1qmgNmWiIhtp7IAShN7IgX0AQdseajSC86qqr3GOPPbaBgJOou/jii90JJ5zg9t13355XvHbt2uL5wwcffNCdc845xf9GEK7pHiGJekAQJgLfclgK95agAjajcA8Id8iuKdyHBBf4a+SrwIBbdG8xX+myEYQtnB+hCYKwO+RsBOEVV1zRKOD0TOGCBQuKbaRz587tecVPPfVUseX0k5/8pDvggANcr/66IxuPHkhSefjJapKiwEofXxYLLOKKuApBgLgKQdWvT4v5CkHoFwMhW1uttUIyq/dtQhCWB9LomUNtLZ06dSqC8I433KI7WCGM+WNqGstqkqLASh1ZzlkssIgr4ioEAeIqBFW/Pi3mKwShXwyEbG211grJzKQgvOeee9yNN97oTjvtNLf77rsX1+i7QqjnD/WPlc91y6a665dtOraXc9x+q93x+61yr807fmyvQYZPW3jdWNvfy/hTLxvvV7ksPn2lW3PD1W7N9VePrX+mHHeSm/K5k8bW/ibDiav07iSu0vugbgH5Kj+flBZRa+XhG4u11hZbbOH0T6xPNiuEwz5D+NKUdEA5AAAgAElEQVRLL7lvfOMbbo899nDHHXfculdTDCMIH3nkkVjcg49z86Nbu5tXbB18nFADHLn7C+7I3V5w0/9+fqghovS78p8uiDJO7EH+7qb+BzzFtsd3vH8++iG36S1L3NRbvuf71Wzar5p7rFs995hs7BmFIcTVKCh264O46sYvxLfJVyGojqZPaq3RcOzai8Vaa88995yYglCnjN52223u7LPPdjvuuOO62Bh0yqi+9/3vf79vLH3oQx9yp5xyStd4G6vv8wxhHu6yuo2BLVjp48viFiziirgKQYC4CkHVr0+L+UoEqLX84iBUa6u1ViheTf1ms0L4+OOPF6eJHnXUUeu9h1AvmX/66afd+eefX7xovv559tln3TPPPLPBf//JT37inn/++aK/7bff3u2yyy4xuSYfiySV3AWFAVaTFAVW+viyWGARV8RVCALEVQiqfn1azFcIQr8YCNnaaq0Vklm972wEoQ6EkfjTts1Zs2a5HXbYwT300EPu/vvvL04XPeKII4rtoCtWrHCLFy8uXmB/0EEH9WTlu2U0JvQYYyEIY1AePIbVJEWBNdj3oVtYLLCIq9BRM7h/4mowo9gteJ1JbOLtx6PWas8qZEurtVZIZtkKQhm2evXq4v2BS5cudTo5dNq0acVq4Zw5c9zkyZML25cvX+4WLVrkDjvsMHf44YcjCHsQIEnF/Bn1HstqkqJwTx9fFO7pfVC3gMI9P5/IIvJVer9YzFeiSq2VPrZkgdVaKybdbFYIY170RBiLJJWHl60mKQqs9PFlscAiroirEASIqxBU/fq0mK8QhH4xELK11VorJLOsVwhjXrj1sRCEeXjYapKiwEofXxYLLOKKuApBgLgKQdWvT4v5CkHoFwMhW1uttUIyQxDGpJtwLARhQviVoa0mKQqs9PFlscAiroirEASIqxBU/fq0mK8QhH4xELK11VorJDMEYUy6CcdCECaEjyDMA34fK3jWK08XUbin94vFwp24Iq5CEaDWCkXWr18EoR+vptY8Q9idYZY9kKTycIvVJEWBlT6+KNzT+6BuARMN+flEFpGv0vvFYr5ihTB9XJUWWK21YhJGEMakHXEsBGFE2H2GspqkKLDSx5fFAou4Iq5CECCuQlD169NivkIQ+sVAyNZWa62QzOp9Iwhj0o44FoIwImwEYR6wPaxgJccDVsSmFO4RYfcYymLhTlwRV6EIUGuFIuvXL4LQj1dTawRhd4ZZ9kCSysMtVpMUBVb6+KJwT++DugVMNOTnE1lEvkrvF4v5ihXC9HFVWmC11opJGEEYk3bEsRCEEWGzQpgHbA8rKNw9YEVsSuEeETYrhOlht7SAfNUSVIJm1FoJoDcMiSDs7gcEYXeGWfZAksrDLVaTFIV7+viyOONOXBFXIQgQVyGo+vVpMV+xQugXAyFbW621QjKr940gjEk74lgIwoiwWSHMA7aHFcy4e8CK2JTCPSJsVgjTw25pAfmqJagEzai1EkBnhTAIdARhEKzpOyVJpfeBLLA6a0Xhnj6+LM64E1fEVQgCxFUIqn59WsxXrBD6xUDI1lZrrZDMWCGMSTfhWAjChPArQ1tNUhRY6ePLYoFFXBFXIQgQVyGo+vVpMV8hCP1iIGRrq7VWSGYIwph0E46FIEwIH0GYB/w+VrAFK08XUbin94vFwp24Iq5CEaDWCkXWr18EoR+vptZsGe3OMMseSFJ5uMVqkqLASh9fFO7pfVC3gImG/Hwii8hX6f1iMV+xQpg+rkoLrNZaMQkjCGPSjjgWgjAi7D5DWU1SFFjp48tigUVcEVchCBBXIaj69WkxXyEI/WIgZGurtVZIZvW+EYQxaUccC0EYETaCMA/YHlawkuMBK2JTCveIsHsMZbFwJ66Iq1AEqLVCkfXrF0Hox6upNYKwO8MseyBJ5eEWq0mKAit9fFG4p/dB3QImGvLziSwiX6X3i8V8xQph+rgqLbBaa8UkjCCMSTviWAjCiLBZIcwDtocVFO4esCI2pXCPCJsVwvSwW1pAvmoJKkEzaq0E0BuGRBB29wOCsDvDLHsgSeXhFqtJisI9fXxZnHEnroirEASIqxBU/fq0mK9YIfSLgZCtrdZaIZnV+0YQxqQdcSwEYUTYrBDmAdvDCmbcPWBFbErhHhE2K4TpYbe0gHzVElSCZtRaCaCzQhgEOoIwCNb0nZKk0vtAFlidtaJwTx9fFmfciSviKgQB4ioEVb8+LeYrVgj9YiBka6u1VkhmrBDGpJtwLARhQviVoa0mKQqs9PFlscAiroirEASIqxBU/fq0mK8QhH4xELK11VorJDMEYUy6CcdCECaEjyDMA34fK9iClaeLKNzT+8Vi4U5cEVehCFBrhSLr1y+C0I9XU2u2jHZnmGUPJKk83GI1SVFgpY8vCvf0PqhbwERDfj6RReSr9H6xmK9YIUwfV6UFVmutmIQRhDFpRxwLQRgRdp+hrCYpCqz08WWxwCKuiKsQBIirEFT9+rSYrxCEfjEQsrXVWisks3rfCMKYtCOOhSCMCBtBmAdsDytYyfGAFbEphXtE2D2Gsli4E1fEVSgC1FqhyPr1iyD049XUGkHYnWGWPZCk8nCL1SRFgZU+vijc0/ugbgETDfn5RBaRr9L7xWK+YoUwfVyVFlittWISRhDGpB1xLARhRNisEOYB28MKCncPWBGbUrhHhM0KYXrYLS0gX7UElaAZtVYC6A1DIgi7+wFB2J1hlj2QpPJwi9UkReGePr4szrgTV8RVCALEVQiqfn1azFesEPrFQMjWVmutkMzqfSMIY9KOOBaCMCJsVgjzgO1hBTPuHrAiNqVwjwibFcL0sFtaQL5qCSpBM2qtBNBZIQwCHUEYBGv6TklS6X0gC6zOWlG4p48vizPuxBVxFYIAcRWCql+fFvMVK4R+MRCytdVaKyQzVghj0k04FoIwIfzK0FaTFAVW+viyWGARV8RVCALEVQiqfn1azFcIQr8YCNnaaq0VkhmCMCbdhGMhCBPCRxDmAb+PFWzBytNFFO7p/WKxcCeuiKtQBKi1QpH16xdB6MerqTVbRrszzLIHklQebrGapCiw0scXhXt6H9QtYKIhP5/IIvJVer9YzFesEKaPq9ICq7VWTMIIwpi0I46FIIwIu89QVpMUBVb6+LJYYBFXxFUIAsRVCKp+fVrMVwhCvxgI2dpqrRWSWb1vBGFM2hHHQhBGhI0gzAO2hxWs5HjAitiUwj0i7B5DWSzciSviKhQBaq1QZP36RRD68WpqjSDszjDLHkhSebjFapKiwEofXxTu6X1Qt4CJhvx8IovIV+n9YjFfsUKYPq5KC6zWWjEJIwhj0o44FoIwImxWCPOA7WEFhbsHrIhNKdwjwmaFMD3slhaQr1qCStCMWisB9IYhEYTd/YAg7M4wyx5IUnm4xWqSonBPH18WZ9yJK+IqBAHiKgRVvz4t5itWCP1iIGRrq7VWSGb1vhGEMWlHHAtBGBE2K4R5wPawghl3D1gRm1K4R4TNCmF62C0tIF+1BJWgGbVWAuisEAaBjiAMgjV9pySp9D6QBVZnrSjc08eXxRl34oq4CkGAuApB1a9Pi/mKFUK/GAjZ2mqtFZIZK4Qx6SYcC0GYEH5laKtJigIrfXxZLLCIK+IqBAHiKgRVvz4t5isEoV8MhGxttdYKyQxBGJNuwrEQhAnhIwjzgN/HCrZg5ekiCvf0frFYuBNXxFUoAtRaocj69Ysg9OPV1Joto90ZZtkDSSoPt1hNUhRY6eOLwj29D+oWMNGQn09kEfkqvV8s5itWCNPHVWmB1VorJmEEYUzaEcdCEEaE3Wcoq0mKAit9fFkssIgr4ioEAeIqBFW/Pi3mKwShXwyEbG211grJrN43gjAm7YhjIQgjwkYQ5gHbwwpWcjxgRWxK4R4Rdo+hLBbuxBVxFYoAtVYosn79Igj9eDW1RhB2Z5hlDySpPNxiNUlRYKWPLwr39D6oW8BEQ34+kUXkq/R+sZivWCFMH1elBVZrrZiEEYQxaUccC0EYETYrhHnA9rCCwt0DVsSmFO4RYbNCmB52SwvIVy1BJWhGrZUAesOQCMLufkAQdmeYZQ8kqTzcYjVJUbinjy+LM+7EFXEVggBxFYKqX58W8xUrhH4xELK11VorJLN63wjCmLQjjoUgjAibFcI8YHtYwYy7B6yITSncI8JmhTA97JYWkK9agkrQjForAXRWCINARxAGwZq+U5JUeh/IAquzVhTu6ePL4ow7cUVchSBAXIWg6tenxXzFCqFfDIRsbbXWCsmMFcKYdBOOhSBMCL8ytNUkRYGVPr4sFljEFXEVggBxFYKqX58W8xWC0C8GQra2WmuFZIYgjEk34VgIwoTwEYR5wO9jBVuw8nQRhXt6v1gs3Ikr4ioUAWqtUGT9+kUQ+vFqas2W0e4Ms+yBJJWHW6wmKQqs9PFF4Z7eB3ULmGjIzyeyiHyV3i8W8xUrhOnjqrTAaq0VkzCCMCbtiGMhCCPC7jOU1SRFgZU+viwWWMQVcRWCAHEVgqpfnxbzFYLQLwZCtrZaa4VkVu8bQRiTdsSxEIQRYSMI84DtYQUrOR6wIjalcI8Iu8dQFgt34oq4CkWAWisUWb9+EYR+vJpaIwi7M8yyB5JUHm6xmqQosNLHF4V7eh/ULWCiIT+fyCLyVXq/WMxXrBCmj6vSAqu1VkzCCMKYtCOOhSCMCJsVwjxge1hB4e4BK2JTCveIsFkhTA+7pQXkq5agEjSj1koAvWFIBGF3PyAIuzPMsgeSVB5usZqkKNzTx5fFGXfiirgKQYC4CkHVr0+L+YoVQr8YCNnaaq0Vklm9bwRhTNoRx0IQRoTNCmEesD2sYMbdA1bEphTuEWGzQpgedksLyFctQSVoRq2VADorhEGgIwiDYE3fKUkqvQ9kgdVZKwr39PFlccaduCKuQhAgrkJQ9evTYr5ihdAvBkK2tlprhWTGCmFMugnHQhAmhF8Z2mqSosBKH18WCyziirgKQYC4CkHVr0+L+QpB6BcDIVtbrbVCMkMQxqSbcCwEYUL4CMI84Pexgi1YebqIwj29XywW7sQVcRWKALVWKLJ+/SII/Xg1tWbLaHeGWfZAksrDLVaTFAVW+viicE/vg7oFTDTk5xNZRL5K7xeL+YoVwvRxVVpgtdaKSRhBGJN2xLEQhBFh9xnKapKiwEofXxYLLOKKuApBgLgKQdWvT4v5CkHoFwMhW1uttUIyq/edlSBctWqVW7Jkibv33nvdmjVr3LRp09yhhx7q5syZ4yZPntyTy9q1a93y5cvdjTfe6H7/+987/f9tttnGfeYzn3F77LGHmzRpUkymWYyFIMzCDRwqk4cbNrCClZw8HUPhnt4vFgt34oq4CkWAWisUWb9+EYR+vJpaZyMIJQAXLlzonnzySTdr1iw3c+ZM9/DDD7tly5a52bNnu2OOOaansFOba665xu28887uIx/5SHGdd9xxh3vhhRfcySef7Pbdd9/upMasB5JUHg6zmqQosNLHF4V7eh/ULWCiIT+fyCLyVXq/WMxXrBCmj6vSAqu1VkzC2QjCRx991F1yySXu6KOPLlYF9XnrrbcKoae/nXfeeW7GjBkbsHn11Vfd17/+dffOd77TnXHGGW7KlClFm+eff95deOGFbtttt3Wnn376uv8eE27KsRCEKen/ZWyrSYoCK318WSywiCviKgQB4ioEVb8+LeYrBKFfDIRsbbXWCsms3nc2gvDWW291t99+uzv33HOL1cHyo9W/q6++2s2bN8/ttddeG7DRiuKCBQsKETl37tx1f9f2UwlMfc4880w3derUmFyTj4UgTO6CwgCrSYoCK318WSywiCviKgQB4ioEVb8+LeYrBKFfDIRsbbXWCsksW0F41VVXuccee8zNnz/fTZ8+fZ2dTzzxhLv44ovdCSec4LX187XXXnMXXXRR8Syhto1OtOcIEYQxf0a9x7KapCiw0seXxQKLuCKuQhAgrkJQ9evTYr5CEPrFQMjWVmutkMyyFYRXXHGFk/irC8JeK4CDIN1zzz3u29/+tjv11FMbVxYHfX/c/44gzMODVpMUBVb6+LJYYBFXxFUIAsRVCKp+fVrMVwhCvxgI2dpqrRWS2YQQhBKWl156qdtnn33c5z//+b4nlJZAXnnlFad/rHyuWzbVXb9s07G9nOP2W+2O32+Ve23e8WN7DTJ82sLrxtr+XsafetlfVvHH8QIXn77Srbnharfm+qvH0fzC5inHneSmfO6ksbW/yXDiKr07iav0PqhbQL7KzyelRdRaefjGYq21xRZbOP0T65PNM4SjWiF88cUXi62i2naq5w4322yzViwlBh955JFWbceh0c2Pbu1uXrH1OJjaaOORu7/gjtztBTf97+eP7TXI8JX/dMFY29/L+L+7acPnecfpQv/56IfcprcscVNv+d44mb2eravmHutWzz1mbO1vMpy4Su9O4iq9D+oWkK/y80lpEbVWHr6xWGvtueeeE1MQjuIZwlIM6p2FOkhmq622yiNSE1jBltEE0BuGtLqNgS1Y6ePL4hYs4oq4CkGAuApB1a9Pi/lKBKi1/OIgVGurtVYoXk39ZrNCqFNGb7vtNnf22We7HXfccZ2tg04ZLRu+/vrrxXsMV65cWfQxkcUgSSrmT6j/WFaTFAVW+hizWGARV8RVCALEVQiqfn1azFfUWn4xELK11VorJLN639kIwscff7w4TfSoo45a7z2El19+uXv66afd+eef77bccstGNqtXry7eV6hTSvXOQb2gfqJ/mLXKIwKsJikKrPTxZbHAIq6IqxAEiKsQVP36tJivEIR+MRCytdVaKySzbAWhXkIv8afn+GbNmuV22GEH99BDD7n777+/eL/gEUccUbw6YsWKFW7x4sXFC+wPOuig4uX11157rbvvvvvcIYccUnyv/tluu+3We7dhTMCpxkIQpiK//rhWkxQFVvr4slhgEVfEVQgCxFUIqn59WsxXCEK/GAjZ2mqtFZJZtoJQhmmlb8mSJW7p0qVuzZo1btq0acVq4Zw5c9adFLp8+XK3aNEid9hhh7nDDz+82CJ6wQUXuJdffrknN606Vl9aHxNwqrEQhKnIIwjzIN/fih/9w+buxUUL3IuLF4yDuY02WiywKNzThyNxld4HdQvIV/n5pLSIWisP3yAIu/shmy2j3S+FHqoESFJ5xIPVJEXhnj6+KNzT+4DCPT8fNFlEvkrvJ4v5ihXC9HFVWmC11opJGEEYk3bEsRCEEWH3GcpqkqLASh9fFgss4oq4CkGAuApB1a9Pi/kKQegXAyFbW621QjKr940gjEk74lgIwoiwEYR5wPawgi1YHrAiNqVwjwi7x1AWC3fiirgKRYBaKxRZv34RhH68mlojCLszzLIHklQebrGapCiw0scXhXt6H9QtYKIhP5/IIvJVer9YzFesEKaPq9ICq7VWTMIIwpi0I46FIIwImxXCPGB7WEHh7gErYlMK94iwWSFMD7ulBeSrlqASNKPWSgC9YUgEYXc/IAi7M8yyB5JUHm6xmqQo3NPHl8UZd+KKuApBgLgKQdWvT4v5ihVCvxgI2dpqrRWSWb1vBGFM2hHHQhBGhM0KYR6wPaxgxt0DVsSmFO4RYbNCmB52SwvIVy1BJWhGrZUAOiuEQaAjCINgTd8pSSq9D2SB1VkrCvf08WVxxp24Iq5CECCuQlD169NivmKF0C8GQra2WmuFZMYKYUy6CcdCECaEXxnaapKiwEofXxYLLOKKuApBgLgKQdWvT4v5CkHoFwMhW1uttUIyQxDGpJtwLARhQvgIwjzg97GCLVh5uojCPb1fLBbuxBVxFYoAtVYosn79Igj9eDW1Zstod4ZZ9kCSysMtVpMUBVb6+KJwT++DugVMNOTnE1lEvkrvF4v5ihXC9HFVWmC11opJGEEYk3bEsRCEEWH3GcpqkqLASh9fFgss4oq4CkGAuApB1a9Pi/kKQegXAyFbW621QjKr940gjEk74lgIwoiwEYR5wPawgpUcD1gRm1K4R4TdYyiLhTtxRVyFIkCtFYqsX78IQj9eTa0RhN0ZZtkDSSoPt1hNUhRY6eOLwj29D+oWMNGQn09kEfkqvV8s5itWCNPHVWmB1VorJmEEYUzaEcdCEEaEzQphHrA9rKBw94AVsSmFe0TYrBCmh93SAvJVS1AJmlFrJYDeMCSCsLsfEITdGWbZA0kqD7dYTVIU7unjy+KMO3FFXIUgQFyFoOrXp8V8xQqhXwyEbG211grJrN43gjAm7YhjIQgjwmaFMA/YHlYw4+4BK2JTCveIsFkhTA+7pQXkq5agEjSj1koAnRXCINARhEGwpu+UJJXeB7LA6qwVhXv6+LI4405cEVchCBBXIaj69WkxX7FC6BcDIVtbrbVCMmOFMCbdhGMhCBPCrwxtNUlRYKWPL4sFFnFFXIUgQFyFoOrXp8V8hSD0i4GQra3WWiGZIQhj0k04FoIwIXwEYR7w+1jBFqw8XUThnt4vFgt34oq4CkWAWisUWb9+EYR+vJpas2W0O8MseyBJ5eEWq0mKAit9fFG4p/dB3QImGvLziSwiX6X3i8V8xQph+rgqLbBaa8UkjCCMSTviWAjCiLD7DGU1SVFgpY8viwUWcUVchSBAXIWg6tenxXyFIPSLgZCtrdZaIZnV+0YQxqQdcSwEYUTYCMI8YHtYwUqOB6yITSncI8LuMZTFwp24Iq5CEaDWCkXWr18EoR+vptYIwu4Ms+yBJJWHW6wmKQqs9PFF4Z7eB3ULmGjIzyeyiHyV3i8W8xUrhOnjqrTAaq0VkzCCMCbtiGMhCCPCZoUwD9geVlC4e8CK2JTCPSJsVgjTw25pAfmqJagEzai1EkBvGBJB2N0PCMLuDLPsgSSVh1usJikK9/TxZXHGnbgirkIQIK5CUPXr02K+YoXQLwZCtrZaa4VkVu8bQRiTdsSxEIQRYbNCmAdsDyuYcfeAFbEphXtE2KwQpofd0gLyVUtQCZpRayWAzgphEOgIwiBY03dKkkrvA1lgddaKwj19fFmccSeuiKsQBIirEFT9+rSYr1gh9IuBkK2t1lohmbFCGJNuwrEQhAnhV4a2mqQosNLHl8UCi7girkIQIK5CUPXr02K+QhD6xUDI1lZrrZDMEIQx6SYcC0GYED6CMA/4faxgC1aeLqJwT+8Xi4U7cUVchSJArRWKrF+/CEI/Xk2t2TLanWGWPZCk8nCL1SRFgZU+vijc0/ugbgETDfn5RBaRr9L7xWK+YoUwfVyVFlittWISRhDGpB1xLARhRNh9hrKapCiw0seXxQKLuCKuQhAgrkJQ9evTYr5CEPrFQMjWVmutkMzqfSMIY9KOOBaCMCJsBGEesD2sYCXHA1bEphTuEWH3GMpi4U5cEVehCFBrhSLr1y+C0I9XU2sEYXeGWfZAksrDLVaTFAVW+viicE/vg7oFTDTk5xNZRL5K7xeL+YoVwvRxVVpgtdaKSRhBGJN2xLEQhBFhs0KYB2wPKyjcPWBFbErhHhE2K4TpYbe0gHzVElSCZtRaCaA3DIkg7O4HBGF3hln2QJLKwy1WkxSFe/r4sjjjTlwRVyEIEFchqPr1aTFfsULoFwMhW1uttUIyq/eNIIxJO+JYCMKIsFkhzAO2hxXMuHvAitiUwj0ibFYI08NuaQH5qiWoBM2otRJAZ4UwCHQEYRCs6TslSaX3gSywOmtF4Z4+vizOuBNXxFUIAsRVCKp+fVrMV6wQ+sVAyNZWa62QzFghjEk34VgIwoTwK0NbTVIUWOnjy2KBRVwRVyEIEFchqPr1aTFfIQj9YiBka6u1VkhmCMKYdBOOhSBMCB9BmAf8PlawBStPF1G4p/eLxcKduCKuQhGg1gpF1q9fBKEfr6bWbBntzjDLHkhSebjFapKiwEofXxTu6X1Qt4CJhvx8IovIV+n9YjFfsUKYPq5KC6zWWjEJIwhj0o44FoIwIuw+Q1lNUhRY6ePLYoFFXBFXIQgQVyGo+vVpMV8hCP1iIGRrq7VWSGb1vhGEMWlHHAtBGBE2gjAP2B5WsJLjAStiUwr3iLB7DGWxcCeuiKtQBKi1QpH16xdB6MerqTWCsDvDLHsgSeXhFqtJigIrfXxRuKf3Qd0CJhry84ksIl+l94vFfMUKYfq4Ki2wWmvFJIwgjEk74lgIwoiwWSHMA7aHFRTuHrAiNqVwjwibFcL0sFtaQL5qCSpBM2qtBNAbhkQQdvcDgrA7wyx7IEnl4RarSYrCPX18WZxxJ66IqxAEiKsQVP36tJivWCH0i4GQra3WWiGZ1ftGEMakHXEsBGFE2KwQ5gHbwwpm3D1gRWz6/7d35sF2FGUf7pgQIQQCQpQ1sgUFFVkEl4AsKgiIEVQkgAIKJJKyyl1cy7IsS0tL/cOgIQIuERFDRAirKLIICES2QEABWUVA9h1Zvnqm7PtNDnPunbnnznLmPFNFAUlPT8/T7+l+f/2+3aPjXiFsI4T1w87ZAsernKBqKKavVQN0I4SlQFcQloK1/kodpOrvA1rQ1lUrHff67auNK+7alXZVBgHtqgyqxeps43hlhLCYDZRZuq2+VpnMjBBWSbfGZykIa4SfenRbBykdrPrtq40OlnalXZVBQLsqg2qxOts4XikIi9lAmaXb6muVyUxBWCXdGp+lIKwRvoKwGfCHaYUpWM3sIh33+vuljY67dqVdlUVAX6ssssXqVRAW45VV2pTR3hk2sgYHqWZ0S1sHKR2s+u1Lx73+PuhsgQsNzesTWuR4VX+/tHG8MkJYv13FFrTV16qSsIKwStoVPktBWCHsYR7V1kFKB6t++2qjg6VdaVdlENCuyqBarM42jlcKwmI2UGbptvpaZTLrrFtBWCXtCp+lIKwQtoKwGbALtMJITgFYFRbVca8QdpdHtdFx1660q7II6GuVRbZYvQrCYryySisIe2fYyBocpJrRLW0dpHSw6rcvHbmBT6UAACAASURBVPf6+6CzBS40NK9PaJHjVf390sbxyghh/XYVW9BWX6tKwgrCKmlX+CwFYYWwjRA2A3aBVui4F4BVYVEd9wphGyGsH3bOFjhe5QRVQzF9rRqgZzxSQdh7PygIe2fYyBocpJrRLW0dpHTc67evNq64a1faVRkEtKsyqBars43jlRHCYjZQZum2+lplMuusW0FYJe0Kn6UgrBC2EcJmwC7QClfcC8CqsKiOe4WwjRDWDztnCxyvcoKqoZi+Vg3QjRCWAl1BWArW+it1kKq/D2hBW1etdNzrt682rrhrV9pVGQS0qzKoFquzjeOVEcJiNlBm6bb6WmUyM0JYJd0an6UgrBF+6tFtHaR0sOq3rzY6WNqVdlUGAe2qDKrF6mzjeKUgLGYDZZZuq69VJjMFYZV0a3yWgrBG+ArCZsAfphWmYDWzi3Tc6++XNjru2pV2VRYBfa2yyBarV0FYjFdWaVNGe2fYyBocpJrRLW0dpHSw6rcvHff6+6CzBS40NK9PaJHjVf390sbxyghh/XYVW9BWX6tKwgrCKmlX+CwFYYWwh3lUWwcpHaz67auNDpZ2pV2VQUC7KoNqsTrbOF4pCIvZQJml2+prlcmss24FYZW0K3yWgrBC2ArCZsAu0AojOQVgVVhUx71C2F0e1UbHXbvSrsoioK9VFtli9SoIi/HKKq0g7J1hI2twkGpGt7R1kNLBqt++dNzr74POFrjQ0Lw+oUWOV/X3SxvHKyOE9dtVbEFbfa0qCSsIq6Rd4bMUhBXCNkLYDNgFWqHjXgBWhUV13CuEbYSwftg5W+B4lRNUDcX0tWqAnvFIBWHv/aAg7J1hI2twkGpGt7R1kNJxr9++2rjirl1pV2UQ0K7KoFqszjaOV0YIi9lAmaXb6muVyayz7tYIwnvuuScsXrw43HnnneHFF18MU6dODTNnzgzTp0+vkmdjnqUgbEZXtHWQ0sGq377a6GBpV9pVGQS0qzKoFquzjeOVgrCYDZRZuq2+VpnMWikIEYMLFiwIkyZNCjNmzAgTJkwIl1xySbj//vvDoYceGjbbbLMqmTbiWQrCRnRDaOsgpYNVv3210cHSrrSrMghoV2VQLVZnG8crBWExGyizdFt9rTKZtVIQLlmyJFx55ZXhyCOPDOutt17yjg899FA49thjw7rrrhsOOuigMH78+Cq51v4sBWHtXZA0oK2DlA5W/fbVRgdLu9KuyiCgXZVBtVidbRyvFITFbKDM0m31tcpk1jpB+Oyzz4bjjz8+EXxEA1daaaXkHUkbXbhwYbj33nvDnDlzwuTJk6vkWvuzFIS1d4GCsBldkNkKD2loZufouNffL2103LUr7aosAvpaZZEtVq+CsBivrNJ9v4fw0UcfDcccc0zYcMMNk0hg+jr33HOTyOHcuXPDlClTeqfVRzU4SDWjs9o6SOlg1W9fOu7190FnC1xoaF6f0CLHq/r7pY3jlRHC+u0qtqCtvlaVhPteED7yyCNh3rx54dWvfvVLBOF5550XLrzwwnD44YeHadOmVcm19mcpCGvvAiOEzegCI4QN7ofOpum4199ZbXTctSvtqiwC+lplkS1Wr4KwGK9WRggVhNlG4CDV+49jLGpo6yClgzUW1tFbHTruvfEr424jhGVQ7b1Ox6veGfZaQxvHKyOEvVrF2N3fVl9r7AiNXJMRwv8xWrp0aZg9e/bIxCxRCYFx418eXnz+mUqe5UMk0I8EJo4L4dkX+7HltrnJBLSrJvdO/7ZNu2pm3+lrNbNfaNX8+fPDdtttV1kD+14QjtUeQgQh/3hJQAISkIAEJCABCUhAAhKoiwBiUEFYgH48ZZRbPvrRj4aJEycmdw/6KaMFEFpUAhKQgAQkIAEJSEACEhhQAn0fIaTfzjzzzHD55Zev8B1CPkpPuHWTTTYJs2bNCuPGjRvQLva1JSABCUhAAhKQgAQkIAEJZBNohSCM4m/ChAlhp512SqKEF110USCd9LDDDktOIPWSgAQkIAEJSEACEpCABCQggRUJtEIQ8kp8gH7RokXhzjvvTNJFp06dGmbOnBmmT59un0tAAhKQgAQkIAEJSEACEpBABoHWCEJ7VwISkIAEJCABCUhAAhKQgASKEVAQFuNlaQlIQAISkIAEJCABCUhAAq0hoCBsTVf6IhKQgAQkIAEJSEACEpCABIoRUBAW42VpCUhAAhKQgAQkIAEJSEACrSGgIGxNV/b/iyxfvjz8/ve/Dw8++GDYcsstw8EHHxw4OXa4iwOEzj333HDzzTeHgw46KKyxxhr9D8I3qJzAf//73/C73/0uPPnkk+GAAw4IK6+8cuVt8IESkEB3Ahwc95vf/Ca88Y1vDDvvvPOYorrjjjvCT3/60/D2t789vPOd7xzTuoer7JFHHgnz5s1LTkJn/vIansCvfvWrcPvtt4e5c+eGKVOmhFtuuSUZt9/97neH17/+9V1vlnMITz/9dDjppJMSH2mfffYJ48ePz2Vu3Hf88ccnZfnWt3NjLmx9WUhB2JfdVm2jq5gs77nnnrBgwYIwadKkMGPGjLDuuuuGjTbaaMQXRRAyIdx0001h9uzZ4RWveMVL7sHZ//nPfx5uu+22cOihh4bNNttshTKIyZ/97GfJibSI0LwD5YiNs0AjCOSx32gjzzzzTDLprbLKKo1ou43ojUB0BPn3/vvvH7bbbrvMChlHfv3rX4err746ERw6571x77wbpxLB9bKXvewlTiVOPQ7nnnvuGXbcccehW59//vnwy1/+MvznP/8Jc+bMCY899lhSxw477BD22GOPMW1gnjFiTB/4v8qqEiosdJ1yyimBRdcXXnghTJs2LXzoQx8Ka6211rCvFdv38MMPZ5Zjjq5SJHQKwhtvvDGxkfe///1h2223HUhB+Pjjj4ezzz47XHfddeGpp54KK620UnjDG96Q/EbWXHPNISZPPPFE8vtBSDO+US7PpSDMQ6kdZRSE7ejHUt+iisny4osvDmeddVYyuWy66aZj/j58juS4444LG2ywQTjkkEOGBkMGO8Qiq89HHHFEIkS92kWgCvttF7H2vE3aoWUhiO/SZjlCDzzwQPjJT34SKK8gLKf/oyBB3K299tpDDznzzDPDn//85yQr5MMf/vDQghyOLn1C2fSfl9G6usaIKgQhwhohxaIpkVUEwfnnn58svjLnDbf4FdvHPW9729tegn7y5Mlhk002qWwRtVMQ5rWFKjjnbctYlrvvvvuSxRQWS7baaqukL/75z3+GZcuWJdlVLIAj/nu5FIS90OuvexWE/dVftbS2isnyvPPOCxdeeGE4/PDDex7AsiARAfjjH/8YeM5+++2XrDJzXX755WHx4sVh9913D7vttlstfH1ouQSqsN9y38DaR0sgOoI4TC9/+cvDkUceGdZbb72XVMfYc8YZZ4Rx48Ylq+tGCEdLvPt9V1xxRTLWsiD32te+NikYnU0W5EhF+/jHPz6U9h9/t7vuumvgnzKvusaIKoRKfAbRvFmzZiU2TiScvhhpvq2ifUX6VUH4/7RiVstdd92VLHSRdhyv+++/PxGKq622Ws8RXAVhEQvt77IKwv7uv0pa3zlZdhsguk0eDz30UDjttNOSFUrSVTbccMPwgQ98ILzqVa9KVuTZQ5FOScExiBMV5f/2t7+Fc845JynLqib7PFjpjKmdeScJ0ikYJEmfYWUUkXjssccGVjnTaYKkXpCGwqo0zmG8yhatlXTmAD4kj7PnpNdOw4jjy/rrr5+snLMQtNdee63wsowLpKtzMd5MnTp1BUHI+MX4w7iAE0a0hPTGbbbZJnGuo+0wnrzmNa9JFrbWWWedIUeMdHicb7IUuGjL+973vmQcjBepyuyFXrp0aTI+Mc7ttNNOyViXjmimx1IiP6T8sZhFVJO2NPnCcYUzWwJoM9e///3vMH/+/PC6170uXH/99UkaYxSLCMhTTz11KGuk2+84zZeUVPpg3333DauvvvoQjqw+wA5iNkpW3fQn6axkrtx9991JXem5i/9Pz3lbbLFFUpY/Y055z3veM2QjlKW+q666KixZsiQQ/YxRt0suuSTZHpFehBjpneJcRFog97Pg0U3cdQpC2sL9LIYSrR0ubbSIIMxjw3FuhQ3/DXe2aTDP8tvit3PRRRcN/QZI8cZWWMzh6pzrs+bqIpyb/HsZqW2MZ2Q9EbntHNO4F5bYY1yAyZrj8th4t7lxpHFxpPb7980joCBsXp80rkW9CEIOiMEJQLzhCJDGwIDPhIgoQxSS287g9de//jVZwcRhWnXVVZP9JkT1SG9hfwDpEDgVl156aXjTm96UTPo4QXkFIWDjfsG3vOUtCefLLrvsJfsKFYSNM8GeGqQg7AlfX98cHVocS6JQ/MNe47RYwOk/4YQTEpF3zTXXDO2x4cXj+IXjhEBjsYoFKpwxxioc2egwYWc4roxTpKYj5v71r38ldfM87udi/Hv00UeHVvVj2jr3v/Wtb03Gv1tvvTURhwg9Fs8YP3H6EU/PPvtssiAW28KYxiER6f13Tew0hC5zAUIopoAi+kgZ5f9PP/30RKAhFrhIMf373/8+FDXM+h1zwAh8mUeYE2BzwQUXhIkTJyb9TIQk7k9HpKX7gL2JH/nIRxIBmlU3UbTf/va3SX9uvfXWST9TNwKduYvDOaJ98Xf0Mf3HvPWXv/wl6eO0SKO+k08+OWkrTjw8oi2k05TzvBOC7g9/+ENiF9gaCxDYRJa4Y+GA92C/HaKTvfSk6BJ1fcc73jHsQkJeQZjXhuPcih9AKjC2jl/AvzkL4Morr0wY8k5xrod/3OaRRxDm5dzE30iRNuEX8c/HPvaxFaKDsY5o04wLiOosYZfHxrPuyzMuFnkXyzaDgIKwGf3Q6FaMVhDGiYgJiAk0TlakM+DYsKLKZnCurOhbfC6TOCe/If5wzHAgmDiY8JkIiwjCeAgNq6P895vf/OYhYRk7QUHYaHMs3DgFYWFkrbkhOrQ4leyxWbhw4ZCQ4yUZAxAeCDz22+A4x0MX+HsWn3DuOXkWJ5ULR5/xi0giQobIBpkH7OdJp27FvVsIElJV4wEP8X6cYEQlApM2IPziwRgxxf1Pf/pTEkFhfx0RtF/84hfJPQgULhbTyHJgHxhZDgihpl7x4B5+j0cddVQi1jjIh+wQ2k7KLoKd/+aCKeKLfuHf3eYh6k1neMRFP06exBnOcpzpK/Ynbr755knfdtaNsOREU/owferwDTfckGSPsO1g++23HxKECDPmuHioWTwoh3kL4UU/8TyEECKRBU+u2A6EMGItHW0e7p2iIHzXu941oqjjOdGBZ68sCwkzZ85MbG2kqHJeQcjiRR4bjnMrCzRxoSP+po455phEGGLvca5nkYC6YcvvbyRBmJdzU38jRdrFiaHYeuee3FhHZ991CjsWLvLYeJYgzDMuejhfkd5sRlkFYTP6odGtGK0gZKL/8Y9/nEy6UfjxojhQnOrJv+MJZVmCkD/DGYvCL0JipZODYA488MBkhb6IIKQO0n9iihgTDZNQ+lIQNtocCzdOQVgYWWtuSDtFOPH87ons4HzjsMTDZIjQENHDKSUtcLg9hJ0OUhQv/Dt94iIRKERAeuErgmWRjPGPfT8nnnji0EmaRLHi1Xl/TBEju4FUwbynBDapMzk8jNRYohosEMKHCB1RQaKFpObi4HLxd6T4xvTSzt9x/H/+Ph0djYfRcEAY/RjFyt577z0UwetkkmeM4J7Oct0EE3MfWyFYcEQUEvUjva/zsxad9+d9pyLbFxDMLICybQObixG3PCcpD3fKKL8jPv+AzaZPgx3OhrvNrem0bRZZ0qdjpvtqJEGYl3OTfhOjbctIfs9IgrDb5yPy+nud7XbbxWh7sjn3KQib0xeNbUneAaLb5MZAkXWlj6zOmuAY8Ejh6nbFPX7pgZE2cLRyfGZ6PyL1sOLLqhgTExcr7emVSv5MQdhYUxxVw/I4e05mo0Lb+Js6xyTGGURJPFyGVPUoUIjuZH0Tjggf0SsEGQ51vOL41U0Q9mp30SZjlIwVfdpPxIv/RrgSaUHMxj1WTe+Q6LAj4hBscWEPUch+QqKdbAXgneM+7rinsJNnHKe7vXNMw2RvG9Er5hIidHxeCG5EXWMUI6uv2E9KSh1RWsQ5/x8v2o/Q6yYI458jaCnXbU7pvD/vOxURhDEtkJRaFj/ZlxlTkWM6LXNger98fM/hThklGs1iL3Nqt+/Uddpw/ExE5/58nkd6MFEvonwsFvBdQdJH0+JwJEGYl3PTfyd52tdrhBDfKI+Nd5sbRxoX/V5hnl5sVhkFYbP6o5Gt6VUQMgFnfTQ2fWR1N0H4j3/8I1khzlrN3HjjjZPV/vQkgSNBGgWTFBcTPsfNc0hDFHukKcVT63Cu4l6gCF9B2EgzHHWjenXMR/1gb6ydQKfDzZ4+RAeOOul27D/jItWTPV2dgpDUP0QL4ov9VjiqpBPijDG2pNMbqScdIezV7uK3+xB7MW2SZ5BySvoojj4H1eCYk9YYhVPt0IdpQIzecdIrKbe8Q9zTGR1P9tiRThoPPYmfqOgmCIkOpg/oiY9HSMRv2RIlI20SUcj4jjPL3IEwQSR11k15DuQgQ4X9fqSH0g/YD/NHjPSVJQhHeqe8gjDyZn8jNo4gjqdtI1RJwyRCzR69rM895UkZHW4xrdOGhxOE9BsLLsz52AUCkfthwf5efm8Kwv//cfW6hxB7zmPjWf2bZ1xUEDZ5JM5um4Kw//qstBazcs7BLjgX6TTK0QrCmPKEo0LK6HD7FbImOE5jY69gt6PiI4iRUidiuXgoA6KRfRysjrEXiCseQBBFo6eMlmZmlVfcq2NeeYN94JgR6HRo474+TshD4HHIB/upiBhlOb8IPyKD6c8h5E0ZjWmDRGPiQSnxxUiRY/zBKWNfY/z4+nDpdtzz3HPPDR24RV3xO2SIm6bvIaS98WPzjMWMwwiV+CkE/p4xH0HAAl7cGxj3RXb+juM+PdJnEWhZF3Ug9LmoM85B0aElSpi1hxDRTfow33BLty9vymhnhDBGRjs/odFpc3neiXfJKwjjya5xH37sg0WLFiXiGHujHzoPWoos8wjC2Kd5bLjbYitCMJ6uG1Oh+TP29HI6ed49hHk5j9kAU2NF0VY4lGc0p4yysJXHxrMEYZ5xUUFYo3GM8tEKwlGCa+Nt7LXAQSJlJ57CGScfTjSLx0MzyeLEMNmkHaW4+k5EkL0bDOgIK8rhrMRDGaiTPTSsAseDZrImOBwDVvBx1mgTaVJcOEbcz/Hi/FkeQRgPo2HFNx0RZCWSFFJWIRlUcRiy9iHEwyeuvfbaEb/d1Ebb6Od3UhD2c+/11vYsh5aDQRgzEAjxNEqESVZZyjHWsFcK0cXFvkP2InLPcBHCOP5RPu1wkxJHWjsRLMZJxqA8B3JQBoc6vUAWnXGc6XR0sjdq5d5NZIM0Xa54OEt8Yowg8f+kC6aFdOfvOB4gwtgMk3hyLP9PPezPRFywXx1xnu6DeOIp0Uf6oJvQI/IYDzmhTRwAhEhhMaFIymjcIxejyjHjpXPOzPNO2G1eQdgZIYxii/dnTyMRZqJv3b7zmEcQwqXooTKdKaPxXADakhb37CvlYJl4WutIEcK8nMu18GpqL/odwk5hRyo1GREj2XiWIMwzLioIq7GDsXyKgnAsafZ5XTGCxup5/MxDPP6clVLSSuJEFsUj6ZiUZXWQk6cYPNIfdo5HaJOqwiolkzZ1MrFyTDaTatwb0/lhepwdVjIpy3eq+IdVLUQdK+UcTEDaUR5BGE+eQ6wywce9IzwDcctqGw4VKUZxUuGddtlll0S40gbeJZ4SBw+v/iAQnb1uqcs45pxW220fTH+8pa3MIpDl0MbfNwtVOJ9RdGSVjeMcaYwIFE5IZizAoR5pDyHtieNf+rMTfDeOMTaeSJr3yH6cd5x4HC3GUoQB0RMEJe+RFSVoolXEyEYU4/z24hUPIuPfcQEy/l3Wwk78xAD7P4mUUCfptHBBbLKYiIgmzTN+7oH5hvtYcPzgBz+YlOmsO0aSWTxgPmOeW758eSI0iewW3UPIO2R9DoGsHObd9JyZ553yCkKeyx5IBDhbLOIptvHTKfw941/6hNS0zeQVhHltuFuEMOt+bIDPfNC3tA/fYyRBWIRzE38bRdsUMwSwIU5R5sAgMhqWLVuW+CqkmkdfpVPYsTgAz5FsPEsQ5hkXFYRFe7P+8grC+vugUS0gVYbPOsSPMDMIk/KEs5H+gTNhMljzPSMGDI5qZ5WRD+/GU/zii3GUOCecMVDFjykjBDnQJUb9uk1wlEcA8r0mJicGMSZP0oTiZvORBGH8ID0r9UwsHGaQvqKjhWMSRS9tJlqK04h4JBrJHgsm1m4fAG5UR9qYIQLR2et2uBH2TUqzgrB9RtPNoWW8YexiUQlHmSurbNZHrvmcAU4UdkXkkHFxONvp/Cg6K/KIlfQ4lOej3rQxPZayKMa4izhEDPXLMe9R9NH2zqhmjHgipDtPl+4W6UdgMmfFj8ez3YFIE+N1OkU0lqFPyUxB1PHbp0xW3fQJhwmxbQERSL8xb7FIiZONYGW+zDqIqDNllL7LsqVuc+ZI71REEPJc0kOZu5gDeV8io7vttlsyh7JHFmZE7Tqd+LyCkPfLY8PdBGHW/XGux/eI0d88grAI5zaMeESBzz777MRnw9fJ8pF4zyxhl8fGKdM5vuUZF2NGRRsYD8o7KAgHpad9TwlIQAISkIAEJCCBgSPgSdoD1+WFX1hBWBiZN0hAAhKQgAQkIAEJSKA/CMQTXzlIiGhwv2QU9AfddrRSQdiOfvQtJCABCUhAAhKQgAQksAIBDsYipZRzHuIBeiKSQCcBBaE2IQEJSEACEpCABCQggRYS4DMRnO/AoTOcsh73ZLbwVX2lHggoCHuA560SkIAEJCABCUhAAhKQgAT6mYCCsJ97z7ZLQAISkIAEJCABCUhAAhLogYCCsAd43ioBCUhAAhKQgAQkIAEJSKCfCSgI+7n3bLsEJCABCUhAAhKQgAQkIIEeCCgIe4DnrRKQgAQkIAEJSEACEpCABPqZgIKwn3vPtktAAhKQgAQkIAEJSEACEuiBgIKwB3jeKgEJSEACEpCABCQgAQlIoJ8JKAj7ufdsuwQkIAEJSEACEpCABCQggR4IKAh7gOetEpCABCQgAQlIQAISkIAE+pmAgrCfe8+2S0ACEpCABCQgAQlIQAIS6IGAgrAHeN4qAQlIQAISkIAEJCABCUignwkoCPu592y7BCQgAQlIQAISkIAEJCCBHggoCHuA560SkIAEJCABCUhAAhKQgAT6mYCCsJ97z7ZLQAISkIAEJCABCUhAAhLogYCCsAd43ioBCUhAAhKQgAQkIAEJSKCfCSgI+7n3bLsEJCABCUhAAhKQgAQkIIEeCCgIe4DnrRKQgAQkIAEJSEACEpCABPqZgIKwn3vPtktAAhKQgAQkIAEJSEACEuiBgIKwB3jeKgEJSEACEpCABCQgAQlIoJ8JKAj7ufdsuwQkIAEJSEACEpCABCQggR4IKAh7gOetEpCABCQgAQlIQAISkIAE+pmAgrCfe8+2S0ACEpCABCQgAQlIQAIS6IGAgrAHeN4qAQlIQAISkIAEJCABCUignwkoCPu592y7BCQgAQlIQAISkIAEJCCBHggoCHuA560SkIAEJCABCUhAAhKQgAT6mYCCsJ97z7ZLQAISkIAEJCABCUhAAhLogYCCsAd43ioBCUhAAhKQgAQkIAEJSKCfCSgI+7n3bLsEJCABCfQVgSuuuCIcffTR4dvf/nbYfvvtc7d9tPflfoAFJSABCUhgYAkoCAe2631xCUhAAoNJ4Ic//GE4/fTTw5577hk+9alPhfHjx2eCQIR96UtfChtssEH4/ve/H9Zcc82egY1W2I32vp4bbAUSkIAEJNB6AgrC1nexLygBCUhAAmkCURCutdZa4Xvf+16YNm3aSwA9//zz4Qc/+EE466yzkr9XEGpDEpCABCTQVgIKwrb2rO8lAQlIQAKZBBCECL0XXnghfPrTn04ihZ3XHXfcET772c+Gxx57LKyzzjoKQm1JAhKQgARaS0BB2Nqu9cUkIAEJSCCLAILwtttuCxMmTEj++hvf+EaYNGnSCkVPOumksHjx4mSf3w033LCCIHzmmWfCySefnKSdPvDAA4FI44EHHhj22muvMHHixKF6KLdw4cJwyimnBCKO22yzTdhhhx3CvHnzXrKH8K677go/+tGPwlVXXZWksO66667hiCOOCGussUZSnymj2rIEJCABCZRFQEFYFlnrlYAEJCCBRhJAEN53331hl112Cfz3t771rbD11lsPtfWJJ54IX/nKV8L6668fNtpoo3DGGWcMCcKnn346KX/11VeH/fffP2y66abhuuuuC6eeemrYe++9w+zZsxOh+dxzz4X58+eH0047Lbz3ve8N22677VA5hGL6UJmbb7452as4ffr0sMceewSeceKJJ4ZVV101edaUKVMUhI20JBslAQlIoB0EFITt6EffQgISkIAEchJABC5btiwRfQizLbfcMnziE58I48aNS2pA7H3ta19LIoe33nprEgmMewgvvvjiRKR9+ctfDjNmzEjKv/jii4kgXLBgwZC4vP7668PnPve5cPDBB4dZs2YN1X3++eeHb37zm0OCEPHHc0hf5ZkxUklU8otf/GKYO3du2H333RWEOfvWYhKQgAQkUJyAgrA4M++QgAQkIIE+JoAgvOaaaxKRd8455yT7Cb/73e+GV77ylUlqJ4fJ3H333YlwO+GEE8LSpUuTsquvvnpyCM3tt98evvOd74TVVlttiMK9994bPvOZz4Sdd945SfVctGhREuWjXqKI8epM/bzlllsS4ThnzpxE+MWLvYtf+MIXwuabbx4++clPKgj72N5sugQkIIGmE1AQNr2HbJ8EJCABCYwpgbQgluoe3gAABKdJREFUfPDBBxNBhojjcJl4mMx+++0XDjjggCSlNIrHVVZZJYnmcRHNW3nllYfaFSN9/BmRPfYJxvvSn6voFITx/7u94D777KMgHNPetzIJSEACEugkoCDUJiQgAQlIYKAIpEVe3Kf3+OOPJ2LvggsuSKKC8XMUeQXhU089Fb7+9a8n+/5GIwgPOeSQZA9h57X22msnf+6hMgNlor6sBCQggUoJKAgrxe3DJCABCUigbgJpkUf0jn2BpHZ+9atfDZwuymcm4gfr02WLpoxSF8KSg2ni1Snsli9fHj7/+c+Ho446KvPzF93uq5uhz5eABCQggfYQUBC2py99EwlIQAISyEGgUxA+/PDD4eijjw5PPvlk4L+JFMZTR7PEY55DZW666aZE6BH523fffYcOlWG/IiIxnjLKXkFOGGXvIvXGz0xwUM21116b7D+cPHmyEcIc/WoRCUhAAhIYHQEF4ei4eZcEJCABCfQpgU6Rx2sQzeOU0K222io5TIbUT67Osr1+dmLJkiWB9FLEH9845LrssssSEbrxxhsH9i6yD/HSSy9N0lc5WGbHHXdUEPaprdlsCUhAAv1AQEHYD71kGyUgAQlIYMwIZAnCeNon3xbkMJl4ZZXt5cP0fLyeOtlnGAUhz7rxxhvDcccdl0QFuRCmhx12WNhiiy2S6KJ7CMes+61IAhKQgAQ6CCgINQkJSEACEpCABCQgAQlIQAIDSkBBOKAd72tLQAISkIAEJCABCUhAAhJQEGoDEpCABCQgAQlIQAISkIAEBpSAgnBAO97XloAEJCABCUhAAhKQgAQkoCDUBiQgAQlIQAISkIAEJCABCQwoAQXhgHa8ry0BCUhAAhKQgAQkIAEJSEBBqA1IQAISkIAEJCABCUhAAhIYUAIKwgHteF9bAhKQgAQkIAEJSEACEpCAglAbkIAEJCABCUhAAhKQgAQkMKAEFIQD2vG+tgQkIAEJSEACEpCABCQgAQWhNiABCUhAAhKQgAQkIAEJSGBACSgIB7TjfW0JSEACEpCABCQgAQlIQAIKQm1AAhKQgAQkIAEJSEACEpDAgBJQEA5ox/vaEpCABCQgAQlIQAISkIAEFITagAQkIAEJSEACEpCABCQggQEloCAc0I73tSUgAQlIQAISkIAEJCABCSgItQEJSEACEpCABCQgAQlIQAIDSkBBOKAd72tLQAISkIAEJCABCUhAAhJQEGoDEpCABCQgAQlIQAISkIAEBpSAgnBAO97XloAEJCABCUhAAhKQgAQkoCDUBiQgAQlIQAISkIAEJCABCQwoAQXhgHa8ry0BCUhAAhKQgAQkIAEJSEBBqA1IQAISkIAEJCABCUhAAhIYUAIKwgHteF9bAhKQgAQkIAEJSEACEpCAglAbkIAEJCABCUhAAhKQgAQkMKAEFIQD2vG+tgQkIAEJSEACEpCABCQgAQWhNiABCUhAAhKQgAQkIAEJSGBACSgIB7TjfW0JSEACEpCABCQgAQlIQAIKQm1AAhKQgAQkIAEJSEACEpDAgBJQEA5ox/vaEpCABCQgAQlIQAISkIAEFITagAQkIAEJSEACEpCABCQggQEl8H+GLaR198x23Q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6" name="AutoShape 6" descr="data:image/png;base64,iVBORw0KGgoAAAANSUhEUgAAA4QAAAIsCAYAAACqdmcMAAAgAElEQVR4Xuy9e/BdVZXvO0MIhCAGCUh4irwEFEWlkQAhAgEUfIECIg0B5Nnpun+cOtW3q+v2Pefcc+tUn66uc6tOiYqERxJoQBBQMYpggzwUMUhoUIEEEFAegkAEISFAbn2XveLKytp7r7nXno89fp9dRaH85p5zrM8Ye6zxnXOuuSatXbt2reMDAQhAAAIQgAAEIAABCEAAAhOOwCQE4YTzORcMAQhAAAIQgAAEIAABCECgIIAgJBAgAAEIQAACEIAABCAAAQhMUAIIwgnqeC4bAhCAAAQgAAEIQAACEIAAgpAYgAAEIAABCEAAAhCAAAQgMEEJIAgnqOO5bAhAAAIQgAAEIAABCEAAAghCYgACEIAABCAAAQhAAAIQgMAEJYAgnKCO57IhAAEIQAACEIAABCAAAQggCIkBCEAAAhCAAAQgAAEIQAACE5QAgnCCOp7LhgAEIAABCEAAAhCAAAQggCAkBiAAAQhAAAIQgAAEIAABCExQAgjCCep4LhsCEIAABCAAAQhAAAIQgACCkBiAAAQgAAEIQAACEIAABCAwQQkgCCeo47lsCEAAAhCAAAQgAAEIQAACCEJiAAIQgAAEIAABCEAAAhCAwAQlgCCcoI7nsiEAAQhAAAIQgAAEIAABCCAIiQEIQAACEIAABCAAAQhAAAITlACCcII6nsuGAAQgAAEIQAACEIAABCCAICQGIAABCEAAAhCAAAQgAAEITFACCMIJ6nguGwIQgAAEIAABCEAAAhCAAIKQGIAABCAAAQhAAAIQgAAEIDBBCSAIJ6jjuWwIQAACEIAABCAAAQhAAAIIQmIAAhCAAAQgAAEIQAACEIDABCWAIJygjueyIQABCEAAAhCAAAQgAAEIIAiJAQhAAAIQgAAEIAABCEAAAhOUAIJwgjqey4YABCAAAQhAAAIQgAAEIIAgJAYgAAEIQAACEIAABCAAAQhMUAIIwgnqeC4bAhCAAAQgAAEIQAACEIAAgpAYgAAEIAABCEAAAhCAAAQgMEEJmBCEDzzwgFu8eHHhwlNPPdXtu+++ptz55ptvusmTJ7tJkyb1vK6VK1e6W2+91YnFK6+8UrTbfPPN3Xvf+173V3/1V27PPfcs+hjXz9tvv+3Wrl071tcwruyxe+IQuOKKK9z999/vpk6d6s466yy38847T5yLn4BX+swzz7jvfe977vHHH3dr1qxxG2+8sfvkJz/pZs+ePXY0dA+84IIL3Msvv+x22WUXd+aZZxZxXP20uZeuWrXK/fCHPyx+B7qX6r671157uVNOOcVtsskm67rT/ejRRx91P/jBD9zTTz/t1PeUKVOKGkTt+UxsArfccksRRyHq0ieffNItWLDAKVaPOuooN3fu3IkNm6sfCYEsBKES67PPPuvuuOMO9/DDD68TNEqu2267rTvooIPchz70oSLZNn2sCsK33nrLXX/99e7nP/+5e/e73+2+/OUvuy233HIDBEoOl112mXv11Vcb+UgYnnvuuW7mzJkjCZrYnfz2t791l1xyiXvttdfcJz7xCffxj388tgmMB4EJQaCLICy/6wOKYsaH1mjbLlu2zF1zzTWFEKx+xnVStZ8gbHsvffHFF4t7ze9///v1mKj+kCAsP6pZNAGrgl+TleWHiZTRxug494YgHGfvTUzbkwtCFfm6Kf3qV78qVoB6fbbaait38sknu/e85z0bNLEqCF9//XV30UUXOQkizVKedtpp7v3vf/96168ZzAsvvLC4gamNBPQHP/hB9653vcv97ne/K2Z+NXMpQfiOd7xjLKP83nvvdVdffXVh+6677lrM/FZnasfyojAaAhkSQBBm6JQAJr300kvuG9/4hvvDH/7gNtpoI7fffvu5973vfcVI2lXSNPEYwIyRdtlPELa5l0o0qhb5xS9+Udi1ww47FJPRWjXV/VSrjuWnukKjiepZs2YV7bULZ/fdd3fTpk0b6bXR2fgRQBCOn88musVJBeEf//jHYqvnE088UfhBgkU3pp122qn4/1oOv+eee4rtGBKLSrJnnHHGBqLQqiCszkJq69a8efOKbaDVj1YPdRPTR9t8jj322OIGX/202SaT6odQvbHWZ2FLm8pZWxUxn/3sZ90BBxyQylzGhYBpAqMQhCqQDzvsMDdjxoyBrLbbbrux3bkw8OIyblC9b8yZM8cdc8wxfR9JyPhS1pnWTxC2uZe+8MIL7utf/7pTXSJxpy3T9fttOdiNN97obr/99oLZ5z//+Ql9T2qzVXcc4mfUNiIIR02U/kITSCYINRt37bXXOq3+6KNVrRNOOMFtuumm612zEvnPfvYz953vfKdY6WpK1FYFYRvnX3XVVcWM5rhuVWkjCNtwoA0EINCdwCgE4bjmou70xqeHsliVr/QoQtPOm/G5mj9b2lWYVO9FeiZL25l7fcrfyfTp0938+fPHckV1VP7tyn1UduTWD4IwN49gzyACyQThQw895BYtWlSIPG0D1OrXZptt1mivROG3vvWtYrVQM3Innnii++hHP7qu7UQWhOWNSVt8dGPSDWqcPgjCcfIWtlongCC07uE/X18XP+dKqKswqdYR/Z5t1c4lPWf4m9/8phCC43jfHaUPu3IfpS059YUgzMkb2NKGQBJBqNVB3ZAefPDB4lmw008/vdh33++jZ+Euvvhi98Ybb7h99tmnOMmrPDUTQXj/2N6YEIRtfqa0gUAcAl2EQpfvxrk6RikJWPRVV2GCIBzu99GV+3Cj5v8tBGH+PsLC9QkkEYQ6FvprX/ua0zNh2gJ69tlnD3wIWydoan+/Dk/RiZvnnXfeukNS2gjC8iRTnQy2fPly96c//akgoVXJ3XbbzR155JFOz7P0+uj7etZRP/KnnnrK6SF1rVa+853vLA560TMz/VbnNKt45513uqVLlxbHYutkMj1rozF1aqZEbv3Zv+pMbnUmsiqietlbnhTXVnCJx49//OPiqG3Zp+tty0YCX4cC6fs6xlyn1omNbNZzgYcffvh6x39XbyC97K/O0LY9YllMZcdtt9227hhwHQigZ5kOOeQQ95GPfKTxpNqqPbL3S1/60jpfl8exy1c6bEHPaPaLk0EJRjEvTr/85S+LZ1XEWX1ry5Y4KRb7vV5E17hixYriGhWPYq242Xrrrd3HPvYxd+CBB/Y8jVe2rV69utiCrdV2PTNTxmG/8dvy7/c7rK5k/83f/E0xu64T+nSohQ5s0H/Tb0mfrr9V3+vUeFdeeaXTqYuaZNJvR7/Hpk/12atPfepT7tBDDx3k8nV/9/2dlF+s81ec1ONcv9W9997bHX300QXPXh/Fy09+8pPiH/3O9dHvVK+m0W9EOzGGfe1ELJExbC4tmQzzG6jyFENt09ep2NXf0KBcXvejnoVesmRJ8aog9anXPeg+MmgsPdemA2AG+boeA23uG71Wxnq91miPPfZwRxxxRHGYWdOnujVVz+TpOnXNOvBMj4fo3r/jjju2/g0pf950003u17/+dXEPVn7ffvvti3uo+vnqV7/a87UTTbtpqqt9vYwoX2GhuqF8vdWg+25XHw4TK3Uf6b6g37YOvNHhOE2ntNf9o9pKdYryXDU/6PvVPtpw63UmQBO7um902ODNN99cvNZDfta1qFbU76OslXTvUs7+t3/7t/V+h23v08PGdGl/0/hbbLFF8doz2SmGbV47MYzf2tyTq/VQWZeVMbH//vsX+b7+WpbWP0QamiSQRBDqR64tF7o5qEj/4he/OBCuijYlCW0xVVDrplgKqEGCUAVAWej0OslUfelmqB9yvSBXIffd737X/fSnP+15Eqp+WNrK+oEPfGCDa9EpodoeWybYpotVkjvppJM22DbbdBNrc2P3EYQSJzqYRnybPmIjLnquov4uQ70uRDfJ559/vqcPdViQVoHLd5qFEIRiKzsk1nt9ttlmm6LYr79+o2qP/KfiRhMH1ePEyz5VgMjPOvzI56MY0s23V7/qS3GnrdA6pKDpnZG6McpP8levOO51jepfcXj55Zc7HdLT9NH4uolr/OqzvG1uPuqvjSDUpIne0SVBWl5DdbKj62912OuUwFL8yE8q1MWgKQ+ojdrqgKtzzjmnKEbbfIb5nZT9VvnrABDFq0RbUwz0OnhLfek3snDhwqIYb/roJGft2JCtwzwHGEMQdsmlw8ZGldWg35Da6hEITSqVExxNftTvXJMimhApP3UxNihmVOB/4QtfKHJRv0mkpvF7xWzdBsWYBILetVd/PUXZR7/7Q1Vw6Jo1GaV7uD6+MaYdRd/85jeLw+aaPprU0n1I97Gm9xCmEITD+rD6mx8UK/KR8qnOWejlIwk9PZaj+0P1U/WPJjt1UE6ve3n10Z5QglD3B50noVqrjJOqvYpzTd5L5Opeplqy6dPvPt01pjWe7sU6+Vz3gqaP8rCY6zeuT9OrXLr4bdA9eZB9skn3XZ1c7zMh0+ZeR5vxJZBEELbdmtEWa79CVAWexKBW5vTRLJMSiv5dzthrtUWrNUoi+oHUXyqrGSjNSuoHLDEhcaRZKN14lEA1SyXxoCSgB/TLU1I1noowvTpCSVY3cAlgJTO1VTLTLFhZoGvWpi4GBj0jOOjvg1YItcp06aWXFtdSHp8tG3WzVrLT9ekalIg1I63VifJTvbby6HKtmEisa8VRSV2HBimxKznq1ReaQat+BtmntoOSn169oZe0ahZMdurGpRNX5WMVXBJhjzzySOE/rRZqVlrFb/mpCkJdh9rpxnTwwQcX/tbqtOLnscceK/7W61r6xWs1hjS2YlCrgfpoFfJHP/rRuleHfPrTny5m76qf+iFMujb5QrGm+BFr/Q4Uh7rp6xqrR8erjeKwesy84lDXqfHFSMWLPvU4HMS/tLONIJR/yuJVq5q6DsWaClH9u+tvddjrrO5AED/Far2gFzvtUlC8aIu7Tjzu9W7Uqu+6/k6q/DVRoFhQXMp/YqhVKvm/9N+ee+5ZFH9V21TASQyWBZRiQ/EtQSv7NMmg57rLSRDfYl3XG1oQds2lw8ZG6UvxVZ7RvUJ5QisB8oFyikS2cnkptpuei2/yo1Z2JWSUM+W3D3/4w8VwTbYqt8ovEkbKJ8rZ+v96DU/1lQht7pttfaWVZAmN8v6mVSIJUN0rq3aUhbpWC6vitBQc5e9e+VOxp8lBTTopT/daXaxehyb69MiIrrnM8Zq40fUr/iU0q+8ObCsIq2O0rUvaPkPYxYc+saL6Q0JZ91nVFbovaGJTdlbrE8WZYqV6VkPdP+KhuNb3NTkkO5RbSu5N96ZRbBmtv8O0zE/Kb7oO5aby/ia7dA0at5oHlR+0cl/ep/W71KRdfcdE15iu15RirjygmBMn1Rr//u//vp44bxKEXfzW755ctW9QPdRUK7TJH7SxSSC5IPzMZz6zQfHri7pfIaqbuN7TJ4GirZ1//dd/vcHqi2ZxtGKpxKNEqBfQlis0+oGrkNaNvtdR1EpCWrlpWl0ot5j1Op5aMzkaW8KsadVhkOAb9Pd+gqv6bqZeKwsqfvTSe82MSzxoq255nLxmjlUs9Lo23fx1w1Gh1HQYUF3s9dpi0i/5aYzrr7/e3X333cUYWsVUUVLdfqs2ElyyQ/+7Hgf1FcumE2/lW80IltsKVXDXJw56xW1VbPSKIYkNxZmKCM3YSdBVb9wS1rrpy37NGGtloLqKqP8uBvKHbNUWKh0lr0/1md1eM6damdP1lc/1amJDkx5tBLmPIFRbCWLdIMWi+un6W+16neVR8r22jSrPaFZarH3yVtffSTX+FeNaJdTkTNX/1TwicSFBW10Jr8ZPk1jRNd13333Fyc8qLHMUhF1yadfY0MqLBLWKPf2G9PuTeKuKn/qkTf11Dk1+1MRQfVJB/SjOJNJ7/V6rE3k+kxPl762NINQEm3KS8pdyvsREfYWpKnqazgOoPkele4x2wShvtlnRLG2t+q6X8JR/NJlUvkMwtSDs6sO2saKJZtU3uk83TXbW7331be51/2i3Vv2+Vq2PtEVYu32qMTtqQagaTHFS3aVSvw7FhiauNYFetaX6G1SsqN6TwC0/o4jp6nkWTcw1lkSpdoWVu67qgrCr3/rVRNXXpzTVvNW6TLb6PvrgW5/TfnwIJBGEo37Ytp8g1A9Sz1wpUfR651V1xq/+fGL9+TKJxfqnKhrrN6L6Hv1y22S1j+pzSfXEMUjwDfp7P0FY3SZXFRD166u201aocrukCngl2H4v462Or2fclMCrn64rhNVVm6YioFpUlEWWCpeq4Kn6uNfqkPrRLKWKQsVS0/M+vX72KlZUSOpApPoLjqvfKX1ZL+j1fa3iKo7rorz6/Wo7xZme2VFhr/d46iXUitP6hEf1+9V21WPXR7lC2O8Zva6/1a7XWb3R17eNVp8z1MqhJkY0e93m0/V3UuXfr/ivCk/tdFAxoI/iQpM6egaq31ZXXaN+I8qnXQRhGybDnM7YJZeOMjZUiOoVSU3bujXxqFVETSDWf6tt/ViNw35j6Vk87W7p4qt+3y3713WqQO+1TV55SfGl/FbPL9V7/bCFZ3WiqF/8a4XoggsuKFaOUgvCrj5sGyttfFSd+O1Vn/QTBtX8ocm86vPe+t4oBWG/16BU/dsvj1UfSapvgW7DS9fUL6Y18aAV6UHPm+v5QcW/PvW6ro0d/fzW757c5n5dFY0+z3q2ye20GV8C5gVhG9f02wJSXd1RMtQsqURj209ZpKm9Vq40I9x0eEyv/gYJvkF/7ye4ysQ2qKBQwtdsl7ZmattSfTtjPxaDBN+gv6vvfgmuKqZVpOlwjF6fqrCtCrq2N7Q2ibZtXDS16zVrXy2IVJSdfPLJPWfYdWDNXXfdVWx31CqmtuhWhUJ9xrRqh34Heq+limcdUHLccccVf2573W22jA6KtUH8+v1Wu15nte/6xIBm4DUTr5ndfqJ6kP29/t7vd9DmN6J+e/GvFlJNM/xVm9qsHA3KVW0YDCMIu+TSrrFRrh5rNUL3gHK7d9O1apue2muFoirM2/qxLCRVcPbbiVAtfAflvrqdg/xc3xnT7+C36kRUXTCMYvJXuzL+9V//tbiEfivzg/L4oHvlKLeMdvVhm1hRvtLkg9rWJ7Lr/i7jtz6Z1dY//dgN4t4mHwyKR/VRzc/9Jn+r7KpnVIwipn2Y92Lr00cvv/W7J1frBU0MK19JQPOBwCACSQRhNfH63siaLmjQoTL6TnlKqPaPa/auPOGx3l9ToVJ9/ktiTslIiUbFlWaB+wm86nMvGksHrKio16yMnp0YdMrToJvYoL/3urFUZ/2GKc6q3NSXDrnQc3ZaMdTMVtOnaSaqzY2vX/IrE2abFyz3mhVre0NrK4z6/eiee+65QrBpxbA8bbbevi6aqiuT/d6P1WvctsK/jVjpN/6oBOGwv9Wu16nrL4v5+uxv6QM9S1V/D+qgJFv+fdjfSZvfSD9BWP1+2xduDyPcq0WdJi36HbhTPRisal+/fNwll3aJDe0IKA8TavMi8l4rFG386DOWj199BWE1V2rLnSaS+m3zrOZh7Uwod8K0FRz9fkPVlWHt7NCzcE2fQXl80L1yVIJwFD5sEys+PurFsK1/xlUQVmsOH16Kr6aYrsbYoN9FL7Y+dvTyW79apP6Mo7ad61Ri1ayqXVWD+mzZbnt/o934E0guCIcpcOvYBwlCzQzp+SgdVT3o0ySOyudr9HxW/SROzRhra1a/o7clPlWQqKisngyoH6X2oOtZk16vRBh0Exv09143lrazbYN46VkW2dDvBNWyjxCCsLz+Ntv4qsm8ulIyqJAo7e8iCCUGdIPRc369Tggtx6kX44Pie5CPBsXIoO+3ve5RCMIuv9Wu1ykO1a2F1W2jpaDot2W3H8cuv5M2xWE/QegzodBmpr7XdQ773baCUOMOm0u7xEY1V7Z5TVL1eqrb5Nv4sc3pjW0n2/rF4yBfVW3VrhBt92wj2uqrmm0FR7++24r5QXl8UAyMShCOwodtYqXf76Yfz+r2xbb+sSAIRxHT1dW3QVste7Edhd8G3ZMlCrWdXIsZ9ZNntVqoRYlBr0obVBfwd3sEkgjC6gxq03Nlvpj7FaLVwwA0Ky3hpR+ChFi5stf21DAdvKFth9qmWL4DrrRVfemkKR3k0XTyoESATkHT3nMdFlC+66/8vrbaaFa9Pvs56CY26O8hBWH1AW0lGR10oQNZ9Axck4gKKQjbzNxXCwYdrKGtFHqecFAh0VUQ1g++0WmCn/jEJ4pDP6rPIfUq0iaKIOz6Wx30W2iTV6qz++W2Uc2wlgdLDdqy2zRG199Jm+JwnAWhmOvZu6aJkvorhnSdw+TSLrFRvT9Un83tFU+9tqy18eMoxESbOPcRhINWlTVe9bTK6jbZtoIDQeiKXUPlGQVtYmUUwqKtf6wJwmFjelwEYfl7Ul7ViaeqWWV79VUeqlO1IKOTfn0eY2qTX2gzngSSCMLqi+n77QWvIh32xfTV2XE9v6dEUF8ubysI6y7WbHX5YtRy5bDtiqeKIB2lrdMvq69EqB+TPKiQGfT3kFtGqzO3vY4+H3RjG/R3MW+7ZbS6Vanp55hqy2j9GUAd0NB0IEWvIs1nhafputvOsLcpcENuGe36W+16neX1lydy6iap2XSddqeTgLVdtN9L63vx6/o7afMb6ScIfbYWDhIK/W5zXb7b5fbZJpd2iY3qJEGb7fVdtoxWt/LruTBt1ayeNtyLU3kUf1uOg3zle+gEW0anr0M/Ch+2+c1X7yvazaD6ps1Hk7flpPVEEoSjiOlRbBkdhd8GrRA2xYEm0nQqsBYl9NiK4nTQgVFt4ok2dggkEYTVY6TrJz72Qls9tUsvcVdhVhbV/VZQ2jx/0E8Q6nk4nZ4mEamVr6ZCvvrKgOqWourMd68bdv0I4PozlYME36C/97uxtC2SVAhrpkn/VnGsLY1tZ80H3dgG/X2QIBz2UJmqsAm9QliNz+oprfVY71Wk+RwqI79oJbu6stL2QA3FoiY2NItYjde2gqLrltGuv9Wu11n6o3pyrQotFVDaftPvBNpeeWsUv5M2v5F+grB6qEw9d7aNwTa3vEEio00fvdp0zaVdY2PYQ2Wqhzi19WOZl9tsgx+W6SBfDXsAh05RPv/889e9A7Wt4Oh3HdVDZfqdOTAojw+6V45qy6iupasP28RKdZJ80O+6F9+2/rGwQjiKmK4eCDNo+3gvtqPwWy9BWL2HN+2uKOOg+iqRYWNn2NzD9/IlkEQQCkf1xMemFylXkdW33NUPdegqCCV2dCy/tnbVZ4DL08L6nS5XPa69+v22hZi2n+qlu0o29RWYQTexQX/vd2Op+qDfyk9VjJenvLUtdLX6qVc1aDYqxJbRtkeSV98L1e+1E21PL2u7Elwv1HsJQtknTlolqz9DWD3Fr9fLdjVOdaKleupc9bm4fsfYV4VQdSt324fgywNZZEuv16f0O6ykjSDs91vtep1lztHvWQXdPffcU5zWqt++2NRfRdEmrY/id9KmOOwnCGO/dmKYA2kGseyaS7vGRnX1ul8ctH3tRL/nj6rvuxz0qgb95jVZ6bvla5AgrIqaQcfrt33tRNPLuQf5XX9vm+Nzeu1EVx+2+c1XX4XT7zUMJWPlgfrjLBNJEI4qpru+dmIUfusnCMtXB/WbUKoK27a79Nr8Vmkz3gSSCcJqga4b2oEHHlg8uF5PWPUXJje92LufIKweVd70Qm/9MPRSefWhT10QVgsBPT+kGcq6jdUVwuqPq1qIqUjSEeL148rrL2+vvxZgkOAb9Pd+N5Y2L6ZXGwkVvWhVCUYvvNZKSfXaer08We/i0ul82qagT1MRpBfe6/ksjdPr1K5+2yPavphe2yR0KJBWv/q9mD6EIKzGUNNLwcXy5ptvdnplhK6nqaAe9GJ68dVMul5er2usvhS7zUu5qy/0rb9gujqzWo2Bauqrvih7WEHY9bfa9Tqr11OdLNF/H/QKgF63gVH8TtoUh/0EYRkbOlhLjMbxxfRdc2nX2Gj7Yvqbbrpp3e+434vp+wnCel5uelm4fKr7joo/vQ9T73cddGJ1NUbbCMI2L/HWYxPK8fr9D3ox/bCCUL7TPVovnR+XF9N39WHb33x1slbnD4ixcnR9Qv3BBx90N9xwQ/HIjCb7ygmEUQhCxcBXv/rV4j7f5hnbplzZJh7bHoTXj90oYrra/7Avpu/qt341UZvX81RXCId5Ln68ZQ/W9yKQTBDKICUQPZujw1ZKMXbwwQcX79RRwtLfNUuv2V0VypoFO+OMMzY4eKWfIHzppZeK1T/dPHUzUdL88Ic/XNw89QyfbjLVk0PrgrBaKMtGHQSiQ2ne+973FlsoVThqZUSzk+r/05/+9Hrv6asWyhKSWqHR4TPafiqbfvrTnxZiVH3puiW49O648jNI8A36+6AbS90+2SYbxVrPwkioyA+6Nh0ac/jhh6+zTQKkLDJ1bTpQRi8O1rXo4BwJIf3v8tNUBFW3T8gnH//4x4uXt4uPVo71GbRfvnocvexUwasHpTV5IMZKkLJHMdSUwAdtNSrtH2RHrx9Z/aAI+Vk3ZR3/rPfa6XUd1VNamwRhPQ51bfLFTjvtVMSvYlD+EG8Jdr03TLFcfuRDCW/x0G9LNwH5Wm0k3OVn/Vuf/fffvygwq9ujq4WDvqPfqX4LGlu/AfGtPrA+zAph199qmVO6XGfJqxqX+m+Dtgf1u8V0/Z0M+g2XY7c9XKuaa/V70BZjTTho0qf8vQ6zytemqOtyK+6aS7v+BnS/0E4Oxbx+Q5rA0m9IDPXb0YSOCj19mkR3Wz/q+9VrLcfShOZ2221XbN/XfUP3LglVja9nuPW7b/tp66vqK5d0TzjooIOK3KFJQP3utZVagqCXUGsrOAbZXS3kyxxf3qe0g0E8yolH9ZX6xfRdfdg2VnRP0zkEyt9ljaSYVGzqHqq4vOOOO4rftv4uZsrto3yGsD7ppfF33HHH4mokxN8AACAASURBVPESnebddMhe3d9t4nEUglDjdo3p6iS0+tPvQtese4RYtLkfdvVbv1qkOolfr4eU63U/0uvXlMf0O9YhUHvttdegnyB/nwAEkgpC8dXNRC+dVcLq99HNTkWmitD6Z9ApjBImeuF2/ZURZT9atdMPR1tf9AC/imkltPKjH5iEj37ovT66aetmeeyxx27wnKFm57Ryo4TW66NTRrU6WB1XbQcJvkF/b3NjUTGvGdhefJQ0tEVSx49XtyZJpFRnxOvXprZ6Ubz4S3RVT/astq0m6PK/9zpxrddWTQkqzVSraOv16RVDoQWh7NG2p8suu2y9oqVqp0Sibij33XffBi+0rsah/FSK26brVB+KIxWJ9Y9WY7WiUC2cqm36rdRXbzJN4+qmr3cdKdb1GUYQ6ntdf6vqo8t1Vq+tfG5M/00TFTpBeJhP199Jm9+w7BqUB6urOU3XoRyk+FE/OQpC2dwll44iNgbFlsZQntPW8PpKTVs/lr5Zvnx5kZf7vdKn131jUJy2KcDVhwpXTaj94Ac/2OD4+nIM5XlNkmr1qf6M/agEYZvcoAlExbhybQ6CUDYP60OfWFF+ufXWWwuhU52Uq+d27YzRDqfqIUVt/TOozlDOuPLKK9cb32crYpt4HJUg7BrT4iphpd+mTvBs+kgk6tk8TfY23Q/137r4bdDktHKGdnaVk7y97tk67fyQQw7hvYSDEuYE+XtyQSjOmpXWErYSmgr68sXmSlwqUDT7oh9X04EubQohtdHqg8SL3kWo/nUT02yrtvVoZUuzu9///vcLtzc9uN7LRs3CaRZMN0SJ1V4v/CxndcvVIPUnoaXCXastWrXUjFr9MygRD/p72xuL7BMDvWC+fCWGVir33nvvda/paPpNKLlqJVEFg1ZydUMqxYFOPdP1aRW43HJ63nnnFVucqh8lRo2tVS6JUn1fq1THHXdc0WxQ8iv7Uj9K0JoRLY9YFmP5RWJdIrNptjKGIJSNuqHpmVQxfuWVV4pYER/Ft7ZM63nLRYsWFUVYr3d/KW40caGZ+fLVJ+U1alVUsdzrd1LeyLR9VivvmllXf/qdaVJE79LUy8R7xbBmPzWzqH/KGCnjX9/VSr9EedMNsM0Nv/Rj199q1+ss7VAxd+mllxa5Qi/E1q6AYT9dfidtf8ODBKFsr/tQ/00rvvptaMVZfajQyVUQyt5hc2npOxVzw/4GesWW8op2nyjP6F7V9ExfWz9WY6zJ1vK+oUKu1/trB8Wpz+9RfWlngUSH7p/KXfro/qBJIN1Dt91228Yh2wqOQfb2yg1l7lO+/MAHPlBMeGniNhdB2CteBvlwmFhp8pFyu3aRSKwrPuu5va1/BtUZ5aM9qqF0Py1fhq5XaWkr8aBPm3gclSAsbRk2psvv695ZnjJf3kvLmkn3w3IHnHJuv+3Sw/itTU2keki/BdVWWmGXHfK/Jqo0OaDfrXZj8YFASSALQYg7IAABCORGYMmSJYXw1qq9dg20Of4/t2vAHghAAAIQgAAEIDCIAIJwECH+DgEITDgC2np24YUXFs94+pwoO+FAccEQgAAEIAABCIw9AQTh2LuQC4AABEZJoPrAv1YFzznnnGIrLR8IQAACEIAABCBgkQCC0KJXuSYIQMCLgJ6v0DOceoZVB/uUJ27q2U49y9rruUqvQWgMAQhAAAIQgAAEMiSAIMzQKZgEAQjEJVA9WKgcWQdT6EhuvR6EDwQgAAEIQAACELBKAEFo1bNcFwQg0JqATk7Uabg6KVfbRHV6o54d9HnZd+vBaAgBCEAAAhCAAAQyIoAgzMgZmAIBCEAAAhCAAAQgAAEIQCAmAQRhTNqMBQEIQAACEIAABCAAAQhAICMCCMKMnIEpEIAABCAAAQhAAAIQgAAEYhJAEMakzVgQgAAEIAABCEAAAhCAAAQyIoAgzMgZmAIBCEAAAhCAAAQgAAEIQCAmAQRhTNqMBQEIQAACEIAABCAAAQhAICMCCMKMnIEpEIAABCAAAQhAAAIQgAAEYhJAEMakzVgQgAAEIAABCEAAAhCAAAQyIoAgzMgZmAIBCEAAAhCAAAQgAAEIQCAmAQRhTNqMBQEIQAACEIAABCAAAQhAICMCCMKMnIEpEIAABCAAAQhAAAIQgAAEYhJAEMakzVgQgAAEIAABCEAAAhCAAAQyIoAgzMgZmAIBCEAAAhCAAAQgAAEIQCAmAQRhTNqMBQEIQAACEIAABCAAAQhAICMCCMKMnIEpEIAABCAAAQhAAAIQgAAEYhJAEMakzVgQgAAEIAABCEAAAhCAAAQyIoAgzMgZmAIBCEAAAhCAAAQgAAEIQCAmAQRhTNqMBQEIQAACEIAABCAAAQhAICMCCMKMnIEpEICADQIL73jDPbdy7dAX89H3TnZHvH/job/PF9MSePGyb7g1zz9XGDGpjyn1CCnbTvurWe4dH5+b9iIYHQIQgAAEJgwBBOGEcTUXCgEIxCBwyY/fcFfctabzUP/7tKnu/TtO7twPHcQl8IeLvuJe+ublnQfd6SuXuk3ft3fnfugAAhCAAAQgMIgAgnAQIf4OAQhAwIPAf79+tbvt1296fKO56T8et6n7+N7DrxK+9dZb7oorrnCPPfaYO+ecc9z222/f2SY6GEzgmf/6f7o/3fXjwQ0HtNjuv/5Pt/nBc7z6efLJJ92CBQvcqlWrGr/3oQ99yJ1yyilefdIYAhCAAATsE0AQ2vcxVwgBCEQkkIsgfPbZZ92FF17o/vSnP7mjjjrKzZ3LFsQYYZCDINxjjz3cBz7wgQ0u913vepfbZZddYmBgDAhAAAIQGCMCCMIxchamQgAC+RPIRRDefvvt7rbbbnPbbLONW7NmjTv77LPdZpttlj/AMbcwB0F46KGHMgEw5nGE+RCAAARiEkAQxqTNWBCAgHkCOQjC119/3V100UVuyy23dB/5yEfclVde6U499VS31157bcD/mWeecdddd5176qmnir/tsMMO7nOf+5zbaaed1rWVoJTAvOOOO9xrr73mpk2b5j72sY8VomPKlCnFFsVLLrmkaH/mmWe6qVOnFv975cqV7oILLnDvec97iq2K5f/fcccdnVarfvrTn7r3v//9xd/Uxw9/+EP3i1/8Yt0YEjZz5sxxkyf/5VnKfrZom6zskI3nnXeee8c73lHYoe9cdtll7uWXX3bnnnuue+c73xksDsdZEDbFwjHHHON222231rFQNnzuuefcd77zHff44487+UUTE5/5zGecVi8nTfrz8Tm33HJLEVdHH320+8lPfuJeeeUVd9ZZZ7mdd97ZvfTSS8X3H374Yff2228X8fiFL3zBbbvttsF8R8cQgAAEJioBBOFE9TzXDQEIBCGQgyBUEX7ppZe6E044oSjmJQ4l9D7/+c+vK8Z18U888UTRTgJp9uzZBQ+Jvj/+8Y/ujDPOKIScivlrr73W3X///W7WrFlOYu63v/1tIeb0TJqKdAkuH0Go/jfffHO36667Fv/st99+buHChU7bXCUAJWQfeuihYkxtdz388MML29rYctddd7nvf//7bt68eesE8AsvvOC+/vWvu7333rtgEPIzroJQYlBxIhFdjQWxO+200wqWbfhLvGty4eKLLy4mBtTXJpts4pYuXVr89xNPPLHwdykIb7755kLwK65mzpxZ+F+CUbbovx988MFu4403LuLy1VdfLVa6t9tuu5AupG8IQAACE44AgnDCuZwLhgAEQhLIQRB+61vfKg6TKVfDlixZ4u67775i1WzGjBnrxJUOnZEQ0KEzWrHTR2JNzx5KQJ588snuN7/5TVHcf/zjH19vG6JWdrTCoxWdd7/73V6CUIW+CvutttqqGPORRx5xsvmzn/2s22effYr/JpEpsarVTrXVqqSE7iBbJB6+8Y1vuP3339996lOfKvq69957i/5LYRPS/+MqCG+99Vanf7785S8XEwH6/P73vy+E9J577um++MUvtuKvuFFcPf3004XfyniTHyX6tQpYxqXiR4LwyCOPdEcccUQhBCU6r7nmmiLuqt9//vnni7iMIepDxgd9QwACEMiRAIIwR69gEwQgMLYEUgvCUtBp5a1cDdPpkxJS2rL30Y9+tGDbb9VMxbgEmfrQapsElYp4reCUH23LXLFiRbG9TytBPiuE5RbSQU6WsNAq5vz589306dPdjTfeONAWrTxqe6jsK5+b1JbZ3/3ud8G3i+p6chCETaeM6jCZ6nbeOvtSNB977LHFSvBGG220gXva8H/zzTd7rsb+/Oc/L7Ynl6u35ZbRcpuoBtS23q997WuFCK2u5pbbfvXvftcxKKb4OwQgAAEIbEgAQUhUQAACEBghgdSCUIX9t7/97WLL53vf+97iysrVNq3AnH766cVzf+UrCgYdQFIXZU2ofJ8hbBKEembspptucr/+9a+LVcHyo+2jpSBsY4u+d+eddxZCVsJBz5xplUuCqL5ldoRuX9dVDoKw6ZRRbQWVwP/Vr37lFi9evAFfiXqtomqbrlZZ1YcmD7RiWz7D2YZ/v7gq/6ZtwIcccsi6ZwirgnDQqzMGCdsQPqVPCEAAAtYJIAite5jrgwAEohJIKQjLdw8++OCDjdesbZflOwlzEoRardQ2T4mST3ziE8V2VX2uv/76YuuhryAsVz91oI5EkASQDq4pt6OGDIgcBGE/ka8VOG29LT96vk+rcZokWLt2rXvxxRcLUfjAAw8U24klyHUgUbkVtLpi28SxX1zpu1qpbiMIe706oxS21YOGQvqTviEAAQhMBAIIwongZa4RAhCIRiClIJR4krBSga9nraofrbrpFM8DDjjA6eRICQOdAKqDYcpn7cr2aquTHSUg9YzXPffcUzx/uPXWW6/rUuJT7zjUqyzK0z31xzanjNZXCMvn16orReqrviIl+wfZImEjeyQCtX1W21wlREKfLlqCyV0QNv0QJAS1xVYf+bw8BfTRRx8tnvuTkNYzhG346yTZXgf4tNkyWop5HWITY0U3WmJgIAhAAAIZE0AQZuwcTIMABMaPQEpBWD3oRc/2VT9VkaRn67QtUKLpD3/4w3piSSJvwYIFxSEzWlXT4TQ63EUrd1p5Kj8SZnqmTFtTtY3v8ssvL04fPf/884tVJX1KgarVnuprJ+qCsHyWrHqgiUSpnkuUwChXCJcvXz7QlnKbrLbO6nRUfbT1MZa4GEdB2Ou1HBKJOu1TEwHyXxv+ijufQ2UUs9WJANmiuFQsaXJBp4+WHz3busUWW6w7qGb8sgMWQwACEMiTAIIwT79gFQQgMKYEUgnC8t2DEnq9Dt0oV2i0BVCrPk2vndD74PQ8X7/XTuiAFr124oMf/GDx2glt35MA++Y3v+l233334t2HWulRGz1fuO+++/YVhOXpoVqd0msGVq9eXbymQKuY1WcIm1570GSLQkdCVytVelVBeb0xQmocBaG4aIuoDt/RM5cHHXRQcajMsmXLChGo15dIVLfl7/PaiboglC1lXCqW9doKvRZFExN6R6VeS6H3XzYdehPDv4wBAQhAwCIBBKFFr3JNEIBAMgKpBKFO/NTpmvXXQ1RBNG3Hq7+MXC8AP/7449d711vTy+BVqGvFUFs09ZFY+PGPf+xuu+22QgTqVNDDDjuseN2FRF2/FUJ9X8LjhhtucHq9gISh+lY/d99993qvQmhji/rTNkitWurdhrG2i2rccRWEsl1bRPWKEols8dMrI/S8n7YVl9tI2/L3eTF9fauwbKl/X7ZICOodhojBZOmNgSEAAaMEEIRGHctlQQACaQikEoRprjbfUcsV0+233z7adtHUgjBfb2AZBCAAAQjkTABBmLN3sA0CEBg7AgjCPFymFVM9i3bSSSdFOV20vOqUK4R5kMcKCEAAAhAYNwIIwnHzGPZCAAJZE7jxvjfd//f91Z1tvGL+NDdz+qTO/Uy0DrRF9OGHH3Z33HGH22abbYqXoOt1FrE+K799rXv+K//Sebhdrvyu23jrbTr3QwcQgAAEIACBQQQQhIMI8XcIQAACngSWPv6W+8Mraz2/9Zfm++60kdv+XRsN/f2J/EU9x6iX0utZSL0qQc+exf689vO73Zsv/WHoYTf74IfdlJnbD/19vggBCEAAAhDwIYAg9KFFWwhAAAIQgAAEIAABCEAAAoYIIAgNOZNLgQAEIAABCEAAAhCAAAQg4EMAQehDi7YQgAAEIAABCEAAAhCAAAQMEUAQGnImlwIBCEAAAhCAAAQgAAEIQMCHAILQhxZtIQABCEAAAhCAAAQgAAEIGCKAIDTkTC4FAhCAAAQgAAEIQAACEICADwEEoQ8t2kIAAhCAAAQgAAEIQAACEDBEAEFoyJlcCgQgAAEIQAACEIAABCAAAR8CCEIfWrSFAAQgAAEIQAACEIAABCBgiACC0JAzuRQIQAACEIAABCAAAQhAAAI+BBCEPrRoCwEIQAACEIAABCAAAQhAwBABBKEhZ3IpEIAABCAAAQhAAAIQgAAEfAggCH1o0RYCEIAABCAAAQhAAAIQgIAhAghCQ87kUiAAAQhAAAIQgAAEIAABCPgQQBD60KItBCAAAQhAAAIQgAAEIAABQwQQhIacyaVAAAIQgAAEIAABCEAAAhDwIYAg9KFFWwhAAAIQgAAEIAABCEAAAoYIIAgNOZNLgQAEIAABCEAAAhCAAAQg4EMAQehDi7YQgAAEIAABCEAAAhCAAAQMEUAQGnImlwIBCEAAAhCAAAQgAAEIQMCHAILQhxZtIQABCEAAAhCAAAQgAAEIGCKAIDTkTC4FAhCAAAQgAAEIQAACEICADwEEoQ8t2kIAAhCAAAQgAAEIQAACEDBEAEFoyJlcCgQgAAEIQAACEIAABCAAAR8CCEIfWrSFAAQgAAEIQAACEIAABCBgiACC0JAzuRQIQAACEIAABCAAAQhAAAI+BBCEPrRom4bA22+7tW++6dzat9OM7zvqpI3cpI03dm6jjXy/SXsIQAACEIAABCAAAQhEJYAgjIqbwXwJ/Olnd7ln/vE/O7d2re9X07afNMlt99//xW3+sYPT2sHoEIAABCAAAQhAAAIQ6EMAQUh4ZE3gt//Hl92qX/8yaxt7GTd17/e7Hf/3xWNpO0ZDAAIQgAAEIAABCEwMAgjCieHnsb3KFUceOLa2y/Ddb757rO3HeAhAAAIQgAAEIAAB2wQQhLb9O/ZXhyAcexdyARCAAAQgAAEIQAACGRNAEGbsHExzDkFIFEAAAhCAAAQgAAEIQCAcAQRhOLb0PAICCMIRQKQLCEAAAhCAAAQgAAEI9CCAICQ0siaAIMzaPRgHAQhAAAIQgAAEIDDmBBCEY+5A6+YjCK17OO316bUmL11xyVidZKvTa991ypm80iRt6DA6BCAAAQhAwAwBBKEZV9q8EAShTb/mcFVrnn3aPXHa58fvHZeCN2mSe8+ib7kpM7fPASU2QAACEIAABCAwxgQQhGPsvIlgOoJwIng5zTWuvOGb7vkL/leawUcw6jbz/5Ob/rkTR9ATXUAAAhCAAAQgMJEJIAgnsvfH4NoRhGPgpDE18cVFC9yLixeMqfXObXXqWW6r084aW/sxHAIQgAAEIACBPAhkJQhXrVrllixZ4u699163Zs0aN23aNHfooYe6OXPmuMmTJ/cl9txzz7lrr73WPfXUU0W7HXbYwR1zzDFut912y4M0VgxFAEE4FDa+1IIAgrAFJJpAAAIQgAAEIGCeQDaCUAJw4cKF7sknn3SzZs1yM2fOdA8//LBbtmyZmz17diHuJk2a1OiQZ555xl100UVuk002Kdrq33fccYf74x//6M444wz3nve8x7wjrV4ggtCqZ9NfF4IwvQ+wAAIQgAAEIACB9ASyEYSPPvqou+SSS9zRRx9drArq89Zbb7lrrrnG6W/nnXeemzFjRiOxG2+80S1dutSdc845bvvt/3zIwvPPP+8uvPBCt+uuu7qTTz65p5hM7wIs6EcAQUh8hCKAIAxFln4hAAEIQAACEBgnAtkIwltvvdXdfvvt7txzzy1WB8uPVgivvvpqN2/ePLfXXns1sr3iiivcCy+84M4+++xim6k+2n4qganPmWee6aZOnTpOfhmZrT955C23/Lm3RtZf6I722HayO2jPv2wPRhCGJj5x+0cQTlzfc+UQgAAEIAABCPyFQDaC8KqrrnKPPfaYmz9/vps+ffo6C5944gl38cUXuxNOOMHtu+++jb771re+5R566KHiu1tuuWXR5rXXXiu2kaqvU089deAziBaD4r9dt9rd/tCbY3dph+61sfsvx29a2I0gHDv3jY3BCMKxcRWGQgACEIAABCAQkEA2glCrfBJ/dUGoZwoXLFhQbCOdO3duIwodJCPR+L73vc8df/zxbqONNnI333yzu+uuuwox2GtlMSDX5F1rZfAfr12V3I5hDfjvX5harBQiCIclyPcGEUAQDiLE3yFgh8BXfviG+8G/v+lef2PtWFzUZptMcp/44Mbub4/aZCzsxUgIQGC8CZgQhHLBgw8+6LTK+MYbbxQe2XjjjQtx+NGPfnRCPj+46I41buEdf2Yxjp/TZk9x82ZvgiAcR+eNic0IwjFxFGZCoCMBicHrl67p2Euarx+3/xREYRr0jAqBCUXAhCDUKuJll11WbA896KCDihVCPXv429/+1n3pS19ye+yxx4Ryqi5WYlCicFw/CMJx9dz42I0gHB9fYSkEuhD41L+8NjYrg/Xr1Erhjf/5z2cj8IEABCAQikA2gnDYZwj1uopLL73Uvf766+6ss85ym2++ecFKJ5TqNRavvvpqcdjMZptt1pfhK6+84h555JFQnKP3e/OjW7ubV2wdfdxRDXjk7i+4I3d7wU3/+/mj6jJJPyv/6YIk4zLoYAKb3rLETb3le4MbZtpi1dxj3eq5x2RqHWZBIB8Cf3dT84F0+VjY35J/PvqhcTEVOyEAgRER2HPPPd0WW2wxot4Gd5ONINQpo7fddlsh3nbcccd1lg86ZXTlypXuggsuKN41eMopp6x3xbfccktxcqmE4s477zxQEEoUWvlct2yqu37Znw9mGcfPcfutdsfvt8q9Nu/4cTR/nc3TFl431vZbNn7NDVe7NddfPbaXOOW4k9yUz500tvZjOARiETj1sr8cVBdrzFGOs/j0laPsjr4gAIExICAxOCEF4eOPP14cDHPUUUet9x7Cyy+/3D399NPu/PPPX3eCaNWP5WmiWgHUS+inTJlS/FkrhIO+OwbxMLSJbBkdGt1Iv7j7zXePtD86Gx0BtoyOjiU9QSBnAkf8jz/lbN5A2370D3/e+cQHAhCAQCgC2awQlgJO2zZnzZrldthhh+JVEvfff39xuugRRxxRHA6zYsUKt3jx4uIF9npeUJ8777zTffe733W77LKL23///dc9Q7h8+fL1vhsKYo79Igjz8AqCMA8/NFmBIMzXN1gGgVESQBCOkiZ9QQACFglkIwgFd/Xq1W7JkiVu6dKlTs8G6iXzet3EnDlz1r1HUCJv0aJF7rDDDnOHH3544ZO1a9cWwlFbRPWCev3/GTNmFGJwv/32KwTiRPsgCPPwOIIwDz8gCPP1A5ZBIDQBBGFowvQPAQiMO4GsBOG4w8zJfgRhHt5AEObhBwRhvn7AMgiEJoAgDE2Y/iEAgXEngCAcdw/2sB9BmIdjLQvCcX/RM1tG8/iNYAUEQhNAEIYmTP8QgMC4E0AQjrsHEYRZe9CqILTwomcEYdY/HYyDwMgIIAhHhpKOIAABowQQhEYdywphHo61KggtvOgZQZjHbwQrIBCaAIIwNGH6hwAExp0AgnDcPcgKYdYetCoILRRYCMKsfzoYB4GREbCQrwTjTz+7y710xSVu1a9/OTI2oTuauvf73btOOdNt/rGDQw9F/xCAQAcCCMIO8HL+KiuEeXgHQZiHH+pW6L1eCMI8fYNVEBg1AQuCcM2zT7snTvu8jlUfNZ7w/U2a5N6z6Ftuysztw4/FCBCAwFAEEIRDYcv/SwjCPHyEIMzDDwjCPP2AVRCIQcCCIFx5wzfd8xf8rxi4goyxzfz/5KZ/7sQgfdMpBCDQnQCCsDvDLHtAEObhFgRhHn5AEObpB6yCQAwCFgQhOxpiRApjQGDiEkAQGvU9gjAPxyII8/ADgjBPP2AVBGIQQBDGoNx/jK1OPcttddpZ6Q3BAghAoJEAgtBoYCAI83AsgjAPPyAI8/QDVkEgBgEEYQzKCML0lLEAAsMTQBAOzy7rbyII83APgjAPPyAI8/QDVkEgBgEEYQzKCML0lLEAAsMTQBAOzy7rbyII83APgjAPPyAI8/QDVkEgBgEEYQzKCML0lLEAAsMTQBAOzy7rbyII83APgjAPPyAI8/QDVkEgBgEEYQzKCML0lLEAAsMTQBAOzy7rbyII83APgjAPPyAI8/QDVkEgBgEEYQzKCML0lLtZoNeavHLTje7t11/r1lGkb2+02TS3xdGfcnqlCZ/uBBCE3Rlm2QOCMA+3IAjz8AOCME8/YBUEYhBAEMagjCBMT3l4CyQG9a7Lcfzo/ZaIwu6eQxB2Z5hlDwjCPNyCIMzDDwjCPP2AVRCIQQBBGIMygjA95eEteOwzh4/NymD9KrVSuOt3/m34i+ebBQEEodFAQBDm4VgEYR5+QBDm6QesgkAMAgjCGJQRhOkpD2/BiiMPHP7LGXzTaq0VEy2CMCbtiGMhCCPC7jOU1SRFgZU+vnjRc3ofYMF4ECBfpfcT+Sq9D/pZgCDM2z8xrEMQxqCcYAwEYQLoDUMiCPPwAyuEefoBqyAQgwCCMAZlVgjTUx7eAgTh8OysfBNBaMWTtetAEObhWARhHn5AEObpB6yCQAwCCMIYlBGE6SkPbwGCcHh2Vr6JILTiSQRhlp5EEGbpFvejf9jcvbhogXtx8YI8DWxhFVuwWkCiCQSccwjC9GFAvkrvg34WIAjz9k8M6xCEMSgnGIMVwgTQG4ZEWYyl9gAAIABJREFUEObhB1YI8/QDVkEgBgEEYQzKrBCmpzy8BQjC4dlZ+SaC0IonWSHM0pMIwizdwgphnm7BKggEIYAgDILVq1NWCL1wRW+MIIyOPLsBEYTZuWQ0BrFCOBqOXXtBEHYlGOb7bBkNw5VeIZAjAQRheq8gCNP7oJ8FCMK8/RPDOgRhDMoJxkAQJoDeMCSCMA8/1K1AEObpF6yCQAgCCMIQVP36RBD68YrdGkEYm3h+4yEI8/PJSCxCEI4EY+dOEISdEQbpAEEYBCudQiBLAgjC9G5BEKb3ASuEefsgtXUIwtQeCDQ+gjAQWM9uEYSewCI1RxBGAs0wEMiAAIIwvRMQhOl9gCDM2weprUMQpvZAoPERhIHAenaLIPQEFqk5gjASaIaBQAYEEITpnYAgTO8DBGHePkhtHYIwtQcCjY8gDATWs1sEoSewSM0RhJFAMwwEMiCAIEzvBARheh8gCPP2QWrrEISpPRBofARhILCe3SIIPYFFao4gjASaYSCQAQEEYXonIAjT+wBBmLcPUluHIEztgUDjIwgDgfXsFkHoCSxScwRhJNAMA4EMCCAI0zsBQZjeBwjCvH2Q2joEYWoPBBofQRgIrGe3CEJPYJGaIwgjgWYYCGRAAEGY3gkIwvQ+QBDm7YPU1iEIU3sg0PgIwkBgPbtFEHoCi9QcQRgJNMNAIAMCCML0TkAQpvcBgjBvH6S2DkGY2gOBxkcQBgLr2S2C0BNYpOYIwkigGQYCGRBAEKZ3AoIwvQ8QhHn7ILV1CMLUHgg0PoIwEFjPbhGEnsAiNUcQRgLNMBDIgACCML0TEITpfYAgzNsHqa1DEKb2QKDxEYSBwHp2iyD0BBapOYIwEmiGgUAGBBCE6Z2AIEzvAwRh3j5IbR2CMLUHAo2PIAwE1rNbBKEnsEjNEYSRQDMMBDIggCBM7wQEYXofIAjz9kFq6xCEqT0QaHwEYSCwnt0iCD2BRWqOIIwEmmEgkAEBBGF6J1gWhHeveMtdftcb7te/ezs96JYW7L3DRu6vD97EHbj75OIbK448sOU382xmtdaKSRtBGJN2xLEQhBFh9xnKapKiwEofX5YLrPR0scASAfJVem9azVfPvrzW/fVXX3Nr0yP2tmCSc+7yv5nmZm45CUHoTc/eFxCE9nxaXBGCMA/HIgjz8EPdClYI8/QLVkEgBAEEYQiqfn1aFYTXL13jvvLDN/xgZNT6b4/axB23/xQEYUY+SWUKgjAV+cDjIggDA27ZPYKwJajIzRCEkYEzHAQSEkAQJoT/H0NbFYTUWuljSxZYrbVi0kUQxqQdcSySVETYfYaymqQosNLHl9UCKz1ZLLBGgHyV3qNW8xW1VvrYQhCOxgcIwtFwzK4XklQeLkEQ5uGHuhWsEObpF6yCQAgCCMIQVP36RBD68YrV+rTZU9y82ZuwZTQW8IzHQRBm7JwupiEIu9Ab3XcRhKNjOcqeEISjpElfEMibAIIwvX8QhOl90GQBgjBPv6SwCkGYgnqEMRGEESC3GAJB2AJSgiYIwgTQGRICiQggCBOBrwyLIEzvAwRhnj7IxSoEYS6eGLEdCMIRAx2yOwThkOACfw1BGBgw3UMgIwIIwvTOQBCm9wGCME8f5GIVgjAXT4zYDgThiIEO2R2CcEhwgb+GIAwMmO4hkBEBBGF6ZyAI0/sAQZinD3KxCkGYiydGbAeCcMRAh+wOQTgkuMBfQxAGBkz37k8/ud2tXvHI2JDYdPc93eYHHTo29voYiiD0oRWmLYIwDNeuvfIMYVeCdr6PILTjy/WuBEGYh2MRhHn4oW4FgjBPv1ix6tn/5x/cq3f829hdzjtmH+5m/t//Y+zsHmQwgnAQofB/RxCGZzzMCAjCYajZ/A6C0KZfHYIwD8ciCPPwA4IwTz9YtEorg8/8l78b20vb7r/9s7mVQgRh+nBEEKb3QZMFCMI8/ZLCKgRhCuoRxkQQRoDcYggEYQtICZqwQpgA+gQZ8sVFC9yLixeM7dVaLNwRhOnD0WJciSq1VvrYkgVWa62YdBGEMWlHHIskFRF2n6GsJikKrPTxZbXASk+2mwUIwm78QnybfBWCql+fVvMVtZZfHIRqbbXWCsWrqV8EYUzaEcciSUWEjSDMA7aHFawQesCiqRcBBKEXriiNEYRRMPcdBEGY3gdNFrBlNE+/pLAKQZiCeoQxEYQRILcYwuqsFQVWC+cHbmK1wAqMLXj3CMLgiL0HIF95Ixv5F6zmK2qtkYfKUB1arbWGgjHklxCEQ4LL/WskqTw8ZDVJUWCljy+rBVZ6st0sQBB24xfi2+SrEFT9+rSar6i1/OIgVGurtVYoXk39Ighj0o44FkkqIuw+Q1lNUhRY6ePLaoGVnmw3CxCE3fiF+Db5KgRVvz6t5itqLb84CNXaaq0ViheCMCbZxGORpBI74D+Gt5qkKLDSx5fVAis92W4WIAi78QvxbfJVCKp+fVrNV9RafnEQqrXVWisULwRhTLKJxyJJJXYAgjAPB/SwgkNlsnbPWBuHIMzPfQjC9D5BEKb3QZMFHCqTp19SWMWW0RTUI4yJIIwAucUQVmetKLBaOD9wE6sFVmBswbtHEAZH7D0A+cob2ci/YDVfUWuNPFSG6tBqrTUUjCG/hCAcElzuXyNJ5eEhq0mKAit9fFktsNKT7WYBgrAbvxDfJl+FoOrXp9V8Ra3lFwehWluttULxauoXQRiTdsSxSFIRYfcZymqSosBKH19WC6z0ZLtZgCDsxi/Et8lXIaj69Wk1X1Fr+cVBqNZWa61QvBCEMckmHoskldgB/zG81SRFgZU+vqwWWOnJdrMAQdiNX4hvk69CUPXr02q+otbyi4NQra3WWqF4IQhjkk08FkkqsQMQhHk4oIcVHCqTtXvG2jgEYX7uQxCm9wmCML0PmizgUJk8/ZLCKraMpqAeYUwEYQTILYawOmtFgdXC+YGbWC2wAmML3j2CMDhi7wHIV97IRv4Fq/mKWmvkoTJUh1ZrraFgDPklBOGQ4HL/GkkqDw9ZTVIUWOnjy2qBlZ5sNwsQhN34hfg2+SoEVb8+reYrai2/OAjV2mqtFYpXU78Iwpi0I45FkooIu89QVpMUBVb6+LJaYKUn280CBGE3fiG+Tb4KQdWvT6v5ilrLLw5CtbZaa4Xilb0gXLVqlVuyZIm799573Zo1a9y0adPcoYce6ubMmeMmT548kIu+c/fdd7uf/exn7oUXXnBz584t/pmIH5JUHl63mqQosNLHl9UCKz3ZbhYgCLvxC/Ft8lUIqn59Ws1X1Fp+cRCqtdVaKxSvrAWhxNzChQvdk08+6WbNmuVmzpzpHn74Ybds2TI3e/Zsd8wxx7hJkyb1ZPPyyy8X33/uuefc+973PrfPPvu4nXbaqehnIn5IUnl43WqSosBKH19WC6z0ZLtZgCDsxi/Et8lXIaj69Wk1X1Fr+cVBqNZWa61QvLIWhI8++qi75JJL3NFHH12sCurz1ltvuWuuucbpb+edd56bMWNGIxu1u/zyy92zzz7rzjzzTLfNNtvEZJjlWCSpPNxiNUlRYKWPL6sFVnqy3SxAEHbjF+Lb5KsQVP36tJqvqLX84iBUa6u1ViheWQvCW2+91d1+++3u3HPPXW9VTyuEV199tZs3b57ba6+9Gtk8/vjjbtGiRe7kk092e+65Z0x+2Y5FksrDNVaTFAVW+viyWmClJ9vNAgRhN34hvk2+CkHVr0+r+Ypayy8OQrW2WmuF4pW1ILzqqqvcY4895ubPn++mT5++ztYnnnjCXXzxxe6EE05w++67byObG2+80f3qV79yBxxwgLvrrrvcypUr3Tve8Y7i+cEDDzzQbbTRRjGZZjEWSSoLNzirSYoCK318WS2w0pPtZgGCsBu/EN8mX4Wg6ten1XxFreUXB6FaW621QvHKWhBeccUVTuKvLgj1TOGCBQuKbaRNB8Rou+jixYsLQTh16tTi+cN3v/vd7he/+IVbsWKF+/SnP+0OOeSQmEyzGIsklYUbEIR5uGEDK3gxfaaOMWAWgjA/JyII0/sEQZjeB00W8GL6PP2SwqpsXjsxrCDUyaR69rB8fnCXXXYpOL7++uvFf9e/9fyhVgwn0gdBmIe3rc5aUWCljy+rBVZ6st0sQBB24xfi2+SrEFT9+rSar6i1/OIgVGurtVYoXiZXCEtBqIvTgTJaJSw/ei5R/5x11llu55137sv1lVdecY888khM9kHHuvnRrd3NK7YOOkbIzo/c/QV35G4vuOl/Pz/kMMH7XvlPFwQfI8UAf3dT8/O8KWwZZsx/Pvoht+ktS9zUW743zNez+M6quce61XOPycIWjPgLAeIqv2ggX6X3idV8Ra2VPrZkgcVaS2eibLHFFtEAZ7NCOOwzhP0E4QMPPFAcSCOhuOuuuw4UhBKFVj7XLZvqrl+26dheznH7rXbH77fKvTbv+LG9Bhk+beF1Y21/L+NPvewvz/mO4wUuPn2lW3PD1W7N9VePo/mFzVOOO8lN+dxJY2u/VcOJq/w8S75K7xOr+YpaK31sWa21JAYnpCDUSt5tt93mzj77bLfjjjuui7BBp4yuXbvWXXnllcXzh+eff77bcsst1333zjvvdD/84Q9brRDmEdKjs4JtDKNj2aUnq9sY2ILVJSpG812rW7BGQyddL2wZTce+18jkq/Q+sZqvqLXSx5YssFprxaSbzQqhXh2h00SPOuqo9d5DqPcLPv300xuIvSqke++9t3hf4ac+9al1B8iUK4dvvvlmITI322yzmFyTj0WSSu6CwgCrSYoCK318WS2w0pPtZgGCsBu/EN8mX4Wg6ten1XxFreUXB6FaW621QvFq6jcbQVi+XF7P8emk0B122ME99NBD7v777y9OFz3iiCPcpEmTipNDdaqoXmB/0EEHFde0Zs2a4sX0+pu+u9122xWnjEpknnjiiW6//faLyTSLsUhSWbgBQZiHGzawglNGM3WMAbMQhPk5EUGY3icIwvQ+aLKAU0bz9EsKq7IRhLr41atXuyVLlrilS5cWIm/atGnFauGcOXPc5MmTCz7Lly8vXkJ/2GGHucMPP3wds+p3tSo4Y8YMd+yxx7p99tmnEJIT7YMgzMPjVmetKLDSx5fVAis92W4WIAi78QvxbfJVCKp+fVrNV9RafnEQqrXVWisUr6Z+sxKEMS/c+lgkqTw8bDVJUWCljy+rBVZ6st0sQBB24xfi2+SrEFT9+rSar6i1/OIgVGurtVYoXgjCmGQTj0WSSuyA/xjeapKiwEofX1YLrPRku1mAIOzGL8S3yVchqPr1aTVfUWv5xUGo1lZrrVC8EIQxySYeiySV2AEIwjwc0MMKniHM2j1jbRyCMD/3IQjT+wRBmN4HTRbwDGGefklhFVtGU1CPMCaCMALkFkNYnbWiwGrh/MBNrBZYgbEF7x5BGByx9wDkK29kI/+C1XxFrTXyUBmqQ6u11lAwhvwSgnBIcLl/jSSVh4esJikKrPTxZbXASk+2mwUIwm78QnybfBWCql+fVvMVtZZfHIRqbbXWCsWrqV8EYUzaEcciSUWE3Wcoq0mKAit9fFktsNKT7WYBgrAbvxDfJl+FoOrXp9V8Ra3lFwehWluttULxQhDGJJt4LJJUYgf8x/BWkxQFVvr4slpgpSfbzQIEYTd+Ib5NvgpB1a9Pq/mKWssvDkK1tlprheKFIIxJNvFYJKnEDkAQ5uGAHlZwqEzW7hlr4xCE+bkPQZjeJwjC9D5osoBDZfL0Swqr2DKagnqEMRGEESC3GMLqrBUFVgvnB25itcAKjC149wjC4Ii9ByBfeSMb+Res5itqrZGHylAdWq21hoIx5JcQhEOCy/1rJKk8PGQ1SVFgpY8vqwVWerLdLEAQduMX4tvkqxBU/fq0mq+otfziIFRrq7VWKF5N/SIIY9KOOBZJKiLsPkNZTVIUWOnjy2qB9ezLa91PV7zp/vj62vSQW1jwzs0muVm7b+xmbjmpaI0gbAEtchPyVWTgDcNZzVfUWuljSxZYrbVi0kUQxqQdcSySVETYCMI8YHtYwTOEHrAiNr17xVvu//rmKjceUvAvYCQF/98Tp7oDd5+MIIwYL22HQhC2JRWuHYIwHNsuPfMMYRd6tr6LILTlz3VXgyDMw7FWZ60osNLHl8UC628Xvu5+/bu308MdwoK9d9jIfWXeZgjCIdiF/gr5KjThwf1bzFe6amqtwb6P0cJqrRWDXTkGgjAm7YhjkaQiwmaFMA/YHlawQugBK2JTCveIsHsMZbFwJ66Iq1AEqLVCkfXrF0Hox6upNYKwO8MseyBJ5eEWq0mKAit9fFG4p/dB3QImGvLziSwiX6X3i8V8xQph+rgqLbBaa8UkjCCMSTviWAjCiLBZIcwDtocVFO4esCI2pXCPCJsVwvSwW1pAvmoJKkEzaq0E0BuGRBB29wOCsDvDLHsgSeXhFqtJisI9fXxZnHEnroirEASIqxBU/fq0mK9YIfSLgZCtrdZaIZnV+0YQxqQdcSwEYUTYrBDmAdvDCmbcPWBFbErhHhE2K4TpYbe0gHzVElSCZtRaCaCzQhgEOoIwCNb0nZKk0vtAFlidtaJwTx9fFmfciSviKgQB4ioEVb8+LeYrVgj9YiBka6u1VkhmrBDGpJtwLARhQviVoa0mKQqs9PFlscAiroirEASIqxBU/fq0mK8QhH4xELK11VorJDMEYUy6CcdCECaEjyDMA34fK9iClaeLKNzT+8Vi4U5cEVehCFBrhSLr1y+C0I9XU2u2jHZnmGUPJKk83GI1SVFgpY8vCvf0PqhbwERDfj6RReSr9H6xmK9YIUwfV6UFVmutmIQRhDFpRxwLQRgRdp+hrCYpCqz08WWxwCKuiKsQBIirEFT9+rSYrxCEfjEQsrXVWisks3rfCMKYtCOOhSCMCBtBmAdsDytYyfGAFbEphXtE2D2Gsli4E1fEVSgC1FqhyPr1iyD049XUGkHYnWGWPZCk8nCL1SRFgZU+vijc0/ugbgETDfn5RBaRr9L7xWK+YoUwfVyVFlittWISRhDGpB1xLARhRNisEOYB28MKCncPWBGbUrhHhM0KYXrYLS0gX7UElaAZtVYC6A1DIgi7+wFB2J1hlj2QpPJwi9UkReGePr4szrgTV8RVCALEVQiqfn1azFesEPrFQMjWVmutkMzqfSMIY9KOOBaCMCJsVgjzgO1hBTPuHrAiNqVwjwibFcL0sFtaQL5qCSpBM2qtBNBZIQwCHUEYBGv6TklS6X0gC6zOWlG4p48vizPuxBVxFYIAcRWCql+fFvMVK4R+MRCytdVaKyQzVghj0k04FoIwIfzK0FaTFAVW+viyWGARV8RVCALEVQiqfn1azFcIQr8YCNnaaq0VkhmCMCbdhGMhCBPCRxDmAb+PFWzBytNFFO7p/WKxcCeuiKtQBKi1QpH16xdB6MerqTVbRrszzLIHklQebrGapCiw0scXhXt6H9QtYKIhP5/IIvJVer9YzFesEKaPq9ICq7VWTMIIwpi0I46FIIwIu89QVpMUBVb6+LJYYBFXxFUIAsRVCKp+fVrMVwhCvxgI2dpqrRWSWb1vBGFM2hHHQhBGhI0gzAO2hxWs5HjAitiUwj0i7B5DWSzciSviKhQBaq1QZP36RRD68WpqjSDszjDLHkhSebjFapKiwEofXxTu6X1Qt4CJhvx8IovIV+n9YjFfsUKYPq5KC6zWWjEJIwhj0o44FoIwImxWCPOA7WEFhbsHrIhNKdwjwmaFMD3slhaQr1qCStCMWisB9IYhEYTd/YAg7M4wyx5IUnm4xWqSonBPH18WZ9yJK+IqBAHiKgRVvz4t5itWCP1iIGRrq7VWSGb1vhGEMWlHHAtBGBE2K4R5wPawghl3D1gRm1K4R4TNCmF62C0tIF+1BJWgGbVWAuisEAaBjiAMgjV9pySp9D6QBVZnrSjc08eXxRl34oq4CkGAuApB1a9Pi/mKFUK/GAjZ2mqtFZIZK4Qx6SYcC0GYEH5laKtJigIrfXxZLLCIK+IqBAHiKgRVvz4t5isEoV8MhGxttdYKyQxBGJNuwrEQhAnhIwjzgN/HCrZg5ekiCvf0frFYuBNXxFUoAtRaocj69Ysg9OPV1Joto90ZZtkDSSoPt1hNUhRY6eOLwj29D+oWMNGQn09kEfkqvV8s5itWCNPHVWmB1VorJmEEYUzaEcdCEEaE3Wcoq0mKAit9fFkssIgr4ioEAeIqBFW/Pi3mKwShXwyEbG211grJrN43gjAm7YhjIQgjwkYQ5gHbwwpWcjxgRWxK4R4Rdo+hLBbuxBVxFYoAtVYosn79Igj9eDW1RhB2Z5hlDySpPNxiNUlRYKWPLwr39D6oW8BEQ34+kUXkq/R+sZivWCFMH1elBVZrrZiEEYQxaUccC0EYETYrhHnA9rCCwt0DVsSmFO4RYbNCmB52SwvIVy1BJWhGrZUAesOQCMLufkAQdmeYZQ8kqTzcYjVJUbinjy+LM+7EFXEVggBxFYKqX58W8xUrhH4xELK11VorJLN63wjCmLQjjoUgjAibFcI8YHtYwYy7B6yITSncI8JmhTA97JYWkK9agkrQjForAXRWCINARxAGwZq+U5JUeh/IAquzVhTu6ePL4ow7cUVchSBAXIWg6tenxXzFCqFfDIRsbbXWCsmMFcKYdBOOhSBMCL8ytNUkRYGVPr4sFljEFXEVggBxFYKqX58W8xWC0C8GQra2WmuFZIYgjEk34VgIwoTwEYR5wO9jBVuw8nQRhXt6v1gs3Ikr4ioUAWqtUGT9+kUQ+vFqas2W0e4Ms+yBJJWHW6wmKQqs9PFF4Z7eB3ULmGjIzyeyiHyV3i8W8xUrhOnjqrTAaq0VkzCCMCbtiGMhCCPC7jOU1SRFgZU+viwWWMQVcRWCAHEVgqpfnxbzFYLQLwZCtrZaa4VkVu8bQRiTdsSxEIQRYSMI84DtYQUrOR6wIjalcI8Iu8dQFgt34oq4CkWAWisUWb9+EYR+vJpaIwi7M8yyB5JUHm6xmqQosNLHF4V7eh/ULWCiIT+fyCLyVXq/WMxXrBCmj6vSAqu1VkzCCMKYtCOOhSCMCJsVwjxge1hB4e4BK2JTCveIsFkhTA+7pQXkq5agEjSj1koAvWFIBGF3PyAIuzPMsgeSVB5usZqkKNzTx5fFGXfiirgKQYC4CkHVr0+L+YoVQr8YCNnaaq0Vklm9bwRhTNoRx0IQRoTNCmEesD2sYMbdA1bEphTuEWGzQpgedksLyFctQSVoRq2VADorhEGgIwiDYE3fKUkqvQ9kgdVZKwr39PFlccaduCKuQhAgrkJQ9evTYr5ihdAvBkK2tlprhWTGCmFMugnHQhAmhF8Z2mqSosBKH18WCyziirgKQYC4CkHVr0+L+QpB6BcDIVtbrbVCMkMQxqSbcCwEYUL4CMI84Pexgi1YebqIwj29XywW7sQVcRWKALVWKLJ+/SII/Xg1tWbLaHeGWfZAksrDLVaTFAVW+viicE/vg7oFTDTk5xNZRL5K7xeL+YoVwvRxVVpgtdaKSRhBGJN2xLEQhBFh9xnKapKiwEofXxYLLOKKuApBgLgKQdWvT4v5CkHoFwMhW1uttUIyq/eNIIxJO+JYCMKIsBGEecD2sIKVHA9YEZtSuEeE3WMoi4U7cUVchSJArRWKrF+/CEI/Xk2tEYTdGWbZA0kqD7dYTVIUWOnji8I9vQ/qFjDRkJ9PZBH5Kr1fLOYrVgjTx1VpgdVaKyZhBGFM2hHHQhBGhM0KYR6wPaygcPeAFbEphXtE2KwQpofd0gLyVUtQCZpRayWA3jAkgrC7H7IShKtWrXJLlixx9957r1uzZo2bNm2aO/TQQ92cOXPc5MmTW1/tM8884y666CK38cYbu/nz57vp06e3/q6VhiSpPDxpNUlRuKePL4sz7sQVcRWCAHEVgqpfnxbzFSuEfjEQsrXVWisks3rf2QhCCcCFCxe6J5980s2aNcvNnDnTPfzww27ZsmVu9uzZ7phjjnGTJk0ayOatt95yl19+ufvlL3/pttxySwThQGJ5Njht9hQ3b/YmbsWRB+ZpYEurrCYpCqyWARCwmcUCi7gKGDAtuyauWoKK2IwVwoiwPYdi8t0TWKDmVmutQLgau81GED766KPukksucUcffXSxKqiPxN0111zj9LfzzjvPzZgxYyCbBx54wF1//fXF6qA+rBAORJZlAwRhlm5ZZxSFe3r/ULin90HdAgr3/Hwii8hX6f1iMV+JKoIwfWzJAgRhdz9kIwhvvfVWd/vtt7tzzz23WB0sP1ohvPrqq928efPcXnvt1feKX3nlFXfhhRe6vffe27388svuiSeeQBB2j5EkPSAIk2BvPSgFVmtUwRpaLLCIq2Dh0rpj4qo1qmgNmWiIhtp7IAShN7IgX0AQdseajSC86qqr3GOPPbaBgJOou/jii90JJ5zg9t13355XvHbt2uL5wwcffNCdc845xf9GEK7pHiGJekAQJgLfclgK95agAjajcA8Id8iuKdyHBBf4a+SrwIBbdG8xX+myEYQtnB+hCYKwO+RsBOEVV1zRKOD0TOGCBQuKbaRz587tecVPPfVUseX0k5/8pDvggANcr/66IxuPHkhSefjJapKiwEofXxYLLOKKuApBgLgKQdWvT4v5CkHoFwMhW1uttUIyq/dtQhCWB9LomUNtLZ06dSqC8I433KI7WCGM+WNqGstqkqLASh1ZzlkssIgr4ioEAeIqBFW/Pi3mKwShXwyEbG211grJzKQgvOeee9yNN97oTjvtNLf77rsX1+i7QqjnD/WPlc91y6a665dtOraXc9x+q93x+61yr807fmyvQYZPW3jdWNvfy/hTLxvvV7ksPn2lW3PD1W7N9VePrX+mHHeSm/K5k8bW/ibDiav07iSu0vugbgH5Kj+flBZRa+XhG4u11hZbbOH0T6xPNiuEwz5D+NKUdEA5AAAgAElEQVRLL7lvfOMbbo899nDHHXfculdTDCMIH3nkkVjcg49z86Nbu5tXbB18nFADHLn7C+7I3V5w0/9+fqghovS78p8uiDJO7EH+7qb+BzzFtsd3vH8++iG36S1L3NRbvuf71Wzar5p7rFs995hs7BmFIcTVKCh264O46sYvxLfJVyGojqZPaq3RcOzai8Vaa88995yYglCnjN52223u7LPPdjvuuOO62Bh0yqi+9/3vf79vLH3oQx9yp5xyStd4G6vv8wxhHu6yuo2BLVjp48viFiziirgKQYC4CkHVr0+L+UoEqLX84iBUa6u1ViheTf1ms0L4+OOPF6eJHnXUUeu9h1AvmX/66afd+eefX7xovv559tln3TPPPLPBf//JT37inn/++aK/7bff3u2yyy4xuSYfiySV3AWFAVaTFAVW+viyWGARV8RVCALEVQiqfn1azFcIQr8YCNnaaq0Vklm972wEoQ6EkfjTts1Zs2a5HXbYwT300EPu/vvvL04XPeKII4rtoCtWrHCLFy8uXmB/0EEH9WTlu2U0JvQYYyEIY1AePIbVJEWBNdj3oVtYLLCIq9BRM7h/4mowo9gteJ1JbOLtx6PWas8qZEurtVZIZtkKQhm2evXq4v2BS5cudTo5dNq0acVq4Zw5c9zkyZML25cvX+4WLVrkDjvsMHf44YcjCHsQIEnF/Bn1HstqkqJwTx9fFO7pfVC3gMI9P5/IIvJVer9YzFeiSq2VPrZkgdVaKybdbFYIY170RBiLJJWHl60mKQqs9PFlscAiroirEASIqxBU/fq0mK8QhH4xELK11VorJLOsVwhjXrj1sRCEeXjYapKiwEofXxYLLOKKuApBgLgKQdWvT4v5CkHoFwMhW1uttUIyQxDGpJtwLARhQviVoa0mKQqs9PFlscAiroirEASIqxBU/fq0mK8QhH4xELK11VorJDMEYUy6CcdCECaEjyDMA34fK3jWK08XUbin94vFwp24Iq5CEaDWCkXWr18EoR+vptY8Q9idYZY9kKTycIvVJEWBlT6+KNzT+6BuARMN+flEFpGv0vvFYr5ihTB9XJUWWK21YhJGEMakHXEsBGFE2H2GspqkKLDSx5fFAou4Iq5CECCuQlD169NivkIQ+sVAyNZWa62QzOp9Iwhj0o44FoIwImwEYR6wPaxgJccDVsSmFO4RYfcYymLhTlwRV6EIUGuFIuvXL4LQj1dTawRhd4ZZ9kCSysMtVpMUBVb6+KJwT++DugVMNOTnE1lEvkrvF4v5ihXC9HFVWmC11opJGEEYk3bEsRCEEWGzQpgHbA8rKNw9YEVsSuEeETYrhOlht7SAfNUSVIJm1FoJoDcMiSDs7gcEYXeGWfZAksrDLVaTFIV7+viyOONOXBFXIQgQVyGo+vVpMV+xQugXAyFbW621QjKr940gjEk74lgIwoiwWSHMA7aHFcy4e8CK2JTCPSJsVgjTw25pAfmqJagEzai1EkBnhTAIdARhEKzpOyVJpfeBLLA6a0Xhnj6+LM64E1fEVQgCxFUIqn59WsxXrBD6xUDI1lZrrZDMWCGMSTfhWAjChPArQ1tNUhRY6ePLYoFFXBFXIQgQVyGo+vVpMV8hCP1iIGRrq7VWSGYIwph0E46FIEwIH0GYB/w+VrAFK08XUbin94vFwp24Iq5CEaDWCkXWr18EoR+vptZsGe3OMMseSFJ5uMVqkqLASh9fFO7pfVC3gImG/Hwii8hX6f1iMV+xQpg+rkoLrNZaMQkjCGPSjjgWgjAi7D5DWU1SFFjp48tigUVcEVchCBBXIaj69WkxXyEI/WIgZGurtVZIZvW+EYQxaUccC0EYETaCMA/YHlawkuMBK2JTCveIsHsMZbFwJ66Iq1AEqLVCkfXrF0Hox6upNYKwO8MseyBJ5eEWq0mKAit9fFG4p/dB3QImGvLziSwiX6X3i8V8xQph+rgqLbBaa8UkjCCMSTviWAjCiLBZIcwDtocVFO4esCI2pXCPCJsVwvSwW1pAvmoJKkEzaq0E0BuGRBB29wOCsDvDLHsgSeXhFqtJisI9fXxZnHEnroirEASIqxBU/fq0mK9YIfSLgZCtrdZaIZnV+0YQxqQdcSwEYUTYrBDmAdvDCmbcPWBFbErhHhE2K4TpYbe0gHzVElSCZtRaCaCzQhgEOoIwCNb0nZKk0vtAFlidtaJwTx9fFmfciSviKgQB4ioEVb8+LeYrVgj9YiBka6u1VkhmrBDGpJtwLARhQviVoa0mKQqs9PFlscAiroirEASIqxBU/fq0mK8QhH4xELK11VorJDMEYUy6CcdCECaEjyDMA34fK9iClaeLKNzT+8Vi4U5cEVehCFBrhSLr1y+C0I9XU2u2jHZnmGUPJKk83GI1SVFgpY8vCvf0PqhbwERDfj6RReSr9H6xmK9YIUwfV6UFVmutmIQRhDFpRxwLQRgRdp+hrCYpCqz08WWxwCKuiKsQBIirEFT9+rSYrxCEfjEQsrXVWisks3rfCMKYtCOOhSCMCBtBmAdsDytYyfGAFbEphXtE2D2Gsli4E1fEVSgC1FqhyPr1iyD049XUGkHYnWGWPZCk8nCL1SRFgZU+vijc0/ugbgETDfn5RBaRr9L7xWK+YoUwfVyVFlittWISRhDGpB1xLARhRNisEOYB28MKCncPWBGbUrhHhM0KYXrYLS0gX7UElaAZtVYC6A1DIgi7+wFB2J1hlj2QpPJwi9UkReGePr4szrgTV8RVCALEVQiqfn1azFesEPrFQMjWVmutkMzqfSMIY9KOOBaCMCJsVgjzgO1hBTPuHrAiNqVwjwibFcL0sFtaQL5qCSpBM2qtBNBZIQwCHUEYBGv6TklS6X0gC6zOWlG4p48vizPuxBVxFYIAcRWCql+fFvMVK4R+MRCytdVaKyQzVghj0k04FoIwIfzK0FaTFAVW+viyWGARV8RVCALEVQiqfn1azFcIQr8YCNnaaq0VkhmCMCbdhGMhCBPCRxDmAb+PFWzBytNFFO7p/WKxcCeuiKtQBKi1QpH16xdB6MerqTVbRrszzLIHklQebrGapCiw0scXhXt6H9QtYKIhP5/IIvJVer9YzFesEKaPq9ICq7VWTMIIwpi0I46FIIwIu89QVpMUBVb6+LJYYBFXxFUIAsRVCKp+fVrMVwhCvxgI2dpqrRWSWb1vBGFM2hHHQhBGhI0gzAO2hxWs5HjAitiUwj0i7B5DWSzciSviKhQBaq1QZP36RRD68WpqjSDszjDLHkhSebjFapKiwEofXxTu6X1Qt4CJhvx8IovIV+n9YjFfsUKYPq5KC6zWWjEJIwhj0o44FoIwImxWCPOA7WEFhbsHrIhNKdwjwmaFMD3slhaQr1qCStCMWisB9IYhEYTd/YAg7M4wyx5IUnm4xWqSonBPH18WZ9yJK+IqBAHiKgRVvz4t5itWCP1iIGRrq7VWSGb1vhGEMWlHHAtBGBE2K4R5wPawghl3D1gRm1K4R4TNCmF62C0tIF+1BJWgGbVWAuisEAaBjiAMgjV9pySp9D6QBVZnrSjc08eXxRl34oq4CkGAuApB1a9Pi/mKFUK/GAjZ2mqtFZIZK4Qx6SYcC0GYEH5laKtJigIrfXxZLLCIK+IqBAHiKgRVvz4t5isEoV8MhGxttdYKyQxBGJNuwrEQhAnhIwjzgN/HCrZg5ekiCvf0frFYuBNXxFUoAtRaocj69Ysg9OPV1Joto90ZZtkDSSoPt1hNUhRY6eOLwj29D+oWMNGQn09kEfkqvV8s5itWCNPHVWmB1VorJmEEYUzaEcdCEEaE3Wcoq0mKAit9fFkssIgr4ioEAeIqBFW/Pi3mKwShXwyEbG211grJrN43gjAm7YhjIQgjwkYQ5gHbwwpWcjxgRWxK4R4Rdo+hLBbuxBVxFYoAtVYosn79Igj9eDW1RhB2Z5hlDySpPNxiNUlRYKWPLwr39D6oW8BEQ34+kUXkq/R+sZivWCFMH1elBVZrrZiEEYQxaUccC0EYETYrhHnA9rCCwt0DVsSmFO4RYbNCmB52SwvIVy1BJWhGrZUAesOQCMLufkAQdmeYZQ8kqTzcYjVJUbinjy+LM+7EFXEVggBxFYKqX58W8xUrhH4xELK11VorJLN63wjCmLQjjoUgjAibFcI8YHtYwYy7B6yITSncI8JmhTA97JYWkK9agkrQjForAXRWCINARxAGwZq+U5JUeh/IAquzVhTu6ePL4ow7cUVchSBAXIWg6tenxXzFCqFfDIRsbbXWCsmMFcKYdBOOhSBMCL8ytNUkRYGVPr4sFljEFXEVggBxFYKqX58W8xWC0C8GQra2WmuFZIYgjEk34VgIwoTwEYR5wO9jBVuw8nQRhXt6v1gs3Ikr4ioUAWqtUGT9+kUQ+vFqas2W0e4Ms+yBJJWHW6wmKQqs9PFF4Z7eB3ULmGjIzyeyiHyV3i8W8xUrhOnjqrTAaq0VkzCCMCbtiGMhCCPC7jOU1SRFgZU+viwWWMQVcRWCAHEVgqpfnxbzFYLQLwZCtrZaa4VkVu8bQRiTdsSxEIQRYSMI84DtYQUrOR6wIjalcI8Iu8dQFgt34oq4CkWAWisUWb9+EYR+vJpaIwi7M8yyB5JUHm6xmqQosNLHF4V7eh/ULWCiIT+fyCLyVXq/WMxXrBCmj6vSAqu1VkzCCMKYtCOOhSCMCJsVwjxge1hB4e4BK2JTCveIsFkhTA+7pQXkq5agEjSj1koAvWFIBGF3PyAIuzPMsgeSVB5usZqkKNzTx5fFGXfiirgKQYC4CkHVr0+L+YoVQr8YCNnaaq0Vklm9bwRhTNoRx0IQRoTNCmEesD2sYMbdA1bEphTuEWGzQpgedksLyFctQSVoRq2VADorhEGgIwiDYE3fKUkqvQ9kgdVZKwr39PFlccaduCKuQhAgrkJQ9evTYr5ihdAvBkK2tlprhWTGCmFMugnHQhAmhF8Z2mqSosBKH18WCyziirgKQYC4CkHVr0+L+QpB6BcDIVtbrbVCMkMQxqSbcCwEYUL4CMI84Pexgi1YebqIwj29XywW7sQVcRWKALVWKLJ+/SII/Xg1tWbLaHeGWfZAksrDLVaTFAVW+viicE/vg7oFTDTk5xNZRL5K7xeL+YoVwvRxVVpgtdaKSRhBGJN2xLEQhBFh9xnKapKiwEofXxYLLOKKuApBgLgKQdWvT4v5CkHoFwMhW1uttUIyq/edlSBctWqVW7Jkibv33nvdmjVr3LRp09yhhx7q5syZ4yZPntyTy9q1a93y5cvdjTfe6H7/+987/f9tttnGfeYzn3F77LGHmzRpUkymWYyFIMzCDRwqk4cbNrCClZw8HUPhnt4vFgt34oq4CkWAWisUWb9+EYR+vJpaZyMIJQAXLlzonnzySTdr1iw3c+ZM9/DDD7tly5a52bNnu2OOOaansFOba665xu28887uIx/5SHGdd9xxh3vhhRfcySef7Pbdd9/upMasB5JUHg6zmqQosNLHF4V7eh/ULWCiIT+fyCLyVXq/WMxXrBCmj6vSAqu1VkzC2QjCRx991F1yySXu6KOPLlYF9XnrrbcKoae/nXfeeW7GjBkbsHn11Vfd17/+dffOd77TnXHGGW7KlClFm+eff95deOGFbtttt3Wnn376uv8eE27KsRCEKen/ZWyrSYoCK318WSywiCviKgQB4ioEVb8+LeYrBKFfDIRsbbXWCsms3nc2gvDWW291t99+uzv33HOL1cHyo9W/q6++2s2bN8/ttddeG7DRiuKCBQsKETl37tx1f9f2UwlMfc4880w3derUmFyTj4UgTO6CwgCrSYoCK318WSywiCviKgQB4ioEVb8+LeYrBKFfDIRsbbXWCsksW0F41VVXuccee8zNnz/fTZ8+fZ2dTzzxhLv44ovdCSec4LX187XXXnMXXXRR8Syhto1OtOcIEYQxf0a9x7KapCiw0seXxQKLuCKuQhAgrkJQ9evTYr5CEPrFQMjWVmutkMyyFYRXXHGFk/irC8JeK4CDIN1zzz3u29/+tjv11FMbVxYHfX/c/44gzMODVpMUBVb6+LJYYBFXxFUIAsRVCKp+fVrMVwhCvxgI2dpqrRWS2YQQhBKWl156qdtnn33c5z//+b4nlJZAXnnlFad/rHyuWzbVXb9s07G9nOP2W+2O32+Ve23e8WN7DTJ82sLrxtr+XsafetlfVvHH8QIXn77Srbnharfm+qvH0fzC5inHneSmfO6ksbW/yXDiKr07iav0PqhbQL7KzyelRdRaefjGYq21xRZbOP0T65PNM4SjWiF88cUXi62i2naq5w4322yzViwlBh955JFWbceh0c2Pbu1uXrH1OJjaaOORu7/gjtztBTf97+eP7TXI8JX/dMFY29/L+L+7acPnecfpQv/56IfcprcscVNv+d44mb2eravmHutWzz1mbO1vMpy4Su9O4iq9D+oWkK/y80lpEbVWHr6xWGvtueeeE1MQjuIZwlIM6p2FOkhmq622yiNSE1jBltEE0BuGtLqNgS1Y6ePL4hYs4oq4CkGAuApB1a9Pi/lKBKi1/OIgVGurtVYoXk39ZrNCqFNGb7vtNnf22We7HXfccZ2tg04ZLRu+/vrrxXsMV65cWfQxkcUgSSrmT6j/WFaTFAVW+hizWGARV8RVCALEVQiqfn1azFfUWn4xELK11VorJLN639kIwscff7w4TfSoo45a7z2El19+uXv66afd+eef77bccstGNqtXry7eV6hTSvXOQb2gfqJ/mLXKIwKsJikKrPTxZbHAIq6IqxAEiKsQVP36tJivEIR+MRCytdVaKySzbAWhXkIv8afn+GbNmuV22GEH99BDD7n777+/eL/gEUccUbw6YsWKFW7x4sXFC+wPOuig4uX11157rbvvvvvcIYccUnyv/tluu+3We7dhTMCpxkIQpiK//rhWkxQFVvr4slhgEVfEVQgCxFUIqn59WsxXCEK/GAjZ2mqtFZJZtoJQhmmlb8mSJW7p0qVuzZo1btq0acVq4Zw5c9adFLp8+XK3aNEid9hhh7nDDz+82CJ6wQUXuJdffrknN606Vl9aHxNwqrEQhKnIIwjzIN/fih/9w+buxUUL3IuLF4yDuY02WiywKNzThyNxld4HdQvIV/n5pLSIWisP3yAIu/shmy2j3S+FHqoESFJ5xIPVJEXhnj6+KNzT+4DCPT8fNFlEvkrvJ4v5ihXC9HFVWmC11opJGEEYk3bEsRCEEWH3GcpqkqLASh9fFgss4oq4CkGAuApB1a9Pi/kKQegXAyFbW621QjKr940gjEk74lgIwoiwEYR5wPawgi1YHrAiNqVwjwi7x1AWC3fiirgKRYBaKxRZv34RhH68mlojCLszzLIHklQebrGapCiw0scXhXt6H9QtYKIhP5/IIvJVer9YzFesEKaPq9ICq7VWTMIIwpi0I46FIIwImxXCPGB7WEHh7gErYlMK94iwWSFMD7ulBeSrlqASNKPWSgC9YUgEYXc/IAi7M8yyB5JUHm6xmqQo3NPHl8UZd+KKuApBgLgKQdWvT4v5ihVCvxgI2dpqrRWSWb1vBGFM2hHHQhBGhM0KYR6wPaxgxt0DVsSmFO4RYbNCmB52SwvIVy1BJWhGrZUAOiuEQaAjCINgTd8pSSq9D2SB1VkrCvf08WVxxp24Iq5CECCuQlD169NivmKF0C8GQra2WmuFZMYKYUy6CcdCECaEXxnaapKiwEofXxYLLOKKuApBgLgKQdWvT4v5CkHoFwMhW1uttUIyQxDGpJtwLARhQvgIwjzg97GCLVh5uojCPb1fLBbuxBVxFYoAtVYosn79Igj9eDW1Zstod4ZZ9kCSysMtVpMUBVb6+KJwT++DugVMNOTnE1lEvkrvF4v5ihXC9HFVWmC11opJGEEYk3bEsRCEEWH3GcpqkqLASh9fFgss4oq4CkGAuApB1a9Pi/kKQegXAyFbW621QjKr940gjEk74lgIwoiwEYR5wPawgpUcD1gRm1K4R4TdYyiLhTtxRVyFIkCtFYqsX78IQj9eTa0RhN0ZZtkDSSoPt1hNUhRY6eOLwj29D+oWMNGQn09kEfkqvV8s5itWCNPHVWmB1VorJmEEYUzaEcdCEEaEzQphHrA9rKBw94AVsSmFe0TYrBCmh93SAvJVS1AJmlFrJYDeMCSCsLsfEITdGWbZA0kqD7dYTVIU7unjy+KMO3FFXIUgQFyFoOrXp8V8xQqhXwyEbG211grJrN43gjAm7YhjIQgjwmaFMA/YHlYw4+4BK2JTCveIsFkhTA+7pQXkq5agEjSj1koAnRXCINARhEGwpu+UJJXeB7LA6qwVhXv6+LI4405cEVchCBBXIaj69WkxX7FC6BcDIVtbrbVCMmOFMCbdhGMhCBPCrwxtNUlRYKWPL4sFFnFFXIUgQFyFoOrXp8V8hSD0i4GQra3WWiGZIQhj0k04FoIwIXwEYR7w+1jBFqw8XUThnt4vFgt34oq4CkWAWisUWb9+EYR+vJpas2W0O8MseyBJ5eEWq0mKAit9fFG4p/dB3QImGvLziSwiX6X3i8V8xQph+rgqLbBaa8UkjCCMSTviWAjCiLD7DGU1SVFgpY8viwUWcUVchSBAXIWg6tenxXyFIPSLgZCtrdZaIZnV+0YQxqQdcSwEYUTYCMI8YHtYwUqOB6yITSncI8LuMZTFwp24Iq5CEaDWCkXWr18EoR+vptYIwu4Ms+yBJJWHW6wmKQqs9PFF4Z7eB3ULmGjIzyeyiHyV3i8W8xUrhOnjqrTAaq0VkzCCMCbtiGMhCCPCZoUwD9geVlC4e8CK2JTCPSJsVgjTw25pAfmqJagEzai1EkBvGBJB2N0PCMLuDLPsgSSVh1usJikK9/TxZXHGnbgirkIQIK5CUPXr02K+YoXQLwZCtrZaa4VkVu8bQRiTdsSxEIQRYbNCmAdsDyuYcfeAFbEphXtE2KwQpofd0gLyVUtQCZpRayWAzgphEOgIwiBY03dKkkrvA1lgddaKwj19fFmccSeuiKsQBIirEFT9+rSYr1gh9IuBkK2t1lohmbFCGJNuwrEQhAnhV4a2mqQosNLHl8UCi7girkIQIK5CUPXr02K+QhD6xUDI1lZrrZDMEIQx6SYcC0GYED6CMA/4faxgC1aeLqJwT+8Xi4U7cUVchSJArRWKrF+/CEI/Xk2t2TLanWGWPZCk8nCL1SRFgZU+vijc0/ugbgETDfn5RBaRr9L7xWK+YoUwfVyVFlittWISRhDGpB1xLARhRNh9hrKapCiw0seXxQKLuCKuQhAgrkJQ9evTYr5CEPrFQMjWVmutkMzqfSMIY9KOOBaCMCJsBGEesD2sYCXHA1bEphTuEWH3GMpi4U5cEVehCFBrhSLr1y+C0I9XU2sEYXeGWfZAksrDLVaTFAVW+viicE/vg7oFTDTk5xNZRL5K7xeL+YoVwvRxVVpgtdaKSRhBGJN2xLEQhBFhs0KYB2wPKyjcPWBFbErhHhE2K4TpYbe0gHzVElSCZtRaCaA3DIkg7O4HBGF3hln2QJLKwy1WkxSFe/r4sjjjTlwRVyEIEFchqPr1aTFfsULoFwMhW1uttUIyq/eNIIxJO+JYCMKIsFkhzAO2hxXMuHvAitiUwj0ibFYI08NuaQH5qiWoBM2otRJAZ4UwCHQEYRCs6TslSaX3gSywOmtF4Z4+vizOuBNXxFUIAsRVCKp+fVrMV6wQ+sVAyNZWa62QzFghjEk34VgIwoTwK0NbTVIUWOnjy2KBRVwRVyEIEFchqPr1aTFfIQj9YiBka6u1VkhmCMKYdBOOhSBMCB9BmAf8PlawBStPF1G4p/eLxcKduCKuQhGg1gpF1q9fBKEfr6bWbBntzjDLHkhSebjFapKiwEofXxTu6X1Qt4CJhvx8IovIV+n9YjFfsUKYPq5KC6zWWjEJIwhj0o44FoIwIuw+Q1lNUhRY6ePLYoFFXBFXIQgQVyGo+vVpMV8hCP1iIGRrq7VWSGb1vhGEMWlHHAtBGBE2gjAP2B5WsJLjAStiUwr3iLB7DGWxcCeuiKtQBKi1QpH16xdB6MerqTWCsDvDLHsgSeXhFqtJigIrfXxRuKf3Qd0CJhry84ksIl+l94vFfMUKYfq4Ki2wWmvFJIwgjEk74lgIwoiwWSHMA7aHFRTuHrAiNqVwjwibFcL0sFtaQL5qCSpBM2qtBNAbhkQQdvcDgrA7wyx7IEnl4RarSYrCPX18WZxxJ66IqxAEiKsQVP36tJivWCH0i4GQra3WWiGZ1ftGEMakHXEsBGFE2KwQ5gHbwwpm3D1gRWz6/7d35sF2FGUf7pgQIQQCQpQ1sgUFFVkEl4AsKgiIEVQkgAIKJJKyyl1cy7IsS0tL/cOgIQIuERFDRAirKLIICES2QEABWUVA9h1Zvnqm7PtNDnPunbnnznLmPFNFAUlPT8/T7+l+f/2+3aPjXiFsI4T1w87ZAsernKBqKKavVQN0I4SlQFcQloK1/kodpOrvA1rQ1lUrHff67auNK+7alXZVBgHtqgyqxeps43hlhLCYDZRZuq2+VpnMjBBWSbfGZykIa4SfenRbBykdrPrtq40OlnalXZVBQLsqg2qxOts4XikIi9lAmaXb6muVyUxBWCXdGp+lIKwRvoKwGfCHaYUpWM3sIh33+vuljY67dqVdlUVAX6ssssXqVRAW45VV2pTR3hk2sgYHqWZ0S1sHKR2s+u1Lx73+PuhsgQsNzesTWuR4VX+/tHG8MkJYv13FFrTV16qSsIKwStoVPktBWCHsYR7V1kFKB6t++2qjg6VdaVdlENCuyqBarM42jlcKwmI2UGbptvpaZTLrrFtBWCXtCp+lIKwQtoKwGbALtMJITgFYFRbVca8QdpdHtdFx1660q7II6GuVRbZYvQrCYryySisIe2fYyBocpJrRLW0dpHSw6rcvHbmBT6UAACAASURBVPf6+6CzBS40NK9PaJHjVf390sbxyghh/XYVW9BWX6tKwgrCKmlX+CwFYYWwjRA2A3aBVui4F4BVYVEd9wphGyGsH3bOFjhe5QRVQzF9rRqgZzxSQdh7PygIe2fYyBocpJrRLW0dpHTc67evNq64a1faVRkEtKsyqBars43jlRHCYjZQZum2+lplMuusW0FYJe0Kn6UgrBC2EcJmwC7QClfcC8CqsKiOe4WwjRDWDztnCxyvcoKqoZi+Vg3QjRCWAl1BWArW+it1kKq/D2hBW1etdNzrt682rrhrV9pVGQS0qzKoFquzjeOVEcJiNlBm6bb6WmUyM0JYJd0an6UgrBF+6tFtHaR0sOq3rzY6WNqVdlUGAe2qDKrF6mzjeKUgLGYDZZZuq69VJjMFYZV0a3yWgrBG+ArCZsAfphWmYDWzi3Tc6++XNjru2pV2VRYBfa2yyBarV0FYjFdWaVNGe2fYyBocpJrRLW0dpHSw6rcvHff6+6CzBS40NK9PaJHjVf390sbxyghh/XYVW9BWX6tKwgrCKmlX+CwFYYWwh3lUWwcpHaz67auNDpZ2pV2VQUC7KoNqsTrbOF4pCIvZQJml2+prlcmss24FYZW0K3yWgrBC2ArCZsAu0AojOQVgVVhUx71C2F0e1UbHXbvSrsoioK9VFtli9SoIi/HKKq0g7J1hI2twkGpGt7R1kNLBqt++dNzr74POFrjQ0Lw+oUWOV/X3SxvHKyOE9dtVbEFbfa0qCSsIq6Rd4bMUhBXCNkLYDNgFWqHjXgBWhUV13CuEbYSwftg5W+B4lRNUDcX0tWqAnvFIBWHv/aAg7J1hI2twkGpGt7R1kNJxr9++2rjirl1pV2UQ0K7KoFqszjaOV0YIi9lAmaXb6muVyayz7tYIwnvuuScsXrw43HnnneHFF18MU6dODTNnzgzTp0+vkmdjnqUgbEZXtHWQ0sGq377a6GBpV9pVGQS0qzKoFquzjeOVgrCYDZRZuq2+VpnMWikIEYMLFiwIkyZNCjNmzAgTJkwIl1xySbj//vvDoYceGjbbbLMqmTbiWQrCRnRDaOsgpYNVv3210cHSrrSrMghoV2VQLVZnG8crBWExGyizdFt9rTKZtVIQLlmyJFx55ZXhyCOPDOutt17yjg899FA49thjw7rrrhsOOuigMH78+Cq51v4sBWHtXZA0oK2DlA5W/fbVRgdLu9KuyiCgXZVBtVidbRyvFITFbKDM0m31tcpk1jpB+Oyzz4bjjz8+EXxEA1daaaXkHUkbXbhwYbj33nvDnDlzwuTJk6vkWvuzFIS1d4GCsBldkNkKD2loZufouNffL2103LUr7aosAvpaZZEtVq+CsBivrNJ9v4fw0UcfDcccc0zYcMMNk0hg+jr33HOTyOHcuXPDlClTeqfVRzU4SDWjs9o6SOlg1W9fOu7190FnC1xoaF6f0CLHq/r7pY3jlRHC+u0qtqCtvlaVhPteED7yyCNh3rx54dWvfvVLBOF5550XLrzwwnD44YeHadOmVcm19mcpCGvvAiOEzegCI4QN7ofOpum4199ZbXTctSvtqiwC+lplkS1Wr4KwGK9WRggVhNlG4CDV+49jLGpo6yClgzUW1tFbHTruvfEr424jhGVQ7b1Ox6veGfZaQxvHKyOEvVrF2N3fVl9r7AiNXJMRwv8xWrp0aZg9e/bIxCxRCYFx418eXnz+mUqe5UMk0I8EJo4L4dkX+7HltrnJBLSrJvdO/7ZNu2pm3+lrNbNfaNX8+fPDdtttV1kD+14QjtUeQgQh/3hJQAISkIAEJCABCUhAAhKoiwBiUEFYgH48ZZRbPvrRj4aJEycmdw/6KaMFEFpUAhKQgAQkIAEJSEACEhhQAn0fIaTfzjzzzHD55Zev8B1CPkpPuHWTTTYJs2bNCuPGjRvQLva1JSABCUhAAhKQgAQkIAEJZBNohSCM4m/ChAlhp512SqKEF110USCd9LDDDktOIPWSgAQkIAEJSEACEpCABCQggRUJtEIQ8kp8gH7RokXhzjvvTNJFp06dGmbOnBmmT59un0tAAhKQgAQkIAEJSEACEpBABoHWCEJ7VwISkIAEJCABCUhAAhKQgASKEVAQFuNlaQlIQAISkIAEJCABCUhAAq0hoCBsTVf6IhKQgAQkIAEJSEACEpCABIoRUBAW42VpCUhAAhKQgAQkIAEJSEACrSGgIGxNV/b/iyxfvjz8/ve/Dw8++GDYcsstw8EHHxw4OXa4iwOEzj333HDzzTeHgw46KKyxxhr9D8I3qJzAf//73/C73/0uPPnkk+GAAw4IK6+8cuVt8IESkEB3Ahwc95vf/Ca88Y1vDDvvvPOYorrjjjvCT3/60/D2t789vPOd7xzTuoer7JFHHgnz5s1LTkJn/vIansCvfvWrcPvtt4e5c+eGKVOmhFtuuSUZt9/97neH17/+9V1vlnMITz/9dDjppJMSH2mfffYJ48ePz2Vu3Hf88ccnZfnWt3NjLmx9WUhB2JfdVm2jq5gs77nnnrBgwYIwadKkMGPGjLDuuuuGjTbaaMQXRRAyIdx0001h9uzZ4RWveMVL7sHZ//nPfx5uu+22cOihh4bNNttshTKIyZ/97GfJibSI0LwD5YiNs0AjCOSx32gjzzzzTDLprbLKKo1ou43ojUB0BPn3/vvvH7bbbrvMChlHfv3rX4err746ERw6571x77wbpxLB9bKXvewlTiVOPQ7nnnvuGXbcccehW59//vnwy1/+MvznP/8Jc+bMCY899lhSxw477BD22GOPMW1gnjFiTB/4v8qqEiosdJ1yyimBRdcXXnghTJs2LXzoQx8Ka6211rCvFdv38MMPZ5Zjjq5SJHQKwhtvvDGxkfe///1h2223HUhB+Pjjj4ezzz47XHfddeGpp54KK620UnjDG96Q/EbWXHPNISZPPPFE8vtBSDO+US7PpSDMQ6kdZRSE7ejHUt+iisny4osvDmeddVYyuWy66aZj/j58juS4444LG2ywQTjkkEOGBkMGO8Qiq89HHHFEIkS92kWgCvttF7H2vE3aoWUhiO/SZjlCDzzwQPjJT34SKK8gLKf/oyBB3K299tpDDznzzDPDn//85yQr5MMf/vDQghyOLn1C2fSfl9G6usaIKgQhwhohxaIpkVUEwfnnn58svjLnDbf4FdvHPW9729tegn7y5Mlhk002qWwRtVMQ5rWFKjjnbctYlrvvvvuSxRQWS7baaqukL/75z3+GZcuWJdlVLIAj/nu5FIS90OuvexWE/dVftbS2isnyvPPOCxdeeGE4/PDDex7AsiARAfjjH/8YeM5+++2XrDJzXX755WHx4sVh9913D7vttlstfH1ouQSqsN9y38DaR0sgOoI4TC9/+cvDkUceGdZbb72XVMfYc8YZZ4Rx48Ylq+tGCEdLvPt9V1xxRTLWsiD32te+NikYnU0W5EhF+/jHPz6U9h9/t7vuumvgnzKvusaIKoRKfAbRvFmzZiU2TiScvhhpvq2ifUX6VUH4/7RiVstdd92VLHSRdhyv+++/PxGKq622Ws8RXAVhEQvt77IKwv7uv0pa3zlZdhsguk0eDz30UDjttNOSFUrSVTbccMPwgQ98ILzqVa9KVuTZQ5FOScExiBMV5f/2t7+Fc845JynLqib7PFjpjKmdeScJ0ikYJEmfYWUUkXjssccGVjnTaYKkXpCGwqo0zmG8yhatlXTmAD4kj7PnpNdOw4jjy/rrr5+snLMQtNdee63wsowLpKtzMd5MnTp1BUHI+MX4w7iAE0a0hPTGbbbZJnGuo+0wnrzmNa9JFrbWWWedIUeMdHicb7IUuGjL+973vmQcjBepyuyFXrp0aTI+Mc7ttNNOyViXjmimx1IiP6T8sZhFVJO2NPnCcYUzWwJoM9e///3vMH/+/PC6170uXH/99UkaYxSLCMhTTz11KGuk2+84zZeUVPpg3333DauvvvoQjqw+wA5iNkpW3fQn6axkrtx9991JXem5i/9Pz3lbbLFFUpY/Y055z3veM2QjlKW+q666KixZsiQQ/YxRt0suuSTZHpFehBjpneJcRFog97Pg0U3cdQpC2sL9LIYSrR0ubbSIIMxjw3FuhQ3/DXe2aTDP8tvit3PRRRcN/QZI8cZWWMzh6pzrs+bqIpyb/HsZqW2MZ2Q9EbntHNO4F5bYY1yAyZrj8th4t7lxpHFxpPb7980joCBsXp80rkW9CEIOiMEJQLzhCJDGwIDPhIgoQxSS287g9de//jVZwcRhWnXVVZP9JkT1SG9hfwDpEDgVl156aXjTm96UTPo4QXkFIWDjfsG3vOUtCefLLrvsJfsKFYSNM8GeGqQg7AlfX98cHVocS6JQ/MNe47RYwOk/4YQTEpF3zTXXDO2x4cXj+IXjhEBjsYoFKpwxxioc2egwYWc4roxTpKYj5v71r38ldfM87udi/Hv00UeHVvVj2jr3v/Wtb03Gv1tvvTURhwg9Fs8YP3H6EU/PPvtssiAW28KYxiER6f13Tew0hC5zAUIopoAi+kgZ5f9PP/30RKAhFrhIMf373/8+FDXM+h1zwAh8mUeYE2BzwQUXhIkTJyb9TIQk7k9HpKX7gL2JH/nIRxIBmlU3UbTf/va3SX9uvfXWST9TNwKduYvDOaJ98Xf0Mf3HvPWXv/wl6eO0SKO+k08+OWkrTjw8oi2k05TzvBOC7g9/+ENiF9gaCxDYRJa4Y+GA92C/HaKTvfSk6BJ1fcc73jHsQkJeQZjXhuPcih9AKjC2jl/AvzkL4Morr0wY8k5xrod/3OaRRxDm5dzE30iRNuEX8c/HPvaxFaKDsY5o04wLiOosYZfHxrPuyzMuFnkXyzaDgIKwGf3Q6FaMVhDGiYgJiAk0TlakM+DYsKLKZnCurOhbfC6TOCe/If5wzHAgmDiY8JkIiwjCeAgNq6P895vf/OYhYRk7QUHYaHMs3DgFYWFkrbkhOrQ4leyxWbhw4ZCQ4yUZAxAeCDz22+A4x0MX+HsWn3DuOXkWJ5ULR5/xi0giQobIBpkH7OdJp27FvVsIElJV4wEP8X6cYEQlApM2IPziwRgxxf1Pf/pTEkFhfx0RtF/84hfJPQgULhbTyHJgHxhZDgihpl7x4B5+j0cddVQi1jjIh+wQ2k7KLoKd/+aCKeKLfuHf3eYh6k1neMRFP06exBnOcpzpK/Ynbr755knfdtaNsOREU/owferwDTfckGSPsO1g++23HxKECDPmuHioWTwoh3kL4UU/8TyEECKRBU+u2A6EMGItHW0e7p2iIHzXu941oqjjOdGBZ68sCwkzZ85MbG2kqHJeQcjiRR4bjnMrCzRxoSP+po455phEGGLvca5nkYC6YcvvbyRBmJdzU38jRdrFiaHYeuee3FhHZ991CjsWLvLYeJYgzDMuejhfkd5sRlkFYTP6odGtGK0gZKL/8Y9/nEy6UfjxojhQnOrJv+MJZVmCkD/DGYvCL0JipZODYA488MBkhb6IIKQO0n9iihgTDZNQ+lIQNtocCzdOQVgYWWtuSDtFOPH87ons4HzjsMTDZIjQENHDKSUtcLg9hJ0OUhQv/Dt94iIRKERAeuErgmWRjPGPfT8nnnji0EmaRLHi1Xl/TBEju4FUwbynBDapMzk8jNRYohosEMKHCB1RQaKFpObi4HLxd6T4xvTSzt9x/H/+Ph0djYfRcEAY/RjFyt577z0UwetkkmeM4J7Oct0EE3MfWyFYcEQUEvUjva/zsxad9+d9pyLbFxDMLICybQObixG3PCcpD3fKKL8jPv+AzaZPgx3OhrvNrem0bRZZ0qdjpvtqJEGYl3OTfhOjbctIfs9IgrDb5yPy+nud7XbbxWh7sjn3KQib0xeNbUneAaLb5MZAkXWlj6zOmuAY8Ejh6nbFPX7pgZE2cLRyfGZ6PyL1sOLLqhgTExcr7emVSv5MQdhYUxxVw/I4e05mo0Lb+Js6xyTGGURJPFyGVPUoUIjuZH0Tjggf0SsEGQ51vOL41U0Q9mp30SZjlIwVfdpPxIv/RrgSaUHMxj1WTe+Q6LAj4hBscWEPUch+QqKdbAXgneM+7rinsJNnHKe7vXNMw2RvG9Er5hIidHxeCG5EXWMUI6uv2E9KSh1RWsQ5/x8v2o/Q6yYI458jaCnXbU7pvD/vOxURhDEtkJRaFj/ZlxlTkWM6LXNger98fM/hThklGs1iL3Nqt+/Uddpw/ExE5/58nkd6MFEvonwsFvBdQdJH0+JwJEGYl3PTfyd52tdrhBDfKI+Nd5sbRxoX/V5hnl5sVhkFYbP6o5Gt6VUQMgFnfTQ2fWR1N0H4j3/8I1khzlrN3HjjjZPV/vQkgSNBGgWTFBcTPsfNc0hDFHukKcVT63Cu4l6gCF9B2EgzHHWjenXMR/1gb6ydQKfDzZ4+RAeOOul27D/jItWTPV2dgpDUP0QL4ov9VjiqpBPijDG2pNMbqScdIezV7uK3+xB7MW2SZ5BySvoojj4H1eCYk9YYhVPt0IdpQIzecdIrKbe8Q9zTGR1P9tiRThoPPYmfqOgmCIkOpg/oiY9HSMRv2RIlI20SUcj4jjPL3IEwQSR11k15DuQgQ4X9fqSH0g/YD/NHjPSVJQhHeqe8gjDyZn8jNo4gjqdtI1RJwyRCzR69rM895UkZHW4xrdOGhxOE9BsLLsz52AUCkfthwf5efm8Kwv//cfW6hxB7zmPjWf2bZ1xUEDZ5JM5um4Kw//qstBazcs7BLjgX6TTK0QrCmPKEo0LK6HD7FbImOE5jY69gt6PiI4iRUidiuXgoA6KRfRysjrEXiCseQBBFo6eMlmZmlVfcq2NeeYN94JgR6HRo474+TshD4HHIB/upiBhlOb8IPyKD6c8h5E0ZjWmDRGPiQSnxxUiRY/zBKWNfY/z4+nDpdtzz3HPPDR24RV3xO2SIm6bvIaS98WPzjMWMwwiV+CkE/p4xH0HAAl7cGxj3RXb+juM+PdJnEWhZF3Ug9LmoM85B0aElSpi1hxDRTfow33BLty9vymhnhDBGRjs/odFpc3neiXfJKwjjya5xH37sg0WLFiXiGHujHzoPWoos8wjC2Kd5bLjbYitCMJ6uG1Oh+TP29HI6ed49hHk5j9kAU2NF0VY4lGc0p4yysJXHxrMEYZ5xUUFYo3GM8tEKwlGCa+Nt7LXAQSJlJ57CGScfTjSLx0MzyeLEMNmkHaW4+k5EkL0bDOgIK8rhrMRDGaiTPTSsAseDZrImOBwDVvBx1mgTaVJcOEbcz/Hi/FkeQRgPo2HFNx0RZCWSFFJWIRlUcRiy9iHEwyeuvfbaEb/d1Ebb6Od3UhD2c+/11vYsh5aDQRgzEAjxNEqESVZZyjHWsFcK0cXFvkP2InLPcBHCOP5RPu1wkxJHWjsRLMZJxqA8B3JQBoc6vUAWnXGc6XR0sjdq5d5NZIM0Xa54OEt8Yowg8f+kC6aFdOfvOB4gwtgMk3hyLP9PPezPRFywXx1xnu6DeOIp0Uf6oJvQI/IYDzmhTRwAhEhhMaFIymjcIxejyjHjpXPOzPNO2G1eQdgZIYxii/dnTyMRZqJv3b7zmEcQwqXooTKdKaPxXADakhb37CvlYJl4WutIEcK8nMu18GpqL/odwk5hRyo1GREj2XiWIMwzLioIq7GDsXyKgnAsafZ5XTGCxup5/MxDPP6clVLSSuJEFsUj6ZiUZXWQk6cYPNIfdo5HaJOqwiolkzZ1MrFyTDaTatwb0/lhepwdVjIpy3eq+IdVLUQdK+UcTEDaUR5BGE+eQ6wywce9IzwDcctqGw4VKUZxUuGddtlll0S40gbeJZ4SBw+v/iAQnb1uqcs45pxW220fTH+8pa3MIpDl0MbfNwtVOJ9RdGSVjeMcaYwIFE5IZizAoR5pDyHtieNf+rMTfDeOMTaeSJr3yH6cd5x4HC3GUoQB0RMEJe+RFSVoolXEyEYU4/z24hUPIuPfcQEy/l3Wwk78xAD7P4mUUCfptHBBbLKYiIgmzTN+7oH5hvtYcPzgBz+YlOmsO0aSWTxgPmOeW758eSI0iewW3UPIO2R9DoGsHObd9JyZ553yCkKeyx5IBDhbLOIptvHTKfw941/6hNS0zeQVhHltuFuEMOt+bIDPfNC3tA/fYyRBWIRzE38bRdsUMwSwIU5R5sAgMhqWLVuW+CqkmkdfpVPYsTgAz5FsPEsQ5hkXFYRFe7P+8grC+vugUS0gVYbPOsSPMDMIk/KEs5H+gTNhMljzPSMGDI5qZ5WRD+/GU/zii3GUOCecMVDFjykjBDnQJUb9uk1wlEcA8r0mJicGMSZP0oTiZvORBGH8ID0r9UwsHGaQvqKjhWMSRS9tJlqK04h4JBrJHgsm1m4fAG5UR9qYIQLR2et2uBH2TUqzgrB9RtPNoWW8YexiUQlHmSurbNZHrvmcAU4UdkXkkHFxONvp/Cg6K/KIlfQ4lOej3rQxPZayKMa4izhEDPXLMe9R9NH2zqhmjHgipDtPl+4W6UdgMmfFj8ez3YFIE+N1OkU0lqFPyUxB1PHbp0xW3fQJhwmxbQERSL8xb7FIiZONYGW+zDqIqDNllL7LsqVuc+ZI71REEPJc0kOZu5gDeV8io7vttlsyh7JHFmZE7Tqd+LyCkPfLY8PdBGHW/XGux/eI0d88grAI5zaMeESBzz777MRnw9fJ8pF4zyxhl8fGKdM5vuUZF2NGRRsYD8o7KAgHpad9TwlIQAISkIAEJCCBgSPgSdoD1+WFX1hBWBiZN0hAAhKQgAQkIAEJSKA/CMQTXzlIiGhwv2QU9AfddrRSQdiOfvQtJCABCUhAAhKQgAQksAIBDsYipZRzHuIBeiKSQCcBBaE2IQEJSEACEpCABCQggRYS4DMRnO/AoTOcsh73ZLbwVX2lHggoCHuA560SkIAEJCABCUhAAhKQgAT6mYCCsJ97z7ZLQAISkIAEJCABCUhAAhLogYCCsAd43ioBCUhAAhKQgAQkIAEJSKCfCSgI+7n3bLsEJCABCUhAAhKQgAQkIIEeCCgIe4DnrRKQgAQkIAEJSEACEpCABPqZgIKwn3vPtktAAhKQgAQkIAEJSEACEuiBgIKwB3jeKgEJSEACEpCABCQgAQlIoJ8JKAj7ufdsuwQkIAEJSEACEpCABCQggR4IKAh7gOetEpCABCQgAQlIQAISkIAE+pmAgrCfe8+2S0ACEpCABCQgAQlIQAIS6IGAgrAHeN4qAQlIQAISkIAEJCABCUignwkoCPu592y7BCQgAQlIQAISkIAEJCCBHggoCHuA560SkIAEJCABCUhAAhKQgAT6mYCCsJ97z7ZLQAISkIAEJCABCUhAAhLogYCCsAd43ioBCUhAAhKQgAQkIAEJSKCfCSgI+7n3bLsEJCABCUhAAhKQgAQkIIEeCCgIe4DnrRKQgAQkIAEJSEACEpCABPqZgIKwn3vPtktAAhKQgAQkIAEJSEACEuiBgIKwB3jeKgEJSEACEpCABCQgAQlIoJ8JKAj7ufdsuwQkIAEJSEACEpCABCQggR4IKAh7gOetEpCABCQgAQlIQAISkIAE+pmAgrCfe8+2S0ACEpCABCQgAQlIQAIS6IGAgrAHeN4qAQlIQAISkIAEJCABCUignwkoCPu592y7BCQgAQlIQAISkIAEJCCBHggoCHuA560SkIAEJCABCUhAAhKQgAT6mYCCsJ97z7ZLQAISkIAEJCABCUhAAhLogYCCsAd43ioBCUhAAhKQgAQkIAEJSKCfCSgI+7n3bLsEJCABCfQVgSuuuCIcffTR4dvf/nbYfvvtc7d9tPflfoAFJSABCUhgYAkoCAe2631xCUhAAoNJ4Ic//GE4/fTTw5577hk+9alPhfHjx2eCQIR96UtfChtssEH4/ve/H9Zcc82egY1W2I32vp4bbAUSkIAEJNB6AgrC1nexLygBCUhAAmkCURCutdZa4Xvf+16YNm3aSwA9//zz4Qc/+EE466yzkr9XEGpDEpCABCTQVgIKwrb2rO8lAQlIQAKZBBCECL0XXnghfPrTn04ihZ3XHXfcET772c+Gxx57LKyzzjoKQm1JAhKQgARaS0BB2Nqu9cUkIAEJSCCLAILwtttuCxMmTEj++hvf+EaYNGnSCkVPOumksHjx4mSf3w033LCCIHzmmWfCySefnKSdPvDAA4FI44EHHhj22muvMHHixKF6KLdw4cJwyimnBCKO22yzTdhhhx3CvHnzXrKH8K677go/+tGPwlVXXZWksO66667hiCOOCGussUZSnymj2rIEJCABCZRFQEFYFlnrlYAEJCCBRhJAEN53331hl112Cfz3t771rbD11lsPtfWJJ54IX/nKV8L6668fNtpoo3DGGWcMCcKnn346KX/11VeH/fffP2y66abhuuuuC6eeemrYe++9w+zZsxOh+dxzz4X58+eH0047Lbz3ve8N22677VA5hGL6UJmbb7452as4ffr0sMceewSeceKJJ4ZVV101edaUKVMUhI20JBslAQlIoB0EFITt6EffQgISkIAEchJABC5btiwRfQizLbfcMnziE58I48aNS2pA7H3ta19LIoe33nprEgmMewgvvvjiRKR9+ctfDjNmzEjKv/jii4kgXLBgwZC4vP7668PnPve5cPDBB4dZs2YN1X3++eeHb37zm0OCEPHHc0hf5ZkxUklU8otf/GKYO3du2H333RWEOfvWYhKQgAQkUJyAgrA4M++QgAQkIIE+JoAgvOaaaxKRd8455yT7Cb/73e+GV77ylUlqJ4fJ3H333YlwO+GEE8LSpUuTsquvvnpyCM3tt98evvOd74TVVlttiMK9994bPvOZz4Sdd945SfVctGhREuWjXqKI8epM/bzlllsS4ThnzpxE+MWLvYtf+MIXwuabbx4++clPKgj72N5sugQkIIGmE1AQNr2HbJ8EJCABCYwpgbQgluoe3gAABKdJREFUfPDBBxNBhojjcJl4mMx+++0XDjjggCSlNIrHVVZZJYnmcRHNW3nllYfaFSN9/BmRPfYJxvvSn6voFITx/7u94D777KMgHNPetzIJSEACEugkoCDUJiQgAQlIYKAIpEVe3Kf3+OOPJ2LvggsuSKKC8XMUeQXhU089Fb7+9a8n+/5GIwgPOeSQZA9h57X22msnf+6hMgNlor6sBCQggUoJKAgrxe3DJCABCUigbgJpkUf0jn2BpHZ+9atfDZwuymcm4gfr02WLpoxSF8KSg2ni1Snsli9fHj7/+c+Ho446KvPzF93uq5uhz5eABCQggfYQUBC2py99EwlIQAISyEGgUxA+/PDD4eijjw5PPvlk4L+JFMZTR7PEY55DZW666aZE6BH523fffYcOlWG/IiIxnjLKXkFOGGXvIvXGz0xwUM21116b7D+cPHmyEcIc/WoRCUhAAhIYHQEF4ei4eZcEJCABCfQpgU6Rx2sQzeOU0K222io5TIbUT67Osr1+dmLJkiWB9FLEH9845LrssssSEbrxxhsH9i6yD/HSSy9N0lc5WGbHHXdUEPaprdlsCUhAAv1AQEHYD71kGyUgAQlIYMwIZAnCeNon3xbkMJl4ZZXt5cP0fLyeOtlnGAUhz7rxxhvDcccdl0QFuRCmhx12WNhiiy2S6KJ7CMes+61IAhKQgAQ6CCgINQkJSEACEpCABCQgAQlIQAIDSkBBOKAd72tLQAISkIAEJCABCUhAAhJQEGoDEpCABCQgAQlIQAISkIAEBpSAgnBAO97XloAEJCABCUhAAhKQgAQkoCDUBiQgAQlIQAISkIAEJCABCQwoAQXhgHa8ry0BCUhAAhKQgAQkIAEJSEBBqA1IQAISkIAEJCABCUhAAhIYUAIKwgHteF9bAhKQgAQkIAEJSEACEpCAglAbkIAEJCABCUhAAhKQgAQkMKAEFIQD2vG+tgQkIAEJSEACEpCABCQgAQWhNiABCUhAAhKQgAQkIAEJSGBACSgIB7TjfW0JSEACEpCABCQgAQlIQAIKQm1AAhKQgAQkIAEJSEACEpDAgBJQEA5ox/vaEpCABCQgAQlIQAISkIAEFITagAQkIAEJSEACEpCABCQggQEloCAc0I73tSUgAQlIQAISkIAEJCABCSgItQEJSEACEpCABCQgAQlIQAIDSkBBOKAd72tLQAISkIAEJCABCUhAAhJQEGoDEpCABCQgAQlIQAISkIAEBpSAgnBAO97XloAEJCABCUhAAhKQgAQkoCDUBiQgAQlIQAISkIAEJCABCQwoAQXhgHa8ry0BCUhAAhKQgAQkIAEJSEBBqA1IQAISkIAEJCABCUhAAhIYUAIKwgHteF9bAhKQgAQkIAEJSEACEpCAglAbkIAEJCABCUhAAhKQgAQkMKAEFIQD2vG+tgQkIAEJSEACEpCABCQgAQWhNiABCUhAAhKQgAQkIAEJSGBACSgIB7TjfW0JSEACEpCABCQgAQlIQAIKQm1AAhKQgAQkIAEJSEACEpDAgBJQEA5ox/vaEpCABCQgAQlIQAISkIAEFITagAQkIAEJSEACEpCABCQggQEl8H+GLaR198x23QAAAABJRU5ErkJggg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7" name="AutoShape 8" descr="data:image/png;base64,iVBORw0KGgoAAAANSUhEUgAAA4QAAAIsCAYAAACqdmcMAAAgAElEQVR4Xuy9e/BdVZXvO0MIhCAGCUh4irwEFEWlkQAhAgEUfIECIg0B5Nnpun+cOtW3q+v2Pefcc+tUn66uc6tOiYqERxJoQBBQMYpggzwUMUhoUIEEEFAegkAEISFAbn2XveLKytp7r7nXno89fp9dRaH85p5zrM8Ye6zxnXOuuSatXbt2reMDAQhAAAIQgAAEIAABCEAAAhOOwCQE4YTzORcMAQhAAAIQgAAEIAABCECgIIAgJBAgAAEIQAACEIAABCAAAQhMUAIIwgnqeC4bAhCAAAQgAAEIQAACEIAAgpAYgAAEIAABCEAAAhCAAAQgMEEJIAgnqOO5bAhAAAIQgAAEIAABCEAAAghCYgACEIAABCAAAQhAAAIQgMAEJYAgnKCO57IhAAEIQAACEIAABCAAAQggCIkBCEAAAhCAAAQgAAEIQAACE5QAgnCCOp7LhgAEIAABCEAAAhCAAAQggCAkBiAAAQhAAAIQgAAEIAABCExQAgjCCep4LhsCEIAABCAAAQhAAAIQgACCkBiAAAQgAAEIQAACEIAABCAwQQkgCCeo47lsCEAAAhCAAAQgAAEIQAACCEJiAAIQgAAEIAABCEAAAhCAwAQlgCCcoI7nsiEAAQhAAAIQgAAEIAABCCAIiQEIQAACEIAABCAAAQhAAAITlACCcII6nsuGAAQgAAEIQAACEIAABCCAICQGIAABCEAAAhCAAAQgAAEITFACCMIJ6nguGwIQgAAEIAABCEAAAhCAAIKQGIAABCAAAQhAAAIQgAAEIDBBCSAIJ6jjuWwIQAACEIAABCAAAQhAAAIIQmIAAhCAAAQgAAEIQAACEIDABCWAIJygjueyIQABCEAAAhCAAAQgAAEIIAiJAQhAAAIQgAAEIAABCEAAAhOUAIJwgjqey4YABCAAAQhAAAIQgAAEIIAgJAYgAAEIQAACEIAABCAAAQhMUAIIwgnqeC4bAhCAAAQgAAEIQAACEIAAgpAYgAAEIAABCEAAAhCAAAQgMEEJmBCEDzzwgFu8eHHhwlNPPdXtu+++ptz55ptvusmTJ7tJkyb1vK6VK1e6W2+91YnFK6+8UrTbfPPN3Xvf+173V3/1V27PPfcs+hjXz9tvv+3Wrl071tcwruyxe+IQuOKKK9z999/vpk6d6s466yy38847T5yLn4BX+swzz7jvfe977vHHH3dr1qxxG2+8sfvkJz/pZs+ePXY0dA+84IIL3Msvv+x22WUXd+aZZxZxXP20uZeuWrXK/fCHPyx+B7qX6r671157uVNOOcVtsskm67rT/ejRRx91P/jBD9zTTz/t1PeUKVOKGkTt+UxsArfccksRRyHq0ieffNItWLDAKVaPOuooN3fu3IkNm6sfCYEsBKES67PPPuvuuOMO9/DDD68TNEqu2267rTvooIPchz70oSLZNn2sCsK33nrLXX/99e7nP/+5e/e73+2+/OUvuy233HIDBEoOl112mXv11Vcb+UgYnnvuuW7mzJkjCZrYnfz2t791l1xyiXvttdfcJz7xCffxj388tgmMB4EJQaCLICy/6wOKYsaH1mjbLlu2zF1zzTWFEKx+xnVStZ8gbHsvffHFF4t7ze9///v1mKj+kCAsP6pZNAGrgl+TleWHiZTRxug494YgHGfvTUzbkwtCFfm6Kf3qV78qVoB6fbbaait38sknu/e85z0bNLEqCF9//XV30UUXOQkizVKedtpp7v3vf/96168ZzAsvvLC4gamNBPQHP/hB9653vcv97ne/K2Z+NXMpQfiOd7xjLKP83nvvdVdffXVh+6677lrM/FZnasfyojAaAhkSQBBm6JQAJr300kvuG9/4hvvDH/7gNtpoI7fffvu5973vfcVI2lXSNPEYwIyRdtlPELa5l0o0qhb5xS9+Udi1ww47FJPRWjXV/VSrjuWnukKjiepZs2YV7bULZ/fdd3fTpk0b6bXR2fgRQBCOn88musVJBeEf//jHYqvnE088UfhBgkU3pp122qn4/1oOv+eee4rtGBKLSrJnnHHGBqLQqiCszkJq69a8efOKbaDVj1YPdRPTR9t8jj322OIGX/202SaT6odQvbHWZ2FLm8pZWxUxn/3sZ90BBxyQylzGhYBpAqMQhCqQDzvsMDdjxoyBrLbbbrux3bkw8OIyblC9b8yZM8cdc8wxfR9JyPhS1pnWTxC2uZe+8MIL7utf/7pTXSJxpy3T9fttOdiNN97obr/99oLZ5z//+Ql9T2qzVXcc4mfUNiIIR02U/kITSCYINRt37bXXOq3+6KNVrRNOOMFtuumm612zEvnPfvYz953vfKdY6WpK1FYFYRvnX3XVVcWM5rhuVWkjCNtwoA0EINCdwCgE4bjmou70xqeHsliVr/QoQtPOm/G5mj9b2lWYVO9FeiZL25l7fcrfyfTp0938+fPHckV1VP7tyn1UduTWD4IwN49gzyACyQThQw895BYtWlSIPG0D1OrXZptt1mivROG3vvWtYrVQM3Innnii++hHP7qu7UQWhOWNSVt8dGPSDWqcPgjCcfIWtlongCC07uE/X18XP+dKqKswqdYR/Z5t1c4lPWf4m9/8phCC43jfHaUPu3IfpS059YUgzMkb2NKGQBJBqNVB3ZAefPDB4lmw008/vdh33++jZ+Euvvhi98Ybb7h99tmnOMmrPDUTQXj/2N6YEIRtfqa0gUAcAl2EQpfvxrk6RikJWPRVV2GCIBzu99GV+3Cj5v8tBGH+PsLC9QkkEYQ6FvprX/ua0zNh2gJ69tlnD3wIWydoan+/Dk/RiZvnnXfeukNS2gjC8iRTnQy2fPly96c//akgoVXJ3XbbzR155JFOz7P0+uj7etZRP/KnnnrK6SF1rVa+853vLA560TMz/VbnNKt45513uqVLlxbHYutkMj1rozF1aqZEbv3Zv+pMbnUmsiqietlbnhTXVnCJx49//OPiqG3Zp+tty0YCX4cC6fs6xlyn1omNbNZzgYcffvh6x39XbyC97K/O0LY9YllMZcdtt9227hhwHQigZ5kOOeQQ95GPfKTxpNqqPbL3S1/60jpfl8exy1c6bEHPaPaLk0EJRjEvTr/85S+LZ1XEWX1ry5Y4KRb7vV5E17hixYriGhWPYq242Xrrrd3HPvYxd+CBB/Y8jVe2rV69utiCrdV2PTNTxmG/8dvy7/c7rK5k/83f/E0xu64T+nSohQ5s0H/Tb0mfrr9V3+vUeFdeeaXTqYuaZNJvR7/Hpk/12atPfepT7tBDDx3k8nV/9/2dlF+s81ec1ONcv9W9997bHX300QXPXh/Fy09+8pPiH/3O9dHvVK+m0W9EOzGGfe1ELJExbC4tmQzzG6jyFENt09ep2NXf0KBcXvejnoVesmRJ8aog9anXPeg+MmgsPdemA2AG+boeA23uG71Wxnq91miPPfZwRxxxRHGYWdOnujVVz+TpOnXNOvBMj4fo3r/jjju2/g0pf950003u17/+dXEPVn7ffvvti3uo+vnqV7/a87UTTbtpqqt9vYwoX2GhuqF8vdWg+25XHw4TK3Uf6b6g37YOvNHhOE2ntNf9o9pKdYryXDU/6PvVPtpw63UmQBO7um902ODNN99cvNZDfta1qFbU76OslXTvUs7+t3/7t/V+h23v08PGdGl/0/hbbLFF8doz2SmGbV47MYzf2tyTq/VQWZeVMbH//vsX+b7+WpbWP0QamiSQRBDqR64tF7o5qEj/4he/OBCuijYlCW0xVVDrplgKqEGCUAVAWej0OslUfelmqB9yvSBXIffd737X/fSnP+15Eqp+WNrK+oEPfGCDa9EpodoeWybYpotVkjvppJM22DbbdBNrc2P3EYQSJzqYRnybPmIjLnquov4uQ70uRDfJ559/vqcPdViQVoHLd5qFEIRiKzsk1nt9ttlmm6LYr79+o2qP/KfiRhMH1ePEyz5VgMjPOvzI56MY0s23V7/qS3GnrdA6pKDpnZG6McpP8levOO51jepfcXj55Zc7HdLT9NH4uolr/OqzvG1uPuqvjSDUpIne0SVBWl5DdbKj62912OuUwFL8yE8q1MWgKQ+ojdrqgKtzzjmnKEbbfIb5nZT9VvnrABDFq0RbUwz0OnhLfek3snDhwqIYb/roJGft2JCtwzwHGEMQdsmlw8ZGldWg35Da6hEITSqVExxNftTvXJMimhApP3UxNihmVOB/4QtfKHJRv0mkpvF7xWzdBsWYBILetVd/PUXZR7/7Q1Vw6Jo1GaV7uD6+MaYdRd/85jeLw+aaPprU0n1I97Gm9xCmEITD+rD6mx8UK/KR8qnOWejlIwk9PZaj+0P1U/WPJjt1UE6ve3n10Z5QglD3B50noVqrjJOqvYpzTd5L5Opeplqy6dPvPt01pjWe7sU6+Vz3gqaP8rCY6zeuT9OrXLr4bdA9eZB9skn3XZ1c7zMh0+ZeR5vxJZBEELbdmtEWa79CVAWexKBW5vTRLJMSiv5dzthrtUWrNUoi+oHUXyqrGSjNSuoHLDEhcaRZKN14lEA1SyXxoCSgB/TLU1I1noowvTpCSVY3cAlgJTO1VTLTLFhZoGvWpi4GBj0jOOjvg1YItcp06aWXFtdSHp8tG3WzVrLT9ekalIg1I63VifJTvbby6HKtmEisa8VRSV2HBimxKznq1ReaQat+BtmntoOSn169oZe0ahZMdurGpRNX5WMVXBJhjzzySOE/rRZqVlrFb/mpCkJdh9rpxnTwwQcX/tbqtOLnscceK/7W61r6xWs1hjS2YlCrgfpoFfJHP/rRuleHfPrTny5m76qf+iFMujb5QrGm+BFr/Q4Uh7rp6xqrR8erjeKwesy84lDXqfHFSMWLPvU4HMS/tLONIJR/yuJVq5q6DsWaClH9u+tvddjrrO5AED/Far2gFzvtUlC8aIu7Tjzu9W7Uqu+6/k6q/DVRoFhQXMp/YqhVKvm/9N+ee+5ZFH9V21TASQyWBZRiQ/EtQSv7NMmg57rLSRDfYl3XG1oQds2lw8ZG6UvxVZ7RvUJ5QisB8oFyikS2cnkptpuei2/yo1Z2JWSUM+W3D3/4w8VwTbYqt8ovEkbKJ8rZ+v96DU/1lQht7pttfaWVZAmN8v6mVSIJUN0rq3aUhbpWC6vitBQc5e9e+VOxp8lBTTopT/daXaxehyb69MiIrrnM8Zq40fUr/iU0q+8ObCsIq2O0rUvaPkPYxYc+saL6Q0JZ91nVFbovaGJTdlbrE8WZYqV6VkPdP+KhuNb3NTkkO5RbSu5N96ZRbBmtv8O0zE/Kb7oO5aby/ia7dA0at5oHlR+0cl/ep/W71KRdfcdE15iu15RirjygmBMn1Rr//u//vp44bxKEXfzW755ctW9QPdRUK7TJH7SxSSC5IPzMZz6zQfHri7pfIaqbuN7TJ4GirZ1//dd/vcHqi2ZxtGKpxKNEqBfQlis0+oGrkNaNvtdR1EpCWrlpWl0ot5j1Op5aMzkaW8KsadVhkOAb9Pd+gqv6bqZeKwsqfvTSe82MSzxoq255nLxmjlUs9Lo23fx1w1Gh1HQYUF3s9dpi0i/5aYzrr7/e3X333cUYWsVUUVLdfqs2ElyyQ/+7Hgf1FcumE2/lW80IltsKVXDXJw56xW1VbPSKIYkNxZmKCM3YSdBVb9wS1rrpy37NGGtloLqKqP8uBvKHbNUWKh0lr0/1md1eM6damdP1lc/1amJDkx5tBLmPIFRbCWLdIMWi+un6W+16neVR8r22jSrPaFZarH3yVtffSTX+FeNaJdTkTNX/1TwicSFBW10Jr8ZPk1jRNd13333Fyc8qLHMUhF1yadfY0MqLBLWKPf2G9PuTeKuKn/qkTf11Dk1+1MRQfVJB/SjOJNJ7/V6rE3k+kxPl762NINQEm3KS8pdyvsREfYWpKnqazgOoPkele4x2wShvtlnRLG2t+q6X8JR/NJlUvkMwtSDs6sO2saKJZtU3uk83TXbW7331be51/2i3Vv2+Vq2PtEVYu32qMTtqQagaTHFS3aVSvw7FhiauNYFetaX6G1SsqN6TwC0/o4jp6nkWTcw1lkSpdoWVu67qgrCr3/rVRNXXpzTVvNW6TLb6PvrgW5/TfnwIJBGEo37Ytp8g1A9Sz1wpUfR651V1xq/+fGL9+TKJxfqnKhrrN6L6Hv1y22S1j+pzSfXEMUjwDfp7P0FY3SZXFRD166u201aocrukCngl2H4v462Or2fclMCrn64rhNVVm6YioFpUlEWWCpeq4Kn6uNfqkPrRLKWKQsVS0/M+vX72KlZUSOpApPoLjqvfKX1ZL+j1fa3iKo7rorz6/Wo7xZme2VFhr/d46iXUitP6hEf1+9V21WPXR7lC2O8Zva6/1a7XWb3R17eNVp8z1MqhJkY0e93m0/V3UuXfr/ivCk/tdFAxoI/iQpM6egaq31ZXXaN+I8qnXQRhGybDnM7YJZeOMjZUiOoVSU3bujXxqFVETSDWf6tt/ViNw35j6Vk87W7p4qt+3y3713WqQO+1TV55SfGl/FbPL9V7/bCFZ3WiqF/8a4XoggsuKFaOUgvCrj5sGyttfFSd+O1Vn/QTBtX8ocm86vPe+t4oBWG/16BU/dsvj1UfSapvgW7DS9fUL6Y18aAV6UHPm+v5QcW/PvW6ro0d/fzW757c5n5dFY0+z3q2ye20GV8C5gVhG9f02wJSXd1RMtQsqURj209ZpKm9Vq40I9x0eEyv/gYJvkF/7ye4ysQ2qKBQwtdsl7ZmattSfTtjPxaDBN+gv6vvfgmuKqZVpOlwjF6fqrCtCrq2N7Q2ibZtXDS16zVrXy2IVJSdfPLJPWfYdWDNXXfdVWx31CqmtuhWhUJ9xrRqh34Heq+limcdUHLccccVf2573W22jA6KtUH8+v1Wu15nte/6xIBm4DUTr5ndfqJ6kP29/t7vd9DmN6J+e/GvFlJNM/xVm9qsHA3KVW0YDCMIu+TSrrFRrh5rNUL3gHK7d9O1apue2muFoirM2/qxLCRVcPbbiVAtfAflvrqdg/xc3xnT7+C36kRUXTCMYvJXuzL+9V//tbiEfivzg/L4oHvlKLeMdvVhm1hRvtLkg9rWJ7Lr/i7jtz6Z1dY//dgN4t4mHwyKR/VRzc/9Jn+r7KpnVIwipn2Y92Lr00cvv/W7J1frBU0MK19JQPOBwCACSQRhNfH63siaLmjQoTL6TnlKqPaPa/auPOGx3l9ToVJ9/ktiTslIiUbFlWaB+wm86nMvGksHrKio16yMnp0YdMrToJvYoL/3urFUZ/2GKc6q3NSXDrnQc3ZaMdTMVtOnaSaqzY2vX/IrE2abFyz3mhVre0NrK4z6/eiee+65QrBpxbA8bbbevi6aqiuT/d6P1WvctsK/jVjpN/6oBOGwv9Wu16nrL4v5+uxv6QM9S1V/D+qgJFv+fdjfSZvfSD9BWP1+2xduDyPcq0WdJi36HbhTPRisal+/fNwll3aJDe0IKA8TavMi8l4rFG386DOWj199BWE1V2rLnSaS+m3zrOZh7Uwod8K0FRz9fkPVlWHt7NCzcE2fQXl80L1yVIJwFD5sEys+PurFsK1/xlUQVmsOH16Kr6aYrsbYoN9FL7Y+dvTyW79apP6Mo7ad61Ri1ayqXVWD+mzZbnt/o934E0guCIcpcOvYBwlCzQzp+SgdVT3o0ySOyudr9HxW/SROzRhra1a/o7clPlWQqKisngyoH6X2oOtZk16vRBh0Exv09143lrazbYN46VkW2dDvBNWyjxCCsLz+Ntv4qsm8ulIyqJAo7e8iCCUGdIPRc369Tggtx6kX44Pie5CPBsXIoO+3ve5RCMIuv9Wu1ykO1a2F1W2jpaDot2W3H8cuv5M2xWE/QegzodBmpr7XdQ773baCUOMOm0u7xEY1V7Z5TVL1eqrb5Nv4sc3pjW0n2/rF4yBfVW3VrhBt92wj2uqrmm0FR7++24r5QXl8UAyMShCOwodtYqXf76Yfz+r2xbb+sSAIRxHT1dW3QVste7Edhd8G3ZMlCrWdXIsZ9ZNntVqoRYlBr0obVBfwd3sEkgjC6gxq03Nlvpj7FaLVwwA0Ky3hpR+ChFi5stf21DAdvKFth9qmWL4DrrRVfemkKR3k0XTyoESATkHT3nMdFlC+66/8vrbaaFa9Pvs56CY26O8hBWH1AW0lGR10oQNZ9Axck4gKKQjbzNxXCwYdrKGtFHqecFAh0VUQ1g++0WmCn/jEJ4pDP6rPIfUq0iaKIOz6Wx30W2iTV6qz++W2Uc2wlgdLDdqy2zRG199Jm+JwnAWhmOvZu6aJkvorhnSdw+TSLrFRvT9Un83tFU+9tqy18eMoxESbOPcRhINWlTVe9bTK6jbZtoIDQeiKXUPlGQVtYmUUwqKtf6wJwmFjelwEYfl7Ul7ViaeqWWV79VUeqlO1IKOTfn0eY2qTX2gzngSSCMLqi+n77QWvIh32xfTV2XE9v6dEUF8ubysI6y7WbHX5YtRy5bDtiqeKIB2lrdMvq69EqB+TPKiQGfT3kFtGqzO3vY4+H3RjG/R3MW+7ZbS6Vanp55hqy2j9GUAd0NB0IEWvIs1nhafputvOsLcpcENuGe36W+16neX1lydy6iap2XSddqeTgLVdtN9L63vx6/o7afMb6ScIfbYWDhIK/W5zXb7b5fbZJpd2iY3qJEGb7fVdtoxWt/LruTBt1ayeNtyLU3kUf1uOg3zle+gEW0anr0M/Ch+2+c1X7yvazaD6ps1Hk7flpPVEEoSjiOlRbBkdhd8GrRA2xYEm0nQqsBYl9NiK4nTQgVFt4ok2dggkEYTVY6TrJz72Qls9tUsvcVdhVhbV/VZQ2jx/0E8Q6nk4nZ4mEamVr6ZCvvrKgOqWourMd68bdv0I4PozlYME36C/97uxtC2SVAhrpkn/VnGsLY1tZ80H3dgG/X2QIBz2UJmqsAm9QliNz+oprfVY71Wk+RwqI79oJbu6stL2QA3FoiY2NItYjde2gqLrltGuv9Wu11n6o3pyrQotFVDaftPvBNpeeWsUv5M2v5F+grB6qEw9d7aNwTa3vEEio00fvdp0zaVdY2PYQ2Wqhzi19WOZl9tsgx+W6SBfDXsAh05RPv/889e9A7Wt4Oh3HdVDZfqdOTAojw+6V45qy6iupasP28RKdZJ80O+6F9+2/rGwQjiKmK4eCDNo+3gvtqPwWy9BWL2HN+2uKOOg+iqRYWNn2NzD9/IlkEQQCkf1xMemFylXkdW33NUPdegqCCV2dCy/tnbVZ4DL08L6nS5XPa69+v22hZi2n+qlu0o29RWYQTexQX/vd2Op+qDfyk9VjJenvLUtdLX6qVc1aDYqxJbRtkeSV98L1e+1E21PL2u7Elwv1HsJQtknTlolqz9DWD3Fr9fLdjVOdaKleupc9bm4fsfYV4VQdSt324fgywNZZEuv16f0O6ykjSDs91vtep1lztHvWQXdPffcU5zWqt++2NRfRdEmrY/id9KmOOwnCGO/dmKYA2kGseyaS7vGRnX1ul8ctH3tRL/nj6rvuxz0qgb95jVZ6bvla5AgrIqaQcfrt33tRNPLuQf5XX9vm+Nzeu1EVx+2+c1XX4XT7zUMJWPlgfrjLBNJEI4qpru+dmIUfusnCMtXB/WbUKoK27a79Nr8Vmkz3gSSCcJqga4b2oEHHlg8uF5PWPUXJje92LufIKweVd70Qm/9MPRSefWhT10QVgsBPT+kGcq6jdUVwuqPq1qIqUjSEeL148rrL2+vvxZgkOAb9Pd+N5Y2L6ZXGwkVvWhVCUYvvNZKSfXaer08We/i0ul82qagT1MRpBfe6/ksjdPr1K5+2yPavphe2yR0KJBWv/q9mD6EIKzGUNNLwcXy5ptvdnplhK6nqaAe9GJ68dVMul5er2usvhS7zUu5qy/0rb9gujqzWo2Bauqrvih7WEHY9bfa9Tqr11OdLNF/H/QKgF63gVH8TtoUh/0EYRkbOlhLjMbxxfRdc2nX2Gj7Yvqbbrpp3e+434vp+wnCel5uelm4fKr7joo/vQ9T73cddGJ1NUbbCMI2L/HWYxPK8fr9D3ox/bCCUL7TPVovnR+XF9N39WHb33x1slbnD4ixcnR9Qv3BBx90N9xwQ/HIjCb7ygmEUQhCxcBXv/rV4j7f5hnbplzZJh7bHoTXj90oYrra/7Avpu/qt341UZvX81RXCId5Ln68ZQ/W9yKQTBDKICUQPZujw1ZKMXbwwQcX79RRwtLfNUuv2V0VypoFO+OMMzY4eKWfIHzppZeK1T/dPHUzUdL88Ic/XNw89QyfbjLVk0PrgrBaKMtGHQSiQ2ne+973FlsoVThqZUSzk+r/05/+9Hrv6asWyhKSWqHR4TPafiqbfvrTnxZiVH3puiW49O648jNI8A36+6AbS90+2SYbxVrPwkioyA+6Nh0ac/jhh6+zTQKkLDJ1bTpQRi8O1rXo4BwJIf3v8tNUBFW3T8gnH//4x4uXt4uPVo71GbRfvnocvexUwasHpTV5IMZKkLJHMdSUwAdtNSrtH2RHrx9Z/aAI+Vk3ZR3/rPfa6XUd1VNamwRhPQ51bfLFTjvtVMSvYlD+EG8Jdr03TLFcfuRDCW/x0G9LNwH5Wm0k3OVn/Vuf/fffvygwq9ujq4WDvqPfqX4LGlu/AfGtPrA+zAph199qmVO6XGfJqxqX+m+Dtgf1u8V0/Z0M+g2XY7c9XKuaa/V70BZjTTho0qf8vQ6zytemqOtyK+6aS7v+BnS/0E4Oxbx+Q5rA0m9IDPXb0YSOCj19mkR3Wz/q+9VrLcfShOZ2221XbN/XfUP3LglVja9nuPW7b/tp66vqK5d0TzjooIOK3KFJQP3utZVagqCXUGsrOAbZXS3kyxxf3qe0g0E8yolH9ZX6xfRdfdg2VnRP0zkEyt9ljaSYVGzqHqq4vOOOO4rftv4uZsrto3yGsD7ppfF33HHH4mokxN8AACAASURBVPESnebddMhe3d9t4nEUglDjdo3p6iS0+tPvQtese4RYtLkfdvVbv1qkOolfr4eU63U/0uvXlMf0O9YhUHvttdegnyB/nwAEkgpC8dXNRC+dVcLq99HNTkWmitD6Z9ApjBImeuF2/ZURZT9atdMPR1tf9AC/imkltPKjH5iEj37ovT66aetmeeyxx27wnKFm57Ryo4TW66NTRrU6WB1XbQcJvkF/b3NjUTGvGdhefJQ0tEVSx49XtyZJpFRnxOvXprZ6Ubz4S3RVT/astq0m6PK/9zpxrddWTQkqzVSraOv16RVDoQWh7NG2p8suu2y9oqVqp0Sibij33XffBi+0rsah/FSK26brVB+KIxWJ9Y9WY7WiUC2cqm36rdRXbzJN4+qmr3cdKdb1GUYQ6ntdf6vqo8t1Vq+tfG5M/00TFTpBeJhP199Jm9+w7BqUB6urOU3XoRyk+FE/OQpC2dwll44iNgbFlsZQntPW8PpKTVs/lr5Zvnx5kZf7vdKn131jUJy2KcDVhwpXTaj94Ac/2OD4+nIM5XlNkmr1qf6M/agEYZvcoAlExbhybQ6CUDYP60OfWFF+ufXWWwuhU52Uq+d27YzRDqfqIUVt/TOozlDOuPLKK9cb32crYpt4HJUg7BrT4iphpd+mTvBs+kgk6tk8TfY23Q/137r4bdDktHKGdnaVk7y97tk67fyQQw7hvYSDEuYE+XtyQSjOmpXWErYSmgr68sXmSlwqUDT7oh9X04EubQohtdHqg8SL3kWo/nUT02yrtvVoZUuzu9///vcLtzc9uN7LRs3CaRZMN0SJ1V4v/CxndcvVIPUnoaXCXastWrXUjFr9MygRD/p72xuL7BMDvWC+fCWGVir33nvvda/paPpNKLlqJVEFg1ZydUMqxYFOPdP1aRW43HJ63nnnFVucqh8lRo2tVS6JUn1fq1THHXdc0WxQ8iv7Uj9K0JoRLY9YFmP5RWJdIrNptjKGIJSNuqHpmVQxfuWVV4pYER/Ft7ZM63nLRYsWFUVYr3d/KW40caGZ+fLVJ+U1alVUsdzrd1LeyLR9VivvmllXf/qdaVJE79LUy8R7xbBmPzWzqH/KGCnjX9/VSr9EedMNsM0Nv/Rj199q1+ss7VAxd+mllxa5Qi/E1q6AYT9dfidtf8ODBKFsr/tQ/00rvvptaMVZfajQyVUQyt5hc2npOxVzw/4GesWW8op2nyjP6F7V9ExfWz9WY6zJ1vK+oUKu1/trB8Wpz+9RfWlngUSH7p/KXfro/qBJIN1Dt91228Yh2wqOQfb2yg1l7lO+/MAHPlBMeGniNhdB2CteBvlwmFhp8pFyu3aRSKwrPuu5va1/BtUZ5aM9qqF0Py1fhq5XaWkr8aBPm3gclSAsbRk2psvv695ZnjJf3kvLmkn3w3IHnHJuv+3Sw/itTU2keki/BdVWWmGXHfK/Jqo0OaDfrXZj8YFASSALQYg7IAABCORGYMmSJYXw1qq9dg20Of4/t2vAHghAAAIQgAAEIDCIAIJwECH+DgEITDgC2np24YUXFs94+pwoO+FAccEQgAAEIAABCIw9AQTh2LuQC4AABEZJoPrAv1YFzznnnGIrLR8IQAACEIAABCBgkQCC0KJXuSYIQMCLgJ6v0DOceoZVB/uUJ27q2U49y9rruUqvQWgMAQhAAAIQgAAEMiSAIMzQKZgEAQjEJVA9WKgcWQdT6EhuvR6EDwQgAAEIQAACELBKAEFo1bNcFwQg0JqATk7Uabg6KVfbRHV6o54d9HnZd+vBaAgBCEAAAhCAAAQyIoAgzMgZmAIBCEAAAhCAAAQgAAEIQCAmAQRhTNqMBQEIQAACEIAABCAAAQhAICMCCMKMnIEpEIAABCAAAQhAAAIQgAAEYhJAEMakzVgQgAAEIAABCEAAAhCAAAQyIoAgzMgZmAIBCEAAAhCAAAQgAAEIQCAmAQRhTNqMBQEIQAACEIAABCAAAQhAICMCCMKMnIEpEIAABCAAAQhAAAIQgAAEYhJAEMakzVgQgAAEIAABCEAAAhCAAAQyIoAgzMgZmAIBCEAAAhCAAAQgAAEIQCAmAQRhTNqMBQEIQAACEIAABCAAAQhAICMCCMKMnIEpEIAABCAAAQhAAAIQgAAEYhJAEMakzVgQgAAEIAABCEAAAhCAAAQyIoAgzMgZmAIBCEAAAhCAAAQgAAEIQCAmAQRhTNqMBQEIQAACEIAABCAAAQhAICMCCMKMnIEpEIAABCAAAQhAAAIQgAAEYhJAEMakzVgQgAAEIAABCEAAAhCAAAQyIoAgzMgZmAIBCEAAAhCAAAQgAAEIQCAmAQRhTNqMBQEIQAACEIAABCAAAQhAICMCCMKMnIEpEICADQIL73jDPbdy7dAX89H3TnZHvH/job/PF9MSePGyb7g1zz9XGDGpjyn1CCnbTvurWe4dH5+b9iIYHQIQgAAEJgwBBOGEcTUXCgEIxCBwyY/fcFfctabzUP/7tKnu/TtO7twPHcQl8IeLvuJe+ublnQfd6SuXuk3ft3fnfugAAhCAAAQgMIgAgnAQIf4OAQhAwIPAf79+tbvt1296fKO56T8et6n7+N7DrxK+9dZb7oorrnCPPfaYO+ecc9z222/f2SY6GEzgmf/6f7o/3fXjwQ0HtNjuv/5Pt/nBc7z6efLJJ92CBQvcqlWrGr/3oQ99yJ1yyilefdIYAhCAAATsE0AQ2vcxVwgBCEQkkIsgfPbZZ92FF17o/vSnP7mjjjrKzZ3LFsQYYZCDINxjjz3cBz7wgQ0u913vepfbZZddYmBgDAhAAAIQGCMCCMIxchamQgAC+RPIRRDefvvt7rbbbnPbbLONW7NmjTv77LPdZpttlj/AMbcwB0F46KGHMgEw5nGE+RCAAARiEkAQxqTNWBCAgHkCOQjC119/3V100UVuyy23dB/5yEfclVde6U499VS31157bcD/mWeecdddd5176qmnir/tsMMO7nOf+5zbaaed1rWVoJTAvOOOO9xrr73mpk2b5j72sY8VomPKlCnFFsVLLrmkaH/mmWe6qVOnFv975cqV7oILLnDvec97iq2K5f/fcccdnVarfvrTn7r3v//9xd/Uxw9/+EP3i1/8Yt0YEjZz5sxxkyf/5VnKfrZom6zskI3nnXeee8c73lHYoe9cdtll7uWXX3bnnnuue+c73xksDsdZEDbFwjHHHON222231rFQNnzuuefcd77zHff44487+UUTE5/5zGecVi8nTfrz8Tm33HJLEVdHH320+8lPfuJeeeUVd9ZZZ7mdd97ZvfTSS8X3H374Yff2228X8fiFL3zBbbvttsF8R8cQgAAEJioBBOFE9TzXDQEIBCGQgyBUEX7ppZe6E044oSjmJQ4l9D7/+c+vK8Z18U888UTRTgJp9uzZBQ+Jvj/+8Y/ujDPOKIScivlrr73W3X///W7WrFlOYu63v/1tIeb0TJqKdAkuH0Go/jfffHO36667Fv/st99+buHChU7bXCUAJWQfeuihYkxtdz388MML29rYctddd7nvf//7bt68eesE8AsvvOC+/vWvu7333rtgEPIzroJQYlBxIhFdjQWxO+200wqWbfhLvGty4eKLLy4mBtTXJpts4pYuXVr89xNPPLHwdykIb7755kLwK65mzpxZ+F+CUbbovx988MFu4403LuLy1VdfLVa6t9tuu5AupG8IQAACE44AgnDCuZwLhgAEQhLIQRB+61vfKg6TKVfDlixZ4u67775i1WzGjBnrxJUOnZEQ0KEzWrHTR2JNzx5KQJ588snuN7/5TVHcf/zjH19vG6JWdrTCoxWdd7/73V6CUIW+CvutttqqGPORRx5xsvmzn/2s22effYr/JpEpsarVTrXVqqSE7iBbJB6+8Y1vuP3339996lOfKvq69957i/5LYRPS/+MqCG+99Vanf7785S8XEwH6/P73vy+E9J577um++MUvtuKvuFFcPf3004XfyniTHyX6tQpYxqXiR4LwyCOPdEcccUQhBCU6r7nmmiLuqt9//vnni7iMIepDxgd9QwACEMiRAIIwR69gEwQgMLYEUgvCUtBp5a1cDdPpkxJS2rL30Y9+tGDbb9VMxbgEmfrQapsElYp4reCUH23LXLFiRbG9TytBPiuE5RbSQU6WsNAq5vz589306dPdjTfeONAWrTxqe6jsK5+b1JbZ3/3ud8G3i+p6chCETaeM6jCZ6nbeOvtSNB977LHFSvBGG220gXva8H/zzTd7rsb+/Oc/L7Ynl6u35ZbRcpuoBtS23q997WuFCK2u5pbbfvXvftcxKKb4OwQgAAEIbEgAQUhUQAACEBghgdSCUIX9t7/97WLL53vf+97iysrVNq3AnH766cVzf+UrCgYdQFIXZU2ofJ8hbBKEembspptucr/+9a+LVcHyo+2jpSBsY4u+d+eddxZCVsJBz5xplUuCqL5ldoRuX9dVDoKw6ZRRbQWVwP/Vr37lFi9evAFfiXqtomqbrlZZ1YcmD7RiWz7D2YZ/v7gq/6ZtwIcccsi6ZwirgnDQqzMGCdsQPqVPCEAAAtYJIAite5jrgwAEohJIKQjLdw8++OCDjdesbZflOwlzEoRardQ2T4mST3ziE8V2VX2uv/76YuuhryAsVz91oI5EkASQDq4pt6OGDIgcBGE/ka8VOG29LT96vk+rcZokWLt2rXvxxRcLUfjAAw8U24klyHUgUbkVtLpi28SxX1zpu1qpbiMIe706oxS21YOGQvqTviEAAQhMBAIIwongZa4RAhCIRiClIJR4krBSga9nraofrbrpFM8DDjjA6eRICQOdAKqDYcpn7cr2aquTHSUg9YzXPffcUzx/uPXWW6/rUuJT7zjUqyzK0z31xzanjNZXCMvn16orReqrviIl+wfZImEjeyQCtX1W21wlREKfLlqCyV0QNv0QJAS1xVYf+bw8BfTRRx8tnvuTkNYzhG346yTZXgf4tNkyWop5HWITY0U3WmJgIAhAAAIZE0AQZuwcTIMABMaPQEpBWD3oRc/2VT9VkaRn67QtUKLpD3/4w3piSSJvwYIFxSEzWlXT4TQ63EUrd1p5Kj8SZnqmTFtTtY3v8ssvL04fPf/884tVJX1KgarVnuprJ+qCsHyWrHqgiUSpnkuUwChXCJcvXz7QlnKbrLbO6nRUfbT1MZa4GEdB2Ou1HBKJOu1TEwHyXxv+ijufQ2UUs9WJANmiuFQsaXJBp4+WHz3busUWW6w7qGb8sgMWQwACEMiTAIIwT79gFQQgMKYEUgnC8t2DEnq9Dt0oV2i0BVCrPk2vndD74PQ8X7/XTuiAFr124oMf/GDx2glt35MA++Y3v+l233334t2HWulRGz1fuO+++/YVhOXpoVqd0msGVq9eXbymQKuY1WcIm1570GSLQkdCVytVelVBeb0xQmocBaG4aIuoDt/RM5cHHXRQcajMsmXLChGo15dIVLfl7/PaiboglC1lXCqW9doKvRZFExN6R6VeS6H3XzYdehPDv4wBAQhAwCIBBKFFr3JNEIBAMgKpBKFO/NTpmvXXQ1RBNG3Hq7+MXC8AP/7449d711vTy+BVqGvFUFs09ZFY+PGPf+xuu+22QgTqVNDDDjuseN2FRF2/FUJ9X8LjhhtucHq9gISh+lY/d99993qvQmhji/rTNkitWurdhrG2i2rccRWEsl1bRPWKEols8dMrI/S8n7YVl9tI2/L3eTF9fauwbKl/X7ZICOodhojBZOmNgSEAAaMEEIRGHctlQQACaQikEoRprjbfUcsV0+233z7adtHUgjBfb2AZBCAAAQjkTABBmLN3sA0CEBg7AgjCPFymFVM9i3bSSSdFOV20vOqUK4R5kMcKCEAAAhAYNwIIwnHzGPZCAAJZE7jxvjfd//f91Z1tvGL+NDdz+qTO/Uy0DrRF9OGHH3Z33HGH22abbYqXoOt1FrE+K799rXv+K//Sebhdrvyu23jrbTr3QwcQgAAEIACBQQQQhIMI8XcIQAACngSWPv6W+8Mraz2/9Zfm++60kdv+XRsN/f2J/EU9x6iX0utZSL0qQc+exf689vO73Zsv/WHoYTf74IfdlJnbD/19vggBCEAAAhDwIYAg9KFFWwhAAAIQgAAEIAABCEAAAoYIIAgNOZNLgQAEIAABCEAAAhCAAAQg4EMAQehDi7YQgAAEIAABCEAAAhCAAAQMEUAQGnImlwIBCEAAAhCAAAQgAAEIQMCHAILQhxZtIQABCEAAAhCAAAQgAAEIGCKAIDTkTC4FAhCAAAQgAAEIQAACEICADwEEoQ8t2kIAAhCAAAQgAAEIQAACEDBEAEFoyJlcCgQgAAEIQAACEIAABCAAAR8CCEIfWrSFAAQgAAEIQAACEIAABCBgiACC0JAzuRQIQAACEIAABCAAAQhAAAI+BBCEPrRoCwEIQAACEIAABCAAAQhAwBABBKEhZ3IpEIAABCAAAQhAAAIQgAAEfAggCH1o0RYCEIAABCAAAQhAAAIQgIAhAghCQ87kUiAAAQhAAAIQgAAEIAABCPgQQBD60KItBCAAAQhAAAIQgAAEIAABQwQQhIacyaVAAAIQgAAEIAABCEAAAhDwIYAg9KFFWwhAAAIQgAAEIAABCEAAAoYIIAgNOZNLgQAEIAABCEAAAhCAAAQg4EMAQehDi7YQgAAEIAABCEAAAhCAAAQMEUAQGnImlwIBCEAAAhCAAAQgAAEIQMCHAILQhxZtIQABCEAAAhCAAAQgAAEIGCKAIDTkTC4FAhCAAAQgAAEIQAACEICADwEEoQ8t2kIAAhCAAAQgAAEIQAACEDBEAEFoyJlcCgQgAAEIQAACEIAABCAAAR8CCEIfWrSFAAQgAAEIQAACEIAABCBgiACC0JAzuRQIQAACEIAABCAAAQhAAAI+BBCEPrRom4bA22+7tW++6dzat9OM7zvqpI3cpI03dm6jjXy/SXsIQAACEIAABCAAAQhEJYAgjIqbwXwJ/Olnd7ln/vE/O7d2re9X07afNMlt99//xW3+sYPT2sHoEIAABCAAAQhAAAIQ6EMAQUh4ZE3gt//Hl92qX/8yaxt7GTd17/e7Hf/3xWNpO0ZDAAIQgAAEIAABCEwMAgjCieHnsb3KFUceOLa2y/Ddb757rO3HeAhAAAIQgAAEIAAB2wQQhLb9O/ZXhyAcexdyARCAAAQgAAEIQAACGRNAEGbsHExzDkFIFEAAAhCAAAQgAAEIQCAcAQRhOLb0PAICCMIRQKQLCEAAAhCAAAQgAAEI9CCAICQ0siaAIMzaPRgHAQhAAAIQgAAEIDDmBBCEY+5A6+YjCK17OO316bUmL11xyVidZKvTa991ypm80iRt6DA6BCAAAQhAwAwBBKEZV9q8EAShTb/mcFVrnn3aPXHa58fvHZeCN2mSe8+ib7kpM7fPASU2QAACEIAABCAwxgQQhGPsvIlgOoJwIng5zTWuvOGb7vkL/leawUcw6jbz/5Ob/rkTR9ATXUAAAhCAAAQgMJEJIAgnsvfH4NoRhGPgpDE18cVFC9yLixeMqfXObXXqWW6r084aW/sxHAIQgAAEIACBPAhkJQhXrVrllixZ4u699163Zs0aN23aNHfooYe6OXPmuMmTJ/cl9txzz7lrr73WPfXUU0W7HXbYwR1zzDFut912y4M0VgxFAEE4FDa+1IIAgrAFJJpAAAIQgAAEIGCeQDaCUAJw4cKF7sknn3SzZs1yM2fOdA8//LBbtmyZmz17diHuJk2a1OiQZ555xl100UVuk002Kdrq33fccYf74x//6M444wz3nve8x7wjrV4ggtCqZ9NfF4IwvQ+wAAIQgAAEIACB9ASyEYSPPvqou+SSS9zRRx9drArq89Zbb7lrrrnG6W/nnXeemzFjRiOxG2+80S1dutSdc845bvvt/3zIwvPPP+8uvPBCt+uuu7qTTz65p5hM7wIs6EcAQUh8hCKAIAxFln4hAAEIQAACEBgnAtkIwltvvdXdfvvt7txzzy1WB8uPVgivvvpqN2/ePLfXXns1sr3iiivcCy+84M4+++xim6k+2n4qganPmWee6aZOnTpOfhmZrT955C23/Lm3RtZf6I722HayO2jPv2wPRhCGJj5x+0cQTlzfc+UQgAAEIAABCPyFQDaC8KqrrnKPPfaYmz9/vps+ffo6C5944gl38cUXuxNOOMHtu+++jb771re+5R566KHiu1tuuWXR5rXXXiu2kaqvU089deAziBaD4r9dt9rd/tCbY3dph+61sfsvx29a2I0gHDv3jY3BCMKxcRWGQgACEIAABCAQkEA2glCrfBJ/dUGoZwoXLFhQbCOdO3duIwodJCPR+L73vc8df/zxbqONNnI333yzu+uuuwox2GtlMSDX5F1rZfAfr12V3I5hDfjvX5harBQiCIclyPcGEUAQDiLE3yFgh8BXfviG+8G/v+lef2PtWFzUZptMcp/44Mbub4/aZCzsxUgIQGC8CZgQhHLBgw8+6LTK+MYbbxQe2XjjjQtx+NGPfnRCPj+46I41buEdf2Yxjp/TZk9x82ZvgiAcR+eNic0IwjFxFGZCoCMBicHrl67p2Euarx+3/xREYRr0jAqBCUXAhCDUKuJll11WbA896KCDihVCPXv429/+1n3pS19ye+yxx4Ryqi5WYlCicFw/CMJx9dz42I0gHB9fYSkEuhD41L+8NjYrg/Xr1Erhjf/5z2cj8IEABCAQikA2gnDYZwj1uopLL73Uvf766+6ss85ym2++ecFKJ5TqNRavvvpqcdjMZptt1pfhK6+84h555JFQnKP3e/OjW7ubV2wdfdxRDXjk7i+4I3d7wU3/+/mj6jJJPyv/6YIk4zLoYAKb3rLETb3le4MbZtpi1dxj3eq5x2RqHWZBIB8Cf3dT84F0+VjY35J/PvqhcTEVOyEAgRER2HPPPd0WW2wxot4Gd5ONINQpo7fddlsh3nbcccd1lg86ZXTlypXuggsuKN41eMopp6x3xbfccktxcqmE4s477zxQEEoUWvlct2yqu37Znw9mGcfPcfutdsfvt8q9Nu/4cTR/nc3TFl431vZbNn7NDVe7NddfPbaXOOW4k9yUz500tvZjOARiETj1sr8cVBdrzFGOs/j0laPsjr4gAIExICAxOCEF4eOPP14cDHPUUUet9x7Cyy+/3D399NPu/PPPX3eCaNWP5WmiWgHUS+inTJlS/FkrhIO+OwbxMLSJbBkdGt1Iv7j7zXePtD86Gx0BtoyOjiU9QSBnAkf8jz/lbN5A2370D3/e+cQHAhCAQCgC2awQlgJO2zZnzZrldthhh+JVEvfff39xuugRRxxRHA6zYsUKt3jx4uIF9npeUJ8777zTffe733W77LKL23///dc9Q7h8+fL1vhsKYo79Igjz8AqCMA8/NFmBIMzXN1gGgVESQBCOkiZ9QQACFglkIwgFd/Xq1W7JkiVu6dKlTs8G6iXzet3EnDlz1r1HUCJv0aJF7rDDDnOHH3544ZO1a9cWwlFbRPWCev3/GTNmFGJwv/32KwTiRPsgCPPwOIIwDz8gCPP1A5ZBIDQBBGFowvQPAQiMO4GsBOG4w8zJfgRhHt5AEObhBwRhvn7AMgiEJoAgDE2Y/iEAgXEngCAcdw/2sB9BmIdjLQvCcX/RM1tG8/iNYAUEQhNAEIYmTP8QgMC4E0AQjrsHEYRZe9CqILTwomcEYdY/HYyDwMgIIAhHhpKOIAABowQQhEYdywphHo61KggtvOgZQZjHbwQrIBCaAIIwNGH6hwAExp0AgnDcPcgKYdYetCoILRRYCMKsfzoYB4GREbCQrwTjTz+7y710xSVu1a9/OTI2oTuauvf73btOOdNt/rGDQw9F/xCAQAcCCMIO8HL+KiuEeXgHQZiHH+pW6L1eCMI8fYNVEBg1AQuCcM2zT7snTvu8jlUfNZ7w/U2a5N6z6Ftuysztw4/FCBCAwFAEEIRDYcv/SwjCPHyEIMzDDwjCPP2AVRCIQcCCIFx5wzfd8xf8rxi4goyxzfz/5KZ/7sQgfdMpBCDQnQCCsDvDLHtAEObhFgRhHn5AEObpB6yCQAwCFgQhOxpiRApjQGDiEkAQGvU9gjAPxyII8/ADgjBPP2AVBGIQQBDGoNx/jK1OPcttddpZ6Q3BAghAoJEAgtBoYCAI83AsgjAPPyAI8/QDVkEgBgEEYQzKCML0lLEAAsMTQBAOzy7rbyII83APgjAPPyAI8/QDVkEgBgEEYQzKCML0lLEAAsMTQBAOzy7rbyII83APgjAPPyAI8/QDVkEgBgEEYQzKCML0lLEAAsMTQBAOzy7rbyII83APgjAPPyAI8/QDVkEgBgEEYQzKCML0lLEAAsMTQBAOzy7rbyII83APgjAPPyAI8/QDVkEgBgEEYQzKCML0lLtZoNeavHLTje7t11/r1lGkb2+02TS3xdGfcnqlCZ/uBBCE3Rlm2QOCMA+3IAjz8AOCME8/YBUEYhBAEMagjCBMT3l4CyQG9a7Lcfzo/ZaIwu6eQxB2Z5hlDwjCPNyCIMzDDwjCPP2AVRCIQQBBGIMygjA95eEteOwzh4/NymD9KrVSuOt3/m34i+ebBQEEodFAQBDm4VgEYR5+QBDm6QesgkAMAgjCGJQRhOkpD2/BiiMPHP7LGXzTaq0VEy2CMCbtiGMhCCPC7jOU1SRFgZU+vnjRc3ofYMF4ECBfpfcT+Sq9D/pZgCDM2z8xrEMQxqCcYAwEYQLoDUMiCPPwAyuEefoBqyAQgwCCMAZlVgjTUx7eAgTh8OysfBNBaMWTtetAEObhWARhHn5AEObpB6yCQAwCCMIYlBGE6SkPbwGCcHh2Vr6JILTiSQRhlp5EEGbpFvejf9jcvbhogXtx8YI8DWxhFVuwWkCiCQSccwjC9GFAvkrvg34WIAjz9k8M6xCEMSgnGIMVwgTQG4ZEWYyl9gAAIABJREFUEObhB1YI8/QDVkEgBgEEYQzKrBCmpzy8BQjC4dlZ+SaC0IonWSHM0pMIwizdwgphnm7BKggEIYAgDILVq1NWCL1wRW+MIIyOPLsBEYTZuWQ0BrFCOBqOXXtBEHYlGOb7bBkNw5VeIZAjAQRheq8gCNP7oJ8FCMK8/RPDOgRhDMoJxkAQJoDeMCSCMA8/1K1AEObpF6yCQAgCCMIQVP36RBD68YrdGkEYm3h+4yEI8/PJSCxCEI4EY+dOEISdEQbpAEEYBCudQiBLAgjC9G5BEKb3ASuEefsgtXUIwtQeCDQ+gjAQWM9uEYSewCI1RxBGAs0wEMiAAIIwvRMQhOl9gCDM2weprUMQpvZAoPERhIHAenaLIPQEFqk5gjASaIaBQAYEEITpnYAgTO8DBGHePkhtHYIwtQcCjY8gDATWs1sEoSewSM0RhJFAMwwEMiCAIEzvBARheh8gCPP2QWrrEISpPRBofARhILCe3SIIPYFFao4gjASaYSCQAQEEYXonIAjT+wBBmLcPUluHIEztgUDjIwgDgfXsFkHoCSxScwRhJNAMA4EMCCAI0zsBQZjeBwjCvH2Q2joEYWoPBBofQRgIrGe3CEJPYJGaIwgjgWYYCGRAAEGY3gkIwvQ+QBDm7YPU1iEIU3sg0PgIwkBgPbtFEHoCi9QcQRgJNMNAIAMCCML0TkAQpvcBgjBvH6S2DkGY2gOBxkcQBgLr2S2C0BNYpOYIwkigGQYCGRBAEKZ3AoIwvQ8QhHn7ILV1CMLUHgg0PoIwEFjPbhGEnsAiNUcQRgLNMBDIgACCML0TEITpfYAgzNsHqa1DEKb2QKDxEYSBwHp2iyD0BBapOYIwEmiGgUAGBBCE6Z2AIEzvAwRh3j5IbR2CMLUHAo2PIAwE1rNbBKEnsEjNEYSRQDMMBDIggCBM7wQEYXofIAjz9kFq6xCEqT0QaHwEYSCwnt0iCD2BRWqOIIwEmmEgkAEBBGF6J1gWhHeveMtdftcb7te/ezs96JYW7L3DRu6vD97EHbj75OIbK448sOU382xmtdaKSRtBGJN2xLEQhBFh9xnKapKiwEofX5YLrPR0scASAfJVem9azVfPvrzW/fVXX3Nr0yP2tmCSc+7yv5nmZm45CUHoTc/eFxCE9nxaXBGCMA/HIgjz8EPdClYI8/QLVkEgBAEEYQiqfn1aFYTXL13jvvLDN/xgZNT6b4/axB23/xQEYUY+SWUKgjAV+cDjIggDA27ZPYKwJajIzRCEkYEzHAQSEkAQJoT/H0NbFYTUWuljSxZYrbVi0kUQxqQdcSySVETYfYaymqQosNLHl9UCKz1ZLLBGgHyV3qNW8xW1VvrYQhCOxgcIwtFwzK4XklQeLkEQ5uGHuhWsEObpF6yCQAgCCMIQVP36RBD68YrV+rTZU9y82ZuwZTQW8IzHQRBm7JwupiEIu9Ab3XcRhKNjOcqeEISjpElfEMibAIIwvX8QhOl90GQBgjBPv6SwCkGYgnqEMRGEESC3GAJB2AJSgiYIwgTQGRICiQggCBOBrwyLIEzvAwRhnj7IxSoEYS6eGLEdCMIRAx2yOwThkOACfw1BGBgw3UMgIwIIwvTOQBCm9wGCME8f5GIVgjAXT4zYDgThiIEO2R2CcEhwgb+GIAwMmO4hkBEBBGF6ZyAI0/sAQZinD3KxCkGYiydGbAeCcMRAh+wOQTgkuMBfQxAGBkz37k8/ud2tXvHI2JDYdPc93eYHHTo29voYiiD0oRWmLYIwDNeuvfIMYVeCdr6PILTjy/WuBEGYh2MRhHn4oW4FgjBPv1ix6tn/5x/cq3f829hdzjtmH+5m/t//Y+zsHmQwgnAQofB/RxCGZzzMCAjCYajZ/A6C0KZfHYIwD8ciCPPwA4IwTz9YtEorg8/8l78b20vb7r/9s7mVQgRh+nBEEKb3QZMFCMI8/ZLCKgRhCuoRxkQQRoDcYggEYQtICZqwQpgA+gQZ8sVFC9yLixeM7dVaLNwRhOnD0WJciSq1VvrYkgVWa62YdBGEMWlHHIskFRF2n6GsJikKrPTxZbXASk+2mwUIwm78QnybfBWCql+fVvMVtZZfHIRqbbXWCsWrqV8EYUzaEcciSUWEjSDMA7aHFawQesCiqRcBBKEXriiNEYRRMPcdBEGY3gdNFrBlNE+/pLAKQZiCeoQxEYQRILcYwuqsFQVWC+cHbmK1wAqMLXj3CMLgiL0HIF95Ixv5F6zmK2qtkYfKUB1arbWGgjHklxCEQ4LL/WskqTw8ZDVJUWCljy+rBVZ6st0sQBB24xfi2+SrEFT9+rSar6i1/OIgVGurtVYoXk39Ighj0o44FkkqIuw+Q1lNUhRY6ePLaoGVnmw3CxCE3fiF+Db5KgRVvz6t5itqLb84CNXaaq0ViheCMCbZxGORpBI74D+Gt5qkKLDSx5fVAis92W4WIAi78QvxbfJVCKp+fVrNV9RafnEQqrXVWisULwRhTLKJxyJJJXYAgjAPB/SwgkNlsnbPWBuHIMzPfQjC9D5BEKb3QZMFHCqTp19SWMWW0RTUI4yJIIwAucUQVmetKLBaOD9wE6sFVmBswbtHEAZH7D0A+cob2ci/YDVfUWuNPFSG6tBqrTUUjCG/hCAcElzuXyNJ5eEhq0mKAit9fFktsNKT7WYBgrAbvxDfJl+FoOrXp9V8Ra3lFwehWluttULxauoXQRiTdsSxSFIRYfcZymqSosBKH19WC6z0ZLtZgCDsxi/Et8lXIaj69Wk1X1Fr+cVBqNZWa61QvBCEMckmHoskldgB/zG81SRFgZU+vqwWWOnJdrMAQdiNX4hvk69CUPXr02q+otbyi4NQra3WWqF4IQhjkk08FkkqsQMQhHk4oIcVHCqTtXvG2jgEYX7uQxCm9wmCML0PmizgUJk8/ZLCKraMpqAeYUwEYQTILYawOmtFgdXC+YGbWC2wAmML3j2CMDhi7wHIV97IRv4Fq/mKWmvkoTJUh1ZrraFgDPklBOGQ4HL/GkkqDw9ZTVIUWOnjy2qBlZ5sNwsQhN34hfg2+SoEVb8+reYrai2/OAjV2mqtFYpXU78Iwpi0I45FkooIu89QVpMUBVb6+LJaYKUn280CBGE3fiG+Tb4KQdWvT6v5ilrLLw5CtbZaa4Xilb0gXLVqlVuyZIm799573Zo1a9y0adPcoYce6ubMmeMmT548kIu+c/fdd7uf/exn7oUXXnBz584t/pmIH5JUHl63mqQosNLHl9UCKz3ZbhYgCLvxC/Ft8lUIqn59Ws1X1Fp+cRCqtdVaKxSvrAWhxNzChQvdk08+6WbNmuVmzpzpHn74Ybds2TI3e/Zsd8wxx7hJkyb1ZPPyyy8X33/uuefc+973PrfPPvu4nXbaqehnIn5IUnl43WqSosBKH19WC6z0ZLtZgCDsxi/Et8lXIaj69Wk1X1Fr+cVBqNZWa61QvLIWhI8++qi75JJL3NFHH12sCurz1ltvuWuuucbpb+edd56bMWNGIxu1u/zyy92zzz7rzjzzTLfNNtvEZJjlWCSpPNxiNUlRYKWPL6sFVnqy3SxAEHbjF+Lb5KsQVP36tJqvqLX84iBUa6u1ViheWQvCW2+91d1+++3u3HPPXW9VTyuEV199tZs3b57ba6+9Gtk8/vjjbtGiRe7kk092e+65Z0x+2Y5FksrDNVaTFAVW+viyWmClJ9vNAgRhN34hvk2+CkHVr0+r+Ypayy8OQrW2WmuF4pW1ILzqqqvcY4895ubPn++mT5++ztYnnnjCXXzxxe6EE05w++67byObG2+80f3qV79yBxxwgLvrrrvcypUr3Tve8Y7i+cEDDzzQbbTRRjGZZjEWSSoLNzirSYoCK318WS2w0pPtZgGCsBu/EN8mX4Wg6ten1XxFreUXB6FaW621QvHKWhBeccUVTuKvLgj1TOGCBQuKbaRNB8Rou+jixYsLQTh16tTi+cN3v/vd7he/+IVbsWKF+/SnP+0OOeSQmEyzGIsklYUbEIR5uGEDK3gxfaaOMWAWgjA/JyII0/sEQZjeB00W8GL6PP2SwqpsXjsxrCDUyaR69rB8fnCXXXYpOL7++uvFf9e/9fyhVgwn0gdBmIe3rc5aUWCljy+rBVZ6st0sQBB24xfi2+SrEFT9+rSar6i1/OIgVGurtVYoXiZXCEtBqIvTgTJaJSw/ei5R/5x11llu55137sv1lVdecY888khM9kHHuvnRrd3NK7YOOkbIzo/c/QV35G4vuOl/Pz/kMMH7XvlPFwQfI8UAf3dT8/O8KWwZZsx/Pvoht+ktS9zUW743zNez+M6quce61XOPycIWjPgLAeIqv2ggX6X3idV8Ra2VPrZkgcVaS2eibLHFFtEAZ7NCOOwzhP0E4QMPPFAcSCOhuOuuuw4UhBKFVj7XLZvqrl+26dheznH7rXbH77fKvTbv+LG9Bhk+beF1Y21/L+NPvewvz/mO4wUuPn2lW3PD1W7N9VePo/mFzVOOO8lN+dxJY2u/VcOJq/w8S75K7xOr+YpaK31sWa21JAYnpCDUSt5tt93mzj77bLfjjjuui7BBp4yuXbvWXXnllcXzh+eff77bcsst1333zjvvdD/84Q9brRDmEdKjs4JtDKNj2aUnq9sY2ILVJSpG812rW7BGQyddL2wZTce+18jkq/Q+sZqvqLXSx5YssFprxaSbzQqhXh2h00SPOuqo9d5DqPcLPv300xuIvSqke++9t3hf4ac+9al1B8iUK4dvvvlmITI322yzmFyTj0WSSu6CwgCrSYoCK318WS2w0pPtZgGCsBu/EN8mX4Wg6ten1XxFreUXB6FaW621QvFq6jcbQVi+XF7P8emk0B122ME99NBD7v777y9OFz3iiCPcpEmTipNDdaqoXmB/0EEHFde0Zs2a4sX0+pu+u9122xWnjEpknnjiiW6//faLyTSLsUhSWbgBQZiHGzawglNGM3WMAbMQhPk5EUGY3icIwvQ+aLKAU0bz9EsKq7IRhLr41atXuyVLlrilS5cWIm/atGnFauGcOXPc5MmTCz7Lly8vXkJ/2GGHucMPP3wds+p3tSo4Y8YMd+yxx7p99tmnEJIT7YMgzMPjVmetKLDSx5fVAis92W4WIAi78QvxbfJVCKp+fVrNV9RafnEQqrXVWisUr6Z+sxKEMS/c+lgkqTw8bDVJUWCljy+rBVZ6st0sQBB24xfi2+SrEFT9+rSar6i1/OIgVGurtVYoXgjCmGQTj0WSSuyA/xjeapKiwEofX1YLrPRku1mAIOzGL8S3yVchqPr1aTVfUWv5xUGo1lZrrVC8EIQxySYeiySV2AEIwjwc0MMKniHM2j1jbRyCMD/3IQjT+wRBmN4HTRbwDGGefklhFVtGU1CPMCaCMALkFkNYnbWiwGrh/MBNrBZYgbEF7x5BGByx9wDkK29kI/+C1XxFrTXyUBmqQ6u11lAwhvwSgnBIcLl/jSSVh4esJikKrPTxZbXASk+2mwUIwm78QnybfBWCql+fVvMVtZZfHIRqbbXWCsWrqV8EYUzaEcciSUWE3Wcoq0mKAit9fFktsNKT7WYBgrAbvxDfJl+FoOrXp9V8Ra3lFwehWluttULxQhDGJJt4LJJUYgf8x/BWkxQFVvr4slpgpSfbzQIEYTd+Ib5NvgpB1a9Pq/mKWssvDkK1tlprheKFIIxJNvFYJKnEDkAQ5uGAHlZwqEzW7hlr4xCE+bkPQZjeJwjC9D5osoBDZfL0Swqr2DKagnqEMRGEESC3GMLqrBUFVgvnB25itcAKjC149wjC4Ii9ByBfeSMb+Res5itqrZGHylAdWq21hoIx5JcQhEOCy/1rJKk8PGQ1SVFgpY8vqwVWerLdLEAQduMX4tvkqxBU/fq0mq+otfziIFRrq7VWKF5N/SIIY9KOOBZJKiLsPkNZTVIUWOnjy2qB9ezLa91PV7zp/vj62vSQW1jwzs0muVm7b+xmbjmpaI0gbAEtchPyVWTgDcNZzVfUWuljSxZYrbVi0kUQxqQdcSySVETYCMI8YHtYwTOEHrAiNr17xVvu//rmKjceUvAvYCQF/98Tp7oDd5+MIIwYL22HQhC2JRWuHYIwHNsuPfMMYRd6tr6LILTlz3VXgyDMw7FWZ60osNLHl8UC628Xvu5+/bu308MdwoK9d9jIfWXeZgjCIdiF/gr5KjThwf1bzFe6amqtwb6P0cJqrRWDXTkGgjAm7YhjkaQiwmaFMA/YHlawQugBK2JTCveIsHsMZbFwJ66Iq1AEqLVCkfXrF0Hox6upNYKwO8MseyBJ5eEWq0mKAit9fFG4p/dB3QImGvLziSwiX6X3i8V8xQph+rgqLbBaa8UkjCCMSTviWAjCiLBZIcwDtocVFO4esCI2pXCPCJsVwvSwW1pAvmoJKkEzaq0E0BuGRBB29wOCsDvDLHsgSeXhFqtJisI9fXxZnHEnroirEASIqxBU/fq0mK9YIfSLgZCtrdZaIZnV+0YQxqQdcSwEYUTYrBDmAdvDCmbcPWBFbErhHhE2K4TpYbe0gHzVElSCZtRaCaCzQhgEOoIwCNb0nZKk0vtAFlidtaJwTx9fFmfciSviKgQB4ioEVb8+LeYrVgj9YiBka6u1VkhmrBDGpJtwLARhQviVoa0mKQqs9PFlscAiroirEASIqxBU/fq0mK8QhH4xELK11VorJDMEYUy6CcdCECaEjyDMA34fK9iClaeLKNzT+8Vi4U5cEVehCFBrhSLr1y+C0I9XU2u2jHZnmGUPJKk83GI1SVFgpY8vCvf0PqhbwERDfj6RReSr9H6xmK9YIUwfV6UFVmutmIQRhDFpRxwLQRgRdp+hrCYpCqz08WWxwCKuiKsQBIirEFT9+rSYrxCEfjEQsrXVWisks3rfCMKYtCOOhSCMCBtBmAdsDytYyfGAFbEphXtE2D2Gsli4E1fEVSgC1FqhyPr1iyD049XUGkHYnWGWPZCk8nCL1SRFgZU+vijc0/ugbgETDfn5RBaRr9L7xWK+YoUwfVyVFlittWISRhDGpB1xLARhRNisEOYB28MKCncPWBGbUrhHhM0KYXrYLS0gX7UElaAZtVYC6A1DIgi7+wFB2J1hlj2QpPJwi9UkReGePr4szrgTV8RVCALEVQiqfn1azFesEPrFQMjWVmutkMzqfSMIY9KOOBaCMCJsVgjzgO1hBTPuHrAiNqVwjwibFcL0sFtaQL5qCSpBM2qtBNBZIQwCHUEYBGv6TklS6X0gC6zOWlG4p48vizPuxBVxFYIAcRWCql+fFvMVK4R+MRCytdVaKyQzVghj0k04FoIwIfzK0FaTFAVW+viyWGARV8RVCALEVQiqfn1azFcIQr8YCNnaaq0VkhmCMCbdhGMhCBPCRxDmAb+PFWzBytNFFO7p/WKxcCeuiKtQBKi1QpH16xdB6MerqTVbRrszzLIHklQebrGapCiw0scXhXt6H9QtYKIhP5/IIvJVer9YzFesEKaPq9ICq7VWTMIIwpi0I46FIIwIu89QVpMUBVb6+LJYYBFXxFUIAsRVCKp+fVrMVwhCvxgI2dpqrRWSWb1vBGFM2hHHQhBGhI0gzAO2hxWs5HjAitiUwj0i7B5DWSzciSviKhQBaq1QZP36RRD68WpqjSDszjDLHkhSebjFapKiwEofXxTu6X1Qt4CJhvx8IovIV+n9YjFfsUKYPq5KC6zWWjEJIwhj0o44FoIwImxWCPOA7WEFhbsHrIhNKdwjwmaFMD3slhaQr1qCStCMWisB9IYhEYTd/YAg7M4wyx5IUnm4xWqSonBPH18WZ9yJK+IqBAHiKgRVvz4t5itWCP1iIGRrq7VWSGb1vhGEMWlHHAtBGBE2K4R5wPawghl3D1gRm1K4R4TNCmF62C0tIF+1BJWgGbVWAuisEAaBjiAMgjV9pySp9D6QBVZnrSjc08eXxRl34oq4CkGAuApB1a9Pi/mKFUK/GAjZ2mqtFZIZK4Qx6SYcC0GYEH5laKtJigIrfXxZLLCIK+IqBAHiKgRVvz4t5isEoV8MhGxttdYKyQxBGJNuwrEQhAnhIwjzgN/HCrZg5ekiCvf0frFYuBNXxFUoAtRaocj69Ysg9OPV1Joto90ZZtkDSSoPt1hNUhRY6eOLwj29D+oWMNGQn09kEfkqvV8s5itWCNPHVWmB1VorJmEEYUzaEcdCEEaE3Wcoq0mKAit9fFkssIgr4ioEAeIqBFW/Pi3mKwShXwyEbG211grJrN43gjAm7YhjIQgjwkYQ5gHbwwpWcjxgRWxK4R4Rdo+hLBbuxBVxFYoAtVYosn79Igj9eDW1RhB2Z5hlDySpPNxiNUlRYKWPLwr39D6oW8BEQ34+kUXkq/R+sZivWCFMH1elBVZrrZiEEYQxaUccC0EYETYrhHnA9rCCwt0DVsSmFO4RYbNCmB52SwvIVy1BJWhGrZUAesOQCMLufkAQdmeYZQ8kqTzcYjVJUbinjy+LM+7EFXEVggBxFYKqX58W8xUrhH4xELK11VorJLN63wjCmLQjjoUgjAibFcI8YHtYwYy7B6yITSncI8JmhTA97JYWkK9agkrQjForAXRWCINARxAGwZq+U5JUeh/IAquzVhTu6ePL4ow7cUVchSBAXIWg6tenxXzFCqFfDIRsbbXWCsmMFcKYdBOOhSBMCL8ytNUkRYGVPr4sFljEFXEVggBxFYKqX58W8xWC0C8GQra2WmuFZIYgjEk34VgIwoTwEYR5wO9jBVuw8nQRhXt6v1gs3Ikr4ioUAWqtUGT9+kUQ+vFqas2W0e4Ms+yBJJWHW6wmKQqs9PFF4Z7eB3ULmGjIzyeyiHyV3i8W8xUrhOnjqrTAaq0VkzCCMCbtiGMhCCPC7jOU1SRFgZU+viwWWMQVcRWCAHEVgqpfnxbzFYLQLwZCtrZaa4VkVu8bQRiTdsSxEIQRYSMI84DtYQUrOR6wIjalcI8Iu8dQFgt34oq4CkWAWisUWb9+EYR+vJpaIwi7M8yyB5JUHm6xmqQosNLHF4V7eh/ULWCiIT+fyCLyVXq/WMxXrBCmj6vSAqu1VkzCCMKYtCOOhSCMCJsVwjxge1hB4e4BK2JTCveIsFkhTA+7pQXkq5agEjSj1koAvWFIBGF3PyAIuzPMsgeSVB5usZqkKNzTx5fFGXfiirgKQYC4CkHVr0+L+YoVQr8YCNnaaq0Vklm9bwRhTNoRx0IQRoTNCmEesD2sYMbdA1bEphTuEWGzQpgedksLyFctQSVoRq2VADorhEGgIwiDYE3fKUkqvQ9kgdVZKwr39PFlccaduCKuQhAgrkJQ9evTYr5ihdAvBkK2tlprhWTGCmFMugnHQhAmhF8Z2mqSosBKH18WCyziirgKQYC4CkHVr0+L+QpB6BcDIVtbrbVCMkMQxqSbcCwEYUL4CMI84Pexgi1YebqIwj29XywW7sQVcRWKALVWKLJ+/SII/Xg1tWbLaHeGWfZAksrDLVaTFAVW+viicE/vg7oFTDTk5xNZRL5K7xeL+YoVwvRxVVpgtdaKSRhBGJN2xLEQhBFh9xnKapKiwEofXxYLLOKKuApBgLgKQdWvT4v5CkHoFwMhW1uttUIyq/eNIIxJO+JYCMKIsBGEecD2sIKVHA9YEZtSuEeE3WMoi4U7cUVchSJArRWKrF+/CEI/Xk2tEYTdGWbZA0kqD7dYTVIUWOnji8I9vQ/qFjDRkJ9PZBH5Kr1fLOYrVgjTx1VpgdVaKyZhBGFM2hHHQhBGhM0KYR6wPaygcPeAFbEphXtE2KwQpofd0gLyVUtQCZpRayWA3jAkgrC7H7IShKtWrXJLlixx9957r1uzZo2bNm2aO/TQQ92cOXPc5MmTW1/tM8884y666CK38cYbu/nz57vp06e3/q6VhiSpPDxpNUlRuKePL4sz7sQVcRWCAHEVgqpfnxbzFSuEfjEQsrXVWisks3rf2QhCCcCFCxe6J5980s2aNcvNnDnTPfzww27ZsmVu9uzZ7phjjnGTJk0ayOatt95yl19+ufvlL3/pttxySwThQGJ5Njht9hQ3b/YmbsWRB+ZpYEurrCYpCqyWARCwmcUCi7gKGDAtuyauWoKK2IwVwoiwPYdi8t0TWKDmVmutQLgau81GED766KPukksucUcffXSxKqiPxN0111zj9LfzzjvPzZgxYyCbBx54wF1//fXF6qA+rBAORJZlAwRhlm5ZZxSFe3r/ULin90HdAgr3/Hwii8hX6f1iMV+JKoIwfWzJAgRhdz9kIwhvvfVWd/vtt7tzzz23WB0sP1ohvPrqq928efPcXnvt1feKX3nlFXfhhRe6vffe27388svuiSeeQBB2j5EkPSAIk2BvPSgFVmtUwRpaLLCIq2Dh0rpj4qo1qmgNmWiIhtp7IAShN7IgX0AQdseajSC86qqr3GOPPbaBgJOou/jii90JJ5zg9t13355XvHbt2uL5wwcffNCdc845xf9GEK7pHiGJekAQJgLfclgK95agAjajcA8Id8iuKdyHBBf4a+SrwIBbdG8xX+myEYQtnB+hCYKwO+RsBOEVV1zRKOD0TOGCBQuKbaRz587tecVPPfVUseX0k5/8pDvggANcr/66IxuPHkhSefjJapKiwEofXxYLLOKKuApBgLgKQdWvT4v5CkHoFwMhW1uttUIyq/dtQhCWB9LomUNtLZ06dSqC8I433KI7WCGM+WNqGstqkqLASh1ZzlkssIgr4ioEAeIqBFW/Pi3mKwShXwyEbG211grJzKQgvOeee9yNN97oTjvtNLf77rsX1+i7QqjnD/WPlc91y6a665dtOraXc9x+q93x+61yr807fmyvQYZPW3jdWNvfy/hTLxvvV7ksPn2lW3PD1W7N9VePrX+mHHeSm/K5k8bW/ibDiav07iSu0vugbgH5Kj+flBZRa+XhG4u11hZbbOH0T6xPNiuEwz5D+NKUdEA5AAAgAElEQVRLL7lvfOMbbo899nDHHXfculdTDCMIH3nkkVjcg49z86Nbu5tXbB18nFADHLn7C+7I3V5w0/9+fqghovS78p8uiDJO7EH+7qb+BzzFtsd3vH8++iG36S1L3NRbvuf71Wzar5p7rFs995hs7BmFIcTVKCh264O46sYvxLfJVyGojqZPaq3RcOzai8Vaa88995yYglCnjN52223u7LPPdjvuuOO62Bh0yqi+9/3vf79vLH3oQx9yp5xyStd4G6vv8wxhHu6yuo2BLVjp48viFiziirgKQYC4CkHVr0+L+UoEqLX84iBUa6u1ViheTf1ms0L4+OOPF6eJHnXUUeu9h1AvmX/66afd+eefX7xovv559tln3TPPPLPBf//JT37inn/++aK/7bff3u2yyy4xuSYfiySV3AWFAVaTFAVW+viyWGARV8RVCALEVQiqfn1azFcIQr8YCNnaaq0Vklm972wEoQ6EkfjTts1Zs2a5HXbYwT300EPu/vvvL04XPeKII4rtoCtWrHCLFy8uXmB/0EEH9WTlu2U0JvQYYyEIY1AePIbVJEWBNdj3oVtYLLCIq9BRM7h/4mowo9gteJ1JbOLtx6PWas8qZEurtVZIZtkKQhm2evXq4v2BS5cudTo5dNq0acVq4Zw5c9zkyZML25cvX+4WLVrkDjvsMHf44YcjCHsQIEnF/Bn1HstqkqJwTx9fFO7pfVC3gMI9P5/IIvJVer9YzFeiSq2VPrZkgdVaKybdbFYIY170RBiLJJWHl60mKQqs9PFlscAiroirEASIqxBU/fq0mK8QhH4xELK11VorJLOsVwhjXrj1sRCEeXjYapKiwEofXxYLLOKKuApBgLgKQdWvT4v5CkHoFwMhW1uttUIyQxDGpJtwLARhQviVoa0mKQqs9PFlscAiroirEASIqxBU/fq0mK8QhH4xELK11VorJDMEYUy6CcdCECaEjyDMA34fK3jWK08XUbin94vFwp24Iq5CEaDWCkXWr18EoR+vptY8Q9idYZY9kKTycIvVJEWBlT6+KNzT+6BuARMN+flEFpGv0vvFYr5ihTB9XJUWWK21YhJGEMakHXEsBGFE2H2GspqkKLDSx5fFAou4Iq5CECCuQlD169NivkIQ+sVAyNZWa62QzOp9Iwhj0o44FoIwImwEYR6wPaxgJccDVsSmFO4RYfcYymLhTlwRV6EIUGuFIuvXL4LQj1dTawRhd4ZZ9kCSysMtVpMUBVb6+KJwT++DugVMNOTnE1lEvkrvF4v5ihXC9HFVWmC11opJGEEYk3bEsRCEEWGzQpgHbA8rKNw9YEVsSuEeETYrhOlht7SAfNUSVIJm1FoJoDcMiSDs7gcEYXeGWfZAksrDLVaTFIV7+viyOONOXBFXIQgQVyGo+vVpMV+xQugXAyFbW621QjKr940gjEk74lgIwoiwWSHMA7aHFcy4e8CK2JTCPSJsVgjTw25pAfmqJagEzai1EkBnhTAIdARhEKzpOyVJpfeBLLA6a0Xhnj6+LM64E1fEVQgCxFUIqn59WsxXrBD6xUDI1lZrrZDMWCGMSTfhWAjChPArQ1tNUhRY6ePLYoFFXBFXIQgQVyGo+vVpMV8hCP1iIGRrq7VWSGYIwph0E46FIEwIH0GYB/w+VrAFK08XUbin94vFwp24Iq5CEaDWCkXWr18EoR+vptZsGe3OMMseSFJ5uMVqkqLASh9fFO7pfVC3gImG/Hwii8hX6f1iMV+xQpg+rkoLrNZaMQkjCGPSjjgWgjAi7D5DWU1SFFjp48tigUVcEVchCBBXIaj69WkxXyEI/WIgZGurtVZIZvW+EYQxaUccC0EYETaCMA/YHlawkuMBK2JTCveIsHsMZbFwJ66Iq1AEqLVCkfXrF0Hox6upNYKwO8MseyBJ5eEWq0mKAit9fFG4p/dB3QImGvLziSwiX6X3i8V8xQph+rgqLbBaa8UkjCCMSTviWAjCiLBZIcwDtocVFO4esCI2pXCPCJsVwvSwW1pAvmoJKkEzaq0E0BuGRBB29wOCsDvDLHsgSeXhFqtJisI9fXxZnHEnroirEASIqxBU/fq0mK9YIfSLgZCtrdZaIZnV+0YQxqQdcSwEYUTYrBDmAdvDCmbcPWBFbErhHhE2K4TpYbe0gHzVElSCZtRaCaCzQhgEOoIwCNb0nZKk0vtAFlidtaJwTx9fFmfciSviKgQB4ioEVb8+LeYrVgj9YiBka6u1VkhmrBDGpJtwLARhQviVoa0mKQqs9PFlscAiroirEASIqxBU/fq0mK8QhH4xELK11VorJDMEYUy6CcdCECaEjyDMA34fK9iClaeLKNzT+8Vi4U5cEVehCFBrhSLr1y+C0I9XU2u2jHZnmGUPJKk83GI1SVFgpY8vCvf0PqhbwERDfj6RReSr9H6xmK9YIUwfV6UFVmutmIQRhDFpRxwLQRgRdp+hrCYpCqz08WWxwCKuiKsQBIirEFT9+rSYrxCEfjEQsrXVWisks3rfCMKYtCOOhSCMCBtBmAdsDytYyfGAFbEphXtE2D2Gsli4E1fEVSgC1FqhyPr1iyD049XUGkHYnWGWPZCk8nCL1SRFgZU+vijc0/ugbgETDfn5RBaRr9L7xWK+YoUwfVyVFlittWISRhDGpB1xLARhRNisEOYB28MKCncPWBGbUrhHhM0KYXrYLS0gX7UElaAZtVYC6A1DIgi7+wFB2J1hlj2QpPJwi9UkReGePr4szrgTV8RVCALEVQiqfn1azFesEPrFQMjWVmutkMzqfSMIY9KOOBaCMCJsVgjzgO1hBTPuHrAiNqVwjwibFcL0sFtaQL5qCSpBM2qtBNBZIQwCHUEYBGv6TklS6X0gC6zOWlG4p48vizPuxBVxFYIAcRWCql+fFvMVK4R+MRCytdVaKyQzVghj0k04FoIwIfzK0FaTFAVW+viyWGARV8RVCALEVQiqfn1azFcIQr8YCNnaaq0VkhmCMCbdhGMhCBPCRxDmAb+PFWzBytNFFO7p/WKxcCeuiKtQBKi1QpH16xdB6MerqTVbRrszzLIHklQebrGapCiw0scXhXt6H9QtYKIhP5/IIvJVer9YzFesEKaPq9ICq7VWTMIIwpi0I46FIIwIu89QVpMUBVb6+LJYYBFXxFUIAsRVCKp+fVrMVwhCvxgI2dpqrRWSWb1vBGFM2hHHQhBGhI0gzAO2hxWs5HjAitiUwj0i7B5DWSzciSviKhQBaq1QZP36RRD68WpqjSDszjDLHkhSebjFapKiwEofXxTu6X1Qt4CJhvx8IovIV+n9YjFfsUKYPq5KC6zWWjEJIwhj0o44FoIwImxWCPOA7WEFhbsHrIhNKdwjwmaFMD3slhaQr1qCStCMWisB9IYhEYTd/YAg7M4wyx5IUnm4xWqSonBPH18WZ9yJK+IqBAHiKgRVvz4t5itWCP1iIGRrq7VWSGb1vhGEMWlHHAtBGBE2K4R5wPawghl3D1gRm1K4R4TNCmF62C0tIF+1BJWgGbVWAuisEAaBjiAMgjV9pySp9D6QBVZnrSjc08eXxRl34oq4CkGAuApB1a9Pi/mKFUK/GAjZ2mqtFZIZK4Qx6SYcC0GYEH5laKtJigIrfXxZLLCIK+IqBAHiKgRVvz4t5isEoV8MhGxttdYKyQxBGJNuwrEQhAnhIwjzgN/HCrZg5ekiCvf0frFYuBNXxFUoAtRaocj69Ysg9OPV1Joto90ZZtkDSSoPt1hNUhRY6eOLwj29D+oWMNGQn09kEfkqvV8s5itWCNPHVWmB1VorJmEEYUzaEcdCEEaE3Wcoq0mKAit9fFkssIgr4ioEAeIqBFW/Pi3mKwShXwyEbG211grJrN43gjAm7YhjIQgjwkYQ5gHbwwpWcjxgRWxK4R4Rdo+hLBbuxBVxFYoAtVYosn79Igj9eDW1RhB2Z5hlDySpPNxiNUlRYKWPLwr39D6oW8BEQ34+kUXkq/R+sZivWCFMH1elBVZrrZiEEYQxaUccC0EYETYrhHnA9rCCwt0DVsSmFO4RYbNCmB52SwvIVy1BJWhGrZUAesOQCMLufkAQdmeYZQ8kqTzcYjVJUbinjy+LM+7EFXEVggBxFYKqX58W8xUrhH4xELK11VorJLN63wjCmLQjjoUgjAibFcI8YHtYwYy7B6yITSncI8JmhTA97JYWkK9agkrQjForAXRWCINARxAGwZq+U5JUeh/IAquzVhTu6ePL4ow7cUVchSBAXIWg6tenxXzFCqFfDIRsbbXWCsmMFcKYdBOOhSBMCL8ytNUkRYGVPr4sFljEFXEVggBxFYKqX58W8xWC0C8GQra2WmuFZIYgjEk34VgIwoTwEYR5wO9jBVuw8nQRhXt6v1gs3Ikr4ioUAWqtUGT9+kUQ+vFqas2W0e4Ms+yBJJWHW6wmKQqs9PFF4Z7eB3ULmGjIzyeyiHyV3i8W8xUrhOnjqrTAaq0VkzCCMCbtiGMhCCPC7jOU1SRFgZU+viwWWMQVcRWCAHEVgqpfnxbzFYLQLwZCtrZaa4VkVu8bQRiTdsSxEIQRYSMI84DtYQUrOR6wIjalcI8Iu8dQFgt34oq4CkWAWisUWb9+EYR+vJpaIwi7M8yyB5JUHm6xmqQosNLHF4V7eh/ULWCiIT+fyCLyVXq/WMxXrBCmj6vSAqu1VkzCCMKYtCOOhSCMCJsVwjxge1hB4e4BK2JTCveIsFkhTA+7pQXkq5agEjSj1koAvWFIBGF3PyAIuzPMsgeSVB5usZqkKNzTx5fFGXfiirgKQYC4CkHVr0+L+YoVQr8YCNnaaq0Vklm9bwRhTNoRx0IQRoTNCmEesD2sYMbdA1bEphTuEWGzQpgedksLyFctQSVoRq2VADorhEGgIwiDYE3fKUkqvQ9kgdVZKwr39PFlccaduCKuQhAgrkJQ9evTYr5ihdAvBkK2tlprhWTGCmFMugnHQhAmhF8Z2mqSosBKH18WCyziirgKQYC4CkHVr0+L+QpB6BcDIVtbrbVCMkMQxqSbcCwEYUL4CMI84Pexgi1YebqIwj29XywW7sQVcRWKALVWKLJ+/SII/Xg1tWbLaHeGWfZAksrDLVaTFAVW+viicE/vg7oFTDTk5xNZRL5K7xeL+YoVwvRxVVpgtdaKSRhBGJN2xLEQhBFh9xnKapKiwEofXxYLLOKKuApBgLgKQdWvT4v5CkHoFwMhW1uttUIyq/edlSBctWqVW7Jkibv33nvdmjVr3LRp09yhhx7q5syZ4yZPntyTy9q1a93y5cvdjTfe6H7/+987/f9tttnGfeYzn3F77LGHmzRpUkymWYyFIMzCDRwqk4cbNrCClZw8HUPhnt4vFgt34oq4CkWAWisUWb9+EYR+vJpaZyMIJQAXLlzonnzySTdr1iw3c+ZM9/DDD7tly5a52bNnu2OOOaansFOba665xu28887uIx/5SHGdd9xxh3vhhRfcySef7Pbdd9/upMasB5JUHg6zmqQosNLHF4V7eh/ULWCiIT+fyCLyVXq/WMxXrBCmj6vSAqu1VkzC2QjCRx991F1yySXu6KOPLlYF9XnrrbcKoae/nXfeeW7GjBkbsHn11Vfd17/+dffOd77TnXHGGW7KlClFm+eff95deOGFbtttt3Wnn376uv8eE27KsRCEKen/ZWyrSYoCK318WSywiCviKgQB4ioEVb8+LeYrBKFfDIRsbbXWCsms3nc2gvDWW291t99+uzv33HOL1cHyo9W/q6++2s2bN8/ttddeG7DRiuKCBQsKETl37tx1f9f2UwlMfc4880w3derUmFyTj4UgTO6CwgCrSYoCK318WSywiCviKgQB4ioEVb8+LeYrBKFfDIRsbbXWCsksW0F41VVXuccee8zNnz/fTZ8+fZ2dTzzxhLv44ovdCSec4LX187XXXnMXXXRR8Syhto1OtOcIEYQxf0a9x7KapCiw0seXxQKLuCKuQhAgrkJQ9evTYr5CEPrFQMjWVmutkMyyFYRXXHGFk/irC8JeK4CDIN1zzz3u29/+tjv11FMbVxYHfX/c/44gzMODVpMUBVb6+LJYYBFXxFUIAsRVCKp+fVrMVwhCvxgI2dpqrRWS2YQQhBKWl156qdtnn33c5z//+b4nlJZAXnnlFad/rHyuWzbVXb9s07G9nOP2W+2O32+Ve23e8WN7DTJ82sLrxtr+XsafetlfVvHH8QIXn77Srbnharfm+qvH0fzC5inHneSmfO6ksbW/yXDiKr07iav0PqhbQL7KzyelRdRaefjGYq21xRZbOP0T65PNM4SjWiF88cUXi62i2naq5w4322yzViwlBh955JFWbceh0c2Pbu1uXrH1OJjaaOORu7/gjtztBTf97+eP7TXI8JX/dMFY29/L+L+7acPnecfpQv/56IfcprcscVNv+d44mb2eravmHutWzz1mbO1vMpy4Su9O4iq9D+oWkK/y80lpEbVWHr6xWGvtueeeE1MQjuIZwlIM6p2FOkhmq622yiNSE1jBltEE0BuGtLqNgS1Y6ePL4hYs4oq4CkGAuApB1a9Pi/lKBKi1/OIgVGurtVYoXk39ZrNCqFNGb7vtNnf22We7HXfccZ2tg04ZLRu+/vrrxXsMV65cWfQxkcUgSSrmT6j/WFaTFAVW+hizWGARV8RVCALEVQiqfn1azFfUWn4xELK11VorJLN639kIwscff7w4TfSoo45a7z2El19+uXv66afd+eef77bccstGNqtXry7eV6hTSvXOQb2gfqJ/mLXKIwKsJikKrPTxZbHAIq6IqxAEiKsQVP36tJivEIR+MRCytdVaKySzbAWhXkIv8afn+GbNmuV22GEH99BDD7n777+/eL/gEUccUbw6YsWKFW7x4sXFC+wPOuig4uX11157rbvvvvvcIYccUnyv/tluu+3We7dhTMCpxkIQpiK//rhWkxQFVvr4slhgEVfEVQgCxFUIqn59WsxXCEK/GAjZ2mqtFZJZtoJQhmmlb8mSJW7p0qVuzZo1btq0acVq4Zw5c9adFLp8+XK3aNEid9hhh7nDDz+82CJ6wQUXuJdffrknN606Vl9aHxNwqrEQhKnIIwjzIN/fih/9w+buxUUL3IuLF4yDuY02WiywKNzThyNxld4HdQvIV/n5pLSIWisP3yAIu/shmy2j3S+FHqoESFJ5xIPVJEXhnj6+KNzT+4DCPT8fNFlEvkrvJ4v5ihXC9HFVWmC11opJGEEYk3bEsRCEEWH3GcpqkqLASh9fFgss4oq4CkGAuApB1a9Pi/kKQegXAyFbW621QjKr940gjEk74lgIwoiwEYR5wPawgi1YHrAiNqVwjwi7x1AWC3fiirgKRYBaKxRZv34RhH68mlojCLszzLIHklQebrGapCiw0scXhXt6H9QtYKIhP5/IIvJVer9YzFesEKaPq9ICq7VWTMIIwpi0I46FIIwImxXCPGB7WEHh7gErYlMK94iwWSFMD7ulBeSrlqASNKPWSgC9YUgEYXc/IAi7M8yyB5JUHm6xmqQo3NPHl8UZd+KKuApBgLgKQdWvT4v5ihVCvxgI2dpqrRWSWb1vBGFM2hHHQhBGhM0KYR6wPaxgxt0DVsSmFO4RYbNCmB52SwvIVy1BJWhGrZUAOiuEQaAjCINgTd8pSSq9D2SB1VkrCvf08WVxxp24Iq5CECCuQlD169NivmKF0C8GQra2WmuFZMYKYUy6CcdCECaEXxnaapKiwEofXxYLLOKKuApBgLgKQdWvT4v5CkHoFwMhW1uttUIyQxDGpJtwLARhQvgIwjzg97GCLVh5uojCPb1fLBbuxBVxFYoAtVYosn79Igj9eDW1Zstod4ZZ9kCSysMtVpMUBVb6+KJwT++DugVMNOTnE1lEvkrvF4v5ihXC9HFVWmC11opJGEEYk3bEsRCEEWH3GcpqkqLASh9fFgss4oq4CkGAuApB1a9Pi/kKQegXAyFbW621QjKr940gjEk74lgIwoiwEYR5wPawgpUcD1gRm1K4R4TdYyiLhTtxRVyFIkCtFYqsX78IQj9eTa0RhN0ZZtkDSSoPt1hNUhRY6eOLwj29D+oWMNGQn09kEfkqvV8s5itWCNPHVWmB1VorJmEEYUzaEcdCEEaEzQphHrA9rKBw94AVsSmFe0TYrBCmh93SAvJVS1AJmlFrJYDeMCSCsLsfEITdGWbZA0kqD7dYTVIU7unjy+KMO3FFXIUgQFyFoOrXp8V8xQqhXwyEbG211grJrN43gjAm7YhjIQgjwmaFMA/YHlYw4+4BK2JTCveIsFkhTA+7pQXkq5agEjSj1koAnRXCINARhEGwpu+UJJXeB7LA6qwVhXv6+LI4405cEVchCBBXIaj69WkxX7FC6BcDIVtbrbVCMmOFMCbdhGMhCBPCrwxtNUlRYKWPL4sFFnFFXIUgQFyFoOrXp8V8hSD0i4GQra3WWiGZIQhj0k04FoIwIXwEYR7w+1jBFqw8XUThnt4vFgt34oq4CkWAWisUWb9+EYR+vJpas2W0O8MseyBJ5eEWq0mKAit9fFG4p/dB3QImGvLziSwiX6X3i8V8xQph+rgqLbBaa8UkjCCMSTviWAjCiLD7DGU1SVFgpY8viwUWcUVchSBAXIWg6tenxXyFIPSLgZCtrdZaIZnV+0YQxqQdcSwEYUTYCMI8YHtYwUqOB6yITSncI8LuMZTFwp24Iq5CEaDWCkXWr18EoR+vptYIwu4Ms+yBJJWHW6wmKQqs9PFF4Z7eB3ULmGjIzyeyiHyV3i8W8xUrhOnjqrTAaq0VkzCCMCbtiGMhCCPCZoUwD9geVlC4e8CK2JTCPSJsVgjTw25pAfmqJagEzai1EkBvGBJB2N0PCMLuDLPsgSSVh1usJikK9/TxZXHGnbgirkIQIK5CUPXr02K+YoXQLwZCtrZaa4VkVu8bQRiTdsSxEIQRYbNCmAdsDyuYcfeAFbEphXtE2KwQpofd0gLyVUtQCZpRayWAzgphEOgIwiBY03dKkkrvA1lgddaKwj19fFmccSeuiKsQBIirEFT9+rSYr1gh9IuBkK2t1lohmbFCGJNuwrEQhAnhV4a2mqQosNLHl8UCi7girkIQIK5CUPXr02K+QhD6xUDI1lZrrZDMEIQx6SYcC0GYED6CMA/4faxgC1aeLqJwT+8Xi4U7cUVchSJArRWKrF+/CEI/Xk2t2TLanWGWPZCk8nCL1SRFgZU+vijc0/ugbgETDfn5RBaRr9L7xWK+YoUwfVyVFlittWISRhDGpB1xLARhRNh9hrKapCiw0seXxQKLuCKuQhAgrkJQ9evTYr5CEPrFQMjWVmutkMzqfSMIY9KOOBaCMCJsBGEesD2sYCXHA1bEphTuEWH3GMpi4U5cEVehCFBrhSLr1y+C0I9XU2sEYXeGWfZAksrDLVaTFAVW+viicE/vg7oFTDTk5xNZRL5K7xeL+YoVwvRxVVpgtdaKSRhBGJN2xLEQhBFhs0KYB2wPKyjcPWBFbErhHhE2K4TpYbe0gHzVElSCZtRaCaA3DIkg7O4HBGF3hln2QJLKwy1WkxSFe/r4sjjjTlwRVyEIEFchqPr1aTFfsULoFwMhW1uttUIyq/eNIIxJO+JYCMKIsFkhzAO2hxXMuHvAitiUwj0ibFYI08NuaQH5qiWoBM2otRJAZ4UwCHQEYRCs6TslSaX3gSywOmtF4Z4+vizOuBNXxFUIAsRVCKp+fVrMV6wQ+sVAyNZWa62QzFghjEk34VgIwoTwK0NbTVIUWOnjy2KBRVwRVyEIEFchqPr1aTFfIQj9YiBka6u1VkhmCMKYdBOOhSBMCB9BmAf8PlawBStPF1G4p/eLxcKduCKuQhGg1gpF1q9fBKEfr6bWbBntzjDLHkhSebjFapKiwEofXxTu6X1Qt4CJhvx8IovIV+n9YjFfsUKYPq5KC6zWWjEJIwhj0o44FoIwIuw+Q1lNUhRY6ePLYoFFXBFXIQgQVyGo+vVpMV8hCP1iIGRrq7VWSGb1vhGEMWlHHAtBGBE2gjAP2B5WsJLjAStiUwr3iLB7DGWxcCeuiKtQBKi1QpH16xdB6MerqTWCsDvDLHsgSeXhFqtJigIrfXxRuKf3Qd0CJhry84ksIl+l94vFfMUKYfq4Ki2wWmvFJIwgjEk74lgIwoiwWSHMA7aHFRTuHrAiNqVwjwibFcL0sFtaQL5qCSpBM2qtBNAbhkQQdvcDgrA7wyx7IEnl4RarSYrCPX18WZxxJ66IqxAEiKsQVP36tJivWCH0i4GQra3WWiGZ1ftGEMakHXEsBGFE2KwQ5gHbwwpm3D1gRWz6/7d35sF2FGUf7pgQIQQCQpQ1sgUFFVkEl4AsKgiIEVQkgAIKJJKyyl1cy7IsS0tL/cOgIQIuERFDRAirKLIICES2QEABWUVA9h1Zvnqm7PtNDnPunbnnznLmPFNFAUlPT8/T7+l+f/2+3aPjXiFsI4T1w87ZAsernKBqKKavVQN0I4SlQFcQloK1/kodpOrvA1rQ1lUrHff67auNK+7alXZVBgHtqgyqxeps43hlhLCYDZRZuq2+VpnMjBBWSbfGZykIa4SfenRbBykdrPrtq40OlnalXZVBQLsqg2qxOts4XikIi9lAmaXb6muVyUxBWCXdGp+lIKwRvoKwGfCHaYUpWM3sIh33+vuljY67dqVdlUVAX6ssssXqVRAW45VV2pTR3hk2sgYHqWZ0S1sHKR2s+u1Lx73+PuhsgQsNzesTWuR4VX+/tHG8MkJYv13FFrTV16qSsIKwStoVPktBWCHsYR7V1kFKB6t++2qjg6VdaVdlENCuyqBarM42jlcKwmI2UGbptvpaZTLrrFtBWCXtCp+lIKwQtoKwGbALtMJITgFYFRbVca8QdpdHtdFx1660q7II6GuVRbZYvQrCYryySisIe2fYyBocpJrRLW0dpHSw6rcvHbmBT6UAACAASURBVPf6+6CzBS40NK9PaJHjVf390sbxyghh/XYVW9BWX6tKwgrCKmlX+CwFYYWwjRA2A3aBVui4F4BVYVEd9wphGyGsH3bOFjhe5QRVQzF9rRqgZzxSQdh7PygIe2fYyBocpJrRLW0dpHTc67evNq64a1faVRkEtKsyqBars43jlRHCYjZQZum2+lplMuusW0FYJe0Kn6UgrBC2EcJmwC7QClfcC8CqsKiOe4WwjRDWDztnCxyvcoKqoZi+Vg3QjRCWAl1BWArW+it1kKq/D2hBW1etdNzrt682rrhrV9pVGQS0qzKoFquzjeOVEcJiNlBm6bb6WmUyM0JYJd0an6UgrBF+6tFtHaR0sOq3rzY6WNqVdlUGAe2qDKrF6mzjeKUgLGYDZZZuq69VJjMFYZV0a3yWgrBG+ArCZsAfphWmYDWzi3Tc6++XNjru2pV2VRYBfa2yyBarV0FYjFdWaVNGe2fYyBocpJrRLW0dpHSw6rcvHff6+6CzBS40NK9PaJHjVf390sbxyghh/XYVW9BWX6tKwgrCKmlX+CwFYYWwh3lUWwcpHaz67auNDpZ2pV2VQUC7KoNqsTrbOF4pCIvZQJml2+prlcmss24FYZW0K3yWgrBC2ArCZsAu0AojOQVgVVhUx71C2F0e1UbHXbvSrsoioK9VFtli9SoIi/HKKq0g7J1hI2twkGpGt7R1kNLBqt++dNzr74POFrjQ0Lw+oUWOV/X3SxvHKyOE9dtVbEFbfa0qCSsIq6Rd4bMUhBXCNkLYDNgFWqHjXgBWhUV13CuEbYSwftg5W+B4lRNUDcX0tWqAnvFIBWHv/aAg7J1hI2twkGpGt7R1kNJxr9++2rjirl1pV2UQ0K7KoFqszjaOV0YIi9lAmaXb6muVyayz7tYIwnvuuScsXrw43HnnneHFF18MU6dODTNnzgzTp0+vkmdjnqUgbEZXtHWQ0sGq377a6GBpV9pVGQS0qzKoFquzjeOVgrCYDZRZuq2+VpnMWikIEYMLFiwIkyZNCjNmzAgTJkwIl1xySbj//vvDoYceGjbbbLMqmTbiWQrCRnRDaOsgpYNVv3210cHSrrSrMghoV2VQLVZnG8crBWExGyizdFt9rTKZtVIQLlmyJFx55ZXhyCOPDOutt17yjg899FA49thjw7rrrhsOOuigMH78+Cq51v4sBWHtXZA0oK2DlA5W/fbVRgdLu9KuyiCgXZVBtVidbRyvFITFbKDM0m31tcpk1jpB+Oyzz4bjjz8+EXxEA1daaaXkHUkbXbhwYbj33nvDnDlzwuTJk6vkWvuzFIS1d4GCsBldkNkKD2loZufouNffL2103LUr7aosAvpaZZEtVq+CsBivrNJ9v4fw0UcfDcccc0zYcMMNk0hg+jr33HOTyOHcuXPDlClTeqfVRzU4SDWjs9o6SOlg1W9fOu7190FnC1xoaF6f0CLHq/r7pY3jlRHC+u0qtqCtvlaVhPteED7yyCNh3rx54dWvfvVLBOF5550XLrzwwnD44YeHadOmVcm19mcpCGvvAiOEzegCI4QN7ofOpum4199ZbXTctSvtqiwC+lplkS1Wr4KwGK9WRggVhNlG4CDV+49jLGpo6yClgzUW1tFbHTruvfEr424jhGVQ7b1Ox6veGfZaQxvHKyOEvVrF2N3fVl9r7AiNXJMRwv8xWrp0aZg9e/bIxCxRCYFx418eXnz+mUqe5UMk0I8EJo4L4dkX+7HltrnJBLSrJvdO/7ZNu2pm3+lrNbNfaNX8+fPDdtttV1kD+14QjtUeQgQh/3hJQAISkIAEJCABCUhAAhKoiwBiUEFYgH48ZZRbPvrRj4aJEycmdw/6KaMFEFpUAhKQgAQkIAEJSEACEhhQAn0fIaTfzjzzzHD55Zev8B1CPkpPuHWTTTYJs2bNCuPGjRvQLva1JSABCUhAAhKQgAQkIAEJZBNohSCM4m/ChAlhp512SqKEF110USCd9LDDDktOIPWSgAQkIAEJSEACEpCABCQggRUJtEIQ8kp8gH7RokXhzjvvTNJFp06dGmbOnBmmT59un0tAAhKQgAQkIAEJSEACEpBABoHWCEJ7VwISkIAEJCABCUhAAhKQgASKEVAQFuNlaQlIQAISkIAEJCABCUhAAq0hoCBsTVf6IhKQgAQkIAEJSEACEpCABIoRUBAW42VpCUhAAhKQgAQkIAEJSEACrSGgIGxNV/b/iyxfvjz8/ve/Dw8++GDYcsstw8EHHxw4OXa4iwOEzj333HDzzTeHgw46KKyxxhr9D8I3qJzAf//73/C73/0uPPnkk+GAAw4IK6+8cuVt8IESkEB3Ahwc95vf/Ca88Y1vDDvvvPOYorrjjjvCT3/60/D2t789vPOd7xzTuoer7JFHHgnz5s1LTkJn/vIansCvfvWrcPvtt4e5c+eGKVOmhFtuuSUZt9/97neH17/+9V1vlnMITz/9dDjppJMSH2mfffYJ48ePz2Vu3Hf88ccnZfnWt3NjLmx9WUhB2JfdVm2jq5gs77nnnrBgwYIwadKkMGPGjLDuuuuGjTbaaMQXRRAyIdx0001h9uzZ4RWveMVL7sHZ//nPfx5uu+22cOihh4bNNttshTKIyZ/97GfJibSI0LwD5YiNs0AjCOSx32gjzzzzTDLprbLKKo1ou43ojUB0BPn3/vvvH7bbbrvMChlHfv3rX4err746ERw6571x77wbpxLB9bKXvewlTiVOPQ7nnnvuGXbcccehW59//vnwy1/+MvznP/8Jc+bMCY899lhSxw477BD22GOPMW1gnjFiTB/4v8qqEiosdJ1yyimBRdcXXnghTJs2LXzoQx8Ka6211rCvFdv38MMPZ5Zjjq5SJHQKwhtvvDGxkfe///1h2223HUhB+Pjjj4ezzz47XHfddeGpp54KK620UnjDG96Q/EbWXHPNISZPPPFE8vtBSDO+US7PpSDMQ6kdZRSE7ejHUt+iisny4osvDmeddVYyuWy66aZj/j58juS4444LG2ywQTjkkEOGBkMGO8Qiq89HHHFEIkS92kWgCvttF7H2vE3aoWUhiO/SZjlCDzzwQPjJT34SKK8gLKf/oyBB3K299tpDDznzzDPDn//85yQr5MMf/vDQghyOLn1C2fSfl9G6usaIKgQhwhohxaIpkVUEwfnnn58svjLnDbf4FdvHPW9729tegn7y5Mlhk002qWwRtVMQ5rWFKjjnbctYlrvvvvuSxRQWS7baaqukL/75z3+GZcuWJdlVLIAj/nu5FIS90OuvexWE/dVftbS2isnyvPPOCxdeeGE4/PDDex7AsiARAfjjH/8YeM5+++2XrDJzXX755WHx4sVh9913D7vttlstfH1ouQSqsN9y38DaR0sgOoI4TC9/+cvDkUceGdZbb72XVMfYc8YZZ4Rx48Ylq+tGCEdLvPt9V1xxRTLWsiD32te+NikYnU0W5EhF+/jHPz6U9h9/t7vuumvgnzKvusaIKoRKfAbRvFmzZiU2TiScvhhpvq2ifUX6VUH4/7RiVstdd92VLHSRdhyv+++/PxGKq622Ws8RXAVhEQvt77IKwv7uv0pa3zlZdhsguk0eDz30UDjttNOSFUrSVTbccMPwgQ98ILzqVa9KVuTZQ5FOScExiBMV5f/2t7+Fc845JynLqib7PFjpjKmdeScJ0ikYJEmfYWUUkXjssccGVjnTaYKkXpCGwqo0zmG8yhatlXTmAD4kj7PnpNdOw4jjy/rrr5+snLMQtNdee63wsowLpKtzMd5MnTp1BUHI+MX4w7iAE0a0hPTGbbbZJnGuo+0wnrzmNa9JFrbWWWedIUeMdHicb7IUuGjL+973vmQcjBepyuyFXrp0aTI+Mc7ttNNOyViXjmimx1IiP6T8sZhFVJO2NPnCcYUzWwJoM9e///3vMH/+/PC6170uXH/99UkaYxSLCMhTTz11KGuk2+84zZeUVPpg3333DauvvvoQjqw+wA5iNkpW3fQn6axkrtx9991JXem5i/9Pz3lbbLFFUpY/Y055z3veM2QjlKW+q666KixZsiQQ/YxRt0suuSTZHpFehBjpneJcRFog97Pg0U3cdQpC2sL9LIYSrR0ubbSIIMxjw3FuhQ3/DXe2aTDP8tvit3PRRRcN/QZI8cZWWMzh6pzrs+bqIpyb/HsZqW2MZ2Q9EbntHNO4F5bYY1yAyZrj8th4t7lxpHFxpPb7980joCBsXp80rkW9CEIOiMEJQLzhCJDGwIDPhIgoQxSS287g9de//jVZwcRhWnXVVZP9JkT1SG9hfwDpEDgVl156aXjTm96UTPo4QXkFIWDjfsG3vOUtCefLLrvsJfsKFYSNM8GeGqQg7AlfX98cHVocS6JQ/MNe47RYwOk/4YQTEpF3zTXXDO2x4cXj+IXjhEBjsYoFKpwxxioc2egwYWc4roxTpKYj5v71r38ldfM87udi/Hv00UeHVvVj2jr3v/Wtb03Gv1tvvTURhwg9Fs8YP3H6EU/PPvtssiAW28KYxiER6f13Tew0hC5zAUIopoAi+kgZ5f9PP/30RKAhFrhIMf373/8+FDXM+h1zwAh8mUeYE2BzwQUXhIkTJyb9TIQk7k9HpKX7gL2JH/nIRxIBmlU3UbTf/va3SX9uvfXWST9TNwKduYvDOaJ98Xf0Mf3HvPWXv/wl6eO0SKO+k08+OWkrTjw8oi2k05TzvBOC7g9/+ENiF9gaCxDYRJa4Y+GA92C/HaKTvfSk6BJ1fcc73jHsQkJeQZjXhuPcih9AKjC2jl/AvzkL4Morr0wY8k5xrod/3OaRRxDm5dzE30iRNuEX8c/HPvaxFaKDsY5o04wLiOosYZfHxrPuyzMuFnkXyzaDgIKwGf3Q6FaMVhDGiYgJiAk0TlakM+DYsKLKZnCurOhbfC6TOCe/If5wzHAgmDiY8JkIiwjCeAgNq6P895vf/OYhYRk7QUHYaHMs3DgFYWFkrbkhOrQ4leyxWbhw4ZCQ4yUZAxAeCDz22+A4x0MX+HsWn3DuOXkWJ5ULR5/xi0giQobIBpkH7OdJp27FvVsIElJV4wEP8X6cYEQlApM2IPziwRgxxf1Pf/pTEkFhfx0RtF/84hfJPQgULhbTyHJgHxhZDgihpl7x4B5+j0cddVQi1jjIh+wQ2k7KLoKd/+aCKeKLfuHf3eYh6k1neMRFP06exBnOcpzpK/Ynbr755knfdtaNsOREU/owferwDTfckGSPsO1g++23HxKECDPmuHioWTwoh3kL4UU/8TyEECKRBU+u2A6EMGItHW0e7p2iIHzXu941oqjjOdGBZ68sCwkzZ85MbG2kqHJeQcjiRR4bjnMrCzRxoSP+po455phEGGLvca5nkYC6YcvvbyRBmJdzU38jRdrFiaHYeuee3FhHZ991CjsWLvLYeJYgzDMuejhfkd5sRlkFYTP6odGtGK0gZKL/8Y9/nEy6UfjxojhQnOrJv+MJZVmCkD/DGYvCL0JipZODYA488MBkhb6IIKQO0n9iihgTDZNQ+lIQNtocCzdOQVgYWWtuSDtFOPH87ons4HzjsMTDZIjQENHDKSUtcLg9hJ0OUhQv/Dt94iIRKERAeuErgmWRjPGPfT8nnnji0EmaRLHi1Xl/TBEju4FUwbynBDapMzk8jNRYohosEMKHCB1RQaKFpObi4HLxd6T4xvTSzt9x/H/+Ph0djYfRcEAY/RjFyt577z0UwetkkmeM4J7Oct0EE3MfWyFYcEQUEvUjva/zsxad9+d9pyLbFxDMLICybQObixG3PCcpD3fKKL8jPv+AzaZPgx3OhrvNrem0bRZZ0qdjpvtqJEGYl3OTfhOjbctIfs9IgrDb5yPy+nud7XbbxWh7sjn3KQib0xeNbUneAaLb5MZAkXWlj6zOmuAY8Ejh6nbFPX7pgZE2cLRyfGZ6PyL1sOLLqhgTExcr7emVSv5MQdhYUxxVw/I4e05mo0Lb+Js6xyTGGURJPFyGVPUoUIjuZH0Tjggf0SsEGQ51vOL41U0Q9mp30SZjlIwVfdpPxIv/RrgSaUHMxj1WTe+Q6LAj4hBscWEPUch+QqKdbAXgneM+7rinsJNnHKe7vXNMw2RvG9Er5hIidHxeCG5EXWMUI6uv2E9KSh1RWsQ5/x8v2o/Q6yYI458jaCnXbU7pvD/vOxURhDEtkJRaFj/ZlxlTkWM6LXNger98fM/hThklGs1iL3Nqt+/Uddpw/ExE5/58nkd6MFEvonwsFvBdQdJH0+JwJEGYl3PTfyd52tdrhBDfKI+Nd5sbRxoX/V5hnl5sVhkFYbP6o5Gt6VUQMgFnfTQ2fWR1N0H4j3/8I1khzlrN3HjjjZPV/vQkgSNBGgWTFBcTPsfNc0hDFHukKcVT63Cu4l6gCF9B2EgzHHWjenXMR/1gb6ydQKfDzZ4+RAeOOul27D/jItWTPV2dgpDUP0QL4ov9VjiqpBPijDG2pNMbqScdIezV7uK3+xB7MW2SZ5BySvoojj4H1eCYk9YYhVPt0IdpQIzecdIrKbe8Q9zTGR1P9tiRThoPPYmfqOgmCIkOpg/oiY9HSMRv2RIlI20SUcj4jjPL3IEwQSR11k15DuQgQ4X9fqSH0g/YD/NHjPSVJQhHeqe8gjDyZn8jNo4gjqdtI1RJwyRCzR69rM895UkZHW4xrdOGhxOE9BsLLsz52AUCkfthwf5efm8Kwv//cfW6hxB7zmPjWf2bZ1xUEDZ5JM5um4Kw//qstBazcs7BLjgX6TTK0QrCmPKEo0LK6HD7FbImOE5jY69gt6PiI4iRUidiuXgoA6KRfRysjrEXiCseQBBFo6eMlmZmlVfcq2NeeYN94JgR6HRo474+TshD4HHIB/upiBhlOb8IPyKD6c8h5E0ZjWmDRGPiQSnxxUiRY/zBKWNfY/z4+nDpdtzz3HPPDR24RV3xO2SIm6bvIaS98WPzjMWMwwiV+CkE/p4xH0HAAl7cGxj3RXb+juM+PdJnEWhZF3Ug9LmoM85B0aElSpi1hxDRTfow33BLty9vymhnhDBGRjs/odFpc3neiXfJKwjjya5xH37sg0WLFiXiGHujHzoPWoos8wjC2Kd5bLjbYitCMJ6uG1Oh+TP29HI6ed49hHk5j9kAU2NF0VY4lGc0p4yysJXHxrMEYZ5xUUFYo3GM8tEKwlGCa+Nt7LXAQSJlJ57CGScfTjSLx0MzyeLEMNmkHaW4+k5EkL0bDOgIK8rhrMRDGaiTPTSsAseDZrImOBwDVvBx1mgTaVJcOEbcz/Hi/FkeQRgPo2HFNx0RZCWSFFJWIRlUcRiy9iHEwyeuvfbaEb/d1Ebb6Od3UhD2c+/11vYsh5aDQRgzEAjxNEqESVZZyjHWsFcK0cXFvkP2InLPcBHCOP5RPu1wkxJHWjsRLMZJxqA8B3JQBoc6vUAWnXGc6XR0sjdq5d5NZIM0Xa54OEt8Yowg8f+kC6aFdOfvOB4gwtgMk3hyLP9PPezPRFywXx1xnu6DeOIp0Uf6oJvQI/IYDzmhTRwAhEhhMaFIymjcIxejyjHjpXPOzPNO2G1eQdgZIYxii/dnTyMRZqJv3b7zmEcQwqXooTKdKaPxXADakhb37CvlYJl4WutIEcK8nMu18GpqL/odwk5hRyo1GREj2XiWIMwzLioIq7GDsXyKgnAsafZ5XTGCxup5/MxDPP6clVLSSuJEFsUj6ZiUZXWQk6cYPNIfdo5HaJOqwiolkzZ1MrFyTDaTatwb0/lhepwdVjIpy3eq+IdVLUQdK+UcTEDaUR5BGE+eQ6wywce9IzwDcctqGw4VKUZxUuGddtlll0S40gbeJZ4SBw+v/iAQnb1uqcs45pxW220fTH+8pa3MIpDl0MbfNwtVOJ9RdGSVjeMcaYwIFE5IZizAoR5pDyHtieNf+rMTfDeOMTaeSJr3yH6cd5x4HC3GUoQB0RMEJe+RFSVoolXEyEYU4/z24hUPIuPfcQEy/l3Wwk78xAD7P4mUUCfptHBBbLKYiIgmzTN+7oH5hvtYcPzgBz+YlOmsO0aSWTxgPmOeW758eSI0iewW3UPIO2R9DoGsHObd9JyZ553yCkKeyx5IBDhbLOIptvHTKfw941/6hNS0zeQVhHltuFuEMOt+bIDPfNC3tA/fYyRBWIRzE38bRdsUMwSwIU5R5sAgMhqWLVuW+CqkmkdfpVPYsTgAz5FsPEsQ5hkXFYRFe7P+8grC+vugUS0gVYbPOsSPMDMIk/KEs5H+gTNhMljzPSMGDI5qZ5WRD+/GU/zii3GUOCecMVDFjykjBDnQJUb9uk1wlEcA8r0mJicGMSZP0oTiZvORBGH8ID0r9UwsHGaQvqKjhWMSRS9tJlqK04h4JBrJHgsm1m4fAG5UR9qYIQLR2et2uBH2TUqzgrB9RtPNoWW8YexiUQlHmSurbNZHrvmcAU4UdkXkkHFxONvp/Cg6K/KIlfQ4lOej3rQxPZayKMa4izhEDPXLMe9R9NH2zqhmjHgipDtPl+4W6UdgMmfFj8ez3YFIE+N1OkU0lqFPyUxB1PHbp0xW3fQJhwmxbQERSL8xb7FIiZONYGW+zDqIqDNllL7LsqVuc+ZI71REEPJc0kOZu5gDeV8io7vttlsyh7JHFmZE7Tqd+LyCkPfLY8PdBGHW/XGux/eI0d88grAI5zaMeESBzz777MRnw9fJ8pF4zyxhl8fGKdM5vuUZF2NGRRsYD8o7KAgHpad9TwlIQAISkIAEJCCBgSPgSdoD1+WFX1hBWBiZN0hAAhKQgAQkIAEJSKA/CMQTXzlIiGhwv2QU9AfddrRSQdiOfvQtJCABCUhAAhKQgAQksAIBDsYipZRzHuIBeiKSQCcBBaE2IQEJSEACEpCABCQggRYS4DMRnO/AoTOcsh73ZLbwVX2lHggoCHuA560SkIAEJCABCUhAAhKQgAT6mYCCsJ97z7ZLQAISkIAEJCABCUhAAhLogYCCsAd43ioBCUhAAhKQgAQkIAEJSKCfCSgI+7n3bLsEJCABCUhAAhKQgAQkIIEeCCgIe4DnrRKQgAQkIAEJSEACEpCABPqZgIKwn3vPtktAAhKQgAQkIAEJSEACEuiBgIKwB3jeKgEJSEACEpCABCQgAQlIoJ8JKAj7ufdsuwQkIAEJSEACEpCABCQggR4IKAh7gOetEpCABCQgAQlIQAISkIAE+pmAgrCfe8+2S0ACEpCABCQgAQlIQAIS6IGAgrAHeN4qAQlIQAISkIAEJCABCUignwkoCPu592y7BCQgAQlIQAISkIAEJCCBHggoCHuA560SkIAEJCABCUhAAhKQgAT6mYCCsJ97z7ZLQAISkIAEJCABCUhAAhLogYCCsAd43ioBCUhAAhKQgAQkIAEJSKCfCSgI+7n3bLsEJCABCUhAAhKQgAQkIIEeCCgIe4DnrRKQgAQkIAEJSEACEpCABPqZgIKwn3vPtktAAhKQgAQkIAEJSEACEuiBgIKwB3jeKgEJSEACEpCABCQgAQlIoJ8JKAj7ufdsuwQkIAEJSEACEpCABCQggR4IKAh7gOetEpCABCQgAQlIQAISkIAE+pmAgrCfe8+2S0ACEpCABCQgAQlIQAIS6IGAgrAHeN4qAQlIQAISkIAEJCABCUignwkoCPu592y7BCQgAQlIQAISkIAEJCCBHggoCHuA560SkIAEJCABCUhAAhKQgAT6mYCCsJ97z7ZLQAISkIAEJCABCUhAAhLogYCCsAd43ioBCUhAAhKQgAQkIAEJSKCfCSgI+7n3bLsEJCABCfQVgSuuuCIcffTR4dvf/nbYfvvtc7d9tPflfoAFJSABCUhgYAkoCAe2631xCUhAAoNJ4Ic//GE4/fTTw5577hk+9alPhfHjx2eCQIR96UtfChtssEH4/ve/H9Zcc82egY1W2I32vp4bbAUSkIAEJNB6AgrC1nexLygBCUhAAmkCURCutdZa4Xvf+16YNm3aSwA9//zz4Qc/+EE466yzkr9XEGpDEpCABCTQVgIKwrb2rO8lAQlIQAKZBBCECL0XXnghfPrTn04ihZ3XHXfcET772c+Gxx57LKyzzjoKQm1JAhKQgARaS0BB2Nqu9cUkIAEJSCCLAILwtttuCxMmTEj++hvf+EaYNGnSCkVPOumksHjx4mSf3w033LCCIHzmmWfCySefnKSdPvDAA4FI44EHHhj22muvMHHixKF6KLdw4cJwyimnBCKO22yzTdhhhx3CvHnzXrKH8K677go/+tGPwlVXXZWksO66667hiCOOCGussUZSnymj2rIEJCABCZRFQEFYFlnrlYAEJCCBRhJAEN53331hl112Cfz3t771rbD11lsPtfWJJ54IX/nKV8L6668fNtpoo3DGGWcMCcKnn346KX/11VeH/fffP2y66abhuuuuC6eeemrYe++9w+zZsxOh+dxzz4X58+eH0047Lbz3ve8N22677VA5hGL6UJmbb7452as4ffr0sMceewSeceKJJ4ZVV101edaUKVMUhI20JBslAQlIoB0EFITt6EffQgISkIAEchJABC5btiwRfQizLbfcMnziE58I48aNS2pA7H3ta19LIoe33nprEgmMewgvvvjiRKR9+ctfDjNmzEjKv/jii4kgXLBgwZC4vP7668PnPve5cPDBB4dZs2YN1X3++eeHb37zm0OCEPHHc0hf5ZkxUklU8otf/GKYO3du2H333RWEOfvWYhKQgAQkUJyAgrA4M++QgAQkIIE+JoAgvOaaaxKRd8455yT7Cb/73e+GV77ylUlqJ4fJ3H333YlwO+GEE8LSpUuTsquvvnpyCM3tt98evvOd74TVVlttiMK9994bPvOZz4Sdd945SfVctGhREuWjXqKI8epM/bzlllsS4ThnzpxE+MWLvYtf+MIXwuabbx4++clPKgj72N5sugQkIIGmE1AQNr2HbJ8EJCABCYwpgbQgluoe3gAABKdJREFUfPDBBxNBhojjcJl4mMx+++0XDjjggCSlNIrHVVZZJYnmcRHNW3nllYfaFSN9/BmRPfYJxvvSn6voFITx/7u94D777KMgHNPetzIJSEACEugkoCDUJiQgAQlIYKAIpEVe3Kf3+OOPJ2LvggsuSKKC8XMUeQXhU089Fb7+9a8n+/5GIwgPOeSQZA9h57X22msnf+6hMgNlor6sBCQggUoJKAgrxe3DJCABCUigbgJpkUf0jn2BpHZ+9atfDZwuymcm4gfr02WLpoxSF8KSg2ni1Snsli9fHj7/+c+Ho446KvPzF93uq5uhz5eABCQggfYQUBC2py99EwlIQAISyEGgUxA+/PDD4eijjw5PPvlk4L+JFMZTR7PEY55DZW666aZE6BH523fffYcOlWG/IiIxnjLKXkFOGGXvIvXGz0xwUM21116b7D+cPHmyEcIc/WoRCUhAAhIYHQEF4ei4eZcEJCABCfQpgU6Rx2sQzeOU0K222io5TIbUT67Osr1+dmLJkiWB9FLEH9845LrssssSEbrxxhsH9i6yD/HSSy9N0lc5WGbHHXdUEPaprdlsCUhAAv1AQEHYD71kGyUgAQlIYMwIZAnCeNon3xbkMJl4ZZXt5cP0fLyeOtlnGAUhz7rxxhvDcccdl0QFuRCmhx12WNhiiy2S6KJ7CMes+61IAhKQgAQ6CCgINQkJSEACEpCABCQgAQlIQAIDSkBBOKAd72tLQAISkIAEJCABCUhAAhJQEGoDEpCABCQgAQlIQAISkIAEBpSAgnBAO97XloAEJCABCUhAAhKQgAQkoCDUBiQgAQlIQAISkIAEJCABCQwoAQXhgHa8ry0BCUhAAhKQgAQkIAEJSEBBqA1IQAISkIAEJCABCUhAAhIYUAIKwgHteF9bAhKQgAQkIAEJSEACEpCAglAbkIAEJCABCUhAAhKQgAQkMKAEFIQD2vG+tgQkIAEJSEACEpCABCQgAQWhNiABCUhAAhKQgAQkIAEJSGBACSgIB7TjfW0JSEACEpCABCQgAQlIQAIKQm1AAhKQgAQkIAEJSEACEpDAgBJQEA5ox/vaEpCABCQgAQlIQAISkIAEFITagAQkIAEJSEACEpCABCQggQEloCAc0I73tSUgAQlIQAISkIAEJCABCSgItQEJSEACEpCABCQgAQlIQAIDSkBBOKAd72tLQAISkIAEJCABCUhAAhJQEGoDEpCABCQgAQlIQAISkIAEBpSAgnBAO97XloAEJCABCUhAAhKQgAQkoCDUBiQgAQlIQAISkIAEJCABCQwoAQXhgHa8ry0BCUhAAhKQgAQkIAEJSEBBqA1IQAISkIAEJCABCUhAAhIYUAIKwgHteF9bAhKQgAQkIAEJSEACEpCAglAbkIAEJCABCUhAAhKQgAQkMKAEFIQD2vG+tgQkIAEJSEACEpCABCQgAQWhNiABCUhAAhKQgAQkIAEJSGBACSgIB7TjfW0JSEACEpCABCQgAQlIQAIKQm1AAhKQgAQkIAEJSEACEpDAgBJQEA5ox/vaEpCABCQgAQlIQAISkIAEFITagAQkIAEJSEACEpCABCQggQEl8H+GLaR198x23QAAAABJRU5ErkJggg=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7200181"/>
            <a:ext cx="5326461" cy="1225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 smtClean="0">
                <a:solidFill>
                  <a:schemeClr val="bg1"/>
                </a:solidFill>
              </a:rPr>
              <a:t>Jo Gay</a:t>
            </a:r>
          </a:p>
          <a:p>
            <a:pPr algn="ctr"/>
            <a:r>
              <a:rPr lang="en-GB" sz="4000" b="1" dirty="0" smtClean="0">
                <a:solidFill>
                  <a:schemeClr val="bg1"/>
                </a:solidFill>
              </a:rPr>
              <a:t>Hugo </a:t>
            </a:r>
            <a:r>
              <a:rPr lang="en-GB" sz="4000" b="1" dirty="0" err="1" smtClean="0">
                <a:solidFill>
                  <a:schemeClr val="bg1"/>
                </a:solidFill>
              </a:rPr>
              <a:t>Harlin</a:t>
            </a:r>
            <a:endParaRPr lang="en-GB" sz="4000" b="1" dirty="0" smtClean="0">
              <a:solidFill>
                <a:schemeClr val="bg1"/>
              </a:solidFill>
            </a:endParaRPr>
          </a:p>
          <a:p>
            <a:pPr algn="ctr"/>
            <a:endParaRPr lang="en-GB" sz="1600" b="1" dirty="0" smtClean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Project in Computational Science, January 2019</a:t>
            </a: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Supervisors:</a:t>
            </a:r>
          </a:p>
          <a:p>
            <a:pPr algn="ctr"/>
            <a:r>
              <a:rPr lang="sv-SE" sz="4000" b="1" dirty="0">
                <a:solidFill>
                  <a:schemeClr val="bg1"/>
                </a:solidFill>
              </a:rPr>
              <a:t>Joakim </a:t>
            </a:r>
            <a:r>
              <a:rPr lang="sv-SE" sz="4000" b="1" dirty="0" smtClean="0">
                <a:solidFill>
                  <a:schemeClr val="bg1"/>
                </a:solidFill>
              </a:rPr>
              <a:t>Lindblad </a:t>
            </a:r>
            <a:r>
              <a:rPr lang="sv-SE" sz="4000" b="1" dirty="0">
                <a:solidFill>
                  <a:schemeClr val="bg1"/>
                </a:solidFill>
              </a:rPr>
              <a:t>Nataša Sladoje</a:t>
            </a:r>
            <a:endParaRPr lang="sv-SE" sz="4000" b="1" dirty="0" smtClean="0">
              <a:solidFill>
                <a:schemeClr val="bg1"/>
              </a:solidFill>
            </a:endParaRPr>
          </a:p>
          <a:p>
            <a:pPr algn="ctr"/>
            <a:endParaRPr lang="sv-SE" sz="1600" b="1" dirty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Centre for Image Analysis,</a:t>
            </a: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Department of Information Technology</a:t>
            </a: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430917" y="22321861"/>
            <a:ext cx="1310545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formula </a:t>
            </a:r>
            <a:r>
              <a:rPr lang="sv-SE" smtClean="0"/>
              <a:t>for F-score</a:t>
            </a:r>
            <a:endParaRPr lang="sv-SE" dirty="0" smtClean="0"/>
          </a:p>
        </p:txBody>
      </p:sp>
      <p:sp>
        <p:nvSpPr>
          <p:cNvPr id="11" name="AutoShape 2" descr="data:image/png;base64,iVBORw0KGgoAAAANSUhEUgAAAqMAAAGhCAYAAABVv73+AAAgAElEQVR4Xuy9CbgV1Znv/Z75MCggMjghiCOIIM7zgAPiPGA0DiSKU0hyO+l8N33TSfftDP3d9NfdSSfXiIo4gBHnAScURBE1KlERh6goCCoKKsjMGb/nv+h1qFOnatfatdeqYe9/PU+eqKdqrbV/76pVv1pTVbW3t7cLDxIgARIgARIgARIgARJIgUAVZTQF6sySBEiABEiABEiABEhAEaCMsiKQAAmQAAmQAAmQAAmkRoAymhp6ZkwCJEACJEACJEACJEAZZR0gARIgARIgARIgARJIjQBlNDX0zJgESIAESIAESIAESIAyyjpAAiRAAiRAAiRAAiSQGgHKaGromTEJkAAJkAAJkAAJkABllHWABEiABEiABEiABEggNQKU0dTQM2MSIAESIAESIAESIAHKKOsACZAACZAACZAACZBAagQoo6mhZ8YkQAIkQAIkQAIkQAKUUdYBEiABEiABEiABEiCB1AhQRlNDz4xJgARIgARIgARIgAQoo6wDJEACJEACJEACJEACqRGgjKaGnhmTAAmQAAmQAAmQAAlQRlkHSIAESIAESIAESIAEUiNAGU0NPTMmARIgARIgARIgARKgjLIOkAAJkAAJkAAJkAAJpEaAMpoaemZMAiRAAiRAAiRAAiRAGWUdIAESIAESIAESkC1btsjMmTPl4IMPlsGDB5OIYwLLly+XF154Qc466yzp3r2749yynTxlNKPxaW1tlb/+9a/y7LPPyldffaVKecghh8gFF1yQ0RKzWHEItLe3y7vvvitz5syRTz/9VNra2mSfffaRyy67TOrr6+MkyWscETCN1fr162X27NnyxhtvyMaNG6W2tlbFc7/99nNUMiZbLgRQb5566inp3bu3TJo0SXr16pXYT9u0aZPcfvvtsmTJEjnjjDPkmGOOSSzvSs3olVdekQceeEB222031UZsv/32lYpCKKMZDD1E9L777lMy6j1Gjhwpl1xySQZLzCLFIQC5gYQ+/fTTgn/WB3okrrjiCmlsbIyTbGLXLFu2TKZMmSKbN29WDemIESMSyztuRosWLZJp06YpthMnTpRBgwappHDPPfHEE/LOO+/I6aefLsOHD++UhWmsvv76a7n55ps7XiB1InnhE5drJV7nov6nJaP6mfPaa6/JEUccIWeeeabU1NRUYlgT/c3edmXIkCEyYcIE6datW6JlyEpmFSWj33zzjVx//fWyZs2aUP51dXWy0047yfHHHy/Dhg2T6urqxGP1wQcfyK233iotLS3qoYi3VLwhNzc3V2xFTTwICWT4xRdfyE033STr1q1Tb8bnnXeeDBw4UA2VoUGqqqpKoBTxs3DxMI5fGrMrw2T0k08+URKJ3qF9991XLr/8ctWjqQ/TWD300EPy4osvqmtPPfVUOfTQQ1Uc8WBH28KjfAi4qP9pyegzzzwjs2bNkj322EMJkX4RNnlmeiOaRo9u3msUXgSmT5+uXoRPPvlkGTNmTObbfhfMKaMFqOLG/Pa3v5141zmGadAo9enTR6677jo1ZMOj/AhgGPfPf/5zl166rPzSMHHT5XPxMHb928N+E3p30WP64YcfytixY9XLqPcwiRXSQE8xuIwaNUouvvjisn+o4DdPnTpVli5dKpU2cuOi/qcho6tWrZIbb7xRmpqaOo0WoP5TRl23SFvT13UJL7FXXXWV6hCrtKNiZTSo4UTPI27MefPmqflemL+n3xST7Dq/8847ZeHChWoCeR6GayvtprH1e9N48BRT9kqS0SguJrHyPrhPOeUUOemkk6KSzf3fKaN2p6mY1DOblQbDxA8++KD85S9/kdGjR8v48eM7Dc9763SlvWzY5ByVFuJw//33C+aQYjTl/PPPL/sXWT8TymhALfHO48CfL7zwQjnooIOi6pO1v1NGraHMdEJJP3iKhUEZ3UbMJFaU0cqa014OPaNYHDt58mTBojsMz2OKivegjBbbasY/H6MyGGXAdJ6rr75adt555/iJ5fBKymhI0LAKFnPIsMIZc0exAME7oRu9qJjs/dxzz3UsVsBwOla8H3300V0Wn+iGC9lh4QQWOjz55JPq//FGes4553QMdwUVKaiXVJfh+eefly+//FL15KIHF6t2MV8Nw/z+I6ocF110kVqQoofe0MOD34OpA+itxfxGzKPdZZddZNy4cTJ06FCVxYoVK+TRRx9VKzEx1xU3FBa0hJUD14SVH6vJMW9mwIABXcqvRR1v6RgGRQ82REHvONC3b1/VI4Vh0rD5vvh98+fPl1dffVXNH8bLB+bkHnjggXLiiSeGLhwqNuZh7YH+DUF/D5tzhTmLWOz03nvvqXmN+G077rijKm/Qb/XHELF4+OGH5aOPPlLTPr73ve8FTj/xXhdVD/0P41133VXNO4PEgpVJHQD7jz/+WC3i0nUHdbhQHYhqZ5E35m0ixniYYugLDTuG38EuaAFTmEiaxArX6oVcQWUL6iXV8Xz77bc7WGEBA+ru7rvv3qlXpNhY6vr98ssvq9+v6wpWR6Ot8c9djXNP6ReVsFiYLNjyt0Uo12OPPabqgbf+oJ3BKmO0b977Xd+3aJ+OPPLI0Dm5cdpJ/bv8eWL+r77v0NbccsstBRfwFRuLqJcepIf5nWiLddu13Xbbqbb2hBNOKHr1PdrAe++9V7XnGB72by/kWkbB980331SjkZ9//nnHsyPsXvCL8ty5c1V7g+cSYoOYYAHW4YcfHlofgtp/MMQzBfdq0MJRXd/Rdl577bXy1ltvqZ1uIPGnnXaaYq+PuM8Jr3Ngncixxx4b1dSV1d8powXCGdZDuXbtWjXXDw/2oKN///5qeH2HHXbo+LNueFFRIbd4COFGxIGbAMMjM2bMECyk2LBhg2qM8RDt0aOHusnwoIco6u1+0BBhGw7IctCBhh3bQEFUvAthosqB1frehx/EFqIZtOgL5UO50RBArCGh/gON25VXXqkW6HgPTIdA+VeuXBlafqSN8nsPHRO8wYMFGjL/gd8bNhEcfO+4447QRWxobLB4Bby9R5yYh1UtDIthOycsVNJi2bNnTyUNeOiihwKNIw48cPGyEcYX5+CFAA9/74PEG0P8HbKuY1hokQHmjel6iDqIugieqIeIt7ceemUUMqC3MvL/bjwg8KDz3g84BxP38fDFA0XfC95rUYeD6kChFhgNut6exn8e+EJKUQf8q+nDZNQkVqgbYIZY4uGkXwobGhpUEfBQgTDpeGIo7pFHHlH3eFAZ8UDEw03ft8XEEg90yDbur6Bjzz33VHXFO+0ozj31t7/9TW1Jg/qJOqJfQFFPcGAxnr+XzV8er4zutdde6p4IakNQfy699FL1woJFHkEH6rh34Y0+J247iesRHwydotMhqI1BO4/OBJwXJN9xYlFIRqPaLtz/eEZEcde/Bfcf6gqY4iUF1/oPlzKK++Xuu+8OjSnq/3HHHac6NPwr+yGD99xzj3pWBR2Qa9QH/3qLKIZohxFLyLD30DIKxtiBA50CegcU78tmqc8J1De8ROJ++M53vlNRix4powWebEEyqvdi0z1M5557ruy9994qFTTQqEx4IOG/4WbQvRDeBzfOxU1y1FFHKflAD6Z3g+GoYXpvGfBQxVY0aEwgC5999pnaFgqSin+HWHkbJ5Ny+HvHsMIbm/KixwYNGN7K0YOB89BI4KZEwwxxwMMe/33BggWqlwwPl/33319tSaUbFJQfPa/oEQMHPLjAC40Pyo8GCg05HkIYrvD28Hp7qvD70NsDjngI4lq85eNayByu9fau4sGE3m48qJGvjh3yff/999XDFefgt1xzzTUdQhg35oWkCX+L6gXBORA8NLrgiN5CxAE9M5BG9Cbg7RwPQ39988cQ9RB1BHOgIfE4P2p1dzHD9Cgr6snZZ5+t6jLyR+8kRBNlP+yww9Q8KH14p8KgXkC+9IgCevlxH+Eew8PBdEI/6iauQ92DeGKUAj2NqAt4oXr88ccFO1XgMJVRXV6TWJkM0+t4oqzYWBwPWrQBeIhhs3G8XIGH9741jaV3WynEAtOLcD8iL/SA4Z5FXUGvEeq+lt1S7qlS5ox62yKUBfUTPf247/GCi9EYxBJ1BXUV9QjM8PBHTPGChZjixR7X+6dTldJOIu56hTn+GW0oemj79esnq1evVvcuJFULiV9G48YirJ55OeOlDh0NuJeRP9ouvDSh7UL5cL+YLHrFcwpD9OgQQNuN+yVJGdW/Ve88gXqJtgn3P17WIHz4G0bAvNvGYaN49EjjxdNbz8EC2yFihA68/G2iNyZB7T92wsA5QW2OfyQA+aIHFu0IFhvh3208J3RPdSUuXqaMhhiD9+b3vqVg6A8PDfQsfPe731WC5j0WL14st912m3oAeOfgeBveqEVRUTKqy+B/aOlyeG8K9GShcdI9ISbl8P72sF4tTHiHvOHwyxv+GxoGcEJZ0Xh6h4Xx8EDvJB4wePtDb4338JbR30hqNmik8PDx95xiiA8NFWQNOyF4/44HF+QtTHAgLJBVNNKQPt2bFTfmpcooHshY5YqHhb9h1Wl75cb7MPbGEG/zQXU1qnzFyGhQncY9gHihF8M/DKhZo1ctqBcb/x1D33ip8otsWLm9sUeaEFHvqADKgxcdMEtDRr3xxBx0CIW3x0dv8YL7w9vmmMTSuxAl7J5FjyxkHfUBL1t4gOIo5Z6yJaNhPNDLjZd8HH6Jxn9DPcH2aKhP/t69UtpJPZcSLxhoQ771rW91ihV4Q6bQW4vDK6OlxCJMRvHijnZN98JidC3ouYO/oxfZZM9fvZ0ZJB8jeXrKlTddVz2j3p0nghbseO9/784U3jYl6LmDsqO+4PmCOOhnsDcmYe2/V1b9HSheGQ2qq8jXxnNCzxtFu4ARRb9fRLXZef47ZTQket4eKT1/w9vwhq14856D4Tlci8MrWH5J8hehkIx60/ffMN50MPSCIRgcYVIcVg6TB4z39+Chj94K/xEmM+i5xMMjrIfOO3fGP99Os8FQCebe+uf3eN/2vdd60/TGxVtmNFjY7w3l1itHS4l5VMMQ1duGcqA8kHY0TP6hI6SPhw/2pMVLUJjA4MGEB1Sx+5YWI6NhdQkNNHo5/FMD9G9HTw7EKOjLI/qcsPlsfr7oEUFvMeb/Yl4XpMy0Tkb1akbFCvlEpaHjiRfDsAUK+hz0/OE3oBfcWwfDYolesRtuuEH12oXNN/Oe433Ji3tP4TebtBVh94HJAiDNHfd52MM5qL0stZ3UPVRoo8LuvbDylxKLsHoGwYKY67bALyloB9BDipdw3VMX1f7oTgFMJ/F+ACIJGfW202HPD2wXhvoMecTLLgQNvabozcVIQlhvrld09TPAGxNs24Ze7qAD7QfaEYy0eV/YvG1hUD209ZzAsxEdEJBxk3nXUTHO098po75ooRJgeFEPf3qHPbwVpZBQ6sbRu/DJpOHVRSkko94yhN2MSCfsZjcph8kDxvvgDbtpomQm7Ebx5h8mo2HbXoVdq3sB8HcMgfq/sKPLgl5lNOh4CEEaSol5VEMQJTh6/lCUjGnhg4ThE4IQP5MYRpUvKn4mdck78V9/3hAPToweYMi8kCjrayGqWszCyuxNM2jBob4u7DdFiWRUrExkVMcz7EXK+9KKHiDdW2USyyhZ8Yuj94UsaiSm0P1oUrZSZDSo/vjTCyp/qe2kyb0XVv9LiUVYPfP21EJEMb8z6GUr6p72/t2EbTH7jBaz9ZO3hxM99XiWYX1C1EdmtEDj5QQjfv65/fh96FRA5wN6fCHaOFfHBOmH9QLj2rD2PqottPWc8PL2js4VE9e8nluxMmoSMP9iFt2FHrTwICg9rzCZPLhNZNS0Gx9ChXmZmHfnbSRMymHygLEho0gDi3PQwOCfgxYv2JJR7wMirBcgKIalxDyqjhUSHO/igqiezaAeDpMYRpUvqgE2qUtBDzxvL3VUGfB3/5B60DXe31toWD8tGfXG0+Q34xz9kmcSS92TZ5q2t00oRxkttZ3UTAotJAmr/6XEolCb4B2twygHnk+YR47pCVggWuznO13KaNguFN5nov/TuXj5x+gP6ibm6Abt7R020hJV73VMvC/sQdegx/VPf/qTmjvqffZEtYW2nhNRL8VRvzPPf6eM+qKnt0HBDY4Vwt5h4KjtTPwVwYWMRt0U3jJ4t2zR37Q3EQiTh1+pMoqGFYuNtNhjWEQvqPGu0LUlo8VwC+o9ML3Ji/lQQaEHj0kMdJn8W+Sg562Y68N+WxQzk7oU9MArprcljowW2nA+LRn1xsO0LhUjo7oumaZd7jIaVXej2smgttPPNqz+lxKLqB54TG/CXHx0Mnh3oMBzCivP0eMdtTBR/w79VbFCu2vEnTNqIqMoB+4LvVAN/6wPPIfRU4reQe8C1ig+YfXf9LqwUYCo+lSKG3jLTBk1bcFyfl7cG0v/bJM5NmGITB7c+tpCPRWmb/xhMmJSDhORKUVG9WpIDIkfcMABao9VvSWMbqC8+5x6v2QTtxcnbs9oKTGPul1s9YwGNZQmMYwqX1QDbFKXgmQ0rPchqjyF/h42V9t/TVoyGjZSYfKbTWKJXQueeOKJLnNzTdKPe0/579Vihmlxbdz64/9NQeUvtZ0MmmplKqOlxMJUmvASjzmV2A4LUolpWTiiFsd6f0OxPaPFxtek7ulzINZYqImpO+jFxD686JTwL7503TMaJoNRbaGt5wSH6YupNTk+t1QZ1fMOIVFRi5BMG64gnKZzRguVIctzRvVCk7C5kGnOGfXHo5SYR90qUQ8ekzmGyCNvc0a9YhY1BSGKof57sfNQ01hNj71IsR1QoTmjQb/XREa9D8NiV+GWo4yazuELaydN7r0wmS4lFlFtQlD9gMi99NJLauEN/tn0i4EmAlXqM9P0/g1qd/V+0N6FuiZzRoPyNJnHi+vizhm19ZzgAqa4NSZn15V6Y3kbrkIr2YOwmPQC6OsKPRwgwth+CJW/1NX0YQuPTB5+pfSMRg2BBa2GNGHj76kpdjU9rtebnGOICHsxlhLzqNsj6sGDPfOwx2ipq+nj9mhE9QaY1Omw3hf9sC+08j2Kn//vmmehPfrS6hn1vjQUWqEdV0a9D7FCq4WLffktdE/5/1ZsPSul/nh/R9h+0KW0k6gn2Mmi0ErzsPKXEougNgGCiRdODNFjwQ6mj/l3xvDOwzbdCi3NrZ3Qc409ZDEvFF/b846M6djqTgts4YQFjFhVb7Ka3vvhDv3BCe8CsFJX0wetObD1nNBbeIFBsS+VxbaXWTu/YueMFttw6sDpvSrD9rnEeXgLw9AJ5rvor+KYNLymwqX3Mwvbp9N0n9G0ZFT3EAVt6+PdDB3/bGvOKNjq2GF1NrbtQP7eAw0WHmCYvO7dHiduzKNu9igZ9e5LidX/2J7Jv0jBZJ/RuHU9qufEpE6Hyah3T9CwffswnI9PmOKBYrLfnsk+oxAM/K40eka9D8Sw4VR8lQu/GTsCIOaQDpOXQ//q5KB9ZXE/4esueKBjs309t7CUntFSph+UUn+iZFTLP+ZXxmknTfYZRbuAz0Hj8LalpcQirE3QYoY9m7GK3L+SHvcKtgTCBz0KzZn2cktz03s9jQKijZX0WKPhPVBX8cKKvXG98/D9exdDDP0ii+kLmObl3ZPVu89oWPtvss9oocWUNp4Teh5v1EKrqGdLHv9OGS0yal5BQCOHRh1voniDhgRCFLEtFFaGYy8zTCrHYdLwmspooS+LRH29wqQcJg+/UnpGdY8fGgisVsW3fbGvItjiq03YL09/2cS/B10pD07vF5ggouj5hBTgwIIA9IqiMfdvphw35lFVK0pGcX3YF5hQvzDkq7+E5f8cokkMo8rnHXrCl66wkbz+1CUkyaQuhcmo9+GAtNDLjxcA9GrigYM6ACnDAwIfRcDHEfSncMPK7f8CE77MBZHFwwpz0LLwBSb9IonfD8HG18ew+Tz+HV8QwwMYG/2jfmIvUjyUTGPp/WgDepHOPPNMNScbLzCQFWzQjvl4WByCBY16e7NS7inEQr9cYiEMpAxlR55RC2lKqT8mMlpKO4n0vV9gQv0cO3as+oAH6iT+VugLTHFjEdYmeNPzfnUI9463zS+m1927w0NYb2qpo4lh9ypEEfum4j73fkUQdUY/R/XX2/w9md4vMHnvIf2de7yABH0FsdAXmHDvYRQKvdpBn7COGiXC77TxnNAvHfwcaNTTKed/t3VjRX1XHY09Pm8IkdI9WSYNr6mM4jyTby6jZxab8wd9mx4PuLR6RtEI4pOlkNKgA9uUoIcIE9r9cwpLfXBGfZsYD1Jw0V+n0eWLE/Oo28VERk2+TQ+hxvxh78bxpgJTqIzeB4Y+r9gdIgotkkD6eAFAPdAvH/7yBP22QmX2Coj/PNyX2AoHPag4vMNtUatYTWIVlQbyxAMTIoP0vKuhvWX118FiYonfho9d6AUtfgZ42PvbhVLvKf3FG+/WbCYbdpu0iSaLbAqVP247CW6F2im0qXhJgiSCddDvjROLQvUs6nvsGK2DMOPF0fQDF3rLo7D5+7aemUH3bFRscA1GCPD1K/82T1EswtqNqPYfL3HYw1V/4luX20RGcW4pzwnvfR724YqoZ0qe/86e0ZjRw4MUb8bYJxNvprrHCCKFnj58E7pYCSxGRnFuWBkw3xE9tt4tMXTaJg8Ak4dfKT2j+qGMXj88mMEPMoKhJ/QkY8gGPUTg650vhOtKfXAiDfw+9FChIUaDiAO9OvjWMP6HXu6go9iYR1UtE8HRaaBnb86cOep7zRAuvQUZvuWNz+X5N4s2iWFU+fB39KjpebSIEfb/Q68aemBM6lKUTCBNzJMCCzy8wRgPVdQF9IjgtxW7fyLSwIcrEGPUU6SH+xEPapQbnxlNS0YLxRN1EJ+89NfBYmPpr99gjN5hiDh6t/1DvKXeU0j/9ddfVwtoIGYQXsgZ6kqhw0b9MWkT4rSTutxo19FOoX5i6B5tOr6KhfsOwoM9KdGGFHqx97Y1UbGIahNQn9FjiKkmuDeRHkQNscXcywEDBpjc1h3n6OkImHMatBm8Sxn1PsPACGXBC42+X3H/Q0bDNsLXLNDGoFdSt4noCCrUbgTdHxiZw3QmTHHwf9UP5TSV0ULP5TA30MHQ04zw+8O+0FZUcHN2ckXJaM5iw+KSAAmQAAmQgDMC3uky6ATA/M1iX/6cFa6CEkYc9BzkSo0DZbSCKjx/KgmQAAmQAAl4CWBoGYufsBitmK/TkaI9AjoG6InHArWddtrJXuI5SYkympNAsZgkQAIkQAIk4IKAXqyFhTMTJkyIXHzmogyVmqaem4xpaZhGg+kWpnN+y4kZZbScosnfQgIkQAIkQAJFEqAQFQnM0unerQyHDBmiXgT8i7UsZZX5ZCijmQ8RC0gCJEACJEACbgnonSiwkAafaMZCOh5uCWAf1QceeECwuAmL4Lw7orjNOXupU0azFxOWiARIgARIgAQSJ4At9R555BHBhyj0HsyJF6KCMsSeqS+88EKnD+RU0M/v9FMpo5Uaef5uEiABEiABEiABEsgAAcpoBoLAIpAACZAACZAACZBApRKgjFZq5Pm7SYAESIAESIAESCADBCijGQgCi0ACJEACJEACJEAClUqAMlqpkefvJgESIAESIAESIIEMEKCMZiAILAIJkAAJkAAJkAAJVCoBymilRp6/mwRIgARIgARIgAQyQIAymoEgsAgkQAIkQAIkQAIkUKkEKKOVGnn+bhIgARIgARIgARLIAAHKaAaCwCKQAAmQAAmQAAmQQKUSoIxWauT5u0mABEiABEiABEggAwQooxkIAotAAiRAAiRAAiRAApVKgDJaqZHn7yYBEiABEiABEiCBDBCgjGYgCCwCCZAACZAACZAACVQqAcpopUaev5sESIAESIAESIAEMkCAMpqBILAIJEACJEACJEACJFCpBMpSRjds2CAvvfSSLFy4UMaPHy+DBg2q1Pjyd5MACZAACZAACZBApgmUjYy2trbK0qVLZc6cOfLRRx9JW1ubNDY2ysSJEymjma6CLBwJkAAJkAAJkEAlEygbGV20aJFMmzZNCejo0aPliy++kE8//ZQyWsm1m7+dBEiABEiABEgg8wTKRkY///xzwfD84MGDpaamRu6880557733KKOZr4IsIAmQAAmQAAmQQCUTKBsZ9QeRMlrJ1Zq/nQRIgARIgARIIC8EKKN5iRTLSQIkQAIkQAIkQAJlSIAyGhLUpqamMgw3fxIJkAAJkAAJkAAJlEagvr6+tAR8V1NGQ3B++OGHsmbNGquwmRgJkAAJkAAJkAAJ5JnAfvvtJ927d7f6EyijVnEyMRIgARIgARIgARIggWIIUEaLocVzSYAESIAESIAESIAErBKgjFrFycRIgARIgARIgARIgASKIUAZLYYWzyUBEiABEiABEiABErBKgDJqFScTIwESIAESIAESIAESKIYAZbQYWjyXBEiABEiABEiABEjAKoGylVGrlJgYCZAACZAACZAACZCAEwKUUSdYmSgJkAAJkAAJkAAJkIAJAcqoCSWeQwIkQAIkQAIkQAIk4IQAZdQJViZKAiRAAiRAAiRAAiRgQoAyakKJ55AACZAACZAACZAACTghQBl1gpWJkgAJkAAJkAAJkAAJmBCgjJpQ4jkkQAIkQAIkQAIkQAJOCFBGnWBloiRAAiRAAiRAAiRAAiYEKKMmlHgOCZAACZAACZAACZCAEwKUUSdYmSgJkAAJkAAJkAAJkIAJAcqoCSWeQwIkQAIkQAIkQAIk4IQAZdQJViZKAiRAAiRAAiRAAiRgQoAyakKJ55AACZAACZAACZAACTghQBl1gpWJkgAJkAAJkAAJkAAJmBCgjJpQ4jkkQAIkQAIkQAIkQAJOCFBGnWBloiRAAiRAAiRAAiRAAiYEKKMmlHgOCZAACZAACZAACZCAEwKUUSdYmSgJkAAJkAAJkAAJkIAJAbcdXrkAACAASURBVMqoCSWeQwIkQAIkQAIkQAIk4IQAZdQJViZKAiRAAiRAAiRAAiRgQoAyakKJ55AACZAACZAACZAACTghQBl1gpWJkgAJkAAJkAAJkAAJmBCgjJpQ4jkkQAIkQAIkQAIkQAJOCFBGnWBloiRAAiRAAiRAAiRAAiYEKKMmlHgOCZAACZAACZAACZCAEwKUUSdYmSgJkAAJkAAJkAAJkIAJAcqoCSWeQwIkQAIkQAIkQAIk4IQAZdQJViZKAiRAAiRAAiRAAiRgQoAyakKJ55AACZAACZAACZAACTghQBl1gpWJkgAJkAAJkAAJkAAJmBCgjJpQ4jkkQAIkQAIkQAIkQAJOCFBGnWBloiRAAiRAAiRAAiRAAiYEKKMmlHgOCZAACZAACZAACZCAEwKUUSdYmSgJkAAJkAAJkAAJkIAJAcqoCSWeQwIkQAIkQAIkQAIk4IQAZdQJViZKAiRAAiRAAiRAAiRgQoAyakKJ55AACZAACZAACZAACTghQBl1gpWJkgAJkAAJkAAJkAAJmBCgjJpQ4jkkQAIkQAIkQAIkQAJOCFBGnWB1n+h/Pr5FHnujxX1GOcnh2H1r5Sen10uPhqqclJjFJAESIAESIAESAAHKaA7rwZ+ebpL7X23OYcndFhlC+s/nNbjNpITUH3i1WR5c0CJtbe0lpFI+l47avUYmnVIv3ev5AlE+UeUvIQESIIHiCVBGi2eW+hXn/G6jrNtEoQkKxJyf9Ug9PkEFePyNFvmPx7dksmxpFuqwoTXyr99qTLMIzJsESIAESCBlApTRlAMQJ/sx/7ohzmUVcU1WZfSHt2+Stz9tq4gYFPsj75zUXQb2Yu9osdx4PgmQAAmUCwHKaA4jecn1G+Xzb9gzmqee0R9P3ywLl7XmsLa5LzJl1D1j5kACJEACWSZAGc1ydELKRhkND1pWe0Ypo+Exo4zmsBFikUmABEjAIgHKqEWYSSVFGaWMJlXXksiHMpoEZeZBAiRAAtklQBnNbmxCS0YZpYzmsNqGFpkyWk7R5G8hARIggeIJUEaLZ5b6FZRRymjqldBiASijFmEyKRIgARLIIQHKaA6DRhmljOaw2rJntJyCxt9CAiRAAhYJUEYtwkwqqTAZPWSPGrn8mHrZc0C11NeKtLaJfLa6Te7+S7M8sTD6a03YfHzCsXVy4vBa6dNj61Y7m7a0y4IlrXLbvGb5+MvCWxP99uJGOWhIjXy1rl3+z8wt8vrSbavH+21XJRNPqJfD9qyRno1b0167sV1eeL9VbpjdJBubOu8O8P99u1FGD64JRPplQPr6RC5gSqoW2suHPaP2WDIlEiABEsgjAcpoDqMWJKMHDq6Rn57RIDtuXyVfr2+XJava1N6NO/eplo1b2mXKs00y87XCQvrTMxvkpP1rpaVVZOmXbbKpqV32GlitvpDz4co2+eUDW+STr4OFdMIx9XLREXVKgv2yiOv/5fwGOXBIjUpzycp2qaoSJc11tSJ/XdIqP71rc6dI/OHybrLfLtWyYk2bbPF9bGrNhq2/570VXctSLjJ62shaOf+QOhm0Y7XUVIs0t4p8tLJNbn2uSV79KHqLqFJeLHbdoVr+6bwGGdq/Wr2AXHHTpk6xGbZLtVx6dL0csFu1dKuvErxGrN7QLs+83SK3z2vu8mIRdYtRRqMI8e8kQAIkUN4EKKM5jG+QjP7j2Q1ywvBaefuTVvlfM7Z0CMHPzmpQPZ1vfdIqfzets/B5f/oRe9XIT8Y1SGN9ldzybJPg05U4Dh1aIz85vUH1Zt4+r0n1svoPLcLoTa2uFiXD3p7Rcw6uk6tOqJfNTe3yuye3yPz3tsrUWaPrZOIJddLWJvK7J5vkuXe3yfLUq7tJv+2r5A9PNsnTb0X36pZTzyhE9Jox9Yr5itVt8tmadtm9b7V60YDo/+fjW+SVDwsLaSkvFoj3qQfUSnWVdJFRxPpHY+tl5x2qVZw//KJNeveoUuXDi8Xst1rktzOL+9IUZTSHjRCLTAIkQAIWCVBGLcJMKqkgGZ0ysZvs1rda7nqpWW6b19RRlOP2q1Xy0NQqShLQCxl0nLx/rfxwbL3q4frZ3Z17QPWQOYb6//2xzqKhez1H7l6j0t5/N/TESicZ/c6x9XLxEXWqJ/OHd3TuZYN07tKnc7lH7FYj/3hOg9RVi/z741vkpQ+iewLLSUZ/f1mj7L9bjZLzXz24lTc4//KCBhk1uEbmvt0iv3k4XPhKebHQItxYVyW11SLLvurcM6pfehZ/3ia/uHezrFq3dXrFeYfUyZXH16ue7397NFqWvXWQMppUy8F8SIAESCCbBCij2YxLwVL5ZRS9Vf9wZoN0b5AuPYn77IQh10bZvlvXv3kzGTO8Vv7H2HrZ3NxZWiFBv7usUYb0q1a9pZPnbBNdXA8BueDQOln+dZs8vKBZrj2pvouMXnZ0nVxyVL0acp906+aOXlsM9/78nEbp1b1Kbp7bJA8t2Nrrinmn6Nlrb+8stSahyvswvRbxHvUi//fpJpn15rZe4W8dXicTjq2XL77pzNHPJe6Lxe47Ih4NgmH615a2ysFDauTT1Z1ldPIV3WSP/l3rQqE6GBU3ymgUIf6dBEiABMqbAGU0h/EtRkbx89D7OLB3degwu+55U/M6B9fI25+2ytTnmuWzr9vku8fVC0QVw8O/eXizvOP5vjqG8H+Mof06kRvnNKm5puhd9feMaskZ3K9a9XJiGgCO606qV+L5wedt8pM7t0mqlqnWVpHmNulYTLV+U7vMfrtFpj4bPi8x7zKqf7ufIXjpXu4tLYUlPe6LBV4AcO3rH7fKu5+2qd5sv4yG3S66NxbzW/1TLqJuMcpoFCH+nQRIgATKmwBlNIfxjSOj/qHwoJ8NaUTv6AG71agFRvrAYqg/PtUkCz/eNlzuHZ5/9PVm+cOsJikkUhjG/8Ep9aqHVR/o+Xxzeav815NNnVbq6x5ALIZav7ldiXCf7lXSq0eV6i0tNC+xnGVU9z421BYWvo4FY0W8WJw5ulYmqmF2kd8+ukVGDqoxllEI7IWH16kFTy9+0Cr/dF/43OSgekcZzWEjxCKTAAmQgEUClFGLMJNKypWMfv+Uehk3qk5a27aueN/S/N+r6Ruq1Aru3zy0bWEUhucvPKxOrbLXvZphMgo5+snp9XL0PrVqZT96QhvqqmRIf8xLrJKnFrXI757YNgcSUgw5ghjd9eK2XtAfnlovp4+qU/MSw3rfKkFGg6Zj+OteMS8Wuud6lx2qZdrzTWresZ7nG9YzqsV4x+22vrWgtxYvCZMDtumKui8oo1GE+HcSIAESKG8ClNEcxjeOjEYN058+qlauPrFeSQUWKenV2lpUsMXQg/89Z1SvsK+pQg/dttXxYTKqxQbbQv3ywS0dvaB6mH+7xs4r+MNCAqn944RGNafRv1BLX0MZ3UqimBcL7LiAnRheXtwqP793a69mlIwiBmcfVCs79KhS20/h37H6Hi8W//E4V9PnsFlhkUmABEggNQKU0dTQx8+4GBk1XcCE7Xywkhob3Pv3/Lx2TL1aLY19Lq+dukl+Nb5RjtwreEN676/S+41++8g6NRf1sdc794Di3F+c0yDHD6tVw7tYnR11FFrZj2srQUajhumLebHQ22th79Zf3LftRSFKRv1x0sP8WFv/x1lNMudt8+242DMaVev5dxIgARIobwKU0RzGt9DWTtgHdOpzxW/tpGU0SAqvOK5eMI9z+VdtMnHKJvXPQ/pvm/upEaLnEl+B2tLSrrZ5wj6UD/+1Rc1DPXD3Gnnkta1zS70HFs2cMqKzBGPFNhY73flCk0yb33lf07AtrCqhZ9R0AVMxLxZgjQ8bRB1Bm9/7r8GHCvbdOXjXhULpU0aj6PPvJFDeBFaubZc7nm9SeyoHHiH/ueNczxqHTteHXRd2vr642Osslw87zFxyVJ36MEylHE5ldPXq1TJr1ixZtGiRNDc3S7du3WTkyJEybtw4aWxsDGW8efNmmTp1qixdurRgHAYPHixXXHFFR1rIZ9q0aYHX9O7dWyZNmiS9evXKfWyDZBQCMnZkrSxZ2Sa/fmhbD1fYpvfoqcT8Tf0VI90T9s2m9k7D9PiMJ7aGwteQova3DBum12X7eFXnYXps7fQPZzXIgF7Vct/LzWp7Jxx/N7ZBzjiwVq3q927gr/eybGppV0PBevN8b0Dz3jOqt3bq2SBy/dNNnT7jarq1UzEvFpj7i48L+I++PavUIqY1G9vVNk+r1rarXRAK7cxAGc1908IfQAKJE8Ci1Ctv3hT5uenEC5aBDO/6fnfpH9A+Z6Bo1ovgTEbXrFkjN998s3z11Vey9957C8Tx/fffV4KJf54wYYKS06CjtbVVPvroI1m/fn3g37/55ht55pln5IADDpDzzz9fqv576ferr74q9913nwwdOrSLdHbv3l1OOumk0Dytk3WYYNTnQPFt+MVftMnOvasEi1Kw4Mf7OVAtnus2b9ugHHP+fnFugwwdsPV8LGDC39FrtkNPsy//hMkoxBeChM+Trtu0dQETDqS9XbcqNfzvFWg9TxW9r+hdxfnbd6tSb4m1NeW9mh5cMBUBzF5f0ir/fP/WRWNhm97jv4/cvVqwCb3egN7Gi0XYMP1vLmyUw/eskdeXYtX8tgVt+Izs90+uV58u9e+PGnUrsGc0ihD/TgLlSwB7KeNDGTy6Erj8mDrBp7Yr4XAmo48//rg899xzShYPPfRQxbK9vV1mz56t/nfhhRfKQQcdFIsx0n7xxRflyiuvlCFDhnSkgXTnzZsnEydOlEGDBsVKOw8XBckoyo3tk7A9D6QN2yK1tol8trpNfcITX0/SB3rYLj+mXvV6YbESxAIHekEnnlAvhw2tkZ7dqgT9ZRDTN5e3yfT5TZ32GA3iVGhrJ/098xG7Vku3hq09cdi2CYtmpsxt6hApnW7Y989nL2qRG5/pPNTvLUvee0bxW7yfA8Ver8u/bpdBfatkpz7VXT4HqufQLlq+7XOvNl4swmRULzrDKnr9ooAFaNgZAV9tev5vLWqRWjEHZbQYWjyXBMqLAGU0PJ6U0RLrelNTkxpmxzD9ddddJxgi18fnn38uN954o+yxxx5y6aWXdvRqmmaJNG+66SbZaaed5JJLLpGamm0LaWbMmCGLFy+Wa6+9VnbccUfTJHN3XpiM5u6HOChwOcgosKCn8aLD69RKdfQ2NreK6kG+9bkmtc2WPn55QaNgw3nM0f2HGdsWgJX6YlFoARPmBeNlBvuKNtSJtLWL+ozs3Hda5PZ54R8kCAs3ZdTBjcAkSSAnBCijlFEQcNIzimH066+/Xkmod06n6g1bv14mT54sGDb3/83k3kHP5xNPPCGXXXaZDBs2rOMS9LpOnz5dli9fXjZzQ8N4UEbDa0q5yKjJvVAu51BGyyWS/B0kUDwByihlNBUZ1YuTNm7cqHowe/bsaVx7161bp3pVt99+e/nud78rdXV1HdfqdDFXFRL8ySefSEtLi5o7euqpp8ro0aOluro8VqZRRimjxjdNDk6kjOYgSCwiCTgiQBmljKYqo5DGYle3v/LKK/LAAw/I+PHju8w31T2uK1euVAKKRVJr165VPaVYEHXyySfLmDFjip4W4Oj+KylZyihltKQKlLGLKaMZC0jOi4P58dj5AVNHeIgM6FUl3z+5QY7cO3pv6DR4UUYpo7mS0U2bNqnV+ZiPes0118h2223XKYJtbW2qNxRSuu+++3b0gq5YsUJuvfVWtbUUrhs4cKDR/fbhhx8Kem+zePxyziD5emNtFouWepl+f+ZHqZchqAD/98WdZPFXwbtHZLLACRbqn8Yskx26m2+Sn2DRmFXOCCz5ulH+64Wdc1bqZIr7zyctkz7dsnefvbJ8O/nzG/2SgZCzXMbuvVrG7rM6c6XGjkWYamnzSHzOaNxh+jfeeEPuvvtuOe200+TYY48tigFW2T/11FNqnumIESOMrsWUgKweV99eLSvXZrV06ZbroR9s3TYqa8fPH6iStz6N2mk5a6VOpjw3TWiT/tsnkxdzKW8CM16ukhmv8D4LivIPT2qXE/fLXm/xM+9WyR9mM2ZBMbvo0Ha56LDsxQwLx3Mvo3EWMKFXE72bq1atUvNM+/btW1SLqjfDP+WUU9Reo3k/OEwfHkEuYMpf7c7yMD2+OvbAghbZ0py9B0IakR7Sr1rGH7Ztrn4aZSiU5+3PN8kdz3f+alvWyphWef7nGQ1y6gHZG1HjMH14jeDWTiXeLXprJ2x4j3mhpW7t9M4776gvKx1zzDHq601Bx/z582XmzJly+eWXy/DhwzudMnfu3I4V+KY9oyUicHo5ZZQy6rSCJZx4VmUUIvqdGzclTCP72R2/X636QEYWD8poeFTyJqP4oMeEY+vkxOG10qfH1p7TTVva5eUPW+XGOV33pvb+cv0Vuqg6ivnFc95ukX84s0Gwd3Kh48t17fJ/Zm7blxvnoowXH1knJw6rlb7bbd2b+66XmuW2eZ33wu7Yam/PGunZuDWftRvb5YX3W+WG2U3qwyZBB2U0KoIGf8fQ+NNPP91p4VChTe8xfI+uX+8KeWSDxUfYsmnJkiVy9dVXy847B88H+uyzz9T+o9gEH/uX6v1HN2zYIFOmTFGLmXD9gAEDDEqf7VMoo5TRbNfQ4kqXVRn9r1lN8shf2csWFM0/XN4ow3fN3oIYymj5yCiEEj25La0iS79sUx9gwQddujdUdfo6XdAvxnX4il3Ygc8u79CjSqbNb5J5f2uVsw+qVV8DDDp6dauS0YNrVBl+NG1zhzjiS4H/eE6D7NG/WvBJ06/Wt6tFc0+80SKPvLat3YCw/sv5DXLgkJqOrxvio5H4LXW1ovaI/uld2/aI9paBMlrcsyTwbO/nQLGgCJvcY0N6fBLU/znQZcuWKWHERvVXXXVVp092QkJvueUWGTVqVKdPf/ozhejOmTNHCXC/fv3U+VjUtGDBAsG+p1xNbyGoOUiCw/Q5CJKviFmVUXyiEEOIPLoS+M9LGtUX37J2UEbLQ0bxpTf05Harr1I7Izzw6la5w3+HpHavF7l5brM8HONl8eyD6uSqE+rU1+x+fu8W+eTrwusMfn9Zo+y3S43c93Kz3Dx3a4+nVzDxlUP01KKXM+g452DkVy+bm9rld09ukfnvbT3vrNF1MvGEOmlrE/ndk03y3Ltd2xrKqKUWBr2R+HQn5mxi3ie+RT9y5Eg11N7Y2NiRC77KBBlFryUWGem/6V7RDz74oMunP4OKCPnEQif0ymKKAA7ML8VcUeSrv2Fv6eellgx7RsPRU0ZTq5axM6aMxkaX2oWU0dTQx844T8P0lx1dJ5ccVS+fft0mP7h9W28kfvyvxjfKkXvVyFOLWuS3M4v79DCuxyeUDxjUWS7DoJ4+qlauPrFe9Xh6xVUL7cYmUZ/UfuXDYBFFuvprdu+taJMf3tF52s/Uq7vJLn2qA4f2cS1lNHZ154VJEKCMUkaTqGdJ5UEZTYq0vXwoo/ZYJpVSnmRUz/l8bWmr/D9/7jyE/cNT61Wv4usfd/1bFMsxw2vlB6fWy8YtIr9+aLO882nhXtHfXNgohw2tkUdfb5HfP7lNfCHE+Azz3Ldb5DcPFxZiLdYr1rTJpFu3ifWwXarl5+c0Sq/uVarH9aEFXacEUUajIsq/p0qAMkoZTbUCWs6cMmoZaALJUUYTgGw5i3KRUd3TuGRVm1w7tbgFhr8e3yiH7Vkjj/nkMgj1CcNq5X9AXJu6iit6NAf0qpa577SoqQM79Nw63xQ9qI++1iKYLqIPzC39+TkNMrhftbz0QauadoDjupPq5aAhNfLB523ykzs79/7qaymjlm8CJmeXAGWUMmq3RqWbGmU0Xf5xcs+bjIatZn7mnRaZ+mxz6GpmsClmZTaGbHGcvH+t/HBsvZpbGHRgFbc+F3/H0DEWyQQdQau4cd7R+9TI2aPrZM+B1fLwX1u6rOD2p1VuMvrp6ja54iZzGQWvH41tEKxbx3zwQkPrYIcdI47bt1YJp7f3EwujsPoeq+eR2NpN7WrxUkOtyMDe1dLaJnLfK80d0om0ML/6B6fUC7ZG0wcWPb25vFX+68km+fjL4B5aymic1onXJEaAMkoZTayyJZARZTQByJazyJuM/vbiRtULhRXZS1a2C1YzD+2/dTXz7LcKzz0sZmX2n1/cOtSqF600t7bLqrVdt+15/r2WTvuh/uHybrLfLtWCodwtvtHaNRvaZcqzTYI5h+hlG3tArRy3X63077V1KyGsNg/aTogy2pnAP57dIOjt/MviVvn5vcGr1/UVegFVbbUIdtWAkOrDK6OvL2mVf75/S8fLzI9Oa5Bxo2pl5dp2+eUDm1XM8ELyk9Pr5eh9amXjlnbVE9pQVyVD+ldJbXWVmvv6uyeCh/opo5YbLiZnlwBllDJqt0almxplNF3+cXLPk4zqxSaQvKDVzE0tZj1lQZzCVmbroWT0fPnnPAalg2HffttXyR+ebJKn3wrfwUH30kJAP1zZprYnwh6clSijxQzTa4FsqBP546wmtbdooeOnZzao3m3safqP93QWV51W9wbpEi/9tx4NItc/3SToAdd1Aav2f/nglo5eUAjvj8c1yHaNnXcM8JaLMhqndeI1iRGgjFJGE6tsCWSUNxktZci30HCsRh3V0zXhmHq56Ig6qa6K7hE7bWStXDOmXj3w/EPD3tAWO+SbJxlFb9XpB9bK6wGLYSZf0U0Nnd79l2aZ+lznjcpNqn7Yymyd53PvtMivHiq8wAV7XmK/yrpqkX9/fIuaVxh2fOvwOundvUqefLNFSU3UamxvOuUyTB9nAdPfjW2QMw6slbc+aZW/m1a4V1QvLNq+W/D2UYVkFLz9MUEdwTWYp+rvAf3FOQ1y/LBaefGDVvlFQG8tZdTkLuQ5qRGgjFJGU6t8DjLOm4yWMuQLmRjSf9u8MS/OmipRQ8nV1eG9N3io/fSMBtWLFiWtu+5QLf90XoMajsbhl9FShnzzJKP6BSBIxvU2QYVEPazKF1qZjZ61U0bUFnwB0Oki5jgfcwj9X/iJut3KVUbDVqCDR7FbO0XJpZ+xibiql5j+1Z32HkU6QaKqZHT3GrUR/h9mdX7h0fVkQcjG95TRqDuAf0+VAGWUMppqBbSceZ5k1OWQLzbGvuCwOnn30/DeG4gwHmwQFxyFhmcxpAshamkTtbjCL1ylDPmWi4xqBmE9U4WqeqGV2RCQkYNqZNW6djWUXl8ramHL4i/a5NbnmuTVj7b1furFTq2tIs1t0vHpy/Wb2mX224UXWJWrjGqp275bVafFQGGb3mO0Agu5Fn7c1mUx2rVj6uXcQ+pk6arOX1AKii1e0H51AV72qtXXmfQcYP+5Ok3sg4qFaHqLqO+fUi9njq6TFavbOvYlRR0bO7JWPl7VeZgekvwPZzWoVfneDfW9eVFGLT9smJxdApRRyqjdGpVuanmSUVdDvujF/N/nNcjA3thzMPjLMlceXy8XHFqnvhhTVyOyU+/wzbLPHF0rE4+vl03NohbQ4MHnl9FShnzLTUaD9rMsdFdErcxGz9leA7eurMZilta2dum/fbWSUgjqfz6+bTU34jDh2Hr1t/Wb29WXgfp0r5JeParUS0ehBVblKqNg7/0cKCQeXzAC057dOn8OFAuE/jihUXbvV91l30/cV78ev1X4CsmljrV+IYwSV+8XmPDSgJiGraaHWOO3DOxVJes2bV3AhAO/BZ8g/Whlm/z6oW1zSSmj6T6PmHsRBCijlNEiqkvmT82TjLoa8v32kXVy2dH1suyr4N4bvdihsU7UpwfHH1YX+uUWva8hHsQzXmqW/XerVtsGRQ1FFyM2lS6jUSuz8eWe4bvWyAvvt3R8JhLb+/xobL3s1re60xxBxAsvD5uaRO56cds2U5gbefqoOrUDQNjnIouJWZ7mjOpG65oT6+WkEbUdvcWbtrSrRUW4ByCAOCCG/35JowwdUC1PL+q8ZZbuwfT2VIY1iLpXdEDv8J5K77XojcV87MP3rFGfLW1r3/ri8eCCZtXT6T3wMnjp0fUyYtdq6dawdbsvvHi8vLhVpszd9lv8ZWPPaOYfX5VdQMooZbSc7oBykdG4Q776YYqFNEG9N7oXBjKDbWAwLFhIQjAPDfMZ8YWan961uWMPS8poZ1HRvW9Y5FXMMH2xK7O996peWW2yR6bu8cNLRdh0jHKX0XJq5+L8FspoHGq8JjEClFHKaGKVLYGMyk1Gix3yPe+QOsEQ/Kq12+aZebHr4XlsZaO/1BImIXp4fv1mkd88vPVzh4V6c735FCM25dIzGmcBk8kCl7DbRs8PxecoTRYrRcWumJjlsWc0geYn01lQRjMdHhaOMkoZLae7oNJl9PeXNaoh3ZkBq231go36ms6bbwdJCIYZ/+ncBtmpT7VMe75J9abhiBIaXZeKEZs8yaie57vw41b5+zs7b+tT7NZOJiuz9RzQz75uk4lTOn8hSK8S/8zz9SCUAZ+KvPOFJpk2v/Pw7pSJ3dSwPntGy6nFM/8tlFFzVjwzBQKUUcpoCtXOWZblJqPFDPlibuHVJ9bLhi1dv3+NYdpfXtAgIwbVyIOvNsvkOdu2hQkSx5+d1SAnDK+VeX9rkV89uG1vy0qXUXxB6fsn16s5ffiS0czXtm54ftboOpl4Qp34N70vdWW2FtZe3TtvZo54/r8XNWydS/oevtyzVYx1T+vbn7bK/5qx7Ws+use8qaVd/uPxLTL/va77jxbzAsGeUWdNmLOEKaPO0DJhGwQoo5RRG/UoK2mUi4zGGfL9zYWNctieNV1WASM2uocNq3QLHdhvFAJ84O5bV+dGHWFzR4sRmzz1jIKHd2/Y91dgN4Ktn2NsrKvqtFrd1spsPbUCeS/9sk2tkN97YLX6njn+2buaXi84w76VX6/futoaWxrtOaBaamsqdzV9VD2uhL9TRishyjn+jZRRymiO9etEhQAAIABJREFUq2+XoudJRm0O+epN0yGT//botq1+NKCj9q6RI/eulZqAPfKxOh5f4lm4rFWt4F3+ZZsansfnDv3HPjtVy6C+1Wr+KBbO4EtEs97s+jnEcpZRSOYPTq2XI/aqkZ6NW4V97cZ2eeadzvt42lqZjfTxlSzsOdl/+yr1tSz0wGKLIvTOYsqA99CrrQ/YrVqtzMY68dUb2mX2oha58ZnwL0MVEzP2jOav1aSM5i9mFVViyihltJwqfJ5ktNghX4hg94YqJYD+4xfnNshx+9Wq7V3837+Oim8xElLpw/RRLCvl75TR/EWaMpq/mFVUiSmjlNFyqvB5klFwNx3y1eJaVdX1G9dYmAQ5wDDsH2c1yZy3u/ZUFooxZTSYzu3PN8kdz3deBFRO90opv4UyWgq9dK6ljKbDnbkaEqCMUkYNq0ouTsubjJoO+Z4wrFbweUAM0d70TJPadF4fulf0reXhn/6kjBZffSmj4cwoo8XXp7SvoIymHQHmX5AAZZQyWk63SN5ktJzYx/0teVvAFPd3ltN1lNH8RZMymr+YVVSJKaOU0XKq8JTR/EWTMpq/mFFG8xczymj+YlZRJaaMUkbLqcJTRvMXTcpo/mJGGc1fzCij+YtZRZWYMkoZLacKTxnNXzQpo/mLGWU0fzGjjOYvZhVVYsooZbScKjxlNH/RpIzmL2aU0fzFjDKav5hVVIkpo5TRcqrwlNH8RZMymr+YUUbzFzPKaP5iVlElpoxSRsupwlNG8xdNymj+YkYZzV/MKKP5i1lFlZgyShktpwpPGc1fNCmj+YsZZTR/MaOM5i9mFVViyihltJwqPGU0f9GkjOYvZpTR/MWMMpq/mFVUiSmjlNFyqvCU0fxFkzKav5hRRvMXM8po/mJWUSWmjFJGy6nCU0bzF03KaP5iRhnNX8woo/mLWUWVmDJKGS2nCk8ZzV80KaP5ixllNH8xo4zmL2YVVWLKKGW0nCo8ZTR/0aSM5i9mlNH8xYwymr+YVVSJKaOU0XKq8JTR/EWTMpq/mFFG8xczymj+YlZRJaaMUkbLqcJTRvMXTcpo/mJGGc1fzCij+YtZRZWYMkoZLacKTxnNXzQpo/mLGWU0fzGjjOYvZhVVYsooZbScKjxlNH/RpIzmL2aU0fzFjDKav5hVVIkpo5TRcqrwlNH8RZMymr+YUUbzFzPKaP5iVlElpoxSRsupwlNG8xdNymj+YkYZzV/MKKP5i1lFlZgyShktpwpPGc1fNCmj+YsZZTR/MaOM5i9mFVViyihltJwqPGU0f9GkjOYvZpTR/MWMMpq/mFVUiSmjlNFyqvCU0fxFkzKav5hRRvMXM8po/mJWUSWmjFJGy6nCU0bzF03KaP5iRhnNX8woo/mLWUWVmDJKGS2nCk8ZzV80KaP5ixllNH8xo4zmL2YVVWLKKGW0nCo8ZTR/0aSM5i9mlNH8xYwymr+YVVSJKaOU0XKq8JTR/EWTMpq/mFFG8xczymj+YlZRJaaMUkbLqcJTRvMXTcpo/mJGGc1fzCij+YtZRZWYMkoZLacKTxnNXzQpo/mLGWU0fzGjjOYvZhVVYsooZbScKjxlNH/RpIzmL2aU0fzFjDKav5hVVIkpo5TRcqrwlNH8RZMymr+YUUbzFzPKaP5iVlElpoxSRsupwlNG8xdNymj+YkYZzV/MKKP5i1lFlZgyShktpwpPGc1fNCmj+YsZZTR/MaOM5i9mFVViyihltJwqPGU0f9GkjOYvZpTR/MWMMpq/mFVUiSmjlNFyqvCU0fxFkzKav5hRRvMXM8po/mJWUSWmjFJGy6nCU0bzF03KaP5iRhnNX8woo/mLWUWVmDJKGS2nCk8ZzV80KaP5ixllNH8xo4zmL2YVVWLKKGW0nCo8ZTR/0aSM5i9mlNH8xYwymr+YVVSJKaOU0XKq8JTR/EWTMpq/mFFG8xczymj+YlZRJaaMUkbLqcJTRvMXTcpo/mJGGc1fzCij+YtZRZWYMkoZLacKTxnNXzQpo/mLGWU0fzGjjKYQs7a2NnnjjTdk9uzZ8tVXX0lVVZX0799fzjjjDNlrr73Uv0cdixYtkmnTpgWe1rt3b5k0aZL06tUrKpnM/50yShnNfCUtooCU0SJgZeRUymhGAlFEMSijRcDKyKmU0RQC8cwzz8isWbOULB5wwAGi5XTz5s1y4YUXyqhRoyJL9eqrr8p9990nQ4cO7SKd3bt3l5NOOkm6desWmU7WT6CMUkazXkeLKR9ltBha2TiXMpqNOBRTCspoMbSycS5lNOE4oCd08uTJ0rNnT5k4caL06NFDlQD//eabbxaI5FVXXRUpkuhVnTdvnkpj0KBBCf+K5LKjjFJGk6tt7nOijLpnbDsHyqhtou7To4y6Z2w7B8qobaIR6b399ttyxx13yMknn6x6L73H/fffLwsXLpQrr7xSdt9994IpzZgxQxYvXizXXnut7Ljjjgn/iuSyo4xSRpOrbe5zooy6Z2w7B8qobaLu06OMumdsOwfKqG2iEemhR/Opp56Syy67TEaMGNHp7Pnz58sjjzwS+Dfvie3t7TJ9+nRZvnx52cwNDcNGGaWMJnyLOs2OMuoUr5PEKaNOsDpNlDLqFK+TxCmjTrCGJ1pIRvWipLPOOkuOPvro0EQwt3Tq1KmyZs0awWKlTz75RFpaWtTc0VNPPVVGjx4t1dXVCf8yN9lRRimjbmpWOqlSRtPhXkqulNFS6KVzLWU0He6l5EoZLYVejGtNZPSUU07pMoTvzWr9+vVq3unKlSuVgA4ePFjWrl2rekpbW1vVFIAxY8YYrcqP8RMSvYQyShlNtMI5zowy6hiwg+Qpow6gOk6SMuoYsIPkKaMOoBZK0oaMYvU9ekMhpfvuu29HL+iKFSvk1ltvlebmZrnmmmtk4MCBRr/uww8/VBKbxePnjw+UrzbWZLFoqZfphgs+Tb0MQQX43XM7yvurGjJZtrQL9etxn0vf7tm71+5Y0EdeWto9bTyZzP9Hx30pe/fbkrmyPfbO9vLoO9tlrlxZKNDlh6yWI3bfmIWidCrDSx93lzte7ZO5cmWhQGcMWyenD1ubhaJ0KsOuu+6qFpbbPKraMdky5cNERqOG6ePKbth1WMmf1WPSnxtk1brofVezWn6X5brnms0uk4+d9r/MrJe3PyuPaSKxIYRceP23t0i/7VJvhrqU7k/P1smz7/GlLyhs//vMJhm2c5vtqlByevf+tVbuXVBbcjrlmMD3jm+W4/fJ3ksf7jHcazy6Ehh/cIuMP6glc2iwRWbFyajpAqZC0dLzTqOG+jMX8ZACcZg+PFJzfrZ1W7CsHT+evlkWLsvegyALnDhMn4UoFFcGDtMXxysLZ3OYPgtRKK4MHKYvjlfJZ+utnTCnE8LoPUy3doK0zpw5Uy6//HIZPnx4pzTmzp0rTzzxROSK/JJ/SEIJUEYpowlVtUSyoYwmgtlqJpRRqzgTSYwymghmq5lQRq3ijE4MK+BvuOEGNc8Tm9vvsMMO6qKwTe8x/xPzORsbGzsS/+yzz+Smm26SIUOGyKWXXio1NVuH1zZs2CBTpkxRi5muvvpqGTBgQHSBMn4GZZQymvEqWlTxKKNF4crEyZTRTIShqEJQRovClYmTKaMphMH7OdCDDz5Ympqa5M0331QLkryfA9XiigVL2Ny+b9++qrSY+jpnzhx5+umnpV+/furzoThnwYIF8s0333A1fQoxTSNLDtOnQb20PCmjpfFL42rKaBrUS8uTMloavzSupoymQB0yiS8tYfN79IhWVVVJ//795YwzzpC99tqrY0umdevWqZ5OiCa+yoQ9RfWhv2ePBVF6ARJkFUP/I0eOLIttnfBb2TPKntEUblFnWVJGnaF1ljBl1BlaZwlTRp2hdZYwZdQZWiZsgwBllDJqox5lJQ3KaFYiYV4Oyqg5q6ycSRnNSiTMy0EZNWfFM1MgQBmljKZQ7ZxlSRl1htZZwpRRZ2idJUwZdYbWWcKUUWdombANApRRyqiNepSVNCijWYmEeTkoo+assnImZTQrkTAvB2XUnBXPTIEAZZQymkK1c5YlZdQZWmcJU0adoXWWMGXUGVpnCVNGnaFlwjYIUEYpozbqUVbSoIxmJRLm5aCMmrPKypmU0axEwrwclFFzVjwzBQKUUcpoCtXOWZaUUWdonSVMGXWG1lnClFFnaJ0lTBl1hpYJ2yBAGaWM2qhHWUmDMpqVSJiXgzJqziorZ1JGsxIJ83JQRs1Z8cwUCFBGKaMpVDtnWVJGnaF1ljBl1BlaZwlTRp2hdZYwZdQZWiZsgwBllDJqox5lJQ3KaFYiYV4Oyqg5q6ycSRnNSiTMy0EZNWfFM1MgQBmljKZQ7ZxlSRl1htZZwpRRZ2idJUwZdYbWWcKUUWdombANApRRyqiNepSVNCijWYmEeTkoo+assnImZTQrkTAvB2XUnBXPTIEAZZQymkK1c5YlZdQZWmcJU0adoXWWMGXUGVpnCVNGnaFlwjYIUEYpozbqUVbSoIxmJRLm5aCMmrPKypmU0axEwrwclFFzVjwzBQKUUcpoCtXOWZaUUWdonSVMGXWG1lnClFFnaJ0lTBl1hpYJ2yBAGaWM2qhHWUmDMpqVSJiXgzJqziorZ1JGsxIJ83JQRs1Z8cwUCFBGKaMpVDtnWVJGnaF1ljBl1BlaZwlTRp2hdZYwZdQZWiZsgwBllDJqox5lJQ3KaFYiYV4Oyqg5q6ycSRnNSiTMy0EZNWfFM1MgQBmljKZQ7ZxlSRl1htZZwpRRZ2idJUwZdYbWWcKUUWdombANApRRyqiNepSVNCijWYmEeTkoo+assnImZTQrkTAvB2XUnBXPTIEAZZQymkK1c5YlZdQZWmcJU0adoXWWMGXUGVpnCVNGnaFlwjYIUEYpozbqUVbSoIxmJRLm5aCMmrPKypmU0axEwrwclFFzVjwzBQKUUcpoCtXOWZaUUWdonSVMGXWG1lnClFFnaJ0lTBl1hpYJ2yBAGaWM2qhHWUmDMpqVSJiXgzJqziorZ1JGsxIJ83JQRs1Z8cwUCFBGKaMpVDtnWVJGnaF1ljBl1BlaZwlTRp2hdZYwZdQZWiZsgwBllDJqox5lJQ3KaFYiYV4Oyqg5q6ycSRnNSiTMy0EZNWfFM1MgQBmljKZQ7ZxlSRl1htZZwpRRZ2idJUwZdYbWWcKUUWdombANApRRyqiNepSVNCijWYmEeTkoo+assnImZTQrkTAvB2XUnBXPTIEAZZQymkK1c5YlZdQZWmcJU0adoXWWMGXUGVpnCVNGnaFlwjYIUEYpozbqUVbSoIxmJRLm5aCMmrPKypmU0axEwrwclFFzVjwzBQKUUcpoCtXOWZaUUWdonSVMGXWG1lnClFFnaJ0lTBl1hpYJ2yBAGaWM2qhHWUmDMpqVSJiXgzJqziorZ1JGsxIJ83JQRs1Z8cwUCFBGKaMpVDtnWVJGnaF1ljBl1BlaZwlTRp2hdZYwZdQZWiZsgwBllDJqox5lJQ3KaFYiYV4Oyqg5q6ycSRnNSiTMy0EZNWfFM1MgQBmljKZQ7ZxlSRl1htZZwpRRZ2idJUwZdYbWWcKUUWdombANApRRyqiNepSVNCijWYmEeTkoo+assnImZTQrkTAvB2XUnBXPTIEAZZQymkK1c5YlZdQZWmcJU0adoXWWMGXUGVpnCVNGnaFlwjYIUEYpozbqUVbSoIxmJRLm5aCMmrPKypmU0axEwrwclFFzVjwzBQKUUcpoCtXOWZaUUWdonSVMGXWG1lnClFFnaJ0lTBl1hpYJ2yBAGaWM2qhHWUmDMpqVSJiXgzJqziorZ1JGsxIJ83JQRs1Z8cwUCFBGKaMpVDtnWVJGnaF1ljBl1BlaZwlTRp2hdZYwZdQZWiZsgwBllDJqox5lJQ3KaFYiYV4Oyqg5q6ycSRnNSiTMy0EZNWfFM1MgQBmljKZQ7ZxlSRl1htZZwpRRZ2idJUwZdYbWWcKUUWdombANApRRyqiNepSVNCijWYmEeTkoo+assnImZTQrkTAvB2XUnBXPTIEAZZQymkK1c5YlZdQZWmcJU0adoXWWMGXUGVpnCVNGnaFlwjYIUEYpozbqUVbSoIxmJRLm5aCMmrPKypmU0axEwrwclFFzVjwzBQKUUcpoCtXOWZaUUWdonSVMGXWG1lnClFFnaJ0lTBl1hpYJ2yBAGaWM2qhHWUmDMpqVSJiXgzJqziorZ1JGsxIJ83JQRs1Z8cwUCFBGKaMpVDtnWVJGnaF1ljBl1BlaZwlTRp2hdZYwZdQZWiZsgwBllDJqox5lJQ3KaFYiYV4Oyqg5q6ycSRnNSiTMy0EZNWfFM1MgQBmljKZQ7ZxlSRl1htZZwpRRZ2idJUwZdYbWWcKUUWdombANApRRyqiNepSVNCijWYmEeTkoo+assnImZTQrkTAvB2XUnBXPTIEAZZQymkK1c5YlZdQZWmcJU0adoXWWMGXUGVpnCVNGnaFlwjYIUEYpozbqUVbSoIxmJRLm5aCMmrPKypmU0axEwrwclFFzVjwzBQKUUcpoCtXOWZaUUWdonSVMGXWG1lnClFFnaJ0lTBl1hpYJ2yBAGaWM2qhHWUmDMpqVSJiXgzJqziorZ1JGsxIJ83JQRs1Z8cwUCFBGKaMpVDtnWVJGnaF1ljBl1BlaZwlTRp2hdZYwZdQZWiZsgwBllDJqox5lJQ3KaFYiYV4Oyqg5q6ycSRnNSiTMy0EZNWfFM1MgQBmljKZQ7ZxlSRl1htZZwpRRZ2idJUwZdYbWWcKUUWdombANApRRyqiNepSVNCijWYmEeTkoo+assnImZTQrkTAvB2XUnBXPTIEAZZQymkK1c5YlZdQZWmcJU0adoXWWMGXUGVpnCVNGLaFdvXq1zJo1SxYtWiTNzc3SrVs3GTlypIwbN04aGxsjc2lra5M33nhDZs+eLV999ZU6v3fv3nLUUUep/9XU1HRKA/lMmzYtMF1cN2nSJOnVq1dkvlk/gTJKGc16HS2mfJTRYmhl41zKaDbiUEwpKKPF0MrGuZRRC3FYs2aN3HzzzUoi9957bxk8eLC8//77snTpUvXPEyZMUHIadrS2tsqDDz4or776qvTp00f2339/deqbb74pSPuggw6SCy64oJOQ4tz77rtPhg4d2kU6u3fvLieddFLBPC387ESSoIxSRhOpaAllQhlNCLTFbCijFmEmlBRlNCHQFrOhjFqA+fjjj8tzzz0n559/vhx66KEqxfb2dtXLif9deOGFSijDjiVLlsgtt9wiu+++u1x22WUdPakbNmyQKVOmKMmdOHGiDBo0qCMJpDtv3rwu/93Cz8lUEpRRymimKmSJhaGMlggwhcspoylALzFLymiJAFO4nDJaIvSmpiaZOnWqYJj+uuuuU0Pr+vj888/lxhtvlD322EMuvfRSqaqqCswNYvn000+rc0aMGNHpnKeeekoJLSTV+7cZM2bI4sWL5dprr5Udd9yxxF+R3cspo5TR7NbO4ktGGS2eWdpXUEbTjkDx+VNGi2eW9hWU0RIj8M0338j111+vJPSKK67oND90/fr1MnnyZMGwuf9v3mwxnL927VrZc8891bneAzKKXldcjyF5HOh1nT59uixfvrxs5oaGhYEyShkt8RbN1OWU0UyFw6gwlFEjTJk6iTKaqXAYFYYyaoQp/KRCMrp582bVa7px40bVg9mzZ8+ictPD9OhRveqqqzrmgOp0MZ8UEvzJJ59IS0uLmjt66qmnyujRo6W6urqovLJ6MmWUMprVuhmnXJTRONTSvYYymi7/OLlTRuNQS/caymiJ/E1kFNJY7Op2LGrCAqWFCxfKxRdf3GmIXve4rly5UgkoFkmhZxU9pbju5JNPljFjxoROCyjxJyd6OWWUMppohXOcGWXUMWAHyVNGHUB1nCRl1DFgB8lTRkuE6kJGMQw/Z84cNVf02GOPldNOO62TWGIbKPSGQkr33Xffjl7QFStWyK233qq2lrrmmmtk4MCBRr/us88+MzovjZN+dN928uX68ujltc1v2ne+sZ2klfT+9cke8u7ntVbSKrdEfnfBOtmxZ1vmftZN87vJ84vrM1euLBToZ2M3yH4DW7JQlE5leOCNRnnwjYbMlSsLBbr66E1yzJ5NWShKpzLgHsO9xqMrgXNHbZHzRm3OHBqMPvunT5ZayKp2WJ7lw0RGixmmRxFffvlleeSRR9Q+pf4tnaKKD4HFPFP/gqdC12HOalaPnz68g3y5ofMeq1kta9LluuXbq5LO0ii/f5vdW95bWWd0bqWd9Nuzv5Yde7Rm7mdP/ct28sJH0fshZ67gCRTof45ZI/sMaE4gp+KyeHhRd3lkUY/iLqqQs684fJ0ctUf2xAb3GO41Hl0JnDVig5w9YmPm0PTv3z//Mmq6gMlLHxvf33PPPTJs2DAZP368NDQU9+arN8M/5ZRT1F6jeT84TB8ewTk/y+aD6MfTN8vCZdkTrizcCxymz0IUiisDh+mL45WFszlMn4UoFFcGDtMXx6vL2XprJ+wFinmhcbZ20om+9dZbSkR33XVX1bMZtlH+/PnzZebMmXL55ZfL8OHDO5Vp7ty58sQTTxTVM1oiAqeXU0Ypo04rWMKJU0YTBm4hO8qoBYgJJ0EZTRi4hewooxYg6n1CvQuHCm16j9Xw+LxnXd22ocyPP/5YzffEPM+oLzZhjudNN90kQ4YMUXuT6k+F6tX3WMx09dVXy4ABAyz8unSToIxSRtOtgXZzp4za5ZlEapTRJCjbzYMyapdnEqlRRi1Q9n4OFAuKsMk9NqTHJ0H9nwNdtmyZ+qoSNqrX2zVhFTy+wASpPOGEE6RHj67Dr/X19epToxBYvcAJG+X369dPRo0aJVjUtGDBAsEcVq6mtxDUHCTBYfocBMlXRMpo/mJGGc1fzCij+YsZZdRSzNAbic+CYs4mVrNjiB0LkMaNG9dpI3x8lQkyil5L/elPPc+zUFEw/O/dHgryifml6JXFFAEcffv2FcwVRb5hX3uy9HMTS4Y9o+wZTayyJZARZTQByJazoIxaBppAcpTRBCBbzoIyahkok7NLgDJKGbVbo9JNjTKaLv84uVNG41BL9xrKaLr84+ROGY1DjdckRoAyShlNrLIlkBFlNAHIlrOgjFoGmkBylNEEIFvOgjJqGSiTs0uAMkoZtVuj0k2NMpou/zi5U0bjUEv3Gspouvzj5E4ZjUON1yRGgDJKGU2ssiWQEWU0AciWs6CMWgaaQHKU0QQgW86CMmoZKJOzS4AyShm1W6PSTY0ymi7/OLlTRuNQS/caymi6/OPkThmNQ43XJEaAMkoZTayyJZARZTQByJazoIxaBppAcpTRBCBbzoIyahkok7NLgDJKGbVbo9JNjTKaLv84uVNG41BL9xrKaLr84+ROGY1DjdckRoAyShlNrLIlkBFlNAHIlrOgjFoGmkBylNEEIFvOgjJqGSiTs0uAMkoZtVuj0k2NMpou/zi5U0bjUEv3Gspouvzj5E4ZjUON1yRGgDJKGU2ssiWQEWU0AciWs6CMWgaaQHKU0QQgW86CMmoZKJOzS4AyShm1W6PSTY0ymi7/OLlTRuNQS/caymi6/OPkThmNQ43XJEaAMkoZTayyJZARZTQByJazoIxaBppAcpTRBCBbzoIyahkok7NLgDJKGbVbo9JNjTKaLv84uVNG41BL9xrKaLr84+ROGY1DjdckRoAyShlNrLIlkBFlNAHIlrOgjFoGmkBylNEEIFvOgjJqGSiTs0uAMkoZtVuj0k2NMpou/zi5U0bjUEv3Gspouvzj5E4ZjUON1yRGgDJKGU2ssiWQEWU0AciWs6CMWgaaQHKU0QQgW86CMmoZKJOzS4AyShm1W6PSTY0ymi7/OLlTRuNQS/caymi6/OPkThmNQ43XJEaAMkoZTayyJZARZTQByJazoIxaBppAcpTRBCBbzoIyahkok7NLgDJKGbVbo9JNjTKaLv84uVNG41BL9xrKaLr84+ROGY1DjdckRoAyShlNrLIlkBFlNAHIlrOgjFoGmkBylNEEIFvOgjJqGSiTs0uAMkoZtVuj0k2NMpou/zi5U0bjUEv3Gspouvzj5E4ZjUON1yRGgDJKGU2ssiWQEWU0AciWs6CMWgaaQHKU0QQgW86CMmoZKJOzS4AyShm1W6PSTY0ymi7/OLlTRuNQS/caymi6/OPkThmNQ43XJEaAMkoZTayyJZARZTQByJazoIxaBppAcpTRBCBbzoIyahkok7NLgDJKGbVbo9JNjTKaLv84uVNG41BL9xrKaLr84+ROGY1DjdckRoAyShlNrLIlkBFlNAHIlrOgjFoGmkBylNEEIFvOgjJqGSiTs0uAMkoZtVuj0k2NMpou/zi5U0bjUEv3Gspouvzj5E4ZjUON1yRGgDJKGU2ssiWQEWU0AciWs6CMWgaaQHKU0QQgW86CMmoZKJOzS4AyShm1W6PSTY0ymi7/OLlTRuNQS/caymi6/OPkThmNQ43XJEaAMkoZTayyJZARZTQByJazoIxaBppAcpTRBCBbzoIyahkok7NLgDJKGbVbo9JNjTKaLv84uVNG41BL9xrKaLr84+ROGY1DjdckRoAyShlNrLIlkBFlNAHIlrOgjFoGmkBylNEEIFvOgjJqGSiTs0uAMkoZtVuj0k2NMpou/zi5U0bjUEv3Gspouvzj5E4ZjUON1yRGgDJKGU2ssiWQEWU0AciWs6CMWgaaQHKU0QQgW86CMmoZKJOzS4AyShm1W6PSTY0ymi7/OLlTRuNQS/caymi6/OPkThmNQ43XJEaAMkoZTayyJZARZTQByJazoIxaBppAcpTRBCBbzoIyahkok7NLgDJKGbVbo9JNjTKaLv84uVNG41BL9xrKaLr84+ROGY1DjdckRoAyShlNrLIlkBFlNAHIlrOgjFoGmkBylNEEIFvOgjJqGSiTs0uAMkoZtVuj0k2NMpou/ziilSWtAAAY70lEQVS5U0bjUEv3Gspouvzj5E4ZjUON1yRGgDJKGU2ssiWQEWU0AciWs6CMWgaaQHKU0QQgW86CMmoZKJOzS4AyShm1W6PSTY0ymi7/OLlTRuNQS/caymi6/OPkThmNQ43XJEaAMkoZTayyJZARZTQByJazoIxaBppAcpTRBCBbzoIyahkok7NLgDJKGbVbo9JNjTKaLv84uVNG41BL9xrKaLr84+ROGY1DjdckRoAyShlNrLIlkBFlNAHIlrOgjFoGmkBylNEEIFvOgjJqGSiTs0uAMkoZtVuj0k2NMpou/zi5U0bjUEv3Gspouvzj5E4ZjUON1yRGgDJKGU2ssiWQEWU0AciWs6CMWgaaQHKU0QQgW86CMmoZKJOzS4AyShm1W6PSTY0ymi7/OLlTRuNQS/caymi6/OPkThmNQ43XJEaAMkoZTayyJZARZTQByJazoIxaBppAcpTRBCBbzoIyahkok7NLgDJKGbVbo9JNjTKaLv84uVNG41BL9xrKaLr84+ROGY1DjdckRoAyShlNrLIlkBFlNAHIlrOgjFoGmkBylNEEIFvOgjJqGSiTs0uAMkoZtVuj0k2NMpou/zi5U0bjUEv3Gspouvzj5E4ZjUON1yRGgDJKGU2ssiWQEWU0AciWs6CMWgaaQHKU0QQgW86CMmoZKJOzS4AyShm1W6PSTY0ymi7/OLlTRuNQS/caymi6/OPkThmNQ43XJEaAMkoZTayyJZARZTQByJazoIxaBppAcpTRBCBbzoIyahkok7NLgDJKGbVbo9JNjTKaLv84uVNG41BL9xrKaLr84+ROGY1DjdckRoAyShlNrLIlkBFlNAHIlrOgjFoGmkBylNEEIFvOgjJqGSiTs0uAMkoZtVuj0k2NMpou/zi5U0bjUEv3Gspouvzj5E4ZjUON1yRGgDJKGU2ssiWQEWU0AciWs6CMWgaaQHKU0QQgW86CMmoZKJOzS4AyShm1W6PSTY0ymi7/OLlTRuNQS/caymi6/OPkThmNQy0D12zevFmeeuopee2112Tjxo1SV1cn++yzj5x55pnSp0+fDJTQThEoo5RROzUpG6lQRrMRh2JKQRkthlY2zqWMZiMOxZSCMloMrYycCxG9/fbb5aOPPpLddttNhg8fLsuWLZP33ntPevXqJVdddZXssMMOGSltacWgjFJGS6tB2bqaMpqteJiUhjJqQilb51BGsxUPk9JQRk0oZeycv/71r3LPPffIscceK+PGjZOqqipVQvSS3nvvvXLMMceo/14OB2WUMloO9Vj/Bspo/qJJGc1fzCij+YsZZTR/MZMZM2bIO++8IxMnTpRBgwZ1/IL169fL5MmTpbGxUf0N/5/3gzJKGc17HfaWnzKav2hSRvMXM8po/mJGGc1ZzDBEP3XqVFmzZo1MmjRJDcvro7m5WW677TZZtWpVl7/l7Gd2FJcyShnNa90NKjdlNH/RpIzmL2aU0fzFjDKas5gVklH8lDvvvFMWL14s11xzjQwcODBnv65rcSmjlNHcV2LPD6CM5i+alNH8xYwymr+YUUZzFjMTGcVCJv8Qfs5+Zkdxx/zrhrwW3Xm55/ysh/M84mTw4+mbZeGy1jiXlv01lNH8hZgymr+YUUbzFzPKaM5i5kJGH3300cxSmLV8v8yWLe2Cnbrbu2kXITB/xiw8LEcMWCLb12/OXNwYs/CQDO+zQnbtuSZzMXvpi8Gytqlb5sqVhQLt1nO1DOvzeRaK0qkM76weKMvXl8/WizYBb1+/SY4YsNRmklbS2nvvvQX/s3lUtbe3t9tMMI20TGS02GH6n/zkJ7Ju3bo0fg7zJAESIAESIAESIIFMEvj7v/97ymhQZCptAVMmaycLRQIkQAIkQAIkQAIxCJRFzyh+t97a6corr5Tdd9+9A0U5bu0UI868hARIgARIgARIgAQySaBsZHTRokUyffp0GT16tFxwwQVSU1OjgJfjpveZrEksFAmQAAmQAAmQAAnEIFA2Mur9HCh6Rvfff39Zvny52gh/++23L6vPgcaIMy8hARIgARIgARIggUwSKBsZBd0tW7bIU089Jfg06MaNG6Wurk722WcfOfPMM6VPH67Wy2QNZKFIgARIgARIgAQqmkBZyWhFR5I/ngRIgARIgARIgARySIAymsOgscgkQAIkQAIkQAIkUC4EKKPlEkn+DhIgARIgARIgARLIIQHKaA6DxiKTAAmQAAmQAAmQQLkQoIyWSyT5O0iABEiABEiABEgghwQoozkMWtJFbm5ultmzZ8vLL7+sdinYc8895Tvf+Y7U19cbFQVbbN1yyy0yaNAgueyyy9QuBzyyQ4DxyU4sWBISIAESqEQClNEcRh1iiC2sIHYjRoxw/gsef/xxefbZZ6V3794yZMgQGTx4sBxxxBHG+X7++ecyZcoU9S3b888/v+ODBP4EPv74Y7n11lulW7ducvXVV3fZjgtSfPvtt8sHH3yg0jn00EONy1BpJ37zzTdy/fXXq5hdccUV0tjYGIrAND6VxlD/Xs1yzZo1qs6h7lVVVYXimDdvnjz66KOK+cSJE9VLGI90COi20p872pihQ4fKySefLDvttJPTwun6g72wcS+i/fQfxdyvYYVN+rngFJph4kuWLFEdHTvvvHPBdu7VV1+Ve++9t8v9iy80ghs+mrNu3Tp1X6PNPPLII9X/wjpOVq1aJU8//bS89957smnTJqmurpYdd9xRTjzxRBk1apT6dx7FEaCMFscrE2cn2eigAZ06daqsXr1arr32Wunbt68zBu3t7aphwE1++OGHy7nnntvpof/KK6/I/fffL3vttZdMmDCBPawFImHj4eYs0DlL2CujvXr1Kngf4MF08803yyeffEIZzUCcdVsJ8YRk6OOrr76SZcuWqRfjiy66yOlLvbf+4IMsEFLIsPewcb8m+VzIQGhVEdBBgQ4MxBKfAkdnif/AObfddpt89NFH6rmx7777qlNwDf77hg0bZMCAAbLLLrtIW1uboFPk66+/lj322EOd74/VG2+8ocS2tbVVvWjimdjS0iIffvihQG4POuigTl+BzAqrrJeDMpr1CAWUL8lGx0YjWQxiPMwhvytWrFBTATAlAAd6pfCQx9+vuuoq570ZxZQ5i+cmHbcsMrBVJs1y7dq1ghem008/XY499tjA5PHFt2nTpqm/oVeFPaO2ohAvnUJtJaTinnvukYEDB6o2xS8d8XLsepVXRvFX9MaedNJJnV60bdyvST4XbLGxkc78+fPlkUcekeOPP17GjRvXJUmM/Nx4441qpE3HGQKK0bovvvhCieOBBx7YEQ9I5pNPPinPPfecHHfccSpNPRKCHlGkBfm8/PLLlbDqAx/dufvuu+Xtt9/myF2MwFJGY0BL+5KgRufOO+9UQwb+hx/e/nDT4UtUl1xySUfRccO98MIL8vzzzwsaQjw4MeSPGw+fT8URNMTlH3rEzYyGAMMlSBNviaeccoqMHDmy4wYOK0MYx8WLF6s3Vj300tDQIA8++KCas3rqqaeqoRB9YHgFD3/kiQZeH7pHFxI7adIkQY9WJR3FPNyKjU8lccRv1SzxMEPPR48ePQKHBFH/cR+iBwb3AR5c/vtRD+/hgYUeGwgQ7hXcd96pFPp+xujAiy++qHpxxo4dKyeccILCDzHG9BnUf6TTvXt31SOD+wD3iz4gz+ixeeKJJ+TTTz9VMh10j+J8/A1TYDDFYOXKlQXPzUsdKCRouo1AGwZJ2XXXXTt+FpiBL5jhQK8ZYoQeVi9bE166/mDoFnUE0uIfri90v/q/LOiPtW4D/TFJahpX2nUBvdyTJ0+W7bbbLvClQk+b8T4j8JVGvIgccsghgdNucH9BOiGhGBHs2bOn+pl6ytoZZ5wR+EL62WefyU033aTqCzpTuD7CvHZQRs1ZZebMUmUUDeJ9990nr7/+uprHiTlMS5culffff189qNAwY0gLb5R4sGJ+KhpAvHnigYneSvy7nuOJhUwHHHCA4vPmm2+qh7dXGouVHTwUcdOjEcGnXPGQQG8pbnAMm3gf2pTR4GpJGbV3u2qWGGKFkEIOg4YE9YNI95bgpcoro/p+QclGjx6tevchpX/729/U8KK3bkNG33rrrY65ZxBg9MYeffTRaggRowSYOqPvX6SB9HU6upcPL5sQUdwzei6bvkfRQzdmzJiOl0bdU4gHb6H72R5Z9ykVklG0M9OnT1cC7o2T5rDDDjsoDngBAbOmpia5+OKLO4b0TXl578WDDz5YHnroITW86x0CDrtfMRKEefJYZDhs2DD1go46g3/Xw8iQanQGoL6gPUQd2W233VRd8E5NcE87nRz0SyA6YyD53hcGPYyPexPrEMAPx4wZM2ThwoWdhu29pUfdAFPEXj/vEH88h/Dycs0116gedf+BsuC+R88p7k3KqHmdoIyas8rMmaXKKOZeokE877zzVG+KHoJ47bXX1FyYY445pmO4I6yR1MMcmHOFBgByikMPs6NHUs8xLVZGkQ4mk+PNFI0BHqxI97vf/a5ACLwHZZQy6vrG9N4D6J284447ZP/99+/So4IXKMgfeqTwoucfqcAIAqQRw4JaWPHQmzlzprz00kudHoyQUTwsIa1YMKUfanjY4R6FHF144YVKMHHo+dZoG/DfcV9jqgukFXKJe1SLiRYczGvVUq0ftOgRxX3bv39/lS56nZBGbW1tpx4i18xtpV9IRnXvF8ThuuuuU3z0MCziM378+A7umgPaObyso92DmJjw8tYf9Jah5xk9c96XgaB2Vr+UY0QI4qolKyjW4FWpw/T47Xp6DGQf94s+9LMH8cR9ibjpug5BLWYaDerLn/70JzWvtBJH22zdk2HpUEZdE3aQfikyqidzY4smNKpaIlFM3SD269evY4ghTEbxUMUbO4QWQx3eA+WbM2dOx8M1jowiPeSBBz8eFkHzrHAOZZQy6uAW65Sk9x7AA+2uu+5S0uJd0KfFBkPkuK8eeOCBwGkzQWXVddg7rKqH6SGL3hcwvOTdcMMNagQDL2fenhf02Pz5z39W0nLWWWd1LAbUcurN2//w1kPW+K1azLTkoq3AAxi9s3lbJRzUVkLmvvzySzW9CC8M3rYF8w/Rk+zvYQMLxAS9XugVg7hCRk14+dtQsIbg44Vev2AHtbN4EcfwM1Zpa5HySxameGj5qmQZ1azAxz+sjrmf3nvAuygXUqlf0vxze5GWd1qa/jumsUFi9Qidfr4hXX0gTQprcS0zZbQ4Xpk4uxQZDbrh/D8Kw/Z6O6AwGQ3bMsWbln64+mU0aI6Tf84n0tE9tegNClpdTxkNr44cprd3q/pZYpgU8828C5n0HDT938LmcEMY8aKmt4QJul+0+BSaA+6VkLBfijJg6o1/PqT3xRND0bjXMdXmmWeekVmzZinpPOyww9QQNXpI0ZuU16NQOwWxxvY9iJn+jbpHOuz3euXElFfQvYg2EC81ergevXX+rdiCJMdfLtQDvRagkmUUXLwjE5jSoHe2gPR7X7DCZBTngyFevnBgihr+m+49DZNR9JpDeNHRo4fpMZJAGS2u1aCMFscrE2fbkFFM9sbcoqADw3oY1kADXUhG0RhjHil6UoMOPWfJL6Po3cF8HO+B+XPeOTh6WAznYJgeD3GsXtTbcuhr2TMaXCUpo/ZuVT9LiAOmkOheUDx4sL2Mt7c0SEa9c6yPOuooNVcbPSgYAcCWZUE9o2ELEjF/1Ltgz/9roxbwhQ0LY+HOY489JhjCRA8i5AsjH/6FUfbouk0paGsnyAnmiULkMBTvlW3EDX8DW0i5/8C5eg6hXhwWxSuINaQFMdfD9RhexhCwd19g3W6ip1vP4fWXB3OY9b6llS6jes9RTF1BbzHWQWAPUv3vejqaHh3EvNtCw/T+e1j3vuL+DxPNqPvObW3Pd+qU0YzGD29kuGnQIPp7JmzIqMlm6N4eFP/5xTR8xQ7T6wVW6BlFo4LJ+BjWwop4NB7ehwRllDLq+hYOkglvLwzuDayg9c4j9T/I9ANQL37wvsAVGqYPk9FSe0bxQoieOMhM0EcRUF48rOfOnat6V/O6t29QO6U/noGeL/8LbliPdlQdK8Qr7MVQb1cHOcauCZDaIBn174QSVpZi2uSo35PHv+vFSujIQE8oplxgLnbQlAu8CGDtxKWXXhq6x2zYPVxIYimj8WsOZTQ+O6dXFlrth79hgQQa0uHDh6tymG7thCEIvRLXu7ow7MeENaRhX7QISqdYGdVDWHq1KHqe9Gb4/n3fKKOUUac3omcutVcUvCvnMdT9l7/8pdMKe//9qBc/YL6ZX/70vWTSM1pozijuVcgjNvDGF9L0PWMyZxTlg5xBkrFrhT7wYoi54ejVDRrud82+1PTDBA29ZpjzidEYbzywuAi7eIRt3aPLUwyvQqMUuq1DvUDb7C0P5rVizih64DFPVW+5RxkNrxUQUCwIPPvss9WuF5h+ErSHrJ4zjZE2CGnQVJSgZ6reJsr/HNIloozGv2Mpo/HZOb1Sz0FDD8i3vvWtjptFf7pR73+mv4iEhxAm3nsbUQwjYX4avmiEYR7/3CIMX3hXjOLNEm/nmG+DbSkK9YxiWxn0BuGt3rvSE9fgoYZtTzAXCw1pMTLq7S3A4g30iuLQq/cxFOrdDB8rgiHXeIB6F3R4h0Qrce4Oh+nt3Z5hw6x4WL377rtqUQ8WGXnrn/9Bph9SWH2N3k69pyXqM6QIvTkmMlpoNT3udcgX7mnvanqMKOBe0nslBq2m1xuDY7GM9wtBurcJK/PDtrOxR9p+SmEyirZR713s/bSwbquwsBMc9K4COB8dAIgT9jnWq+5NeBW6F/Vw/YIFC9SP987X17HGCBG24MJCK72ADOKqN3rX05v0b/32t7/dscuCfaLZTlHvOYqhdPwP3IKms3g/LY2/4zzv4jw8h/QCNe9LmN7lBdur+TfLBxn0muLlDR0o3/ve9yJfILJNM9nSUUaT5W2cm35gQOzQIELK8EDDnC5sguzfI1Bv44K/YUgN8yyxYTOGBdGQeie6I21sFI+VoUgbUoq0sV0M5sV4b7JCDan+LBp+FAQWZUSaGNbDwxmSikbdVEa9DXPQ6nndiwDx1A9Mb6OC/NGzg98ATliFX6mrGnXcwABz3ILe/LF4Aj1opvExrrxldmLYPaB7V7DS3N/7GNSrontt8IKGeYD6E4J4sUQ99i7iKzRcrPcZRbkwhIu52SgLevv0Fjb+fUb13qHoKYL44FpvG+J9cYW8Yg4j0sC2QhBovWVO3hYzFRq61kKJHQkwSoQpC+CAF3vsrYz5sniJxws/2h6IBr7UA3mFbOgX/SheUS+G+gUc5fHKKG4jxBpShL+hfcOHSSBcaKtxeL8CpHc4wXoA1Als0efdyL/MbsvAn6P3HMWeq3j2FBr9A3eII56TGN3AMwtCqp8fuK9xT+JDE3q+KTJFBwh2eUFc9WdE8d+9n5jFC6Hedq0SuNv4jZRRGxQdpQFBRKOI/QbxRoYbBSJ22mmnqYeZ9wZBETDx/uGHH1YNFx4aaJCwwAj7EuJG836BCQ8/DGPgAYmbCo0r0sZWTVhMpI+ohhQSjKEtTB7HwxUNIVaoYoGF3nbGVHbwQMUm1GgY0AuDtLwHGhp8bg0S7JVVDJmhlwOrj71fgcKqZ/SQVnLPKBrcsEO/oJjGx1E1z3yyYfeAXq2LF0D/MGqQTOreNYxg/P/t3cFq60AQRNH//+twFwIjAn4FvXnkGLJKp2OOJU1JHo3q2WDZXeuFjOoLGi2q3n79be7i+wlMBaJuSGzf+1zu6bcnMHXC1nqpTfH5PIY0+LZvdWNiXxH3t53MdbNVP/9bEG3D+jaP8vn959euv5nl0DGndV+fK2j/6vXtGNr7fE60C4/vaRzPONAV0q6I9vl2EtIDQQrQz6tjX3OZmyfZeyuodpHgr72ek8SM3ktivS0aB3NtfeC2+dw6CWt8bQxr3HyPs/XoM2nsbIpNx9i2mcar/mfbUiHVaxMQRjcv1QQIECBAgAABAocCwughplYECBAgQIAAAQKbgDC6eakmQIAAAQIECBA4FBBGDzG1IkCAAAECBAgQ2ASE0c1LNQECBAgQIECAwKGAMHqIqRUBAgQIECBAgMAmIIxuXqoJECBAgAABAgQOBYTRQ0ytCBAgQIAAAQIENgFhdPNSTYAAAQIECBAgcCggjB5iakWAAAECBAgQILAJCKObl2oCBAgQIECAAIFDAWH0EFMrAgQIECBAgACBTUAY3bxUEyBAgAABAgQIHAoIo4eYWhEgQIAAAQIECGwCwujmpZoAAQIECBAgQOBQQBg9xNSKAAECBAgQIEBgExBGNy/VBAgQIECAAAEChwLC6CGmVgQIECBAgAABApuAMLp5qSZAgAABAgQIEDgUEEYPMbUiQIAAAQIECBDYBITRzUs1AQIECBAgQIDAoYAweoipFQECBAgQIECAwCYgjG5eqgkQIECAAAECBA4FhNFDTK0IECBAgAABAgQ2AWF081JNgAABAgQIECBwKPADT0Qa+lQrJ78AAAAASUVORK5CYII=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" name="AutoShape 4" descr="data:image/png;base64,iVBORw0KGgoAAAANSUhEUgAAAqMAAAGhCAYAAABVv73+AAAgAElEQVR4Xuy9CbgV1Znv/Z75MCggMjghiCOIIM7zgAPiPGA0DiSKU0hyO+l8N33TSfftDP3d9NfdSSfXiIo4gBHnAScURBE1KlERh6goCCoKKsjMGb/nv+h1qFOnatfatdeqYe9/PU+eqKdqrbV/76pVv1pTVbW3t7cLDxIgARIgARIgARIgARJIgUAVZTQF6sySBEiABEiABEiABEhAEaCMsiKQAAmQAAmQAAmQAAmkRoAymhp6ZkwCJEACJEACJEACJEAZZR0gARIgARIgARIgARJIjQBlNDX0zJgESIAESIAESIAESIAyyjpAAiRAAiRAAiRAAiSQGgHKaGromTEJkAAJkAAJkAAJkABllHWABEiABEiABEiABEggNQKU0dTQM2MSIAESIAESIAESIAHKKOsACZAACZAACZAACZBAagQoo6mhZ8YkQAIkQAIkQAIkQAKUUdYBEiABEiABEiABEiCB1AhQRlNDz4xJgARIgARIgARIgAQoo6wDJEACJEACJEACJEACqRGgjKaGnhmTAAmQAAmQAAmQAAlQRlkHSIAESIAESIAESIAEUiNAGU0NPTMmARIgARIgARIgARKgjLIOkAAJkAAJkAAJkAAJpEaAMpoaemZMAiRAAiRAAiRAAiRAGWUdIAESIAESIAESkC1btsjMmTPl4IMPlsGDB5OIYwLLly+XF154Qc466yzp3r2749yynTxlNKPxaW1tlb/+9a/y7LPPyldffaVKecghh8gFF1yQ0RKzWHEItLe3y7vvvitz5syRTz/9VNra2mSfffaRyy67TOrr6+MkyWscETCN1fr162X27NnyxhtvyMaNG6W2tlbFc7/99nNUMiZbLgRQb5566inp3bu3TJo0SXr16pXYT9u0aZPcfvvtsmTJEjnjjDPkmGOOSSzvSs3olVdekQceeEB222031UZsv/32lYpCKKMZDD1E9L777lMy6j1Gjhwpl1xySQZLzCLFIQC5gYQ+/fTTgn/WB3okrrjiCmlsbIyTbGLXLFu2TKZMmSKbN29WDemIESMSyztuRosWLZJp06YpthMnTpRBgwappHDPPfHEE/LOO+/I6aefLsOHD++UhWmsvv76a7n55ps7XiB1InnhE5drJV7nov6nJaP6mfPaa6/JEUccIWeeeabU1NRUYlgT/c3edmXIkCEyYcIE6datW6JlyEpmFSWj33zzjVx//fWyZs2aUP51dXWy0047yfHHHy/Dhg2T6urqxGP1wQcfyK233iotLS3qoYi3VLwhNzc3V2xFTTwICWT4xRdfyE033STr1q1Tb8bnnXeeDBw4UA2VoUGqqqpKoBTxs3DxMI5fGrMrw2T0k08+URKJ3qF9991XLr/8ctWjqQ/TWD300EPy4osvqmtPPfVUOfTQQ1Uc8WBH28KjfAi4qP9pyegzzzwjs2bNkj322EMJkX4RNnlmeiOaRo9u3msUXgSmT5+uXoRPPvlkGTNmTObbfhfMKaMFqOLG/Pa3v5141zmGadAo9enTR6677jo1ZMOj/AhgGPfPf/5zl166rPzSMHHT5XPxMHb928N+E3p30WP64YcfytixY9XLqPcwiRXSQE8xuIwaNUouvvjisn+o4DdPnTpVli5dKpU2cuOi/qcho6tWrZIbb7xRmpqaOo0WoP5TRl23SFvT13UJL7FXXXWV6hCrtKNiZTSo4UTPI27MefPmqflemL+n3xST7Dq/8847ZeHChWoCeR6GayvtprH1e9N48BRT9kqS0SguJrHyPrhPOeUUOemkk6KSzf3fKaN2p6mY1DOblQbDxA8++KD85S9/kdGjR8v48eM7Dc9763SlvWzY5ByVFuJw//33C+aQYjTl/PPPL/sXWT8TymhALfHO48CfL7zwQjnooIOi6pO1v1NGraHMdEJJP3iKhUEZ3UbMJFaU0cqa014OPaNYHDt58mTBojsMz2OKivegjBbbasY/H6MyGGXAdJ6rr75adt555/iJ5fBKymhI0LAKFnPIsMIZc0exAME7oRu9qJjs/dxzz3UsVsBwOla8H3300V0Wn+iGC9lh4QQWOjz55JPq//FGes4553QMdwUVKaiXVJfh+eefly+//FL15KIHF6t2MV8Nw/z+I6ocF110kVqQoofe0MOD34OpA+itxfxGzKPdZZddZNy4cTJ06FCVxYoVK+TRRx9VKzEx1xU3FBa0hJUD14SVH6vJMW9mwIABXcqvRR1v6RgGRQ82REHvONC3b1/VI4Vh0rD5vvh98+fPl1dffVXNH8bLB+bkHnjggXLiiSeGLhwqNuZh7YH+DUF/D5tzhTmLWOz03nvvqXmN+G077rijKm/Qb/XHELF4+OGH5aOPPlLTPr73ve8FTj/xXhdVD/0P41133VXNO4PEgpVJHQD7jz/+WC3i0nUHdbhQHYhqZ5E35m0ixniYYugLDTuG38EuaAFTmEiaxArX6oVcQWUL6iXV8Xz77bc7WGEBA+ru7rvv3qlXpNhY6vr98ssvq9+v6wpWR6Ot8c9djXNP6ReVsFiYLNjyt0Uo12OPPabqgbf+oJ3BKmO0b977Xd+3aJ+OPPLI0Dm5cdpJ/bv8eWL+r77v0NbccsstBRfwFRuLqJcepIf5nWiLddu13Xbbqbb2hBNOKHr1PdrAe++9V7XnGB72by/kWkbB980331SjkZ9//nnHsyPsXvCL8ty5c1V7g+cSYoOYYAHW4YcfHlofgtp/MMQzBfdq0MJRXd/Rdl577bXy1ltvqZ1uIPGnnXaaYq+PuM8Jr3Ngncixxx4b1dSV1d8powXCGdZDuXbtWjXXDw/2oKN///5qeH2HHXbo+LNueFFRIbd4COFGxIGbAMMjM2bMECyk2LBhg2qM8RDt0aOHusnwoIco6u1+0BBhGw7IctCBhh3bQEFUvAthosqB1frehx/EFqIZtOgL5UO50RBArCGh/gON25VXXqkW6HgPTIdA+VeuXBlafqSN8nsPHRO8wYMFGjL/gd8bNhEcfO+4447QRWxobLB4Bby9R5yYh1UtDIthOycsVNJi2bNnTyUNeOiihwKNIw48cPGyEcYX5+CFAA9/74PEG0P8HbKuY1hokQHmjel6iDqIugieqIeIt7ceemUUMqC3MvL/bjwg8KDz3g84BxP38fDFA0XfC95rUYeD6kChFhgNut6exn8e+EJKUQf8q+nDZNQkVqgbYIZY4uGkXwobGhpUEfBQgTDpeGIo7pFHHlH3eFAZ8UDEw03ft8XEEg90yDbur6Bjzz33VHXFO+0ozj31t7/9TW1Jg/qJOqJfQFFPcGAxnr+XzV8er4zutdde6p4IakNQfy699FL1woJFHkEH6rh34Y0+J247iesRHwydotMhqI1BO4/OBJwXJN9xYlFIRqPaLtz/eEZEcde/Bfcf6gqY4iUF1/oPlzKK++Xuu+8OjSnq/3HHHac6NPwr+yGD99xzj3pWBR2Qa9QH/3qLKIZohxFLyLD30DIKxtiBA50CegcU78tmqc8J1De8ROJ++M53vlNRix4powWebEEyqvdi0z1M5557ruy9994qFTTQqEx4IOG/4WbQvRDeBzfOxU1y1FFHKflAD6Z3g+GoYXpvGfBQxVY0aEwgC5999pnaFgqSin+HWHkbJ5Ny+HvHsMIbm/KixwYNGN7K0YOB89BI4KZEwwxxwMMe/33BggWqlwwPl/33319tSaUbFJQfPa/oEQMHPLjAC40Pyo8GCg05HkIYrvD28Hp7qvD70NsDjngI4lq85eNayByu9fau4sGE3m48qJGvjh3yff/999XDFefgt1xzzTUdQhg35oWkCX+L6gXBORA8NLrgiN5CxAE9M5BG9Cbg7RwPQ39988cQ9RB1BHOgIfE4P2p1dzHD9Cgr6snZZ5+t6jLyR+8kRBNlP+yww9Q8KH14p8KgXkC+9IgCevlxH+Eew8PBdEI/6iauQ92DeGKUAj2NqAt4oXr88ccFO1XgMJVRXV6TWJkM0+t4oqzYWBwPWrQBeIhhs3G8XIGH9741jaV3WynEAtOLcD8iL/SA4Z5FXUGvEeq+lt1S7qlS5ox62yKUBfUTPf247/GCi9EYxBJ1BXUV9QjM8PBHTPGChZjixR7X+6dTldJOIu56hTn+GW0oemj79esnq1evVvcuJFULiV9G48YirJ55OeOlDh0NuJeRP9ouvDSh7UL5cL+YLHrFcwpD9OgQQNuN+yVJGdW/Ve88gXqJtgn3P17WIHz4G0bAvNvGYaN49EjjxdNbz8EC2yFihA68/G2iNyZB7T92wsA5QW2OfyQA+aIHFu0IFhvh3208J3RPdSUuXqaMhhiD9+b3vqVg6A8PDfQsfPe731WC5j0WL14st912m3oAeOfgeBveqEVRUTKqy+B/aOlyeG8K9GShcdI9ISbl8P72sF4tTHiHvOHwyxv+GxoGcEJZ0Xh6h4Xx8EDvJB4wePtDb4338JbR30hqNmik8PDx95xiiA8NFWQNOyF4/44HF+QtTHAgLJBVNNKQPt2bFTfmpcooHshY5YqHhb9h1Wl75cb7MPbGEG/zQXU1qnzFyGhQncY9gHihF8M/DKhZo1ctqBcb/x1D33ip8otsWLm9sUeaEFHvqADKgxcdMEtDRr3xxBx0CIW3x0dv8YL7w9vmmMTSuxAl7J5FjyxkHfUBL1t4gOIo5Z6yJaNhPNDLjZd8HH6Jxn9DPcH2aKhP/t69UtpJPZcSLxhoQ771rW91ihV4Q6bQW4vDK6OlxCJMRvHijnZN98JidC3ouYO/oxfZZM9fvZ0ZJB8jeXrKlTddVz2j3p0nghbseO9/784U3jYl6LmDsqO+4PmCOOhnsDcmYe2/V1b9HSheGQ2qq8jXxnNCzxtFu4ARRb9fRLXZef47ZTQket4eKT1/w9vwhq14856D4Tlci8MrWH5J8hehkIx60/ffMN50MPSCIRgcYVIcVg6TB4z39+Chj94K/xEmM+i5xMMjrIfOO3fGP99Os8FQCebe+uf3eN/2vdd60/TGxVtmNFjY7w3l1itHS4l5VMMQ1duGcqA8kHY0TP6hI6SPhw/2pMVLUJjA4MGEB1Sx+5YWI6NhdQkNNHo5/FMD9G9HTw7EKOjLI/qcsPlsfr7oEUFvMeb/Yl4XpMy0Tkb1akbFCvlEpaHjiRfDsAUK+hz0/OE3oBfcWwfDYolesRtuuEH12oXNN/Oe433Ji3tP4TebtBVh94HJAiDNHfd52MM5qL0stZ3UPVRoo8LuvbDylxKLsHoGwYKY67bALyloB9BDipdw3VMX1f7oTgFMJ/F+ACIJGfW202HPD2wXhvoMecTLLgQNvabozcVIQlhvrld09TPAGxNs24Ze7qAD7QfaEYy0eV/YvG1hUD209ZzAsxEdEJBxk3nXUTHO098po75ooRJgeFEPf3qHPbwVpZBQ6sbRu/DJpOHVRSkko94yhN2MSCfsZjcph8kDxvvgDbtpomQm7Ebx5h8mo2HbXoVdq3sB8HcMgfq/sKPLgl5lNOh4CEEaSol5VEMQJTh6/lCUjGnhg4ThE4IQP5MYRpUvKn4mdck78V9/3hAPToweYMi8kCjrayGqWszCyuxNM2jBob4u7DdFiWRUrExkVMcz7EXK+9KKHiDdW2USyyhZ8Yuj94UsaiSm0P1oUrZSZDSo/vjTCyp/qe2kyb0XVv9LiUVYPfP21EJEMb8z6GUr6p72/t2EbTH7jBaz9ZO3hxM99XiWYX1C1EdmtEDj5QQjfv65/fh96FRA5wN6fCHaOFfHBOmH9QLj2rD2PqottPWc8PL2js4VE9e8nluxMmoSMP9iFt2FHrTwICg9rzCZPLhNZNS0Gx9ChXmZmHfnbSRMymHygLEho0gDi3PQwOCfgxYv2JJR7wMirBcgKIalxDyqjhUSHO/igqiezaAeDpMYRpUvqgE2qUtBDzxvL3VUGfB3/5B60DXe31toWD8tGfXG0+Q34xz9kmcSS92TZ5q2t00oRxkttZ3UTAotJAmr/6XEolCb4B2twygHnk+YR47pCVggWuznO13KaNguFN5nov/TuXj5x+gP6ibm6Abt7R020hJV73VMvC/sQdegx/VPf/qTmjvqffZEtYW2nhNRL8VRvzPPf6eM+qKnt0HBDY4Vwt5h4KjtTPwVwYWMRt0U3jJ4t2zR37Q3EQiTh1+pMoqGFYuNtNhjWEQvqPGu0LUlo8VwC+o9ML3Ji/lQQaEHj0kMdJn8W+Sg562Y68N+WxQzk7oU9MArprcljowW2nA+LRn1xsO0LhUjo7oumaZd7jIaVXej2smgttPPNqz+lxKLqB54TG/CXHx0Mnh3oMBzCivP0eMdtTBR/w79VbFCu2vEnTNqIqMoB+4LvVAN/6wPPIfRU4reQe8C1ig+YfXf9LqwUYCo+lSKG3jLTBk1bcFyfl7cG0v/bJM5NmGITB7c+tpCPRWmb/xhMmJSDhORKUVG9WpIDIkfcMABao9VvSWMbqC8+5x6v2QTtxcnbs9oKTGPul1s9YwGNZQmMYwqX1QDbFKXgmQ0rPchqjyF/h42V9t/TVoyGjZSYfKbTWKJXQueeOKJLnNzTdKPe0/579Vihmlxbdz64/9NQeUvtZ0MmmplKqOlxMJUmvASjzmV2A4LUolpWTiiFsd6f0OxPaPFxtek7ulzINZYqImpO+jFxD686JTwL7503TMaJoNRbaGt5wSH6YupNTk+t1QZ1fMOIVFRi5BMG64gnKZzRguVIctzRvVCk7C5kGnOGfXHo5SYR90qUQ8ekzmGyCNvc0a9YhY1BSGKof57sfNQ01hNj71IsR1QoTmjQb/XREa9D8NiV+GWo4yazuELaydN7r0wmS4lFlFtQlD9gMi99NJLauEN/tn0i4EmAlXqM9P0/g1qd/V+0N6FuiZzRoPyNJnHi+vizhm19ZzgAqa4NSZn15V6Y3kbrkIr2YOwmPQC6OsKPRwgwth+CJW/1NX0YQuPTB5+pfSMRg2BBa2GNGHj76kpdjU9rtebnGOICHsxlhLzqNsj6sGDPfOwx2ipq+nj9mhE9QaY1Omw3hf9sC+08j2Kn//vmmehPfrS6hn1vjQUWqEdV0a9D7FCq4WLffktdE/5/1ZsPSul/nh/R9h+0KW0k6gn2Mmi0ErzsPKXEougNgGCiRdODNFjwQ6mj/l3xvDOwzbdCi3NrZ3Qc409ZDEvFF/b846M6djqTgts4YQFjFhVb7Ka3vvhDv3BCe8CsFJX0wetObD1nNBbeIFBsS+VxbaXWTu/YueMFttw6sDpvSrD9rnEeXgLw9AJ5rvor+KYNLymwqX3Mwvbp9N0n9G0ZFT3EAVt6+PdDB3/bGvOKNjq2GF1NrbtQP7eAw0WHmCYvO7dHiduzKNu9igZ9e5LidX/2J7Jv0jBZJ/RuHU9qufEpE6Hyah3T9CwffswnI9PmOKBYrLfnsk+oxAM/K40eka9D8Sw4VR8lQu/GTsCIOaQDpOXQ//q5KB9ZXE/4esueKBjs309t7CUntFSph+UUn+iZFTLP+ZXxmknTfYZRbuAz0Hj8LalpcQirE3QYoY9m7GK3L+SHvcKtgTCBz0KzZn2cktz03s9jQKijZX0WKPhPVBX8cKKvXG98/D9exdDDP0ii+kLmObl3ZPVu89oWPtvss9oocWUNp4Teh5v1EKrqGdLHv9OGS0yal5BQCOHRh1voniDhgRCFLEtFFaGYy8zTCrHYdLwmspooS+LRH29wqQcJg+/UnpGdY8fGgisVsW3fbGvItjiq03YL09/2cS/B10pD07vF5ggouj5hBTgwIIA9IqiMfdvphw35lFVK0pGcX3YF5hQvzDkq7+E5f8cokkMo8rnHXrCl66wkbz+1CUkyaQuhcmo9+GAtNDLjxcA9GrigYM6ACnDAwIfRcDHEfSncMPK7f8CE77MBZHFwwpz0LLwBSb9IonfD8HG18ew+Tz+HV8QwwMYG/2jfmIvUjyUTGPp/WgDepHOPPNMNScbLzCQFWzQjvl4WByCBY16e7NS7inEQr9cYiEMpAxlR55RC2lKqT8mMlpKO4n0vV9gQv0cO3as+oAH6iT+VugLTHFjEdYmeNPzfnUI9463zS+m1927w0NYb2qpo4lh9ypEEfum4j73fkUQdUY/R/XX2/w9md4vMHnvIf2de7yABH0FsdAXmHDvYRQKvdpBn7COGiXC77TxnNAvHfwcaNTTKed/t3VjRX1XHY09Pm8IkdI9WSYNr6mM4jyTby6jZxab8wd9mx4PuLR6RtEI4pOlkNKgA9uUoIcIE9r9cwpLfXBGfZsYD1Jw0V+n0eWLE/Oo28VERk2+TQ+hxvxh78bxpgJTqIzeB4Y+r9gdIgotkkD6eAFAPdAvH/7yBP22QmX2Coj/PNyX2AoHPag4vMNtUatYTWIVlQbyxAMTIoP0vKuhvWX118FiYonfho9d6AUtfgZ42PvbhVLvKf3FG+/WbCYbdpu0iSaLbAqVP247CW6F2im0qXhJgiSCddDvjROLQvUs6nvsGK2DMOPF0fQDF3rLo7D5+7aemUH3bFRscA1GCPD1K/82T1EswtqNqPYfL3HYw1V/4luX20RGcW4pzwnvfR724YqoZ0qe/86e0ZjRw4MUb8bYJxNvprrHCCKFnj58E7pYCSxGRnFuWBkw3xE9tt4tMXTaJg8Ak4dfKT2j+qGMXj88mMEPMoKhJ/QkY8gGPUTg650vhOtKfXAiDfw+9FChIUaDiAO9OvjWMP6HXu6go9iYR1UtE8HRaaBnb86cOep7zRAuvQUZvuWNz+X5N4s2iWFU+fB39KjpebSIEfb/Q68aemBM6lKUTCBNzJMCCzy8wRgPVdQF9IjgtxW7fyLSwIcrEGPUU6SH+xEPapQbnxlNS0YLxRN1EJ+89NfBYmPpr99gjN5hiDh6t/1DvKXeU0j/9ddfVwtoIGYQXsgZ6kqhw0b9MWkT4rSTutxo19FOoX5i6B5tOr6KhfsOwoM9KdGGFHqx97Y1UbGIahNQn9FjiKkmuDeRHkQNscXcywEDBpjc1h3n6OkImHMatBm8Sxn1PsPACGXBC42+X3H/Q0bDNsLXLNDGoFdSt4noCCrUbgTdHxiZw3QmTHHwf9UP5TSV0ULP5TA30MHQ04zw+8O+0FZUcHN2ckXJaM5iw+KSAAmQAAmQgDMC3uky6ATA/M1iX/6cFa6CEkYc9BzkSo0DZbSCKjx/KgmQAAmQAAl4CWBoGYufsBitmK/TkaI9AjoG6InHArWddtrJXuI5SYkympNAsZgkQAIkQAIk4IKAXqyFhTMTJkyIXHzmogyVmqaem4xpaZhGg+kWpnN+y4kZZbScosnfQgIkQAIkQAJFEqAQFQnM0unerQyHDBmiXgT8i7UsZZX5ZCijmQ8RC0gCJEACJEACbgnonSiwkAafaMZCOh5uCWAf1QceeECwuAmL4Lw7orjNOXupU0azFxOWiARIgARIgAQSJ4At9R555BHBhyj0HsyJF6KCMsSeqS+88EKnD+RU0M/v9FMpo5Uaef5uEiABEiABEiABEsgAAcpoBoLAIpAACZAACZAACZBApRKgjFZq5Pm7SYAESIAESIAESCADBCijGQgCi0ACJEACJEACJEAClUqAMlqpkefvJgESIAESIAESIIEMEKCMZiAILAIJkAAJkAAJkAAJVCoBymilRp6/mwRIgARIgARIgAQyQIAymoEgsAgkQAIkQAIkQAIkUKkEKKOVGnn+bhIgARIgARIgARLIAAHKaAaCwCKQAAmQAAmQAAmQQKUSoIxWauT5u0mABEiABEiABEggAwQooxkIAotAAiRAAiRAAiRAApVKgDJaqZHn7yYBEiABEiABEiCBDBCgjGYgCCwCCZAACZAACZAACVQqAcpopUaev5sESIAESIAESIAEMkCAMpqBILAIJEACJEACJEACJFCpBMpSRjds2CAvvfSSLFy4UMaPHy+DBg2q1Pjyd5MACZAACZAACZBApgmUjYy2trbK0qVLZc6cOfLRRx9JW1ubNDY2ysSJEymjma6CLBwJkAAJkAAJkEAlEygbGV20aJFMmzZNCejo0aPliy++kE8//ZQyWsm1m7+dBEiABEiABEgg8wTKRkY///xzwfD84MGDpaamRu6880557733KKOZr4IsIAmQAAmQAAmQQCUTKBsZ9QeRMlrJ1Zq/nQRIgARIgARIIC8EKKN5iRTLSQIkQAIkQAIkQAJlSIAyGhLUpqamMgw3fxIJkAAJkAAJkAAJlEagvr6+tAR8V1NGQ3B++OGHsmbNGquwmRgJkAAJkAAJkAAJ5JnAfvvtJ927d7f6EyijVnEyMRIgARIgARIgARIggWIIUEaLocVzSYAESIAESIAESIAErBKgjFrFycRIgARIgARIgARIgASKIUAZLYYWzyUBEiABEiABEiABErBKgDJqFScTIwESIAESIAESIAESKIYAZbQYWjyXBEiABEiABEiABEjAKoGylVGrlJgYCZAACZAACZAACZCAEwKUUSdYmSgJkAAJkAAJkAAJkIAJAcqoCSWeQwIkQAIkQAIkQAIk4IQAZdQJViZKAiRAAiRAAiRAAiRgQoAyakKJ55AACZAACZAACZAACTghQBl1gpWJkgAJkAAJkAAJkAAJmBCgjJpQ4jkkQAIkQAIkQAIkQAJOCFBGnWBloiRAAiRAAiRAAiRAAiYEKKMmlHgOCZAACZAACZAACZCAEwKUUSdYmSgJkAAJkAAJkAAJkIAJAcqoCSWeQwIkQAIkQAIkQAIk4IQAZdQJViZKAiRAAiRAAiRAAiRgQoAyakKJ55AACZAACZAACZAACTghQBl1gpWJkgAJkAAJkAAJkAAJmBCgjJpQ4jkkQAIkQAIkQAIkQAJOCFBGnWBloiRAAiRAAiRAAiRAAiYEKKMmlHgOCZAACZAACZAACZCAEwKUUSdYmSgJkAAJkAAJkAAJkIAJAbcdXrkAACAASURBVMqoCSWeQwIkQAIkQAIkQAIk4IQAZdQJViZKAiRAAiRAAiRAAiRgQoAyakKJ55AACZAACZAACZAACTghQBl1gpWJkgAJkAAJkAAJkAAJmBCgjJpQ4jkkQAIkQAIkQAIkQAJOCFBGnWBloiRAAiRAAiRAAiRAAiYEKKMmlHgOCZAACZAACZAACZCAEwKUUSdYmSgJkAAJkAAJkAAJkIAJAcqoCSWeQwIkQAIkQAIkQAIk4IQAZdQJViZKAiRAAiRAAiRAAiRgQoAyakKJ55AACZAACZAACZAACTghQBl1gpWJkgAJkAAJkAAJkAAJmBCgjJpQ4jkkQAIkQAIkQAIkQAJOCFBGnWBloiRAAiRAAiRAAiRAAiYEKKMmlHgOCZAACZAACZAACZCAEwKUUSdYmSgJkAAJkAAJkAAJkIAJAcqoCSWeQwIkQAIkQAIkQAIk4IQAZdQJViZKAiRAAiRAAiRAAiRgQoAyakKJ55AACZAACZAACZAACTghQBl1gpWJkgAJkAAJkAAJkAAJmBCgjJpQ4jkkQAIkQAIkQAIkQAJOCFBGnWB1n+h/Pr5FHnujxX1GOcnh2H1r5Sen10uPhqqclJjFJAESIAESIAESAAHKaA7rwZ+ebpL7X23OYcndFhlC+s/nNbjNpITUH3i1WR5c0CJtbe0lpFI+l47avUYmnVIv3ev5AlE+UeUvIQESIIHiCVBGi2eW+hXn/G6jrNtEoQkKxJyf9Ug9PkEFePyNFvmPx7dksmxpFuqwoTXyr99qTLMIzJsESIAESCBlApTRlAMQJ/sx/7ohzmUVcU1WZfSHt2+Stz9tq4gYFPsj75zUXQb2Yu9osdx4PgmQAAmUCwHKaA4jecn1G+Xzb9gzmqee0R9P3ywLl7XmsLa5LzJl1D1j5kACJEACWSZAGc1ydELKRhkND1pWe0Ypo+Exo4zmsBFikUmABEjAIgHKqEWYSSVFGaWMJlXXksiHMpoEZeZBAiRAAtklQBnNbmxCS0YZpYzmsNqGFpkyWk7R5G8hARIggeIJUEaLZ5b6FZRRymjqldBiASijFmEyKRIgARLIIQHKaA6DRhmljOaw2rJntJyCxt9CAiRAAhYJUEYtwkwqqTAZPWSPGrn8mHrZc0C11NeKtLaJfLa6Te7+S7M8sTD6a03YfHzCsXVy4vBa6dNj61Y7m7a0y4IlrXLbvGb5+MvCWxP99uJGOWhIjXy1rl3+z8wt8vrSbavH+21XJRNPqJfD9qyRno1b0167sV1eeL9VbpjdJBubOu8O8P99u1FGD64JRPplQPr6RC5gSqoW2suHPaP2WDIlEiABEsgjAcpoDqMWJKMHDq6Rn57RIDtuXyVfr2+XJava1N6NO/eplo1b2mXKs00y87XCQvrTMxvkpP1rpaVVZOmXbbKpqV32GlitvpDz4co2+eUDW+STr4OFdMIx9XLREXVKgv2yiOv/5fwGOXBIjUpzycp2qaoSJc11tSJ/XdIqP71rc6dI/OHybrLfLtWyYk2bbPF9bGrNhq2/570VXctSLjJ62shaOf+QOhm0Y7XUVIs0t4p8tLJNbn2uSV79KHqLqFJeLHbdoVr+6bwGGdq/Wr2AXHHTpk6xGbZLtVx6dL0csFu1dKuvErxGrN7QLs+83SK3z2vu8mIRdYtRRqMI8e8kQAIkUN4EKKM5jG+QjP7j2Q1ywvBaefuTVvlfM7Z0CMHPzmpQPZ1vfdIqfzets/B5f/oRe9XIT8Y1SGN9ldzybJPg05U4Dh1aIz85vUH1Zt4+r0n1svoPLcLoTa2uFiXD3p7Rcw6uk6tOqJfNTe3yuye3yPz3tsrUWaPrZOIJddLWJvK7J5vkuXe3yfLUq7tJv+2r5A9PNsnTb0X36pZTzyhE9Jox9Yr5itVt8tmadtm9b7V60YDo/+fjW+SVDwsLaSkvFoj3qQfUSnWVdJFRxPpHY+tl5x2qVZw//KJNeveoUuXDi8Xst1rktzOL+9IUZTSHjRCLTAIkQAIWCVBGLcJMKqkgGZ0ysZvs1rda7nqpWW6b19RRlOP2q1Xy0NQqShLQCxl0nLx/rfxwbL3q4frZ3Z17QPWQOYb6//2xzqKhez1H7l6j0t5/N/TESicZ/c6x9XLxEXWqJ/OHd3TuZYN07tKnc7lH7FYj/3hOg9RVi/z741vkpQ+iewLLSUZ/f1mj7L9bjZLzXz24lTc4//KCBhk1uEbmvt0iv3k4XPhKebHQItxYVyW11SLLvurcM6pfehZ/3ia/uHezrFq3dXrFeYfUyZXH16ue7397NFqWvXWQMppUy8F8SIAESCCbBCij2YxLwVL5ZRS9Vf9wZoN0b5AuPYn77IQh10bZvlvXv3kzGTO8Vv7H2HrZ3NxZWiFBv7usUYb0q1a9pZPnbBNdXA8BueDQOln+dZs8vKBZrj2pvouMXnZ0nVxyVL0acp906+aOXlsM9/78nEbp1b1Kbp7bJA8t2Nrrinmn6Nlrb+8stSahyvswvRbxHvUi//fpJpn15rZe4W8dXicTjq2XL77pzNHPJe6Lxe47Ih4NgmH615a2ysFDauTT1Z1ldPIV3WSP/l3rQqE6GBU3ymgUIf6dBEiABMqbAGU0h/EtRkbx89D7OLB3degwu+55U/M6B9fI25+2ytTnmuWzr9vku8fVC0QVw8O/eXizvOP5vjqG8H+Mof06kRvnNKm5puhd9feMaskZ3K9a9XJiGgCO606qV+L5wedt8pM7t0mqlqnWVpHmNulYTLV+U7vMfrtFpj4bPi8x7zKqf7ufIXjpXu4tLYUlPe6LBV4AcO3rH7fKu5+2qd5sv4yG3S66NxbzW/1TLqJuMcpoFCH+nQRIgATKmwBlNIfxjSOj/qHwoJ8NaUTv6AG71agFRvrAYqg/PtUkCz/eNlzuHZ5/9PVm+cOsJikkUhjG/8Ep9aqHVR/o+Xxzeav815NNnVbq6x5ALIZav7ldiXCf7lXSq0eV6i0tNC+xnGVU9z421BYWvo4FY0W8WJw5ulYmqmF2kd8+ukVGDqoxllEI7IWH16kFTy9+0Cr/dF/43OSgekcZzWEjxCKTAAmQgEUClFGLMJNKypWMfv+Uehk3qk5a27aueN/S/N+r6Ruq1Aru3zy0bWEUhucvPKxOrbLXvZphMgo5+snp9XL0PrVqZT96QhvqqmRIf8xLrJKnFrXI757YNgcSUgw5ghjd9eK2XtAfnlovp4+qU/MSw3rfKkFGg6Zj+OteMS8Wuud6lx2qZdrzTWresZ7nG9YzqsV4x+22vrWgtxYvCZMDtumKui8oo1GE+HcSIAESKG8ClNEcxjeOjEYN058+qlauPrFeSQUWKenV2lpUsMXQg/89Z1SvsK+pQg/dttXxYTKqxQbbQv3ywS0dvaB6mH+7xs4r+MNCAqn944RGNafRv1BLX0MZ3UqimBcL7LiAnRheXtwqP793a69mlIwiBmcfVCs79KhS20/h37H6Hi8W//E4V9PnsFlhkUmABEggNQKU0dTQx8+4GBk1XcCE7Xywkhob3Pv3/Lx2TL1aLY19Lq+dukl+Nb5RjtwreEN676/S+41++8g6NRf1sdc794Di3F+c0yDHD6tVw7tYnR11FFrZj2srQUajhumLebHQ22th79Zf3LftRSFKRv1x0sP8WFv/x1lNMudt8+242DMaVev5dxIgARIobwKU0RzGt9DWTtgHdOpzxW/tpGU0SAqvOK5eMI9z+VdtMnHKJvXPQ/pvm/upEaLnEl+B2tLSrrZ5wj6UD/+1Rc1DPXD3Gnnkta1zS70HFs2cMqKzBGPFNhY73flCk0yb33lf07AtrCqhZ9R0AVMxLxZgjQ8bRB1Bm9/7r8GHCvbdOXjXhULpU0aj6PPvJFDeBFaubZc7nm9SeyoHHiH/ueNczxqHTteHXRd2vr642Osslw87zFxyVJ36MEylHE5ldPXq1TJr1ixZtGiRNDc3S7du3WTkyJEybtw4aWxsDGW8efNmmTp1qixdurRgHAYPHixXXHFFR1rIZ9q0aYHX9O7dWyZNmiS9evXKfWyDZBQCMnZkrSxZ2Sa/fmhbD1fYpvfoqcT8Tf0VI90T9s2m9k7D9PiMJ7aGwteQova3DBum12X7eFXnYXps7fQPZzXIgF7Vct/LzWp7Jxx/N7ZBzjiwVq3q927gr/eybGppV0PBevN8b0Dz3jOqt3bq2SBy/dNNnT7jarq1UzEvFpj7i48L+I++PavUIqY1G9vVNk+r1rarXRAK7cxAGc1908IfQAKJE8Ci1Ctv3hT5uenEC5aBDO/6fnfpH9A+Z6Bo1ovgTEbXrFkjN998s3z11Vey9957C8Tx/fffV4KJf54wYYKS06CjtbVVPvroI1m/fn3g37/55ht55pln5IADDpDzzz9fqv576ferr74q9913nwwdOrSLdHbv3l1OOumk0Dytk3WYYNTnQPFt+MVftMnOvasEi1Kw4Mf7OVAtnus2b9ugHHP+fnFugwwdsPV8LGDC39FrtkNPsy//hMkoxBeChM+Trtu0dQETDqS9XbcqNfzvFWg9TxW9r+hdxfnbd6tSb4m1NeW9mh5cMBUBzF5f0ir/fP/WRWNhm97jv4/cvVqwCb3egN7Gi0XYMP1vLmyUw/eskdeXYtX8tgVt+Izs90+uV58u9e+PGnUrsGc0ihD/TgLlSwB7KeNDGTy6Erj8mDrBp7Yr4XAmo48//rg899xzShYPPfRQxbK9vV1mz56t/nfhhRfKQQcdFIsx0n7xxRflyiuvlCFDhnSkgXTnzZsnEydOlEGDBsVKOw8XBckoyo3tk7A9D6QN2yK1tol8trpNfcITX0/SB3rYLj+mXvV6YbESxAIHekEnnlAvhw2tkZ7dqgT9ZRDTN5e3yfT5TZ32GA3iVGhrJ/098xG7Vku3hq09cdi2CYtmpsxt6hApnW7Y989nL2qRG5/pPNTvLUvee0bxW7yfA8Ver8u/bpdBfatkpz7VXT4HqufQLlq+7XOvNl4swmRULzrDKnr9ooAFaNgZAV9tev5vLWqRWjEHZbQYWjyXBMqLAGU0PJ6U0RLrelNTkxpmxzD9ddddJxgi18fnn38uN954o+yxxx5y6aWXdvRqmmaJNG+66SbZaaed5JJLLpGamm0LaWbMmCGLFy+Wa6+9VnbccUfTJHN3XpiM5u6HOChwOcgosKCn8aLD69RKdfQ2NreK6kG+9bkmtc2WPn55QaNgw3nM0f2HGdsWgJX6YlFoARPmBeNlBvuKNtSJtLWL+ozs3Hda5PZ54R8kCAs3ZdTBjcAkSSAnBCijlFEQcNIzimH066+/Xkmod06n6g1bv14mT54sGDb3/83k3kHP5xNPPCGXXXaZDBs2rOMS9LpOnz5dli9fXjZzQ8N4UEbDa0q5yKjJvVAu51BGyyWS/B0kUDwByihlNBUZ1YuTNm7cqHowe/bsaVx7161bp3pVt99+e/nud78rdXV1HdfqdDFXFRL8ySefSEtLi5o7euqpp8ro0aOluro8VqZRRimjxjdNDk6kjOYgSCwiCTgiQBmljKYqo5DGYle3v/LKK/LAAw/I+PHju8w31T2uK1euVAKKRVJr165VPaVYEHXyySfLmDFjip4W4Oj+KylZyihltKQKlLGLKaMZC0jOi4P58dj5AVNHeIgM6FUl3z+5QY7cO3pv6DR4UUYpo7mS0U2bNqnV+ZiPes0118h2223XKYJtbW2qNxRSuu+++3b0gq5YsUJuvfVWtbUUrhs4cKDR/fbhhx8Kem+zePxyziD5emNtFouWepl+f+ZHqZchqAD/98WdZPFXwbtHZLLACRbqn8Yskx26m2+Sn2DRmFXOCCz5ulH+64Wdc1bqZIr7zyctkz7dsnefvbJ8O/nzG/2SgZCzXMbuvVrG7rM6c6XGjkWYamnzSHzOaNxh+jfeeEPuvvtuOe200+TYY48tigFW2T/11FNqnumIESOMrsWUgKweV99eLSvXZrV06ZbroR9s3TYqa8fPH6iStz6N2mk5a6VOpjw3TWiT/tsnkxdzKW8CM16ukhmv8D4LivIPT2qXE/fLXm/xM+9WyR9mM2ZBMbvo0Ha56LDsxQwLx3Mvo3EWMKFXE72bq1atUvNM+/btW1SLqjfDP+WUU9Reo3k/OEwfHkEuYMpf7c7yMD2+OvbAghbZ0py9B0IakR7Sr1rGH7Ztrn4aZSiU5+3PN8kdz3f+alvWyphWef7nGQ1y6gHZG1HjMH14jeDWTiXeLXprJ2x4j3mhpW7t9M4776gvKx1zzDHq601Bx/z582XmzJly+eWXy/DhwzudMnfu3I4V+KY9oyUicHo5ZZQy6rSCJZx4VmUUIvqdGzclTCP72R2/X636QEYWD8poeFTyJqP4oMeEY+vkxOG10qfH1p7TTVva5eUPW+XGOV33pvb+cv0Vuqg6ivnFc95ukX84s0Gwd3Kh48t17fJ/Zm7blxvnoowXH1knJw6rlb7bbd2b+66XmuW2eZ33wu7Yam/PGunZuDWftRvb5YX3W+WG2U3qwyZBB2U0KoIGf8fQ+NNPP91p4VChTe8xfI+uX+8KeWSDxUfYsmnJkiVy9dVXy847B88H+uyzz9T+o9gEH/uX6v1HN2zYIFOmTFGLmXD9gAEDDEqf7VMoo5TRbNfQ4kqXVRn9r1lN8shf2csWFM0/XN4ow3fN3oIYymj5yCiEEj25La0iS79sUx9gwQddujdUdfo6XdAvxnX4il3Ygc8u79CjSqbNb5J5f2uVsw+qVV8DDDp6dauS0YNrVBl+NG1zhzjiS4H/eE6D7NG/WvBJ06/Wt6tFc0+80SKPvLat3YCw/sv5DXLgkJqOrxvio5H4LXW1ovaI/uld2/aI9paBMlrcsyTwbO/nQLGgCJvcY0N6fBLU/znQZcuWKWHERvVXXXVVp092QkJvueUWGTVqVKdPf/ozhejOmTNHCXC/fv3U+VjUtGDBAsG+p1xNbyGoOUiCw/Q5CJKviFmVUXyiEEOIPLoS+M9LGtUX37J2UEbLQ0bxpTf05Harr1I7Izzw6la5w3+HpHavF7l5brM8HONl8eyD6uSqE+rU1+x+fu8W+eTrwusMfn9Zo+y3S43c93Kz3Dx3a4+nVzDxlUP01KKXM+g452DkVy+bm9rld09ukfnvbT3vrNF1MvGEOmlrE/ndk03y3Ltd2xrKqKUWBr2R+HQn5mxi3ie+RT9y5Eg11N7Y2NiRC77KBBlFryUWGem/6V7RDz74oMunP4OKCPnEQif0ymKKAA7ML8VcUeSrv2Fv6eellgx7RsPRU0ZTq5axM6aMxkaX2oWU0dTQx844T8P0lx1dJ5ccVS+fft0mP7h9W28kfvyvxjfKkXvVyFOLWuS3M4v79DCuxyeUDxjUWS7DoJ4+qlauPrFe9Xh6xVUL7cYmUZ/UfuXDYBFFuvprdu+taJMf3tF52s/Uq7vJLn2qA4f2cS1lNHZ154VJEKCMUkaTqGdJ5UEZTYq0vXwoo/ZYJpVSnmRUz/l8bWmr/D9/7jyE/cNT61Wv4usfd/1bFMsxw2vlB6fWy8YtIr9+aLO882nhXtHfXNgohw2tkUdfb5HfP7lNfCHE+Azz3Ldb5DcPFxZiLdYr1rTJpFu3ifWwXarl5+c0Sq/uVarH9aEFXacEUUajIsq/p0qAMkoZTbUCWs6cMmoZaALJUUYTgGw5i3KRUd3TuGRVm1w7tbgFhr8e3yiH7Vkjj/nkMgj1CcNq5X9AXJu6iit6NAf0qpa577SoqQM79Nw63xQ9qI++1iKYLqIPzC39+TkNMrhftbz0QauadoDjupPq5aAhNfLB523ykzs79/7qaymjlm8CJmeXAGWUMmq3RqWbGmU0Xf5xcs+bjIatZn7mnRaZ+mxz6GpmsClmZTaGbHGcvH+t/HBsvZpbGHRgFbc+F3/H0DEWyQQdQau4cd7R+9TI2aPrZM+B1fLwX1u6rOD2p1VuMvrp6ja54iZzGQWvH41tEKxbx3zwQkPrYIcdI47bt1YJp7f3EwujsPoeq+eR2NpN7WrxUkOtyMDe1dLaJnLfK80d0om0ML/6B6fUC7ZG0wcWPb25vFX+68km+fjL4B5aymic1onXJEaAMkoZTayyJZARZTQByJazyJuM/vbiRtULhRXZS1a2C1YzD+2/dTXz7LcKzz0sZmX2n1/cOtSqF600t7bLqrVdt+15/r2WTvuh/uHybrLfLtWCodwtvtHaNRvaZcqzTYI5h+hlG3tArRy3X63077V1KyGsNg/aTogy2pnAP57dIOjt/MviVvn5vcGr1/UVegFVbbUIdtWAkOrDK6OvL2mVf75/S8fLzI9Oa5Bxo2pl5dp2+eUDm1XM8ELyk9Pr5eh9amXjlnbVE9pQVyVD+ldJbXWVmvv6uyeCh/opo5YbLiZnlwBllDJqt0almxplNF3+cXLPk4zqxSaQvKDVzE0tZj1lQZzCVmbroWT0fPnnPAalg2HffttXyR+ebJKn3wrfwUH30kJAP1zZprYnwh6clSijxQzTa4FsqBP546wmtbdooeOnZzao3m3safqP93QWV51W9wbpEi/9tx4NItc/3SToAdd1Aav2f/nglo5eUAjvj8c1yHaNnXcM8JaLMhqndeI1iRGgjFJGE6tsCWSUNxktZci30HCsRh3V0zXhmHq56Ig6qa6K7hE7bWStXDOmXj3w/EPD3tAWO+SbJxlFb9XpB9bK6wGLYSZf0U0Nnd79l2aZ+lznjcpNqn7Yymyd53PvtMivHiq8wAV7XmK/yrpqkX9/fIuaVxh2fOvwOundvUqefLNFSU3UamxvOuUyTB9nAdPfjW2QMw6slbc+aZW/m1a4V1QvLNq+W/D2UYVkFLz9MUEdwTWYp+rvAf3FOQ1y/LBaefGDVvlFQG8tZdTkLuQ5qRGgjFJGU6t8DjLOm4yWMuQLmRjSf9u8MS/OmipRQ8nV1eG9N3io/fSMBtWLFiWtu+5QLf90XoMajsbhl9FShnzzJKP6BSBIxvU2QYVEPazKF1qZjZ61U0bUFnwB0Oki5jgfcwj9X/iJut3KVUbDVqCDR7FbO0XJpZ+xibiql5j+1Z32HkU6QaKqZHT3GrUR/h9mdX7h0fVkQcjG95TRqDuAf0+VAGWUMppqBbSceZ5k1OWQLzbGvuCwOnn30/DeG4gwHmwQFxyFhmcxpAshamkTtbjCL1ylDPmWi4xqBmE9U4WqeqGV2RCQkYNqZNW6djWUXl8ramHL4i/a5NbnmuTVj7b1furFTq2tIs1t0vHpy/Wb2mX224UXWJWrjGqp275bVafFQGGb3mO0Agu5Fn7c1mUx2rVj6uXcQ+pk6arOX1AKii1e0H51AV72qtXXmfQcYP+5Ok3sg4qFaHqLqO+fUi9njq6TFavbOvYlRR0bO7JWPl7VeZgekvwPZzWoVfneDfW9eVFGLT9smJxdApRRyqjdGpVuanmSUVdDvujF/N/nNcjA3thzMPjLMlceXy8XHFqnvhhTVyOyU+/wzbLPHF0rE4+vl03NohbQ4MHnl9FShnzLTUaD9rMsdFdErcxGz9leA7eurMZilta2dum/fbWSUgjqfz6+bTU34jDh2Hr1t/Wb29WXgfp0r5JeParUS0ehBVblKqNg7/0cKCQeXzAC057dOn8OFAuE/jihUXbvV91l30/cV78ev1X4CsmljrV+IYwSV+8XmPDSgJiGraaHWOO3DOxVJes2bV3AhAO/BZ8g/Whlm/z6oW1zSSmj6T6PmHsRBCijlNEiqkvmT82TjLoa8v32kXVy2dH1suyr4N4bvdihsU7UpwfHH1YX+uUWva8hHsQzXmqW/XerVtsGRQ1FFyM2lS6jUSuz8eWe4bvWyAvvt3R8JhLb+/xobL3s1re60xxBxAsvD5uaRO56cds2U5gbefqoOrUDQNjnIouJWZ7mjOpG65oT6+WkEbUdvcWbtrSrRUW4ByCAOCCG/35JowwdUC1PL+q8ZZbuwfT2VIY1iLpXdEDv8J5K77XojcV87MP3rFGfLW1r3/ri8eCCZtXT6T3wMnjp0fUyYtdq6dawdbsvvHi8vLhVpszd9lv8ZWPPaOYfX5VdQMooZbSc7oBykdG4Q776YYqFNEG9N7oXBjKDbWAwLFhIQjAPDfMZ8YWan961uWMPS8poZ1HRvW9Y5FXMMH2xK7O996peWW2yR6bu8cNLRdh0jHKX0XJq5+L8FspoHGq8JjEClFHKaGKVLYGMyk1Gix3yPe+QOsEQ/Kq12+aZebHr4XlsZaO/1BImIXp4fv1mkd88vPVzh4V6c735FCM25dIzGmcBk8kCl7DbRs8PxecoTRYrRcWumJjlsWc0geYn01lQRjMdHhaOMkoZLae7oNJl9PeXNaoh3ZkBq231go36ms6bbwdJCIYZ/+ncBtmpT7VMe75J9abhiBIaXZeKEZs8yaie57vw41b5+zs7b+tT7NZOJiuz9RzQz75uk4lTOn8hSK8S/8zz9SCUAZ+KvPOFJpk2v/Pw7pSJ3dSwPntGy6nFM/8tlFFzVjwzBQKUUcpoCtXOWZblJqPFDPlibuHVJ9bLhi1dv3+NYdpfXtAgIwbVyIOvNsvkOdu2hQkSx5+d1SAnDK+VeX9rkV89uG1vy0qXUXxB6fsn16s5ffiS0czXtm54ftboOpl4Qp34N70vdWW2FtZe3TtvZo54/r8XNWydS/oevtyzVYx1T+vbn7bK/5qx7Ws+use8qaVd/uPxLTL/va77jxbzAsGeUWdNmLOEKaPO0DJhGwQoo5RRG/UoK2mUi4zGGfL9zYWNctieNV1WASM2uocNq3QLHdhvFAJ84O5bV+dGHWFzR4sRmzz1jIKHd2/Y91dgN4Ktn2NsrKvqtFrd1spsPbUCeS/9sk2tkN97YLX6njn+2buaXi84w76VX6/futoaWxrtOaBaamsqdzV9VD2uhL9TRishyjn+jZRRymiO9etEhQAAIABJREFUq2+XoudJRm0O+epN0yGT//botq1+NKCj9q6RI/eulZqAPfKxOh5f4lm4rFWt4F3+ZZsansfnDv3HPjtVy6C+1Wr+KBbO4EtEs97s+jnEcpZRSOYPTq2XI/aqkZ6NW4V97cZ2eeadzvt42lqZjfTxlSzsOdl/+yr1tSz0wGKLIvTOYsqA99CrrQ/YrVqtzMY68dUb2mX2oha58ZnwL0MVEzP2jOav1aSM5i9mFVViyihltJwqfJ5ktNghX4hg94YqJYD+4xfnNshx+9Wq7V3837+Oim8xElLpw/RRLCvl75TR/EWaMpq/mFVUiSmjlNFyqvB5klFwNx3y1eJaVdX1G9dYmAQ5wDDsH2c1yZy3u/ZUFooxZTSYzu3PN8kdz3deBFRO90opv4UyWgq9dK6ljKbDnbkaEqCMUkYNq0ouTsubjJoO+Z4wrFbweUAM0d70TJPadF4fulf0reXhn/6kjBZffSmj4cwoo8XXp7SvoIymHQHmX5AAZZQyWk63SN5ktJzYx/0teVvAFPd3ltN1lNH8RZMymr+YVVSJKaOU0XKq8JTR/EWTMpq/mFFG8xczymj+YlZRJaaMUkbLqcJTRvMXTcpo/mJGGc1fzCij+YtZRZWYMkoZLacKTxnNXzQpo/mLGWU0fzGjjOYvZhVVYsooZbScKjxlNH/RpIzmL2aU0fzFjDKav5hVVIkpo5TRcqrwlNH8RZMymr+YUUbzFzPKaP5iVlElpoxSRsupwlNG8xdNymj+YkYZzV/MKKP5i1lFlZgyShktpwpPGc1fNCmj+YsZZTR/MaOM5i9mFVViyihltJwqPGU0f9GkjOYvZpTR/MWMMpq/mFVUiSmjlNFyqvCU0fxFkzKav5hRRvMXM8po/mJWUSWmjFJGy6nCU0bzF03KaP5iRhnNX8woo/mLWUWVmDJKGS2nCk8ZzV80KaP5ixllNH8xo4zmL2YVVWLKKGW0nCo8ZTR/0aSM5i9mlNH8xYwymr+YVVSJKaOU0XKq8JTR/EWTMpq/mFFG8xczymj+YlZRJaaMUkbLqcJTRvMXTcpo/mJGGc1fzCij+YtZRZWYMkoZLacKTxnNXzQpo/mLGWU0fzGjjOYvZhVVYsooZbScKjxlNH/RpIzmL2aU0fzFjDKav5hVVIkpo5TRcqrwlNH8RZMymr+YUUbzFzPKaP5iVlElpoxSRsupwlNG8xdNymj+YkYZzV/MKKP5i1lFlZgyShktpwpPGc1fNCmj+YsZZTR/MaOM5i9mFVViyihltJwqPGU0f9GkjOYvZpTR/MWMMpq/mFVUiSmjlNFyqvCU0fxFkzKav5hRRvMXM8po/mJWUSWmjFJGy6nCU0bzF03KaP5iRhnNX8woo/mLWUWVmDJKGS2nCk8ZzV80KaP5ixllNH8xo4zmL2YVVWLKKGW0nCo8ZTR/0aSM5i9mlNH8xYwymr+YVVSJKaOU0XKq8JTR/EWTMpq/mFFG8xczymj+YlZRJaaMUkbLqcJTRvMXTcpo/mJGGc1fzCij+YtZRZWYMkoZLacKTxnNXzQpo/mLGWU0fzGjjOYvZhVVYsooZbScKjxlNH/RpIzmL2aU0fzFjDKav5hVVIkpo5TRcqrwlNH8RZMymr+YUUbzFzPKaP5iVlElpoxSRsupwlNG8xdNymj+YkYZzV/MKKP5i1lFlZgyShktpwpPGc1fNCmj+YsZZTR/MaOM5i9mFVViyihltJwqPGU0f9GkjOYvZpTR/MWMMpq/mFVUiSmjlNFyqvCU0fxFkzKav5hRRvMXM8po/mJWUSWmjFJGy6nCU0bzF03KaP5iRhnNX8woo/mLWUWVmDJKGS2nCk8ZzV80KaP5ixllNH8xo4zmL2YVVWLKKGW0nCo8ZTR/0aSM5i9mlNH8xYwymr+YVVSJKaOU0XKq8JTR/EWTMpq/mFFG8xczymj+YlZRJaaMUkbLqcJTRvMXTcpo/mJGGc1fzCij+YtZRZWYMkoZLacKTxnNXzQpo/mLGWU0fzGjjKYQs7a2NnnjjTdk9uzZ8tVXX0lVVZX0799fzjjjDNlrr73Uv0cdixYtkmnTpgWe1rt3b5k0aZL06tUrKpnM/50yShnNfCUtooCU0SJgZeRUymhGAlFEMSijRcDKyKmU0RQC8cwzz8isWbOULB5wwAGi5XTz5s1y4YUXyqhRoyJL9eqrr8p9990nQ4cO7SKd3bt3l5NOOkm6desWmU7WT6CMUkazXkeLKR9ltBha2TiXMpqNOBRTCspoMbSycS5lNOE4oCd08uTJ0rNnT5k4caL06NFDlQD//eabbxaI5FVXXRUpkuhVnTdvnkpj0KBBCf+K5LKjjFJGk6tt7nOijLpnbDsHyqhtou7To4y6Z2w7B8qobaIR6b399ttyxx13yMknn6x6L73H/fffLwsXLpQrr7xSdt9994IpzZgxQxYvXizXXnut7Ljjjgn/iuSyo4xSRpOrbe5zooy6Z2w7B8qobaLu06OMumdsOwfKqG2iEemhR/Opp56Syy67TEaMGNHp7Pnz58sjjzwS+Dfvie3t7TJ9+nRZvnx52cwNDcNGGaWMJnyLOs2OMuoUr5PEKaNOsDpNlDLqFK+TxCmjTrCGJ1pIRvWipLPOOkuOPvro0EQwt3Tq1KmyZs0awWKlTz75RFpaWtTc0VNPPVVGjx4t1dXVCf8yN9lRRimjbmpWOqlSRtPhXkqulNFS6KVzLWU0He6l5EoZLYVejGtNZPSUU07pMoTvzWr9+vVq3unKlSuVgA4ePFjWrl2rekpbW1vVFIAxY8YYrcqP8RMSvYQyShlNtMI5zowy6hiwg+Qpow6gOk6SMuoYsIPkKaMOoBZK0oaMYvU9ekMhpfvuu29HL+iKFSvk1ltvlebmZrnmmmtk4MCBRr/uww8/VBKbxePnjw+UrzbWZLFoqZfphgs+Tb0MQQX43XM7yvurGjJZtrQL9etxn0vf7tm71+5Y0EdeWto9bTyZzP9Hx30pe/fbkrmyPfbO9vLoO9tlrlxZKNDlh6yWI3bfmIWidCrDSx93lzte7ZO5cmWhQGcMWyenD1ubhaJ0KsOuu+6qFpbbPKraMdky5cNERqOG6ePKbth1WMmf1WPSnxtk1brofVezWn6X5brnms0uk4+d9r/MrJe3PyuPaSKxIYRceP23t0i/7VJvhrqU7k/P1smz7/GlLyhs//vMJhm2c5vtqlByevf+tVbuXVBbcjrlmMD3jm+W4/fJ3ksf7jHcazy6Ehh/cIuMP6glc2iwRWbFyajpAqZC0dLzTqOG+jMX8ZACcZg+PFJzfrZ1W7CsHT+evlkWLsvegyALnDhMn4UoFFcGDtMXxysLZ3OYPgtRKK4MHKYvjlfJZ+utnTCnE8LoPUy3doK0zpw5Uy6//HIZPnx4pzTmzp0rTzzxROSK/JJ/SEIJUEYpowlVtUSyoYwmgtlqJpRRqzgTSYwymghmq5lQRq3ijE4MK+BvuOEGNc8Tm9vvsMMO6qKwTe8x/xPzORsbGzsS/+yzz+Smm26SIUOGyKWXXio1NVuH1zZs2CBTpkxRi5muvvpqGTBgQHSBMn4GZZQymvEqWlTxKKNF4crEyZTRTIShqEJQRovClYmTKaMphMH7OdCDDz5Ympqa5M0331QLkryfA9XiigVL2Ny+b9++qrSY+jpnzhx5+umnpV+/furzoThnwYIF8s0333A1fQoxTSNLDtOnQb20PCmjpfFL42rKaBrUS8uTMloavzSupoymQB0yiS8tYfN79IhWVVVJ//795YwzzpC99tqrY0umdevWqZ5OiCa+yoQ9RfWhv2ePBVF6ARJkFUP/I0eOLIttnfBb2TPKntEUblFnWVJGnaF1ljBl1BlaZwlTRp2hdZYwZdQZWiZsgwBllDJqox5lJQ3KaFYiYV4Oyqg5q6ycSRnNSiTMy0EZNWfFM1MgQBmljKZQ7ZxlSRl1htZZwpRRZ2idJUwZdYbWWcKUUWdombANApRRyqiNepSVNCijWYmEeTkoo+assnImZTQrkTAvB2XUnBXPTIEAZZQymkK1c5YlZdQZWmcJU0adoXWWMGXUGVpnCVNGnaFlwjYIUEYpozbqUVbSoIxmJRLm5aCMmrPKypmU0axEwrwclFFzVjwzBQKUUcpoCtXOWZaUUWdonSVMGXWG1lnClFFnaJ0lTBl1hpYJ2yBAGaWM2qhHWUmDMpqVSJiXgzJqziorZ1JGsxIJ83JQRs1Z8cwUCFBGKaMpVDtnWVJGnaF1ljBl1BlaZwlTRp2hdZYwZdQZWiZsgwBllDJqox5lJQ3KaFYiYV4Oyqg5q6ycSRnNSiTMy0EZNWfFM1MgQBmljKZQ7ZxlSRl1htZZwpRRZ2idJUwZdYbWWcKUUWdombANApRRyqiNepSVNCijWYmEeTkoo+assnImZTQrkTAvB2XUnBXPTIEAZZQymkK1c5YlZdQZWmcJU0adoXWWMGXUGVpnCVNGnaFlwjYIUEYpozbqUVbSoIxmJRLm5aCMmrPKypmU0axEwrwclFFzVjwzBQKUUcpoCtXOWZaUUWdonSVMGXWG1lnClFFnaJ0lTBl1hpYJ2yBAGaWM2qhHWUmDMpqVSJiXgzJqziorZ1JGsxIJ83JQRs1Z8cwUCFBGKaMpVDtnWVJGnaF1ljBl1BlaZwlTRp2hdZYwZdQZWiZsgwBllDJqox5lJQ3KaFYiYV4Oyqg5q6ycSRnNSiTMy0EZNWfFM1MgQBmljKZQ7ZxlSRl1htZZwpRRZ2idJUwZdYbWWcKUUWdombANApRRyqiNepSVNCijWYmEeTkoo+assnImZTQrkTAvB2XUnBXPTIEAZZQymkK1c5YlZdQZWmcJU0adoXWWMGXUGVpnCVNGnaFlwjYIUEYpozbqUVbSoIxmJRLm5aCMmrPKypmU0axEwrwclFFzVjwzBQKUUcpoCtXOWZaUUWdonSVMGXWG1lnClFFnaJ0lTBl1hpYJ2yBAGaWM2qhHWUmDMpqVSJiXgzJqziorZ1JGsxIJ83JQRs1Z8cwUCFBGKaMpVDtnWVJGnaF1ljBl1BlaZwlTRp2hdZYwZdQZWiZsgwBllDJqox5lJQ3KaFYiYV4Oyqg5q6ycSRnNSiTMy0EZNWfFM1MgQBmljKZQ7ZxlSRl1htZZwpRRZ2idJUwZdYbWWcKUUWdombANApRRyqiNepSVNCijWYmEeTkoo+assnImZTQrkTAvB2XUnBXPTIEAZZQymkK1c5YlZdQZWmcJU0adoXWWMGXUGVpnCVNGnaFlwjYIUEYpozbqUVbSoIxmJRLm5aCMmrPKypmU0axEwrwclFFzVjwzBQKUUcpoCtXOWZaUUWdonSVMGXWG1lnClFFnaJ0lTBl1hpYJ2yBAGaWM2qhHWUmDMpqVSJiXgzJqziorZ1JGsxIJ83JQRs1Z8cwUCFBGKaMpVDtnWVJGnaF1ljBl1BlaZwlTRp2hdZYwZdQZWiZsgwBllDJqox5lJQ3KaFYiYV4Oyqg5q6ycSRnNSiTMy0EZNWfFM1MgQBmljKZQ7ZxlSRl1htZZwpRRZ2idJUwZdYbWWcKUUWdombANApRRyqiNepSVNCijWYmEeTkoo+assnImZTQrkTAvB2XUnBXPTIEAZZQymkK1c5YlZdQZWmcJU0adoXWWMGXUGVpnCVNGnaFlwjYIUEYpozbqUVbSoIxmJRLm5aCMmrPKypmU0axEwrwclFFzVjwzBQKUUcpoCtXOWZaUUWdonSVMGXWG1lnClFFnaJ0lTBl1hpYJ2yBAGaWM2qhHWUmDMpqVSJiXgzJqziorZ1JGsxIJ83JQRs1Z8cwUCFBGKaMpVDtnWVJGnaF1ljBl1BlaZwlTRp2hdZYwZdQZWiZsgwBllDJqox5lJQ3KaFYiYV4Oyqg5q6ycSRnNSiTMy0EZNWfFM1MgQBmljKZQ7ZxlSRl1htZZwpRRZ2idJUwZdYbWWcKUUWdombANApRRyqiNepSVNCijWYmEeTkoo+assnImZTQrkTAvB2XUnBXPTIEAZZQymkK1c5YlZdQZWmcJU0adoXWWMGXUGVpnCVNGnaFlwjYIUEYpozbqUVbSoIxmJRLm5aCMmrPKypmU0axEwrwclFFzVjwzBQKUUcpoCtXOWZaUUWdonSVMGXWG1lnClFFnaJ0lTBl1hpYJ2yBAGaWM2qhHWUmDMpqVSJiXgzJqziorZ1JGsxIJ83JQRs1Z8cwUCFBGKaMpVDtnWVJGnaF1ljBl1BlaZwlTRp2hdZYwZdQZWiZsgwBllDJqox5lJQ3KaFYiYV4Oyqg5q6ycSRnNSiTMy0EZNWfFM1MgQBmljKZQ7ZxlSRl1htZZwpRRZ2idJUwZdYbWWcKUUWdombANApRRyqiNepSVNCijWYmEeTkoo+assnImZTQrkTAvB2XUnBXPTIEAZZQymkK1c5YlZdQZWmcJU0adoXWWMGXUGVpnCVNGnaFlwjYIUEYpozbqUVbSoIxmJRLm5aCMmrPKypmU0axEwrwclFFzVjwzBQKUUcpoCtXOWZaUUWdonSVMGXWG1lnClFFnaJ0lTBl1hpYJ2yBAGaWM2qhHWUmDMpqVSJiXgzJqziorZ1JGsxIJ83JQRs1Z8cwUCFBGKaMpVDtnWVJGnaF1ljBl1BlaZwlTRp2hdZYwZdQZWiZsgwBllDJqox5lJQ3KaFYiYV4Oyqg5q6ycSRnNSiTMy0EZNWfFM1MgQBmljKZQ7ZxlSRl1htZZwpRRZ2idJUwZdYbWWcKUUWdombANApRRyqiNepSVNCijWYmEeTkoo+assnImZTQrkTAvB2XUnBXPTIEAZZQymkK1c5YlZdQZWmcJU0adoXWWMGXUGVpnCVNGLaFdvXq1zJo1SxYtWiTNzc3SrVs3GTlypIwbN04aGxsjc2lra5M33nhDZs+eLV999ZU6v3fv3nLUUUep/9XU1HRKA/lMmzYtMF1cN2nSJOnVq1dkvlk/gTJKGc16HS2mfJTRYmhl41zKaDbiUEwpKKPF0MrGuZRRC3FYs2aN3HzzzUoi9957bxk8eLC8//77snTpUvXPEyZMUHIadrS2tsqDDz4or776qvTp00f2339/deqbb74pSPuggw6SCy64oJOQ4tz77rtPhg4d2kU6u3fvLieddFLBPC387ESSoIxSRhOpaAllQhlNCLTFbCijFmEmlBRlNCHQFrOhjFqA+fjjj8tzzz0n559/vhx66KEqxfb2dtXLif9deOGFSijDjiVLlsgtt9wiu+++u1x22WUdPakbNmyQKVOmKMmdOHGiDBo0qCMJpDtv3rwu/93Cz8lUEpRRymimKmSJhaGMlggwhcspoylALzFLymiJAFO4nDJaIvSmpiaZOnWqYJj+uuuuU0Pr+vj888/lxhtvlD322EMuvfRSqaqqCswNYvn000+rc0aMGNHpnKeeekoJLSTV+7cZM2bI4sWL5dprr5Udd9yxxF+R3cspo5TR7NbO4ktGGS2eWdpXUEbTjkDx+VNGi2eW9hWU0RIj8M0338j111+vJPSKK67oND90/fr1MnnyZMGwuf9v3mwxnL927VrZc8891bneAzKKXldcjyF5HOh1nT59uixfvrxs5oaGhYEyShkt8RbN1OWU0UyFw6gwlFEjTJk6iTKaqXAYFYYyaoQp/KRCMrp582bVa7px40bVg9mzZ8+ictPD9OhRveqqqzrmgOp0MZ8UEvzJJ59IS0uLmjt66qmnyujRo6W6urqovLJ6MmWUMprVuhmnXJTRONTSvYYymi7/OLlTRuNQS/caymiJ/E1kFNJY7Op2LGrCAqWFCxfKxRdf3GmIXve4rly5UgkoFkmhZxU9pbju5JNPljFjxoROCyjxJyd6OWWUMppohXOcGWXUMWAHyVNGHUB1nCRl1DFgB8lTRkuE6kJGMQw/Z84cNVf02GOPldNOO62TWGIbKPSGQkr33Xffjl7QFStWyK233qq2lrrmmmtk4MCBRr/us88+MzovjZN+dN928uX68ujltc1v2ne+sZ2klfT+9cke8u7ntVbSKrdEfnfBOtmxZ1vmftZN87vJ84vrM1euLBToZ2M3yH4DW7JQlE5leOCNRnnwjYbMlSsLBbr66E1yzJ5NWShKpzLgHsO9xqMrgXNHbZHzRm3OHBqMPvunT5ZayKp2WJ7lw0RGixmmRxFffvlleeSRR9Q+pf4tnaKKD4HFPFP/gqdC12HOalaPnz68g3y5ofMeq1kta9LluuXbq5LO0ii/f5vdW95bWWd0bqWd9Nuzv5Yde7Rm7mdP/ct28sJH0fshZ67gCRTof45ZI/sMaE4gp+KyeHhRd3lkUY/iLqqQs684fJ0ctUf2xAb3GO41Hl0JnDVig5w9YmPm0PTv3z//Mmq6gMlLHxvf33PPPTJs2DAZP368NDQU9+arN8M/5ZRT1F6jeT84TB8ewTk/y+aD6MfTN8vCZdkTrizcCxymz0IUiisDh+mL45WFszlMn4UoFFcGDtMXx6vL2XprJ+wFinmhcbZ20om+9dZbSkR33XVX1bMZtlH+/PnzZebMmXL55ZfL8OHDO5Vp7ty58sQTTxTVM1oiAqeXU0Ypo04rWMKJU0YTBm4hO8qoBYgJJ0EZTRi4hewooxYg6n1CvQuHCm16j9Xw+LxnXd22ocyPP/5YzffEPM+oLzZhjudNN90kQ4YMUXuT6k+F6tX3WMx09dVXy4ABAyz8unSToIxSRtOtgXZzp4za5ZlEapTRJCjbzYMyapdnEqlRRi1Q9n4OFAuKsMk9NqTHJ0H9nwNdtmyZ+qoSNqrX2zVhFTy+wASpPOGEE6RHj67Dr/X19epToxBYvcAJG+X369dPRo0aJVjUtGDBAsEcVq6mtxDUHCTBYfocBMlXRMpo/mJGGc1fzCij+YsZZdRSzNAbic+CYs4mVrNjiB0LkMaNG9dpI3x8lQkyil5L/elPPc+zUFEw/O/dHgryifml6JXFFAEcffv2FcwVRb5hX3uy9HMTS4Y9o+wZTayyJZARZTQByJazoIxaBppAcpTRBCBbzoIyahkok7NLgDJKGbVbo9JNjTKaLv84uVNG41BL9xrKaLr84+ROGY1DjdckRoAyShlNrLIlkBFlNAHIlrOgjFoGmkBylNEEIFvOgjJqGSiTs0uAMkoZtVuj0k2NMpou/zi5U0bjUEv3Gspouvzj5E4ZjUON1yRGgDJKGU2ssiWQEWU0AciWs6CMWgaaQHKU0QQgW86CMmoZKJOzS4AyShm1W6PSTY0ymi7/OLlTRuNQS/caymi6/OPkThmNQ43XJEaAMkoZTayyJZARZTQByJazoIxaBppAcpTRBCBbzoIyahkok7NLgDJKGbVbo9JNjTKaLv84uVNG41BL9xrKaLr84+ROGY1DjdckRoAyShlNrLIlkBFlNAHIlrOgjFoGmkBylNEEIFvOgjJqGSiTs0uAMkoZtVuj0k2NMpou/zi5U0bjUEv3Gspouvzj5E4ZjUON1yRGgDJKGU2ssiWQEWU0AciWs6CMWgaaQHKU0QQgW86CMmoZKJOzS4AyShm1W6PSTY0ymi7/OLlTRuNQS/caymi6/OPkThmNQ43XJEaAMkoZTayyJZARZTQByJazoIxaBppAcpTRBCBbzoIyahkok7NLgDJKGbVbo9JNjTKaLv84uVNG41BL9xrKaLr84+ROGY1DjdckRoAyShlNrLIlkBFlNAHIlrOgjFoGmkBylNEEIFvOgjJqGSiTs0uAMkoZtVuj0k2NMpou/zi5U0bjUEv3Gspouvzj5E4ZjUON1yRGgDJKGU2ssiWQEWU0AciWs6CMWgaaQHKU0QQgW86CMmoZKJOzS4AyShm1W6PSTY0ymi7/OLlTRuNQS/caymi6/OPkThmNQ43XJEaAMkoZTayyJZARZTQByJazoIxaBppAcpTRBCBbzoIyahkok7NLgDJKGbVbo9JNjTKaLv84uVNG41BL9xrKaLr84+ROGY1DjdckRoAyShlNrLIlkBFlNAHIlrOgjFoGmkBylNEEIFvOgjJqGSiTs0uAMkoZtVuj0k2NMpou/zi5U0bjUEv3Gspouvzj5E4ZjUON1yRGgDJKGU2ssiWQEWU0AciWs6CMWgaaQHKU0QQgW86CMmoZKJOzS4AyShm1W6PSTY0ymi7/OLlTRuNQS/caymi6/OPkThmNQ43XJEaAMkoZTayyJZARZTQByJazoIxaBppAcpTRBCBbzoIyahkok7NLgDJKGbVbo9JNjTKaLv84uVNG41BL9xrKaLr84+ROGY1DjdckRoAyShlNrLIlkBFlNAHIlrOgjFoGmkBylNEEIFvOgjJqGSiTs0uAMkoZtVuj0k2NMpou/zi5U0bjUEv3Gspouvzj5E4ZjUON1yRGgDJKGU2ssiWQEWU0AciWs6CMWgaaQHKU0QQgW86CMmoZKJOzS4AyShm1W6PSTY0ymi7/OLlTRuNQS/caymi6/OPkThmNQ43XJEaAMkoZTayyJZARZTQByJazoIxaBppAcpTRBCBbzoIyahkok7NLgDJKGbVbo9JNjTKaLv84uVNG41BL9xrKaLr84+ROGY1DjdckRoAyShlNrLIlkBFlNAHIlrOgjFoGmkBylNEEIFvOgjJqGSiTs0uAMkoZtVuj0k2NMpou/zi5U0bjUEv3Gspouvzj5E4ZjUON1yRGgDJKGU2ssiWQEWU0AciWs6CMWgaaQHKU0QQgW86CMmoZKJOzS4AyShm1W6PSTY0ymi7/OLlTRuNQS/caymi6/OPkThmNQ43XJEaAMkoZTayyJZARZTQByJazoIxaBppAcpTRBCBbzoIyahkok7NLgDJKGbVbo9JNjTKaLv84uVNG41BL9xrKaLr84+ROGY1DjdckRoAyShlNrLIlkBFlNAHIlrOgjFoGmkBylNEEIFvOgjJqGSiTs0uAMkoZtVuj0k2NMpou/ziilSWtAAAY70lEQVS5U0bjUEv3Gspouvzj5E4ZjUON1yRGgDJKGU2ssiWQEWU0AciWs6CMWgaaQHKU0QQgW86CMmoZKJOzS4AyShm1W6PSTY0ymi7/OLlTRuNQS/caymi6/OPkThmNQ43XJEaAMkoZTayyJZARZTQByJazoIxaBppAcpTRBCBbzoIyahkok7NLgDJKGbVbo9JNjTKaLv84uVNG41BL9xrKaLr84+ROGY1DjdckRoAyShlNrLIlkBFlNAHIlrOgjFoGmkBylNEEIFvOgjJqGSiTs0uAMkoZtVuj0k2NMpou/zi5U0bjUEv3Gspouvzj5E4ZjUON1yRGgDJKGU2ssiWQEWU0AciWs6CMWgaaQHKU0QQgW86CMmoZKJOzS4AyShm1W6PSTY0ymi7/OLlTRuNQS/caymi6/OPkThmNQ43XJEaAMkoZTayyJZARZTQByJazoIxaBppAcpTRBCBbzoIyahkok7NLgDJKGbVbo9JNjTKaLv84uVNG41BL9xrKaLr84+ROGY1DjdckRoAyShlNrLIlkBFlNAHIlrOgjFoGmkBylNEEIFvOgjJqGSiTs0uAMkoZtVuj0k2NMpou/zi5U0bjUEv3Gspouvzj5E4ZjUON1yRGgDJKGU2ssiWQEWU0AciWs6CMWgaaQHKU0QQgW86CMmoZKJOzS4AyShm1W6PSTY0ymi7/OLlTRuNQS/caymi6/OPkThmNQ43XJEaAMkoZTayyJZARZTQByJazoIxaBppAcpTRBCBbzoIyahkok7NLgDJKGbVbo9JNjTKaLv84uVNG41BL9xrKaLr84+ROGY1DjdckRoAyShlNrLIlkBFlNAHIlrOgjFoGmkBylNEEIFvOgjJqGSiTs0uAMkoZtVuj0k2NMpou/zi5U0bjUEv3Gspouvzj5E4ZjUON1yRGgDJKGU2ssiWQEWU0AciWs6CMWgaaQHKU0QQgW86CMmoZKJOzS4AyShm1W6PSTY0ymi7/OLlTRuNQS/caymi6/OPkThmNQy0D12zevFmeeuopee2112Tjxo1SV1cn++yzj5x55pnSp0+fDJTQThEoo5RROzUpG6lQRrMRh2JKQRkthlY2zqWMZiMOxZSCMloMrYycCxG9/fbb5aOPPpLddttNhg8fLsuWLZP33ntPevXqJVdddZXssMMOGSltacWgjFJGS6tB2bqaMpqteJiUhjJqQilb51BGsxUPk9JQRk0oZeycv/71r3LPPffIscceK+PGjZOqqipVQvSS3nvvvXLMMceo/14OB2WUMloO9Vj/Bspo/qJJGc1fzCij+YsZZTR/MZMZM2bIO++8IxMnTpRBgwZ1/IL169fL5MmTpbGxUf0N/5/3gzJKGc17HfaWnzKav2hSRvMXM8po/mJGGc1ZzDBEP3XqVFmzZo1MmjRJDcvro7m5WW677TZZtWpVl7/l7Gd2FJcyShnNa90NKjdlNH/RpIzmL2aU0fzFjDKas5gVklH8lDvvvFMWL14s11xzjQwcODBnv65rcSmjlNHcV2LPD6CM5i+alNH8xYwymr+YUUZzFjMTGcVCJv8Qfs5+Zkdxx/zrhrwW3Xm55/ysh/M84mTw4+mbZeGy1jiXlv01lNH8hZgymr+YUUbzFzPKaM5i5kJGH3300cxSmLV8v8yWLe2Cnbrbu2kXITB/xiw8LEcMWCLb12/OXNwYs/CQDO+zQnbtuSZzMXvpi8Gytqlb5sqVhQLt1nO1DOvzeRaK0qkM76weKMvXl8/WizYBb1+/SY4YsNRmklbS2nvvvQX/s3lUtbe3t9tMMI20TGS02GH6n/zkJ7Ju3bo0fg7zJAESIAESIAESIIFMEvj7v/97ymhQZCptAVMmaycLRQIkQAIkQAIkQAIxCJRFzyh+t97a6corr5Tdd9+9A0U5bu0UI868hARIgARIgARIgAQySaBsZHTRokUyffp0GT16tFxwwQVSU1OjgJfjpveZrEksFAmQAAmQAAmQAAnEIFA2Mur9HCh6Rvfff39Zvny52gh/++23L6vPgcaIMy8hARIgARIgARIggUwSKBsZBd0tW7bIU089Jfg06MaNG6Wurk722WcfOfPMM6VPH67Wy2QNZKFIgARIgARIgAQqmkBZyWhFR5I/ngRIgARIgARIgARySIAymsOgscgkQAIkQAIkQAIkUC4EKKPlEkn+DhIgARIgARIgARLIIQHKaA6DxiKTAAmQAAmQAAmQQLkQoIyWSyT5O0iABEiABEiABEgghwQoozkMWtJFbm5ultmzZ8vLL7+sdinYc8895Tvf+Y7U19cbFQVbbN1yyy0yaNAgueyyy9QuBzyyQ4DxyU4sWBISIAESqEQClNEcRh1iiC2sIHYjRoxw/gsef/xxefbZZ6V3794yZMgQGTx4sBxxxBHG+X7++ecyZcoU9S3b888/v+ODBP4EPv74Y7n11lulW7ducvXVV3fZjgtSfPvtt8sHH3yg0jn00EONy1BpJ37zzTdy/fXXq5hdccUV0tjYGIrAND6VxlD/Xs1yzZo1qs6h7lVVVYXimDdvnjz66KOK+cSJE9VLGI90COi20p872pihQ4fKySefLDvttJPTwun6g72wcS+i/fQfxdyvYYVN+rngFJph4kuWLFEdHTvvvHPBdu7VV1+Ve++9t8v9iy80ghs+mrNu3Tp1X6PNPPLII9X/wjpOVq1aJU8//bS89957smnTJqmurpYdd9xRTjzxRBk1apT6dx7FEaCMFscrE2cn2eigAZ06daqsXr1arr32Wunbt68zBu3t7aphwE1++OGHy7nnntvpof/KK6/I/fffL3vttZdMmDCBPawFImHj4eYs0DlL2CujvXr1Kngf4MF08803yyeffEIZzUCcdVsJ8YRk6OOrr76SZcuWqRfjiy66yOlLvbf+4IMsEFLIsPewcb8m+VzIQGhVEdBBgQ4MxBKfAkdnif/AObfddpt89NFH6rmx7777qlNwDf77hg0bZMCAAbLLLrtIW1uboFPk66+/lj322EOd74/VG2+8ocS2tbVVvWjimdjS0iIffvihQG4POuigTl+BzAqrrJeDMpr1CAWUL8lGx0YjWQxiPMwhvytWrFBTATAlAAd6pfCQx9+vuuoq570ZxZQ5i+cmHbcsMrBVJs1y7dq1ghem008/XY499tjA5PHFt2nTpqm/oVeFPaO2ohAvnUJtJaTinnvukYEDB6o2xS8d8XLsepVXRvFX9MaedNJJnV60bdyvST4XbLGxkc78+fPlkUcekeOPP17GjRvXJUmM/Nx4441qpE3HGQKK0bovvvhCieOBBx7YEQ9I5pNPPinPPfecHHfccSpNPRKCHlGkBfm8/PLLlbDqAx/dufvuu+Xtt9/myF2MwFJGY0BL+5KgRufOO+9UQwb+hx/e/nDT4UtUl1xySUfRccO98MIL8vzzzwsaQjw4MeSPGw+fT8URNMTlH3rEzYyGAMMlSBNviaeccoqMHDmy4wYOK0MYx8WLF6s3Vj300tDQIA8++KCas3rqqaeqoRB9YHgFD3/kiQZeH7pHFxI7adIkQY9WJR3FPNyKjU8lccRv1SzxMEPPR48ePQKHBFH/cR+iBwb3AR5c/vtRD+/hgYUeGwgQ7hXcd96pFPp+xujAiy++qHpxxo4dKyeccILCDzHG9BnUf6TTvXt31SOD+wD3iz4gz+ixeeKJJ+TTTz9VMh10j+J8/A1TYDDFYOXKlQXPzUsdKCRouo1AGwZJ2XXXXTt+FpiBL5jhQK8ZYoQeVi9bE166/mDoFnUE0uIfri90v/q/LOiPtW4D/TFJahpX2nUBvdyTJ0+W7bbbLvClQk+b8T4j8JVGvIgccsghgdNucH9BOiGhGBHs2bOn+pl6ytoZZ5wR+EL62WefyU033aTqCzpTuD7CvHZQRs1ZZebMUmUUDeJ9990nr7/+uprHiTlMS5culffff189qNAwY0gLb5R4sGJ+KhpAvHnigYneSvy7nuOJhUwHHHCA4vPmm2+qh7dXGouVHTwUcdOjEcGnXPGQQG8pbnAMm3gf2pTR4GpJGbV3u2qWGGKFkEIOg4YE9YNI95bgpcoro/p+QclGjx6tevchpX/729/U8KK3bkNG33rrrY65ZxBg9MYeffTRaggRowSYOqPvX6SB9HU6upcPL5sQUdwzei6bvkfRQzdmzJiOl0bdU4gHb6H72R5Z9ykVklG0M9OnT1cC7o2T5rDDDjsoDngBAbOmpia5+OKLO4b0TXl578WDDz5YHnroITW86x0CDrtfMRKEefJYZDhs2DD1go46g3/Xw8iQanQGoL6gPUQd2W233VRd8E5NcE87nRz0SyA6YyD53hcGPYyPexPrEMAPx4wZM2ThwoWdhu29pUfdAFPEXj/vEH88h/Dycs0116gedf+BsuC+R88p7k3KqHmdoIyas8rMmaXKKOZeokE877zzVG+KHoJ47bXX1FyYY445pmO4I6yR1MMcmHOFBgByikMPs6NHUs8xLVZGkQ4mk+PNFI0BHqxI97vf/a5ACLwHZZQy6vrG9N4D6J284447ZP/99+/So4IXKMgfeqTwoucfqcAIAqQRw4JaWPHQmzlzprz00kudHoyQUTwsIa1YMKUfanjY4R6FHF144YVKMHHo+dZoG/DfcV9jqgukFXKJe1SLiRYczGvVUq0ftOgRxX3bv39/lS56nZBGbW1tpx4i18xtpV9IRnXvF8ThuuuuU3z0MCziM378+A7umgPaObyso92DmJjw8tYf9Jah5xk9c96XgaB2Vr+UY0QI4qolKyjW4FWpw/T47Xp6DGQf94s+9LMH8cR9ibjpug5BLWYaDerLn/70JzWvtBJH22zdk2HpUEZdE3aQfikyqidzY4smNKpaIlFM3SD269evY4ghTEbxUMUbO4QWQx3eA+WbM2dOx8M1jowiPeSBBz8eFkHzrHAOZZQy6uAW65Sk9x7AA+2uu+5S0uJd0KfFBkPkuK8eeOCBwGkzQWXVddg7rKqH6SGL3hcwvOTdcMMNagQDL2fenhf02Pz5z39W0nLWWWd1LAbUcurN2//w1kPW+K1azLTkoq3AAxi9s3lbJRzUVkLmvvzySzW9CC8M3rYF8w/Rk+zvYQMLxAS9XugVg7hCRk14+dtQsIbg44Vev2AHtbN4EcfwM1Zpa5HySxameGj5qmQZ1azAxz+sjrmf3nvAuygXUqlf0vxze5GWd1qa/jumsUFi9Qidfr4hXX0gTQprcS0zZbQ4Xpk4uxQZDbrh/D8Kw/Z6O6AwGQ3bMsWbln64+mU0aI6Tf84n0tE9tegNClpdTxkNr44cprd3q/pZYpgU8828C5n0HDT938LmcEMY8aKmt4QJul+0+BSaA+6VkLBfijJg6o1/PqT3xRND0bjXMdXmmWeekVmzZinpPOyww9QQNXpI0ZuU16NQOwWxxvY9iJn+jbpHOuz3euXElFfQvYg2EC81ergevXX+rdiCJMdfLtQDvRagkmUUXLwjE5jSoHe2gPR7X7DCZBTngyFevnBgihr+m+49DZNR9JpDeNHRo4fpMZJAGS2u1aCMFscrE2fbkFFM9sbcoqADw3oY1kADXUhG0RhjHil6UoMOPWfJL6Po3cF8HO+B+XPeOTh6WAznYJgeD3GsXtTbcuhr2TMaXCUpo/ZuVT9LiAOmkOheUDx4sL2Mt7c0SEa9c6yPOuooNVcbPSgYAcCWZUE9o2ELEjF/1Ltgz/9roxbwhQ0LY+HOY489JhjCRA8i5AsjH/6FUfbouk0paGsnyAnmiULkMBTvlW3EDX8DW0i5/8C5eg6hXhwWxSuINaQFMdfD9RhexhCwd19g3W6ip1vP4fWXB3OY9b6llS6jes9RTF1BbzHWQWAPUv3vejqaHh3EvNtCw/T+e1j3vuL+DxPNqPvObW3Pd+qU0YzGD29kuGnQIPp7JmzIqMlm6N4eFP/5xTR8xQ7T6wVW6BlFo4LJ+BjWwop4NB7ehwRllDLq+hYOkglvLwzuDayg9c4j9T/I9ANQL37wvsAVGqYPk9FSe0bxQoieOMhM0EcRUF48rOfOnat6V/O6t29QO6U/noGeL/8LbliPdlQdK8Qr7MVQb1cHOcauCZDaIBn174QSVpZi2uSo35PHv+vFSujIQE8oplxgLnbQlAu8CGDtxKWXXhq6x2zYPVxIYimj8WsOZTQ+O6dXFlrth79hgQQa0uHDh6tymG7thCEIvRLXu7ow7MeENaRhX7QISqdYGdVDWHq1KHqe9Gb4/n3fKKOUUac3omcutVcUvCvnMdT9l7/8pdMKe//9qBc/YL6ZX/70vWTSM1pozijuVcgjNvDGF9L0PWMyZxTlg5xBkrFrhT7wYoi54ejVDRrud82+1PTDBA29ZpjzidEYbzywuAi7eIRt3aPLUwyvQqMUuq1DvUDb7C0P5rVizih64DFPVW+5RxkNrxUQUCwIPPvss9WuF5h+ErSHrJ4zjZE2CGnQVJSgZ6reJsr/HNIloozGv2Mpo/HZOb1Sz0FDD8i3vvWtjptFf7pR73+mv4iEhxAm3nsbUQwjYX4avmiEYR7/3CIMX3hXjOLNEm/nmG+DbSkK9YxiWxn0BuGt3rvSE9fgoYZtTzAXCw1pMTLq7S3A4g30iuLQq/cxFOrdDB8rgiHXeIB6F3R4h0Qrce4Oh+nt3Z5hw6x4WL377rtqUQ8WGXnrn/9Bph9SWH2N3k69pyXqM6QIvTkmMlpoNT3udcgX7mnvanqMKOBe0nslBq2m1xuDY7GM9wtBurcJK/PDtrOxR9p+SmEyirZR713s/bSwbquwsBMc9K4COB8dAIgT9jnWq+5NeBW6F/Vw/YIFC9SP987X17HGCBG24MJCK72ADOKqN3rX05v0b/32t7/dscuCfaLZTlHvOYqhdPwP3IKms3g/LY2/4zzv4jw8h/QCNe9LmN7lBdur+TfLBxn0muLlDR0o3/ve9yJfILJNM9nSUUaT5W2cm35gQOzQIELK8EDDnC5sguzfI1Bv44K/YUgN8yyxYTOGBdGQeie6I21sFI+VoUgbUoq0sV0M5sV4b7JCDan+LBp+FAQWZUSaGNbDwxmSikbdVEa9DXPQ6nndiwDx1A9Mb6OC/NGzg98ATliFX6mrGnXcwABz3ILe/LF4Aj1opvExrrxldmLYPaB7V7DS3N/7GNSrontt8IKGeYD6E4J4sUQ99i7iKzRcrPcZRbkwhIu52SgLevv0Fjb+fUb13qHoKYL44FpvG+J9cYW8Yg4j0sC2QhBovWVO3hYzFRq61kKJHQkwSoQpC+CAF3vsrYz5sniJxws/2h6IBr7UA3mFbOgX/SheUS+G+gUc5fHKKG4jxBpShL+hfcOHSSBcaKtxeL8CpHc4wXoA1Als0efdyL/MbsvAn6P3HMWeq3j2FBr9A3eII56TGN3AMwtCqp8fuK9xT+JDE3q+KTJFBwh2eUFc9WdE8d+9n5jFC6Hedq0SuNv4jZRRGxQdpQFBRKOI/QbxRoYbBSJ22mmnqYeZ9wZBETDx/uGHH1YNFx4aaJCwwAj7EuJG836BCQ8/DGPgAYmbCo0r0sZWTVhMpI+ohhQSjKEtTB7HwxUNIVaoYoGF3nbGVHbwQMUm1GgY0AuDtLwHGhp8bg0S7JVVDJmhlwOrj71fgcKqZ/SQVnLPKBrcsEO/oJjGx1E1z3yyYfeAXq2LF0D/MGqQTOreNYxg/P/t3cFq60AQRNH//+twFwIjAn4FvXnkGLJKp2OOJU1JHo3q2WDZXeuFjOoLGi2q3n79be7i+wlMBaJuSGzf+1zu6bcnMHXC1nqpTfH5PIY0+LZvdWNiXxH3t53MdbNVP/9bEG3D+jaP8vn959euv5nl0DGndV+fK2j/6vXtGNr7fE60C4/vaRzPONAV0q6I9vl2EtIDQQrQz6tjX3OZmyfZeyuodpHgr72ek8SM3ktivS0aB3NtfeC2+dw6CWt8bQxr3HyPs/XoM2nsbIpNx9i2mcar/mfbUiHVaxMQRjcv1QQIECBAgAABAocCwughplYECBAgQIAAAQKbgDC6eakmQIAAAQIECBA4FBBGDzG1IkCAAAECBAgQ2ASE0c1LNQECBAgQIECAwKGAMHqIqRUBAgQIECBAgMAmIIxuXqoJECBAgAABAgQOBYTRQ0ytCBAgQIAAAQIENgFhdPNSTYAAAQIECBAgcCggjB5iakWAAAECBAgQILAJCKObl2oCBAgQIECAAIFDAWH0EFMrAgQIECBAgACBTUAY3bxUEyBAgAABAgQIHAoIo4eYWhEgQIAAAQIECGwCwujmpZoAAQIECBAgQOBQQBg9xNSKAAECBAgQIEBgExBGNy/VBAgQIECAAAEChwLC6CGmVgQIECBAgAABApuAMLp5qSZAgAABAgQIEDgUEEYPMbUiQIAAAQIECBDYBITRzUs1AQIECBAgQIDAoYAweoipFQECBAgQIECAwCYgjG5eqgkQIECAAAECBA4FhNFDTK0IECBAgAABAgQ2AWF081JNgAABAgQIECBwKPADT0Qa+lQrJ78AAAAASUVORK5CYII=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" name="AutoShape 6" descr="data:image/png;base64,iVBORw0KGgoAAAANSUhEUgAAAqMAAAGhCAYAAABVv73+AAAgAElEQVR4Xuy9CbgV1Znv/Z75MCggMjghiCOIIM7zgAPiPGA0DiSKU0hyO+l8N33TSfftDP3d9NfdSSfXiIo4gBHnAScURBE1KlERh6goCCoKKsjMGb/nv+h1qFOnatfatdeqYe9/PU+eqKdqrbV/76pVv1pTVbW3t7cLDxIgARIgARIgARIgARJIgUAVZTQF6sySBEiABEiABEiABEhAEaCMsiKQAAmQAAmQAAmQAAmkRoAymhp6ZkwCJEACJEACJEACJEAZZR0gARIgARIgARIgARJIjQBlNDX0zJgESIAESIAESIAESIAyyjpAAiRAAiRAAiRAAiSQGgHKaGromTEJkAAJkAAJkAAJkABllHWABEiABEiABEiABEggNQKU0dTQM2MSIAESIAESIAESIAHKKOsACZAACZAACZAACZBAagQoo6mhZ8YkQAIkQAIkQAIkQAKUUdYBEiABEiABEiABEiCB1AhQRlNDz4xJgARIgARIgARIgAQoo6wDJEACJEACJEACJEACqRGgjKaGnhmTAAmQAAmQAAmQAAlQRlkHSIAESIAESIAESIAEUiNAGU0NPTMmARIgARIgARIgARKgjLIOkAAJkAAJkAAJkAAJpEaAMpoaemZMAiRAAiRAAiRAAiRAGWUdIAESIAESIAESkC1btsjMmTPl4IMPlsGDB5OIYwLLly+XF154Qc466yzp3r2749yynTxlNKPxaW1tlb/+9a/y7LPPyldffaVKecghh8gFF1yQ0RKzWHEItLe3y7vvvitz5syRTz/9VNra2mSfffaRyy67TOrr6+MkyWscETCN1fr162X27NnyxhtvyMaNG6W2tlbFc7/99nNUMiZbLgRQb5566inp3bu3TJo0SXr16pXYT9u0aZPcfvvtsmTJEjnjjDPkmGOOSSzvSs3olVdekQceeEB222031UZsv/32lYpCKKMZDD1E9L777lMy6j1Gjhwpl1xySQZLzCLFIQC5gYQ+/fTTgn/WB3okrrjiCmlsbIyTbGLXLFu2TKZMmSKbN29WDemIESMSyztuRosWLZJp06YpthMnTpRBgwappHDPPfHEE/LOO+/I6aefLsOHD++UhWmsvv76a7n55ps7XiB1InnhE5drJV7nov6nJaP6mfPaa6/JEUccIWeeeabU1NRUYlgT/c3edmXIkCEyYcIE6datW6JlyEpmFSWj33zzjVx//fWyZs2aUP51dXWy0047yfHHHy/Dhg2T6urqxGP1wQcfyK233iotLS3qoYi3VLwhNzc3V2xFTTwICWT4xRdfyE033STr1q1Tb8bnnXeeDBw4UA2VoUGqqqpKoBTxs3DxMI5fGrMrw2T0k08+URKJ3qF9991XLr/8ctWjqQ/TWD300EPy4osvqmtPPfVUOfTQQ1Uc8WBH28KjfAi4qP9pyegzzzwjs2bNkj322EMJkX4RNnlmeiOaRo9u3msUXgSmT5+uXoRPPvlkGTNmTObbfhfMKaMFqOLG/Pa3v5141zmGadAo9enTR6677jo1ZMOj/AhgGPfPf/5zl166rPzSMHHT5XPxMHb928N+E3p30WP64YcfytixY9XLqPcwiRXSQE8xuIwaNUouvvjisn+o4DdPnTpVli5dKpU2cuOi/qcho6tWrZIbb7xRmpqaOo0WoP5TRl23SFvT13UJL7FXXXWV6hCrtKNiZTSo4UTPI27MefPmqflemL+n3xST7Dq/8847ZeHChWoCeR6GayvtprH1e9N48BRT9kqS0SguJrHyPrhPOeUUOemkk6KSzf3fKaN2p6mY1DOblQbDxA8++KD85S9/kdGjR8v48eM7Dc9763SlvWzY5ByVFuJw//33C+aQYjTl/PPPL/sXWT8TymhALfHO48CfL7zwQjnooIOi6pO1v1NGraHMdEJJP3iKhUEZ3UbMJFaU0cqa014OPaNYHDt58mTBojsMz2OKivegjBbbasY/H6MyGGXAdJ6rr75adt555/iJ5fBKymhI0LAKFnPIsMIZc0exAME7oRu9qJjs/dxzz3UsVsBwOla8H3300V0Wn+iGC9lh4QQWOjz55JPq//FGes4553QMdwUVKaiXVJfh+eefly+//FL15KIHF6t2MV8Nw/z+I6ocF110kVqQoofe0MOD34OpA+itxfxGzKPdZZddZNy4cTJ06FCVxYoVK+TRRx9VKzEx1xU3FBa0hJUD14SVH6vJMW9mwIABXcqvRR1v6RgGRQ82REHvONC3b1/VI4Vh0rD5vvh98+fPl1dffVXNH8bLB+bkHnjggXLiiSeGLhwqNuZh7YH+DUF/D5tzhTmLWOz03nvvqXmN+G077rijKm/Qb/XHELF4+OGH5aOPPlLTPr73ve8FTj/xXhdVD/0P41133VXNO4PEgpVJHQD7jz/+WC3i0nUHdbhQHYhqZ5E35m0ixniYYugLDTuG38EuaAFTmEiaxArX6oVcQWUL6iXV8Xz77bc7WGEBA+ru7rvv3qlXpNhY6vr98ssvq9+v6wpWR6Ot8c9djXNP6ReVsFiYLNjyt0Uo12OPPabqgbf+oJ3BKmO0b977Xd+3aJ+OPPLI0Dm5cdpJ/bv8eWL+r77v0NbccsstBRfwFRuLqJcepIf5nWiLddu13Xbbqbb2hBNOKHr1PdrAe++9V7XnGB72by/kWkbB980331SjkZ9//nnHsyPsXvCL8ty5c1V7g+cSYoOYYAHW4YcfHlofgtp/MMQzBfdq0MJRXd/Rdl577bXy1ltvqZ1uIPGnnXaaYq+PuM8Jr3Ngncixxx4b1dSV1d8powXCGdZDuXbtWjXXDw/2oKN///5qeH2HHXbo+LNueFFRIbd4COFGxIGbAMMjM2bMECyk2LBhg2qM8RDt0aOHusnwoIco6u1+0BBhGw7IctCBhh3bQEFUvAthosqB1frehx/EFqIZtOgL5UO50RBArCGh/gON25VXXqkW6HgPTIdA+VeuXBlafqSN8nsPHRO8wYMFGjL/gd8bNhEcfO+4447QRWxobLB4Bby9R5yYh1UtDIthOycsVNJi2bNnTyUNeOiihwKNIw48cPGyEcYX5+CFAA9/74PEG0P8HbKuY1hokQHmjel6iDqIugieqIeIt7ceemUUMqC3MvL/bjwg8KDz3g84BxP38fDFA0XfC95rUYeD6kChFhgNut6exn8e+EJKUQf8q+nDZNQkVqgbYIZY4uGkXwobGhpUEfBQgTDpeGIo7pFHHlH3eFAZ8UDEw03ft8XEEg90yDbur6Bjzz33VHXFO+0ozj31t7/9TW1Jg/qJOqJfQFFPcGAxnr+XzV8er4zutdde6p4IakNQfy699FL1woJFHkEH6rh34Y0+J247iesRHwydotMhqI1BO4/OBJwXJN9xYlFIRqPaLtz/eEZEcde/Bfcf6gqY4iUF1/oPlzKK++Xuu+8OjSnq/3HHHac6NPwr+yGD99xzj3pWBR2Qa9QH/3qLKIZohxFLyLD30DIKxtiBA50CegcU78tmqc8J1De8ROJ++M53vlNRix4powWebEEyqvdi0z1M5557ruy9994qFTTQqEx4IOG/4WbQvRDeBzfOxU1y1FFHKflAD6Z3g+GoYXpvGfBQxVY0aEwgC5999pnaFgqSin+HWHkbJ5Ny+HvHsMIbm/KixwYNGN7K0YOB89BI4KZEwwxxwMMe/33BggWqlwwPl/33319tSaUbFJQfPa/oEQMHPLjAC40Pyo8GCg05HkIYrvD28Hp7qvD70NsDjngI4lq85eNayByu9fau4sGE3m48qJGvjh3yff/999XDFefgt1xzzTUdQhg35oWkCX+L6gXBORA8NLrgiN5CxAE9M5BG9Cbg7RwPQ39988cQ9RB1BHOgIfE4P2p1dzHD9Cgr6snZZ5+t6jLyR+8kRBNlP+yww9Q8KH14p8KgXkC+9IgCevlxH+Eew8PBdEI/6iauQ92DeGKUAj2NqAt4oXr88ccFO1XgMJVRXV6TWJkM0+t4oqzYWBwPWrQBeIhhs3G8XIGH9741jaV3WynEAtOLcD8iL/SA4Z5FXUGvEeq+lt1S7qlS5ox62yKUBfUTPf247/GCi9EYxBJ1BXUV9QjM8PBHTPGChZjixR7X+6dTldJOIu56hTn+GW0oemj79esnq1evVvcuJFULiV9G48YirJ55OeOlDh0NuJeRP9ouvDSh7UL5cL+YLHrFcwpD9OgQQNuN+yVJGdW/Ve88gXqJtgn3P17WIHz4G0bAvNvGYaN49EjjxdNbz8EC2yFihA68/G2iNyZB7T92wsA5QW2OfyQA+aIHFu0IFhvh3208J3RPdSUuXqaMhhiD9+b3vqVg6A8PDfQsfPe731WC5j0WL14st912m3oAeOfgeBveqEVRUTKqy+B/aOlyeG8K9GShcdI9ISbl8P72sF4tTHiHvOHwyxv+GxoGcEJZ0Xh6h4Xx8EDvJB4wePtDb4338JbR30hqNmik8PDx95xiiA8NFWQNOyF4/44HF+QtTHAgLJBVNNKQPt2bFTfmpcooHshY5YqHhb9h1Wl75cb7MPbGEG/zQXU1qnzFyGhQncY9gHihF8M/DKhZo1ctqBcb/x1D33ip8otsWLm9sUeaEFHvqADKgxcdMEtDRr3xxBx0CIW3x0dv8YL7w9vmmMTSuxAl7J5FjyxkHfUBL1t4gOIo5Z6yJaNhPNDLjZd8HH6Jxn9DPcH2aKhP/t69UtpJPZcSLxhoQ771rW91ihV4Q6bQW4vDK6OlxCJMRvHijnZN98JidC3ouYO/oxfZZM9fvZ0ZJB8jeXrKlTddVz2j3p0nghbseO9/784U3jYl6LmDsqO+4PmCOOhnsDcmYe2/V1b9HSheGQ2qq8jXxnNCzxtFu4ARRb9fRLXZef47ZTQket4eKT1/w9vwhq14856D4Tlci8MrWH5J8hehkIx60/ffMN50MPSCIRgcYVIcVg6TB4z39+Chj94K/xEmM+i5xMMjrIfOO3fGP99Os8FQCebe+uf3eN/2vdd60/TGxVtmNFjY7w3l1itHS4l5VMMQ1duGcqA8kHY0TP6hI6SPhw/2pMVLUJjA4MGEB1Sx+5YWI6NhdQkNNHo5/FMD9G9HTw7EKOjLI/qcsPlsfr7oEUFvMeb/Yl4XpMy0Tkb1akbFCvlEpaHjiRfDsAUK+hz0/OE3oBfcWwfDYolesRtuuEH12oXNN/Oe433Ji3tP4TebtBVh94HJAiDNHfd52MM5qL0stZ3UPVRoo8LuvbDylxKLsHoGwYKY67bALyloB9BDipdw3VMX1f7oTgFMJ/F+ACIJGfW202HPD2wXhvoMecTLLgQNvabozcVIQlhvrld09TPAGxNs24Ze7qAD7QfaEYy0eV/YvG1hUD209ZzAsxEdEJBxk3nXUTHO098po75ooRJgeFEPf3qHPbwVpZBQ6sbRu/DJpOHVRSkko94yhN2MSCfsZjcph8kDxvvgDbtpomQm7Ebx5h8mo2HbXoVdq3sB8HcMgfq/sKPLgl5lNOh4CEEaSol5VEMQJTh6/lCUjGnhg4ThE4IQP5MYRpUvKn4mdck78V9/3hAPToweYMi8kCjrayGqWszCyuxNM2jBob4u7DdFiWRUrExkVMcz7EXK+9KKHiDdW2USyyhZ8Yuj94UsaiSm0P1oUrZSZDSo/vjTCyp/qe2kyb0XVv9LiUVYPfP21EJEMb8z6GUr6p72/t2EbTH7jBaz9ZO3hxM99XiWYX1C1EdmtEDj5QQjfv65/fh96FRA5wN6fCHaOFfHBOmH9QLj2rD2PqottPWc8PL2js4VE9e8nluxMmoSMP9iFt2FHrTwICg9rzCZPLhNZNS0Gx9ChXmZmHfnbSRMymHygLEho0gDi3PQwOCfgxYv2JJR7wMirBcgKIalxDyqjhUSHO/igqiezaAeDpMYRpUvqgE2qUtBDzxvL3VUGfB3/5B60DXe31toWD8tGfXG0+Q34xz9kmcSS92TZ5q2t00oRxkttZ3UTAotJAmr/6XEolCb4B2twygHnk+YR47pCVggWuznO13KaNguFN5nov/TuXj5x+gP6ibm6Abt7R020hJV73VMvC/sQdegx/VPf/qTmjvqffZEtYW2nhNRL8VRvzPPf6eM+qKnt0HBDY4Vwt5h4KjtTPwVwYWMRt0U3jJ4t2zR37Q3EQiTh1+pMoqGFYuNtNhjWEQvqPGu0LUlo8VwC+o9ML3Ji/lQQaEHj0kMdJn8W+Sg562Y68N+WxQzk7oU9MArprcljowW2nA+LRn1xsO0LhUjo7oumaZd7jIaVXej2smgttPPNqz+lxKLqB54TG/CXHx0Mnh3oMBzCivP0eMdtTBR/w79VbFCu2vEnTNqIqMoB+4LvVAN/6wPPIfRU4reQe8C1ig+YfXf9LqwUYCo+lSKG3jLTBk1bcFyfl7cG0v/bJM5NmGITB7c+tpCPRWmb/xhMmJSDhORKUVG9WpIDIkfcMABao9VvSWMbqC8+5x6v2QTtxcnbs9oKTGPul1s9YwGNZQmMYwqX1QDbFKXgmQ0rPchqjyF/h42V9t/TVoyGjZSYfKbTWKJXQueeOKJLnNzTdKPe0/579Vihmlxbdz64/9NQeUvtZ0MmmplKqOlxMJUmvASjzmV2A4LUolpWTiiFsd6f0OxPaPFxtek7ulzINZYqImpO+jFxD686JTwL7503TMaJoNRbaGt5wSH6YupNTk+t1QZ1fMOIVFRi5BMG64gnKZzRguVIctzRvVCk7C5kGnOGfXHo5SYR90qUQ8ekzmGyCNvc0a9YhY1BSGKof57sfNQ01hNj71IsR1QoTmjQb/XREa9D8NiV+GWo4yazuELaydN7r0wmS4lFlFtQlD9gMi99NJLauEN/tn0i4EmAlXqM9P0/g1qd/V+0N6FuiZzRoPyNJnHi+vizhm19ZzgAqa4NSZn15V6Y3kbrkIr2YOwmPQC6OsKPRwgwth+CJW/1NX0YQuPTB5+pfSMRg2BBa2GNGHj76kpdjU9rtebnGOICHsxlhLzqNsj6sGDPfOwx2ipq+nj9mhE9QaY1Omw3hf9sC+08j2Kn//vmmehPfrS6hn1vjQUWqEdV0a9D7FCq4WLffktdE/5/1ZsPSul/nh/R9h+0KW0k6gn2Mmi0ErzsPKXEougNgGCiRdODNFjwQ6mj/l3xvDOwzbdCi3NrZ3Qc409ZDEvFF/b846M6djqTgts4YQFjFhVb7Ka3vvhDv3BCe8CsFJX0wetObD1nNBbeIFBsS+VxbaXWTu/YueMFttw6sDpvSrD9rnEeXgLw9AJ5rvor+KYNLymwqX3Mwvbp9N0n9G0ZFT3EAVt6+PdDB3/bGvOKNjq2GF1NrbtQP7eAw0WHmCYvO7dHiduzKNu9igZ9e5LidX/2J7Jv0jBZJ/RuHU9qufEpE6Hyah3T9CwffswnI9PmOKBYrLfnsk+oxAM/K40eka9D8Sw4VR8lQu/GTsCIOaQDpOXQ//q5KB9ZXE/4esueKBjs309t7CUntFSph+UUn+iZFTLP+ZXxmknTfYZRbuAz0Hj8LalpcQirE3QYoY9m7GK3L+SHvcKtgTCBz0KzZn2cktz03s9jQKijZX0WKPhPVBX8cKKvXG98/D9exdDDP0ii+kLmObl3ZPVu89oWPtvss9oocWUNp4Teh5v1EKrqGdLHv9OGS0yal5BQCOHRh1voniDhgRCFLEtFFaGYy8zTCrHYdLwmspooS+LRH29wqQcJg+/UnpGdY8fGgisVsW3fbGvItjiq03YL09/2cS/B10pD07vF5ggouj5hBTgwIIA9IqiMfdvphw35lFVK0pGcX3YF5hQvzDkq7+E5f8cokkMo8rnHXrCl66wkbz+1CUkyaQuhcmo9+GAtNDLjxcA9GrigYM6ACnDAwIfRcDHEfSncMPK7f8CE77MBZHFwwpz0LLwBSb9IonfD8HG18ew+Tz+HV8QwwMYG/2jfmIvUjyUTGPp/WgDepHOPPNMNScbLzCQFWzQjvl4WByCBY16e7NS7inEQr9cYiEMpAxlR55RC2lKqT8mMlpKO4n0vV9gQv0cO3as+oAH6iT+VugLTHFjEdYmeNPzfnUI9463zS+m1927w0NYb2qpo4lh9ypEEfum4j73fkUQdUY/R/XX2/w9md4vMHnvIf2de7yABH0FsdAXmHDvYRQKvdpBn7COGiXC77TxnNAvHfwcaNTTKed/t3VjRX1XHY09Pm8IkdI9WSYNr6mM4jyTby6jZxab8wd9mx4PuLR6RtEI4pOlkNKgA9uUoIcIE9r9cwpLfXBGfZsYD1Jw0V+n0eWLE/Oo28VERk2+TQ+hxvxh78bxpgJTqIzeB4Y+r9gdIgotkkD6eAFAPdAvH/7yBP22QmX2Coj/PNyX2AoHPag4vMNtUatYTWIVlQbyxAMTIoP0vKuhvWX118FiYonfho9d6AUtfgZ42PvbhVLvKf3FG+/WbCYbdpu0iSaLbAqVP247CW6F2im0qXhJgiSCddDvjROLQvUs6nvsGK2DMOPF0fQDF3rLo7D5+7aemUH3bFRscA1GCPD1K/82T1EswtqNqPYfL3HYw1V/4luX20RGcW4pzwnvfR724YqoZ0qe/86e0ZjRw4MUb8bYJxNvprrHCCKFnj58E7pYCSxGRnFuWBkw3xE9tt4tMXTaJg8Ak4dfKT2j+qGMXj88mMEPMoKhJ/QkY8gGPUTg650vhOtKfXAiDfw+9FChIUaDiAO9OvjWMP6HXu6go9iYR1UtE8HRaaBnb86cOep7zRAuvQUZvuWNz+X5N4s2iWFU+fB39KjpebSIEfb/Q68aemBM6lKUTCBNzJMCCzy8wRgPVdQF9IjgtxW7fyLSwIcrEGPUU6SH+xEPapQbnxlNS0YLxRN1EJ+89NfBYmPpr99gjN5hiDh6t/1DvKXeU0j/9ddfVwtoIGYQXsgZ6kqhw0b9MWkT4rSTutxo19FOoX5i6B5tOr6KhfsOwoM9KdGGFHqx97Y1UbGIahNQn9FjiKkmuDeRHkQNscXcywEDBpjc1h3n6OkImHMatBm8Sxn1PsPACGXBC42+X3H/Q0bDNsLXLNDGoFdSt4noCCrUbgTdHxiZw3QmTHHwf9UP5TSV0ULP5TA30MHQ04zw+8O+0FZUcHN2ckXJaM5iw+KSAAmQAAmQgDMC3uky6ATA/M1iX/6cFa6CEkYc9BzkSo0DZbSCKjx/KgmQAAmQAAl4CWBoGYufsBitmK/TkaI9AjoG6InHArWddtrJXuI5SYkympNAsZgkQAIkQAIk4IKAXqyFhTMTJkyIXHzmogyVmqaem4xpaZhGg+kWpnN+y4kZZbScosnfQgIkQAIkQAJFEqAQFQnM0unerQyHDBmiXgT8i7UsZZX5ZCijmQ8RC0gCJEACJEACbgnonSiwkAafaMZCOh5uCWAf1QceeECwuAmL4Lw7orjNOXupU0azFxOWiARIgARIgAQSJ4At9R555BHBhyj0HsyJF6KCMsSeqS+88EKnD+RU0M/v9FMpo5Uaef5uEiABEiABEiABEsgAAcpoBoLAIpAACZAACZAACZBApRKgjFZq5Pm7SYAESIAESIAESCADBCijGQgCi0ACJEACJEACJEAClUqAMlqpkefvJgESIAESIAESIIEMEKCMZiAILAIJkAAJkAAJkAAJVCoBymilRp6/mwRIgARIgARIgAQyQIAymoEgsAgkQAIkQAIkQAIkUKkEKKOVGnn+bhIgARIgARIgARLIAAHKaAaCwCKQAAmQAAmQAAmQQKUSoIxWauT5u0mABEiABEiABEggAwQooxkIAotAAiRAAiRAAiRAApVKgDJaqZHn7yYBEiABEiABEiCBDBCgjGYgCCwCCZAACZAACZAACVQqAcpopUaev5sESIAESIAESIAEMkCAMpqBILAIJEACJEACJEACJFCpBMpSRjds2CAvvfSSLFy4UMaPHy+DBg2q1Pjyd5MACZAACZAACZBApgmUjYy2trbK0qVLZc6cOfLRRx9JW1ubNDY2ysSJEymjma6CLBwJkAAJkAAJkEAlEygbGV20aJFMmzZNCejo0aPliy++kE8//ZQyWsm1m7+dBEiABEiABEgg8wTKRkY///xzwfD84MGDpaamRu6880557733KKOZr4IsIAmQAAmQAAmQQCUTKBsZ9QeRMlrJ1Zq/nQRIgARIgARIIC8EKKN5iRTLSQIkQAIkQAIkQAJlSIAyGhLUpqamMgw3fxIJkAAJkAAJkAAJlEagvr6+tAR8V1NGQ3B++OGHsmbNGquwmRgJkAAJkAAJkAAJ5JnAfvvtJ927d7f6EyijVnEyMRIgARIgARIgARIggWIIUEaLocVzSYAESIAESIAESIAErBKgjFrFycRIgARIgARIgARIgASKIUAZLYYWzyUBEiABEiABEiABErBKgDJqFScTIwESIAESIAESIAESKIYAZbQYWjyXBEiABEiABEiABEjAKoGylVGrlJgYCZAACZAACZAACZCAEwKUUSdYmSgJkAAJkAAJkAAJkIAJAcqoCSWeQwIkQAIkQAIkQAIk4IQAZdQJViZKAiRAAiRAAiRAAiRgQoAyakKJ55AACZAACZAACZAACTghQBl1gpWJkgAJkAAJkAAJkAAJmBCgjJpQ4jkkQAIkQAIkQAIkQAJOCFBGnWBloiRAAiRAAiRAAiRAAiYEKKMmlHgOCZAACZAACZAACZCAEwKUUSdYmSgJkAAJkAAJkAAJkIAJAcqoCSWeQwIkQAIkQAIkQAIk4IQAZdQJViZKAiRAAiRAAiRAAiRgQoAyakKJ55AACZAACZAACZAACTghQBl1gpWJkgAJkAAJkAAJkAAJmBCgjJpQ4jkkQAIkQAIkQAIkQAJOCFBGnWBloiRAAiRAAiRAAiRAAiYEKKMmlHgOCZAACZAACZAACZCAEwKUUSdYmSgJkAAJkAAJkAAJkIAJAbcdXrkAACAASURBVMqoCSWeQwIkQAIkQAIkQAIk4IQAZdQJViZKAiRAAiRAAiRAAiRgQoAyakKJ55AACZAACZAACZAACTghQBl1gpWJkgAJkAAJkAAJkAAJmBCgjJpQ4jkkQAIkQAIkQAIkQAJOCFBGnWBloiRAAiRAAiRAAiRAAiYEKKMmlHgOCZAACZAACZAACZCAEwKUUSdYmSgJkAAJkAAJkAAJkIAJAcqoCSWeQwIkQAIkQAIkQAIk4IQAZdQJViZKAiRAAiRAAiRAAiRgQoAyakKJ55AACZAACZAACZAACTghQBl1gpWJkgAJkAAJkAAJkAAJmBCgjJpQ4jkkQAIkQAIkQAIkQAJOCFBGnWBloiRAAiRAAiRAAiRAAiYEKKMmlHgOCZAACZAACZAACZCAEwKUUSdYmSgJkAAJkAAJkAAJkIAJAcqoCSWeQwIkQAIkQAIkQAIk4IQAZdQJViZKAiRAAiRAAiRAAiRgQoAyakKJ55AACZAACZAACZAACTghQBl1gpWJkgAJkAAJkAAJkAAJmBCgjJpQ4jkkQAIkQAIkQAIkQAJOCFBGnWB1n+h/Pr5FHnujxX1GOcnh2H1r5Sen10uPhqqclJjFJAESIAESIAESAAHKaA7rwZ+ebpL7X23OYcndFhlC+s/nNbjNpITUH3i1WR5c0CJtbe0lpFI+l47avUYmnVIv3ev5AlE+UeUvIQESIIHiCVBGi2eW+hXn/G6jrNtEoQkKxJyf9Ug9PkEFePyNFvmPx7dksmxpFuqwoTXyr99qTLMIzJsESIAESCBlApTRlAMQJ/sx/7ohzmUVcU1WZfSHt2+Stz9tq4gYFPsj75zUXQb2Yu9osdx4PgmQAAmUCwHKaA4jecn1G+Xzb9gzmqee0R9P3ywLl7XmsLa5LzJl1D1j5kACJEACWSZAGc1ydELKRhkND1pWe0Ypo+Exo4zmsBFikUmABEjAIgHKqEWYSSVFGaWMJlXXksiHMpoEZeZBAiRAAtklQBnNbmxCS0YZpYzmsNqGFpkyWk7R5G8hARIggeIJUEaLZ5b6FZRRymjqldBiASijFmEyKRIgARLIIQHKaA6DRhmljOaw2rJntJyCxt9CAiRAAhYJUEYtwkwqqTAZPWSPGrn8mHrZc0C11NeKtLaJfLa6Te7+S7M8sTD6a03YfHzCsXVy4vBa6dNj61Y7m7a0y4IlrXLbvGb5+MvCWxP99uJGOWhIjXy1rl3+z8wt8vrSbavH+21XJRNPqJfD9qyRno1b0167sV1eeL9VbpjdJBubOu8O8P99u1FGD64JRPplQPr6RC5gSqoW2suHPaP2WDIlEiABEsgjAcpoDqMWJKMHDq6Rn57RIDtuXyVfr2+XJava1N6NO/eplo1b2mXKs00y87XCQvrTMxvkpP1rpaVVZOmXbbKpqV32GlitvpDz4co2+eUDW+STr4OFdMIx9XLREXVKgv2yiOv/5fwGOXBIjUpzycp2qaoSJc11tSJ/XdIqP71rc6dI/OHybrLfLtWyYk2bbPF9bGrNhq2/570VXctSLjJ62shaOf+QOhm0Y7XUVIs0t4p8tLJNbn2uSV79KHqLqFJeLHbdoVr+6bwGGdq/Wr2AXHHTpk6xGbZLtVx6dL0csFu1dKuvErxGrN7QLs+83SK3z2vu8mIRdYtRRqMI8e8kQAIkUN4EKKM5jG+QjP7j2Q1ywvBaefuTVvlfM7Z0CMHPzmpQPZ1vfdIqfzets/B5f/oRe9XIT8Y1SGN9ldzybJPg05U4Dh1aIz85vUH1Zt4+r0n1svoPLcLoTa2uFiXD3p7Rcw6uk6tOqJfNTe3yuye3yPz3tsrUWaPrZOIJddLWJvK7J5vkuXe3yfLUq7tJv+2r5A9PNsnTb0X36pZTzyhE9Jox9Yr5itVt8tmadtm9b7V60YDo/+fjW+SVDwsLaSkvFoj3qQfUSnWVdJFRxPpHY+tl5x2qVZw//KJNeveoUuXDi8Xst1rktzOL+9IUZTSHjRCLTAIkQAIWCVBGLcJMKqkgGZ0ysZvs1rda7nqpWW6b19RRlOP2q1Xy0NQqShLQCxl0nLx/rfxwbL3q4frZ3Z17QPWQOYb6//2xzqKhez1H7l6j0t5/N/TESicZ/c6x9XLxEXWqJ/OHd3TuZYN07tKnc7lH7FYj/3hOg9RVi/z741vkpQ+iewLLSUZ/f1mj7L9bjZLzXz24lTc4//KCBhk1uEbmvt0iv3k4XPhKebHQItxYVyW11SLLvurcM6pfehZ/3ia/uHezrFq3dXrFeYfUyZXH16ue7397NFqWvXWQMppUy8F8SIAESCCbBCij2YxLwVL5ZRS9Vf9wZoN0b5AuPYn77IQh10bZvlvXv3kzGTO8Vv7H2HrZ3NxZWiFBv7usUYb0q1a9pZPnbBNdXA8BueDQOln+dZs8vKBZrj2pvouMXnZ0nVxyVL0acp906+aOXlsM9/78nEbp1b1Kbp7bJA8t2Nrrinmn6Nlrb+8stSahyvswvRbxHvUi//fpJpn15rZe4W8dXicTjq2XL77pzNHPJe6Lxe47Ih4NgmH615a2ysFDauTT1Z1ldPIV3WSP/l3rQqE6GBU3ymgUIf6dBEiABMqbAGU0h/EtRkbx89D7OLB3degwu+55U/M6B9fI25+2ytTnmuWzr9vku8fVC0QVw8O/eXizvOP5vjqG8H+Mof06kRvnNKm5puhd9feMaskZ3K9a9XJiGgCO606qV+L5wedt8pM7t0mqlqnWVpHmNulYTLV+U7vMfrtFpj4bPi8x7zKqf7ufIXjpXu4tLYUlPe6LBV4AcO3rH7fKu5+2qd5sv4yG3S66NxbzW/1TLqJuMcpoFCH+nQRIgATKmwBlNIfxjSOj/qHwoJ8NaUTv6AG71agFRvrAYqg/PtUkCz/eNlzuHZ5/9PVm+cOsJikkUhjG/8Ep9aqHVR/o+Xxzeav815NNnVbq6x5ALIZav7ldiXCf7lXSq0eV6i0tNC+xnGVU9z421BYWvo4FY0W8WJw5ulYmqmF2kd8+ukVGDqoxllEI7IWH16kFTy9+0Cr/dF/43OSgekcZzWEjxCKTAAmQgEUClFGLMJNKypWMfv+Uehk3qk5a27aueN/S/N+r6Ruq1Aru3zy0bWEUhucvPKxOrbLXvZphMgo5+snp9XL0PrVqZT96QhvqqmRIf8xLrJKnFrXI757YNgcSUgw5ghjd9eK2XtAfnlovp4+qU/MSw3rfKkFGg6Zj+OteMS8Wuud6lx2qZdrzTWresZ7nG9YzqsV4x+22vrWgtxYvCZMDtumKui8oo1GE+HcSIAESKG8ClNEcxjeOjEYN058+qlauPrFeSQUWKenV2lpUsMXQg/89Z1SvsK+pQg/dttXxYTKqxQbbQv3ywS0dvaB6mH+7xs4r+MNCAqn944RGNafRv1BLX0MZ3UqimBcL7LiAnRheXtwqP793a69mlIwiBmcfVCs79KhS20/h37H6Hi8W//E4V9PnsFlhkUmABEggNQKU0dTQx8+4GBk1XcCE7Xywkhob3Pv3/Lx2TL1aLY19Lq+dukl+Nb5RjtwreEN676/S+41++8g6NRf1sdc794Di3F+c0yDHD6tVw7tYnR11FFrZj2srQUajhumLebHQ22th79Zf3LftRSFKRv1x0sP8WFv/x1lNMudt8+242DMaVev5dxIgARIobwKU0RzGt9DWTtgHdOpzxW/tpGU0SAqvOK5eMI9z+VdtMnHKJvXPQ/pvm/upEaLnEl+B2tLSrrZ5wj6UD/+1Rc1DPXD3Gnnkta1zS70HFs2cMqKzBGPFNhY73flCk0yb33lf07AtrCqhZ9R0AVMxLxZgjQ8bRB1Bm9/7r8GHCvbdOXjXhULpU0aj6PPvJFDeBFaubZc7nm9SeyoHHiH/ueNczxqHTteHXRd2vr642Osslw87zFxyVJ36MEylHE5ldPXq1TJr1ixZtGiRNDc3S7du3WTkyJEybtw4aWxsDGW8efNmmTp1qixdurRgHAYPHixXXHFFR1rIZ9q0aYHX9O7dWyZNmiS9evXKfWyDZBQCMnZkrSxZ2Sa/fmhbD1fYpvfoqcT8Tf0VI90T9s2m9k7D9PiMJ7aGwteQova3DBum12X7eFXnYXps7fQPZzXIgF7Vct/LzWp7Jxx/N7ZBzjiwVq3q927gr/eybGppV0PBevN8b0Dz3jOqt3bq2SBy/dNNnT7jarq1UzEvFpj7i48L+I++PavUIqY1G9vVNk+r1rarXRAK7cxAGc1908IfQAKJE8Ci1Ctv3hT5uenEC5aBDO/6fnfpH9A+Z6Bo1ovgTEbXrFkjN998s3z11Vey9957C8Tx/fffV4KJf54wYYKS06CjtbVVPvroI1m/fn3g37/55ht55pln5IADDpDzzz9fqv576ferr74q9913nwwdOrSLdHbv3l1OOumk0Dytk3WYYNTnQPFt+MVftMnOvasEi1Kw4Mf7OVAtnus2b9ugHHP+fnFugwwdsPV8LGDC39FrtkNPsy//hMkoxBeChM+Trtu0dQETDqS9XbcqNfzvFWg9TxW9r+hdxfnbd6tSb4m1NeW9mh5cMBUBzF5f0ir/fP/WRWNhm97jv4/cvVqwCb3egN7Gi0XYMP1vLmyUw/eskdeXYtX8tgVt+Izs90+uV58u9e+PGnUrsGc0ihD/TgLlSwB7KeNDGTy6Erj8mDrBp7Yr4XAmo48//rg899xzShYPPfRQxbK9vV1mz56t/nfhhRfKQQcdFIsx0n7xxRflyiuvlCFDhnSkgXTnzZsnEydOlEGDBsVKOw8XBckoyo3tk7A9D6QN2yK1tol8trpNfcITX0/SB3rYLj+mXvV6YbESxAIHekEnnlAvhw2tkZ7dqgT9ZRDTN5e3yfT5TZ32GA3iVGhrJ/098xG7Vku3hq09cdi2CYtmpsxt6hApnW7Y989nL2qRG5/pPNTvLUvee0bxW7yfA8Ver8u/bpdBfatkpz7VXT4HqufQLlq+7XOvNl4swmRULzrDKnr9ooAFaNgZAV9tev5vLWqRWjEHZbQYWjyXBMqLAGU0PJ6U0RLrelNTkxpmxzD9ddddJxgi18fnn38uN954o+yxxx5y6aWXdvRqmmaJNG+66SbZaaed5JJLLpGamm0LaWbMmCGLFy+Wa6+9VnbccUfTJHN3XpiM5u6HOChwOcgosKCn8aLD69RKdfQ2NreK6kG+9bkmtc2WPn55QaNgw3nM0f2HGdsWgJX6YlFoARPmBeNlBvuKNtSJtLWL+ozs3Hda5PZ54R8kCAs3ZdTBjcAkSSAnBCijlFEQcNIzimH066+/Xkmod06n6g1bv14mT54sGDb3/83k3kHP5xNPPCGXXXaZDBs2rOMS9LpOnz5dli9fXjZzQ8N4UEbDa0q5yKjJvVAu51BGyyWS/B0kUDwByihlNBUZ1YuTNm7cqHowe/bsaVx7161bp3pVt99+e/nud78rdXV1HdfqdDFXFRL8ySefSEtLi5o7euqpp8ro0aOluro8VqZRRimjxjdNDk6kjOYgSCwiCTgiQBmljKYqo5DGYle3v/LKK/LAAw/I+PHju8w31T2uK1euVAKKRVJr165VPaVYEHXyySfLmDFjip4W4Oj+KylZyihltKQKlLGLKaMZC0jOi4P58dj5AVNHeIgM6FUl3z+5QY7cO3pv6DR4UUYpo7mS0U2bNqnV+ZiPes0118h2223XKYJtbW2qNxRSuu+++3b0gq5YsUJuvfVWtbUUrhs4cKDR/fbhhx8Kem+zePxyziD5emNtFouWepl+f+ZHqZchqAD/98WdZPFXwbtHZLLACRbqn8Yskx26m2+Sn2DRmFXOCCz5ulH+64Wdc1bqZIr7zyctkz7dsnefvbJ8O/nzG/2SgZCzXMbuvVrG7rM6c6XGjkWYamnzSHzOaNxh+jfeeEPuvvtuOe200+TYY48tigFW2T/11FNqnumIESOMrsWUgKweV99eLSvXZrV06ZbroR9s3TYqa8fPH6iStz6N2mk5a6VOpjw3TWiT/tsnkxdzKW8CM16ukhmv8D4LivIPT2qXE/fLXm/xM+9WyR9mM2ZBMbvo0Ha56LDsxQwLx3Mvo3EWMKFXE72bq1atUvNM+/btW1SLqjfDP+WUU9Reo3k/OEwfHkEuYMpf7c7yMD2+OvbAghbZ0py9B0IakR7Sr1rGH7Ztrn4aZSiU5+3PN8kdz3f+alvWyphWef7nGQ1y6gHZG1HjMH14jeDWTiXeLXprJ2x4j3mhpW7t9M4776gvKx1zzDHq601Bx/z582XmzJly+eWXy/DhwzudMnfu3I4V+KY9oyUicHo5ZZQy6rSCJZx4VmUUIvqdGzclTCP72R2/X636QEYWD8poeFTyJqP4oMeEY+vkxOG10qfH1p7TTVva5eUPW+XGOV33pvb+cv0Vuqg6ivnFc95ukX84s0Gwd3Kh48t17fJ/Zm7blxvnoowXH1knJw6rlb7bbd2b+66XmuW2eZ33wu7Yam/PGunZuDWftRvb5YX3W+WG2U3qwyZBB2U0KoIGf8fQ+NNPP91p4VChTe8xfI+uX+8KeWSDxUfYsmnJkiVy9dVXy847B88H+uyzz9T+o9gEH/uX6v1HN2zYIFOmTFGLmXD9gAEDDEqf7VMoo5TRbNfQ4kqXVRn9r1lN8shf2csWFM0/XN4ow3fN3oIYymj5yCiEEj25La0iS79sUx9gwQddujdUdfo6XdAvxnX4il3Ygc8u79CjSqbNb5J5f2uVsw+qVV8DDDp6dauS0YNrVBl+NG1zhzjiS4H/eE6D7NG/WvBJ06/Wt6tFc0+80SKPvLat3YCw/sv5DXLgkJqOrxvio5H4LXW1ovaI/uld2/aI9paBMlrcsyTwbO/nQLGgCJvcY0N6fBLU/znQZcuWKWHERvVXXXVVp092QkJvueUWGTVqVKdPf/ozhejOmTNHCXC/fv3U+VjUtGDBAsG+p1xNbyGoOUiCw/Q5CJKviFmVUXyiEEOIPLoS+M9LGtUX37J2UEbLQ0bxpTf05Harr1I7Izzw6la5w3+HpHavF7l5brM8HONl8eyD6uSqE+rU1+x+fu8W+eTrwusMfn9Zo+y3S43c93Kz3Dx3a4+nVzDxlUP01KKXM+g452DkVy+bm9rld09ukfnvbT3vrNF1MvGEOmlrE/ndk03y3Ltd2xrKqKUWBr2R+HQn5mxi3ie+RT9y5Eg11N7Y2NiRC77KBBlFryUWGem/6V7RDz74oMunP4OKCPnEQif0ymKKAA7ML8VcUeSrv2Fv6eellgx7RsPRU0ZTq5axM6aMxkaX2oWU0dTQx844T8P0lx1dJ5ccVS+fft0mP7h9W28kfvyvxjfKkXvVyFOLWuS3M4v79DCuxyeUDxjUWS7DoJ4+qlauPrFe9Xh6xVUL7cYmUZ/UfuXDYBFFuvprdu+taJMf3tF52s/Uq7vJLn2qA4f2cS1lNHZ154VJEKCMUkaTqGdJ5UEZTYq0vXwoo/ZYJpVSnmRUz/l8bWmr/D9/7jyE/cNT61Wv4usfd/1bFMsxw2vlB6fWy8YtIr9+aLO882nhXtHfXNgohw2tkUdfb5HfP7lNfCHE+Azz3Ldb5DcPFxZiLdYr1rTJpFu3ifWwXarl5+c0Sq/uVarH9aEFXacEUUajIsq/p0qAMkoZTbUCWs6cMmoZaALJUUYTgGw5i3KRUd3TuGRVm1w7tbgFhr8e3yiH7Vkjj/nkMgj1CcNq5X9AXJu6iit6NAf0qpa577SoqQM79Nw63xQ9qI++1iKYLqIPzC39+TkNMrhftbz0QauadoDjupPq5aAhNfLB523ykzs79/7qaymjlm8CJmeXAGWUMmq3RqWbGmU0Xf5xcs+bjIatZn7mnRaZ+mxz6GpmsClmZTaGbHGcvH+t/HBsvZpbGHRgFbc+F3/H0DEWyQQdQau4cd7R+9TI2aPrZM+B1fLwX1u6rOD2p1VuMvrp6ja54iZzGQWvH41tEKxbx3zwQkPrYIcdI47bt1YJp7f3EwujsPoeq+eR2NpN7WrxUkOtyMDe1dLaJnLfK80d0om0ML/6B6fUC7ZG0wcWPb25vFX+68km+fjL4B5aymic1onXJEaAMkoZTayyJZARZTQByJazyJuM/vbiRtULhRXZS1a2C1YzD+2/dTXz7LcKzz0sZmX2n1/cOtSqF600t7bLqrVdt+15/r2WTvuh/uHybrLfLtWCodwtvtHaNRvaZcqzTYI5h+hlG3tArRy3X63077V1KyGsNg/aTogy2pnAP57dIOjt/MviVvn5vcGr1/UVegFVbbUIdtWAkOrDK6OvL2mVf75/S8fLzI9Oa5Bxo2pl5dp2+eUDm1XM8ELyk9Pr5eh9amXjlnbVE9pQVyVD+ldJbXWVmvv6uyeCh/opo5YbLiZnlwBllDJqt0almxplNF3+cXLPk4zqxSaQvKDVzE0tZj1lQZzCVmbroWT0fPnnPAalg2HffttXyR+ebJKn3wrfwUH30kJAP1zZprYnwh6clSijxQzTa4FsqBP546wmtbdooeOnZzao3m3safqP93QWV51W9wbpEi/9tx4NItc/3SToAdd1Aav2f/nglo5eUAjvj8c1yHaNnXcM8JaLMhqndeI1iRGgjFJGE6tsCWSUNxktZci30HCsRh3V0zXhmHq56Ig6qa6K7hE7bWStXDOmXj3w/EPD3tAWO+SbJxlFb9XpB9bK6wGLYSZf0U0Nnd79l2aZ+lznjcpNqn7Yymyd53PvtMivHiq8wAV7XmK/yrpqkX9/fIuaVxh2fOvwOundvUqefLNFSU3UamxvOuUyTB9nAdPfjW2QMw6slbc+aZW/m1a4V1QvLNq+W/D2UYVkFLz9MUEdwTWYp+rvAf3FOQ1y/LBaefGDVvlFQG8tZdTkLuQ5qRGgjFJGU6t8DjLOm4yWMuQLmRjSf9u8MS/OmipRQ8nV1eG9N3io/fSMBtWLFiWtu+5QLf90XoMajsbhl9FShnzzJKP6BSBIxvU2QYVEPazKF1qZjZ61U0bUFnwB0Oki5jgfcwj9X/iJut3KVUbDVqCDR7FbO0XJpZ+xibiql5j+1Z32HkU6QaKqZHT3GrUR/h9mdX7h0fVkQcjG95TRqDuAf0+VAGWUMppqBbSceZ5k1OWQLzbGvuCwOnn30/DeG4gwHmwQFxyFhmcxpAshamkTtbjCL1ylDPmWi4xqBmE9U4WqeqGV2RCQkYNqZNW6djWUXl8ramHL4i/a5NbnmuTVj7b1furFTq2tIs1t0vHpy/Wb2mX224UXWJWrjGqp275bVafFQGGb3mO0Agu5Fn7c1mUx2rVj6uXcQ+pk6arOX1AKii1e0H51AV72qtXXmfQcYP+5Ok3sg4qFaHqLqO+fUi9njq6TFavbOvYlRR0bO7JWPl7VeZgekvwPZzWoVfneDfW9eVFGLT9smJxdApRRyqjdGpVuanmSUVdDvujF/N/nNcjA3thzMPjLMlceXy8XHFqnvhhTVyOyU+/wzbLPHF0rE4+vl03NohbQ4MHnl9FShnzLTUaD9rMsdFdErcxGz9leA7eurMZilta2dum/fbWSUgjqfz6+bTU34jDh2Hr1t/Wb29WXgfp0r5JeParUS0ehBVblKqNg7/0cKCQeXzAC057dOn8OFAuE/jihUXbvV91l30/cV78ev1X4CsmljrV+IYwSV+8XmPDSgJiGraaHWOO3DOxVJes2bV3AhAO/BZ8g/Whlm/z6oW1zSSmj6T6PmHsRBCijlNEiqkvmT82TjLoa8v32kXVy2dH1suyr4N4bvdihsU7UpwfHH1YX+uUWva8hHsQzXmqW/XerVtsGRQ1FFyM2lS6jUSuz8eWe4bvWyAvvt3R8JhLb+/xobL3s1re60xxBxAsvD5uaRO56cds2U5gbefqoOrUDQNjnIouJWZ7mjOpG65oT6+WkEbUdvcWbtrSrRUW4ByCAOCCG/35JowwdUC1PL+q8ZZbuwfT2VIY1iLpXdEDv8J5K77XojcV87MP3rFGfLW1r3/ri8eCCZtXT6T3wMnjp0fUyYtdq6dawdbsvvHi8vLhVpszd9lv8ZWPPaOYfX5VdQMooZbSc7oBykdG4Q776YYqFNEG9N7oXBjKDbWAwLFhIQjAPDfMZ8YWan961uWMPS8poZ1HRvW9Y5FXMMH2xK7O996peWW2yR6bu8cNLRdh0jHKX0XJq5+L8FspoHGq8JjEClFHKaGKVLYGMyk1Gix3yPe+QOsEQ/Kq12+aZebHr4XlsZaO/1BImIXp4fv1mkd88vPVzh4V6c735FCM25dIzGmcBk8kCl7DbRs8PxecoTRYrRcWumJjlsWc0geYn01lQRjMdHhaOMkoZLae7oNJl9PeXNaoh3ZkBq231go36ms6bbwdJCIYZ/+ncBtmpT7VMe75J9abhiBIaXZeKEZs8yaie57vw41b5+zs7b+tT7NZOJiuz9RzQz75uk4lTOn8hSK8S/8zz9SCUAZ+KvPOFJpk2v/Pw7pSJ3dSwPntGy6nFM/8tlFFzVjwzBQKUUcpoCtXOWZblJqPFDPlibuHVJ9bLhi1dv3+NYdpfXtAgIwbVyIOvNsvkOdu2hQkSx5+d1SAnDK+VeX9rkV89uG1vy0qXUXxB6fsn16s5ffiS0czXtm54ftboOpl4Qp34N70vdWW2FtZe3TtvZo54/r8XNWydS/oevtyzVYx1T+vbn7bK/5qx7Ws+use8qaVd/uPxLTL/va77jxbzAsGeUWdNmLOEKaPO0DJhGwQoo5RRG/UoK2mUi4zGGfL9zYWNctieNV1WASM2uocNq3QLHdhvFAJ84O5bV+dGHWFzR4sRmzz1jIKHd2/Y91dgN4Ktn2NsrKvqtFrd1spsPbUCeS/9sk2tkN97YLX6njn+2buaXi84w76VX6/futoaWxrtOaBaamsqdzV9VD2uhL9TRishyjn+jZRRymiO9etEhQAAIABJREFUq2+XoudJRm0O+epN0yGT//botq1+NKCj9q6RI/eulZqAPfKxOh5f4lm4rFWt4F3+ZZsansfnDv3HPjtVy6C+1Wr+KBbO4EtEs97s+jnEcpZRSOYPTq2XI/aqkZ6NW4V97cZ2eeadzvt42lqZjfTxlSzsOdl/+yr1tSz0wGKLIvTOYsqA99CrrQ/YrVqtzMY68dUb2mX2oha58ZnwL0MVEzP2jOav1aSM5i9mFVViyihltJwqfJ5ktNghX4hg94YqJYD+4xfnNshx+9Wq7V3837+Oim8xElLpw/RRLCvl75TR/EWaMpq/mFVUiSmjlNFyqvB5klFwNx3y1eJaVdX1G9dYmAQ5wDDsH2c1yZy3u/ZUFooxZTSYzu3PN8kdz3deBFRO90opv4UyWgq9dK6ljKbDnbkaEqCMUkYNq0ouTsubjJoO+Z4wrFbweUAM0d70TJPadF4fulf0reXhn/6kjBZffSmj4cwoo8XXp7SvoIymHQHmX5AAZZQyWk63SN5ktJzYx/0teVvAFPd3ltN1lNH8RZMymr+YVVSJKaOU0XKq8JTR/EWTMpq/mFFG8xczymj+YlZRJaaMUkbLqcJTRvMXTcpo/mJGGc1fzCij+YtZRZWYMkoZLacKTxnNXzQpo/mLGWU0fzGjjOYvZhVVYsooZbScKjxlNH/RpIzmL2aU0fzFjDKav5hVVIkpo5TRcqrwlNH8RZMymr+YUUbzFzPKaP5iVlElpoxSRsupwlNG8xdNymj+YkYZzV/MKKP5i1lFlZgyShktpwpPGc1fNCmj+YsZZTR/MaOM5i9mFVViyihltJwqPGU0f9GkjOYvZpTR/MWMMpq/mFVUiSmjlNFyqvCU0fxFkzKav5hRRvMXM8po/mJWUSWmjFJGy6nCU0bzF03KaP5iRhnNX8woo/mLWUWVmDJKGS2nCk8ZzV80KaP5ixllNH8xo4zmL2YVVWLKKGW0nCo8ZTR/0aSM5i9mlNH8xYwymr+YVVSJKaOU0XKq8JTR/EWTMpq/mFFG8xczymj+YlZRJaaMUkbLqcJTRvMXTcpo/mJGGc1fzCij+YtZRZWYMkoZLacKTxnNXzQpo/mLGWU0fzGjjOYvZhVVYsooZbScKjxlNH/RpIzmL2aU0fzFjDKav5hVVIkpo5TRcqrwlNH8RZMymr+YUUbzFzPKaP5iVlElpoxSRsupwlNG8xdNymj+YkYZzV/MKKP5i1lFlZgyShktpwpPGc1fNCmj+YsZZTR/MaOM5i9mFVViyihltJwqPGU0f9GkjOYvZpTR/MWMMpq/mFVUiSmjlNFyqvCU0fxFkzKav5hRRvMXM8po/mJWUSWmjFJGy6nCU0bzF03KaP5iRhnNX8woo/mLWUWVmDJKGS2nCk8ZzV80KaP5ixllNH8xo4zmL2YVVWLKKGW0nCo8ZTR/0aSM5i9mlNH8xYwymr+YVVSJKaOU0XKq8JTR/EWTMpq/mFFG8xczymj+YlZRJaaMUkbLqcJTRvMXTcpo/mJGGc1fzCij+YtZRZWYMkoZLacKTxnNXzQpo/mLGWU0fzGjjOYvZhVVYsooZbScKjxlNH/RpIzmL2aU0fzFjDKav5hVVIkpo5TRcqrwlNH8RZMymr+YUUbzFzPKaP5iVlElpoxSRsupwlNG8xdNymj+YkYZzV/MKKP5i1lFlZgyShktpwpPGc1fNCmj+YsZZTR/MaOM5i9mFVViyihltJwqPGU0f9GkjOYvZpTR/MWMMpq/mFVUiSmjlNFyqvCU0fxFkzKav5hRRvMXM8po/mJWUSWmjFJGy6nCU0bzF03KaP5iRhnNX8woo/mLWUWVmDJKGS2nCk8ZzV80KaP5ixllNH8xo4zmL2YVVWLKKGW0nCo8ZTR/0aSM5i9mlNH8xYwymr+YVVSJKaOU0XKq8JTR/EWTMpq/mFFG8xczymj+YlZRJaaMUkbLqcJTRvMXTcpo/mJGGc1fzCij+YtZRZWYMkoZLacKTxnNXzQpo/mLGWU0fzGjjKYQs7a2NnnjjTdk9uzZ8tVXX0lVVZX0799fzjjjDNlrr73Uv0cdixYtkmnTpgWe1rt3b5k0aZL06tUrKpnM/50yShnNfCUtooCU0SJgZeRUymhGAlFEMSijRcDKyKmU0RQC8cwzz8isWbOULB5wwAGi5XTz5s1y4YUXyqhRoyJL9eqrr8p9990nQ4cO7SKd3bt3l5NOOkm6desWmU7WT6CMUkazXkeLKR9ltBha2TiXMpqNOBRTCspoMbSycS5lNOE4oCd08uTJ0rNnT5k4caL06NFDlQD//eabbxaI5FVXXRUpkuhVnTdvnkpj0KBBCf+K5LKjjFJGk6tt7nOijLpnbDsHyqhtou7To4y6Z2w7B8qobaIR6b399ttyxx13yMknn6x6L73H/fffLwsXLpQrr7xSdt9994IpzZgxQxYvXizXXnut7Ljjjgn/iuSyo4xSRpOrbe5zooy6Z2w7B8qobaLu06OMumdsOwfKqG2iEemhR/Opp56Syy67TEaMGNHp7Pnz58sjjzwS+Dfvie3t7TJ9+nRZvnx52cwNDcNGGaWMJnyLOs2OMuoUr5PEKaNOsDpNlDLqFK+TxCmjTrCGJ1pIRvWipLPOOkuOPvro0EQwt3Tq1KmyZs0awWKlTz75RFpaWtTc0VNPPVVGjx4t1dXVCf8yN9lRRimjbmpWOqlSRtPhXkqulNFS6KVzLWU0He6l5EoZLYVejGtNZPSUU07pMoTvzWr9+vVq3unKlSuVgA4ePFjWrl2rekpbW1vVFIAxY8YYrcqP8RMSvYQyShlNtMI5zowy6hiwg+Qpow6gOk6SMuoYsIPkKaMOoBZK0oaMYvU9ekMhpfvuu29HL+iKFSvk1ltvlebmZrnmmmtk4MCBRr/uww8/VBKbxePnjw+UrzbWZLFoqZfphgs+Tb0MQQX43XM7yvurGjJZtrQL9etxn0vf7tm71+5Y0EdeWto9bTyZzP9Hx30pe/fbkrmyPfbO9vLoO9tlrlxZKNDlh6yWI3bfmIWidCrDSx93lzte7ZO5cmWhQGcMWyenD1ubhaJ0KsOuu+6qFpbbPKraMdky5cNERqOG6ePKbth1WMmf1WPSnxtk1brofVezWn6X5brnms0uk4+d9r/MrJe3PyuPaSKxIYRceP23t0i/7VJvhrqU7k/P1smz7/GlLyhs//vMJhm2c5vtqlByevf+tVbuXVBbcjrlmMD3jm+W4/fJ3ksf7jHcazy6Ehh/cIuMP6glc2iwRWbFyajpAqZC0dLzTqOG+jMX8ZACcZg+PFJzfrZ1W7CsHT+evlkWLsvegyALnDhMn4UoFFcGDtMXxysLZ3OYPgtRKK4MHKYvjlfJZ+utnTCnE8LoPUy3doK0zpw5Uy6//HIZPnx4pzTmzp0rTzzxROSK/JJ/SEIJUEYpowlVtUSyoYwmgtlqJpRRqzgTSYwymghmq5lQRq3ijE4MK+BvuOEGNc8Tm9vvsMMO6qKwTe8x/xPzORsbGzsS/+yzz+Smm26SIUOGyKWXXio1NVuH1zZs2CBTpkxRi5muvvpqGTBgQHSBMn4GZZQymvEqWlTxKKNF4crEyZTRTIShqEJQRovClYmTKaMphMH7OdCDDz5Ympqa5M0331QLkryfA9XiigVL2Ny+b9++qrSY+jpnzhx5+umnpV+/furzoThnwYIF8s0333A1fQoxTSNLDtOnQb20PCmjpfFL42rKaBrUS8uTMloavzSupoymQB0yiS8tYfN79IhWVVVJ//795YwzzpC99tqrY0umdevWqZ5OiCa+yoQ9RfWhv2ePBVF6ARJkFUP/I0eOLIttnfBb2TPKntEUblFnWVJGnaF1ljBl1BlaZwlTRp2hdZYwZdQZWiZsgwBllDJqox5lJQ3KaFYiYV4Oyqg5q6ycSRnNSiTMy0EZNWfFM1MgQBmljKZQ7ZxlSRl1htZZwpRRZ2idJUwZdYbWWcKUUWdombANApRRyqiNepSVNCijWYmEeTkoo+assnImZTQrkTAvB2XUnBXPTIEAZZQymkK1c5YlZdQZWmcJU0adoXWWMGXUGVpnCVNGnaFlwjYIUEYpozbqUVbSoIxmJRLm5aCMmrPKypmU0axEwrwclFFzVjwzBQKUUcpoCtXOWZaUUWdonSVMGXWG1lnClFFnaJ0lTBl1hpYJ2yBAGaWM2qhHWUmDMpqVSJiXgzJqziorZ1JGsxIJ83JQRs1Z8cwUCFBGKaMpVDtnWVJGnaF1ljBl1BlaZwlTRp2hdZYwZdQZWiZsgwBllDJqox5lJQ3KaFYiYV4Oyqg5q6ycSRnNSiTMy0EZNWfFM1MgQBmljKZQ7ZxlSRl1htZZwpRRZ2idJUwZdYbWWcKUUWdombANApRRyqiNepSVNCijWYmEeTkoo+assnImZTQrkTAvB2XUnBXPTIEAZZQymkK1c5YlZdQZWmcJU0adoXWWMGXUGVpnCVNGnaFlwjYIUEYpozbqUVbSoIxmJRLm5aCMmrPKypmU0axEwrwclFFzVjwzBQKUUcpoCtXOWZaUUWdonSVMGXWG1lnClFFnaJ0lTBl1hpYJ2yBAGaWM2qhHWUmDMpqVSJiXgzJqziorZ1JGsxIJ83JQRs1Z8cwUCFBGKaMpVDtnWVJGnaF1ljBl1BlaZwlTRp2hdZYwZdQZWiZsgwBllDJqox5lJQ3KaFYiYV4Oyqg5q6ycSRnNSiTMy0EZNWfFM1MgQBmljKZQ7ZxlSRl1htZZwpRRZ2idJUwZdYbWWcKUUWdombANApRRyqiNepSVNCijWYmEeTkoo+assnImZTQrkTAvB2XUnBXPTIEAZZQymkK1c5YlZdQZWmcJU0adoXWWMGXUGVpnCVNGnaFlwjYIUEYpozbqUVbSoIxmJRLm5aCMmrPKypmU0axEwrwclFFzVjwzBQKUUcpoCtXOWZaUUWdonSVMGXWG1lnClFFnaJ0lTBl1hpYJ2yBAGaWM2qhHWUmDMpqVSJiXgzJqziorZ1JGsxIJ83JQRs1Z8cwUCFBGKaMpVDtnWVJGnaF1ljBl1BlaZwlTRp2hdZYwZdQZWiZsgwBllDJqox5lJQ3KaFYiYV4Oyqg5q6ycSRnNSiTMy0EZNWfFM1MgQBmljKZQ7ZxlSRl1htZZwpRRZ2idJUwZdYbWWcKUUWdombANApRRyqiNepSVNCijWYmEeTkoo+assnImZTQrkTAvB2XUnBXPTIEAZZQymkK1c5YlZdQZWmcJU0adoXWWMGXUGVpnCVNGnaFlwjYIUEYpozbqUVbSoIxmJRLm5aCMmrPKypmU0axEwrwclFFzVjwzBQKUUcpoCtXOWZaUUWdonSVMGXWG1lnClFFnaJ0lTBl1hpYJ2yBAGaWM2qhHWUmDMpqVSJiXgzJqziorZ1JGsxIJ83JQRs1Z8cwUCFBGKaMpVDtnWVJGnaF1ljBl1BlaZwlTRp2hdZYwZdQZWiZsgwBllDJqox5lJQ3KaFYiYV4Oyqg5q6ycSRnNSiTMy0EZNWfFM1MgQBmljKZQ7ZxlSRl1htZZwpRRZ2idJUwZdYbWWcKUUWdombANApRRyqiNepSVNCijWYmEeTkoo+assnImZTQrkTAvB2XUnBXPTIEAZZQymkK1c5YlZdQZWmcJU0adoXWWMGXUGVpnCVNGnaFlwjYIUEYpozbqUVbSoIxmJRLm5aCMmrPKypmU0axEwrwclFFzVjwzBQKUUcpoCtXOWZaUUWdonSVMGXWG1lnClFFnaJ0lTBl1hpYJ2yBAGaWM2qhHWUmDMpqVSJiXgzJqziorZ1JGsxIJ83JQRs1Z8cwUCFBGKaMpVDtnWVJGnaF1ljBl1BlaZwlTRp2hdZYwZdQZWiZsgwBllDJqox5lJQ3KaFYiYV4Oyqg5q6ycSRnNSiTMy0EZNWfFM1MgQBmljKZQ7ZxlSRl1htZZwpRRZ2idJUwZdYbWWcKUUWdombANApRRyqiNepSVNCijWYmEeTkoo+assnImZTQrkTAvB2XUnBXPTIEAZZQymkK1c5YlZdQZWmcJU0adoXWWMGXUGVpnCVNGnaFlwjYIUEYpozbqUVbSoIxmJRLm5aCMmrPKypmU0axEwrwclFFzVjwzBQKUUcpoCtXOWZaUUWdonSVMGXWG1lnClFFnaJ0lTBl1hpYJ2yBAGaWM2qhHWUmDMpqVSJiXgzJqziorZ1JGsxIJ83JQRs1Z8cwUCFBGKaMpVDtnWVJGnaF1ljBl1BlaZwlTRp2hdZYwZdQZWiZsgwBllDJqox5lJQ3KaFYiYV4Oyqg5q6ycSRnNSiTMy0EZNWfFM1MgQBmljKZQ7ZxlSRl1htZZwpRRZ2idJUwZdYbWWcKUUWdombANApRRyqiNepSVNCijWYmEeTkoo+assnImZTQrkTAvB2XUnBXPTIEAZZQymkK1c5YlZdQZWmcJU0adoXWWMGXUGVpnCVNGnaFlwjYIUEYpozbqUVbSoIxmJRLm5aCMmrPKypmU0axEwrwclFFzVjwzBQKUUcpoCtXOWZaUUWdonSVMGXWG1lnClFFnaJ0lTBl1hpYJ2yBAGaWM2qhHWUmDMpqVSJiXgzJqziorZ1JGsxIJ83JQRs1Z8cwUCFBGKaMpVDtnWVJGnaF1ljBl1BlaZwlTRp2hdZYwZdQZWiZsgwBllDJqox5lJQ3KaFYiYV4Oyqg5q6ycSRnNSiTMy0EZNWfFM1MgQBmljKZQ7ZxlSRl1htZZwpRRZ2idJUwZdYbWWcKUUWdombANApRRyqiNepSVNCijWYmEeTkoo+assnImZTQrkTAvB2XUnBXPTIEAZZQymkK1c5YlZdQZWmcJU0adoXWWMGXUGVpnCVNGLaFdvXq1zJo1SxYtWiTNzc3SrVs3GTlypIwbN04aGxsjc2lra5M33nhDZs+eLV999ZU6v3fv3nLUUUep/9XU1HRKA/lMmzYtMF1cN2nSJOnVq1dkvlk/gTJKGc16HS2mfJTRYmhl41zKaDbiUEwpKKPF0MrGuZRRC3FYs2aN3HzzzUoi9957bxk8eLC8//77snTpUvXPEyZMUHIadrS2tsqDDz4or776qvTp00f2339/deqbb74pSPuggw6SCy64oJOQ4tz77rtPhg4d2kU6u3fvLieddFLBPC387ESSoIxSRhOpaAllQhlNCLTFbCijFmEmlBRlNCHQFrOhjFqA+fjjj8tzzz0n559/vhx66KEqxfb2dtXLif9deOGFSijDjiVLlsgtt9wiu+++u1x22WUdPakbNmyQKVOmKMmdOHGiDBo0qCMJpDtv3rwu/93Cz8lUEpRRymimKmSJhaGMlggwhcspoylALzFLymiJAFO4nDJaIvSmpiaZOnWqYJj+uuuuU0Pr+vj888/lxhtvlD322EMuvfRSqaqqCswNYvn000+rc0aMGNHpnKeeekoJLSTV+7cZM2bI4sWL5dprr5Udd9yxxF+R3cspo5TR7NbO4ktGGS2eWdpXUEbTjkDx+VNGi2eW9hWU0RIj8M0338j111+vJPSKK67oND90/fr1MnnyZMGwuf9v3mwxnL927VrZc8891bneAzKKXldcjyF5HOh1nT59uixfvrxs5oaGhYEyShkt8RbN1OWU0UyFw6gwlFEjTJk6iTKaqXAYFYYyaoQp/KRCMrp582bVa7px40bVg9mzZ8+ictPD9OhRveqqqzrmgOp0MZ8UEvzJJ59IS0uLmjt66qmnyujRo6W6urqovLJ6MmWUMprVuhmnXJTRONTSvYYymi7/OLlTRuNQS/caymiJ/E1kFNJY7Op2LGrCAqWFCxfKxRdf3GmIXve4rly5UgkoFkmhZxU9pbju5JNPljFjxoROCyjxJyd6OWWUMppohXOcGWXUMWAHyVNGHUB1nCRl1DFgB8lTRkuE6kJGMQw/Z84cNVf02GOPldNOO62TWGIbKPSGQkr33Xffjl7QFStWyK233qq2lrrmmmtk4MCBRr/us88+MzovjZN+dN928uX68ujltc1v2ne+sZ2klfT+9cke8u7ntVbSKrdEfnfBOtmxZ1vmftZN87vJ84vrM1euLBToZ2M3yH4DW7JQlE5leOCNRnnwjYbMlSsLBbr66E1yzJ5NWShKpzLgHsO9xqMrgXNHbZHzRm3OHBqMPvunT5ZayKp2WJ7lw0RGixmmRxFffvlleeSRR9Q+pf4tnaKKD4HFPFP/gqdC12HOalaPnz68g3y5ofMeq1kta9LluuXbq5LO0ii/f5vdW95bWWd0bqWd9Nuzv5Yde7Rm7mdP/ct28sJH0fshZ67gCRTof45ZI/sMaE4gp+KyeHhRd3lkUY/iLqqQs684fJ0ctUf2xAb3GO41Hl0JnDVig5w9YmPm0PTv3z//Mmq6gMlLHxvf33PPPTJs2DAZP368NDQU9+arN8M/5ZRT1F6jeT84TB8ewTk/y+aD6MfTN8vCZdkTrizcCxymz0IUiisDh+mL45WFszlMn4UoFFcGDtMXx6vL2XprJ+wFinmhcbZ20om+9dZbSkR33XVX1bMZtlH+/PnzZebMmXL55ZfL8OHDO5Vp7ty58sQTTxTVM1oiAqeXU0Ypo04rWMKJU0YTBm4hO8qoBYgJJ0EZTRi4hewooxYg6n1CvQuHCm16j9Xw+LxnXd22ocyPP/5YzffEPM+oLzZhjudNN90kQ4YMUXuT6k+F6tX3WMx09dVXy4ABAyz8unSToIxSRtOtgXZzp4za5ZlEapTRJCjbzYMyapdnEqlRRi1Q9n4OFAuKsMk9NqTHJ0H9nwNdtmyZ+qoSNqrX2zVhFTy+wASpPOGEE6RHj67Dr/X19epToxBYvcAJG+X369dPRo0aJVjUtGDBAsEcVq6mtxDUHCTBYfocBMlXRMpo/mJGGc1fzCij+YsZZdRSzNAbic+CYs4mVrNjiB0LkMaNG9dpI3x8lQkyil5L/elPPc+zUFEw/O/dHgryifml6JXFFAEcffv2FcwVRb5hX3uy9HMTS4Y9o+wZTayyJZARZTQByJazoIxaBppAcpTRBCBbzoIyahkok7NLgDJKGbVbo9JNjTKaLv84uVNG41BL9xrKaLr84+ROGY1DjdckRoAyShlNrLIlkBFlNAHIlrOgjFoGmkBylNEEIFvOgjJqGSiTs0uAMkoZtVuj0k2NMpou/zi5U0bjUEv3Gspouvzj5E4ZjUON1yRGgDJKGU2ssiWQEWU0AciWs6CMWgaaQHKU0QQgW86CMmoZKJOzS4AyShm1W6PSTY0ymi7/OLlTRuNQS/caymi6/OPkThmNQ43XJEaAMkoZTayyJZARZTQByJazoIxaBppAcpTRBCBbzoIyahkok7NLgDJKGbVbo9JNjTKaLv84uVNG41BL9xrKaLr84+ROGY1DjdckRoAyShlNrLIlkBFlNAHIlrOgjFoGmkBylNEEIFvOgjJqGSiTs0uAMkoZtVuj0k2NMpou/zi5U0bjUEv3Gspouvzj5E4ZjUON1yRGgDJKGU2ssiWQEWU0AciWs6CMWgaaQHKU0QQgW86CMmoZKJOzS4AyShm1W6PSTY0ymi7/OLlTRuNQS/caymi6/OPkThmNQ43XJEaAMkoZTayyJZARZTQByJazoIxaBppAcpTRBCBbzoIyahkok7NLgDJKGbVbo9JNjTKaLv84uVNG41BL9xrKaLr84+ROGY1DjdckRoAyShlNrLIlkBFlNAHIlrOgjFoGmkBylNEEIFvOgjJqGSiTs0uAMkoZtVuj0k2NMpou/zi5U0bjUEv3Gspouvzj5E4ZjUON1yRGgDJKGU2ssiWQEWU0AciWs6CMWgaaQHKU0QQgW86CMmoZKJOzS4AyShm1W6PSTY0ymi7/OLlTRuNQS/caymi6/OPkThmNQ43XJEaAMkoZTayyJZARZTQByJazoIxaBppAcpTRBCBbzoIyahkok7NLgDJKGbVbo9JNjTKaLv84uVNG41BL9xrKaLr84+ROGY1DjdckRoAyShlNrLIlkBFlNAHIlrOgjFoGmkBylNEEIFvOgjJqGSiTs0uAMkoZtVuj0k2NMpou/zi5U0bjUEv3Gspouvzj5E4ZjUON1yRGgDJKGU2ssiWQEWU0AciWs6CMWgaaQHKU0QQgW86CMmoZKJOzS4AyShm1W6PSTY0ymi7/OLlTRuNQS/caymi6/OPkThmNQ43XJEaAMkoZTayyJZARZTQByJazoIxaBppAcpTRBCBbzoIyahkok7NLgDJKGbVbo9JNjTKaLv84uVNG41BL9xrKaLr84+ROGY1DjdckRoAyShlNrLIlkBFlNAHIlrOgjFoGmkBylNEEIFvOgjJqGSiTs0uAMkoZtVuj0k2NMpou/zi5U0bjUEv3Gspouvzj5E4ZjUON1yRGgDJKGU2ssiWQEWU0AciWs6CMWgaaQHKU0QQgW86CMmoZKJOzS4AyShm1W6PSTY0ymi7/OLlTRuNQS/caymi6/OPkThmNQ43XJEaAMkoZTayyJZARZTQByJazoIxaBppAcpTRBCBbzoIyahkok7NLgDJKGbVbo9JNjTKaLv84uVNG41BL9xrKaLr84+ROGY1DjdckRoAyShlNrLIlkBFlNAHIlrOgjFoGmkBylNEEIFvOgjJqGSiTs0uAMkoZtVuj0k2NMpou/zi5U0bjUEv3Gspouvzj5E4ZjUON1yRGgDJKGU2ssiWQEWU0AciWs6CMWgaaQHKU0QQgW86CMmoZKJOzS4AyShm1W6PSTY0ymi7/OLlTRuNQS/caymi6/OPkThmNQ43XJEaAMkoZTayyJZARZTQByJazoIxaBppAcpTRBCBbzoIyahkok7NLgDJKGbVbo9JNjTKaLv84uVNG41BL9xrKaLr84+ROGY1DjdckRoAyShlNrLIlkBFlNAHIlrOgjFoGmkBylNEEIFvOgjJqGSiTs0uAMkoZtVuj0k2NMpou/ziilSWtAAAY70lEQVS5U0bjUEv3Gspouvzj5E4ZjUON1yRGgDJKGU2ssiWQEWU0AciWs6CMWgaaQHKU0QQgW86CMmoZKJOzS4AyShm1W6PSTY0ymi7/OLlTRuNQS/caymi6/OPkThmNQ43XJEaAMkoZTayyJZARZTQByJazoIxaBppAcpTRBCBbzoIyahkok7NLgDJKGbVbo9JNjTKaLv84uVNG41BL9xrKaLr84+ROGY1DjdckRoAyShlNrLIlkBFlNAHIlrOgjFoGmkBylNEEIFvOgjJqGSiTs0uAMkoZtVuj0k2NMpou/zi5U0bjUEv3Gspouvzj5E4ZjUON1yRGgDJKGU2ssiWQEWU0AciWs6CMWgaaQHKU0QQgW86CMmoZKJOzS4AyShm1W6PSTY0ymi7/OLlTRuNQS/caymi6/OPkThmNQ43XJEaAMkoZTayyJZARZTQByJazoIxaBppAcpTRBCBbzoIyahkok7NLgDJKGbVbo9JNjTKaLv84uVNG41BL9xrKaLr84+ROGY1DjdckRoAyShlNrLIlkBFlNAHIlrOgjFoGmkBylNEEIFvOgjJqGSiTs0uAMkoZtVuj0k2NMpou/zi5U0bjUEv3Gspouvzj5E4ZjUON1yRGgDJKGU2ssiWQEWU0AciWs6CMWgaaQHKU0QQgW86CMmoZKJOzS4AyShm1W6PSTY0ymi7/OLlTRuNQS/caymi6/OPkThmNQ43XJEaAMkoZTayyJZARZTQByJazoIxaBppAcpTRBCBbzoIyahkok7NLgDJKGbVbo9JNjTKaLv84uVNG41BL9xrKaLr84+ROGY1DjdckRoAyShlNrLIlkBFlNAHIlrOgjFoGmkBylNEEIFvOgjJqGSiTs0uAMkoZtVuj0k2NMpou/zi5U0bjUEv3Gspouvzj5E4ZjUON1yRGgDJKGU2ssiWQEWU0AciWs6CMWgaaQHKU0QQgW86CMmoZKJOzS4AyShm1W6PSTY0ymi7/OLlTRuNQS/caymi6/OPkThmNQy0D12zevFmeeuopee2112Tjxo1SV1cn++yzj5x55pnSp0+fDJTQThEoo5RROzUpG6lQRrMRh2JKQRkthlY2zqWMZiMOxZSCMloMrYycCxG9/fbb5aOPPpLddttNhg8fLsuWLZP33ntPevXqJVdddZXssMMOGSltacWgjFJGS6tB2bqaMpqteJiUhjJqQilb51BGsxUPk9JQRk0oZeycv/71r3LPPffIscceK+PGjZOqqipVQvSS3nvvvXLMMceo/14OB2WUMloO9Vj/Bspo/qJJGc1fzCij+YsZZTR/MZMZM2bIO++8IxMnTpRBgwZ1/IL169fL5MmTpbGxUf0N/5/3gzJKGc17HfaWnzKav2hSRvMXM8po/mJGGc1ZzDBEP3XqVFmzZo1MmjRJDcvro7m5WW677TZZtWpVl7/l7Gd2FJcyShnNa90NKjdlNH/RpIzmL2aU0fzFjDKas5gVklH8lDvvvFMWL14s11xzjQwcODBnv65rcSmjlNHcV2LPD6CM5i+alNH8xYwymr+YUUZzFjMTGcVCJv8Qfs5+Zkdxx/zrhrwW3Xm55/ysh/M84mTw4+mbZeGy1jiXlv01lNH8hZgymr+YUUbzFzPKaM5i5kJGH3300cxSmLV8v8yWLe2Cnbrbu2kXITB/xiw8LEcMWCLb12/OXNwYs/CQDO+zQnbtuSZzMXvpi8Gytqlb5sqVhQLt1nO1DOvzeRaK0qkM76weKMvXl8/WizYBb1+/SY4YsNRmklbS2nvvvQX/s3lUtbe3t9tMMI20TGS02GH6n/zkJ7Ju3bo0fg7zJAESIAESIAESIIFMEvj7v/97ymhQZCptAVMmaycLRQIkQAIkQAIkQAIxCJRFzyh+t97a6corr5Tdd9+9A0U5bu0UI868hARIgARIgARIgAQySaBsZHTRokUyffp0GT16tFxwwQVSU1OjgJfjpveZrEksFAmQAAmQAAmQAAnEIFA2Mur9HCh6Rvfff39Zvny52gh/++23L6vPgcaIMy8hARIgARIgARIggUwSKBsZBd0tW7bIU089Jfg06MaNG6Wurk722WcfOfPMM6VPH67Wy2QNZKFIgARIgARIgAQqmkBZyWhFR5I/ngRIgARIgARIgARySIAymsOgscgkQAIkQAIkQAIkUC4EKKPlEkn+DhIgARIgARIgARLIIQHKaA6DxiKTAAmQAAmQAAmQQLkQoIyWSyT5O0iABEiABEiABEgghwQoozkMWtJFbm5ultmzZ8vLL7+sdinYc8895Tvf+Y7U19cbFQVbbN1yyy0yaNAgueyyy9QuBzyyQ4DxyU4sWBISIAESqEQClNEcRh1iiC2sIHYjRoxw/gsef/xxefbZZ6V3794yZMgQGTx4sBxxxBHG+X7++ecyZcoU9S3b888/v+ODBP4EPv74Y7n11lulW7ducvXVV3fZjgtSfPvtt8sHH3yg0jn00EONy1BpJ37zzTdy/fXXq5hdccUV0tjYGIrAND6VxlD/Xs1yzZo1qs6h7lVVVYXimDdvnjz66KOK+cSJE9VLGI90COi20p872pihQ4fKySefLDvttJPTwun6g72wcS+i/fQfxdyvYYVN+rngFJph4kuWLFEdHTvvvHPBdu7VV1+Ve++9t8v9iy80ghs+mrNu3Tp1X6PNPPLII9X/wjpOVq1aJU8//bS89957smnTJqmurpYdd9xRTjzxRBk1apT6dx7FEaCMFscrE2cn2eigAZ06daqsXr1arr32Wunbt68zBu3t7aphwE1++OGHy7nnntvpof/KK6/I/fffL3vttZdMmDCBPawFImHj4eYs0DlL2CujvXr1Kngf4MF08803yyeffEIZzUCcdVsJ8YRk6OOrr76SZcuWqRfjiy66yOlLvbf+4IMsEFLIsPewcb8m+VzIQGhVEdBBgQ4MxBKfAkdnif/AObfddpt89NFH6rmx7777qlNwDf77hg0bZMCAAbLLLrtIW1uboFPk66+/lj322EOd74/VG2+8ocS2tbVVvWjimdjS0iIffvihQG4POuigTl+BzAqrrJeDMpr1CAWUL8lGx0YjWQxiPMwhvytWrFBTATAlAAd6pfCQx9+vuuoq570ZxZQ5i+cmHbcsMrBVJs1y7dq1ghem008/XY499tjA5PHFt2nTpqm/oVeFPaO2ohAvnUJtJaTinnvukYEDB6o2xS8d8XLsepVXRvFX9MaedNJJnV60bdyvST4XbLGxkc78+fPlkUcekeOPP17GjRvXJUmM/Nx4441qpE3HGQKK0bovvvhCieOBBx7YEQ9I5pNPPinPPfecHHfccSpNPRKCHlGkBfm8/PLLlbDqAx/dufvuu+Xtt9/myF2MwFJGY0BL+5KgRufOO+9UQwb+hx/e/nDT4UtUl1xySUfRccO98MIL8vzzzwsaQjw4MeSPGw+fT8URNMTlH3rEzYyGAMMlSBNviaeccoqMHDmy4wYOK0MYx8WLF6s3Vj300tDQIA8++KCas3rqqaeqoRB9YHgFD3/kiQZeH7pHFxI7adIkQY9WJR3FPNyKjU8lccRv1SzxMEPPR48ePQKHBFH/cR+iBwb3AR5c/vtRD+/hgYUeGwgQ7hXcd96pFPp+xujAiy++qHpxxo4dKyeccILCDzHG9BnUf6TTvXt31SOD+wD3iz4gz+ixeeKJJ+TTTz9VMh10j+J8/A1TYDDFYOXKlQXPzUsdKCRouo1AGwZJ2XXXXTt+FpiBL5jhQK8ZYoQeVi9bE166/mDoFnUE0uIfri90v/q/LOiPtW4D/TFJahpX2nUBvdyTJ0+W7bbbLvClQk+b8T4j8JVGvIgccsghgdNucH9BOiGhGBHs2bOn+pl6ytoZZ5wR+EL62WefyU033aTqCzpTuD7CvHZQRs1ZZebMUmUUDeJ9990nr7/+uprHiTlMS5culffff189qNAwY0gLb5R4sGJ+KhpAvHnigYneSvy7nuOJhUwHHHCA4vPmm2+qh7dXGouVHTwUcdOjEcGnXPGQQG8pbnAMm3gf2pTR4GpJGbV3u2qWGGKFkEIOg4YE9YNI95bgpcoro/p+QclGjx6tevchpX/729/U8KK3bkNG33rrrY65ZxBg9MYeffTRaggRowSYOqPvX6SB9HU6upcPL5sQUdwzei6bvkfRQzdmzJiOl0bdU4gHb6H72R5Z9ykVklG0M9OnT1cC7o2T5rDDDjsoDngBAbOmpia5+OKLO4b0TXl578WDDz5YHnroITW86x0CDrtfMRKEefJYZDhs2DD1go46g3/Xw8iQanQGoL6gPUQd2W233VRd8E5NcE87nRz0SyA6YyD53hcGPYyPexPrEMAPx4wZM2ThwoWdhu29pUfdAFPEXj/vEH88h/Dycs0116gedf+BsuC+R88p7k3KqHmdoIyas8rMmaXKKOZeokE877zzVG+KHoJ47bXX1FyYY445pmO4I6yR1MMcmHOFBgByikMPs6NHUs8xLVZGkQ4mk+PNFI0BHqxI97vf/a5ACLwHZZQy6vrG9N4D6J284447ZP/99+/So4IXKMgfeqTwoucfqcAIAqQRw4JaWPHQmzlzprz00kudHoyQUTwsIa1YMKUfanjY4R6FHF144YVKMHHo+dZoG/DfcV9jqgukFXKJe1SLiRYczGvVUq0ftOgRxX3bv39/lS56nZBGbW1tpx4i18xtpV9IRnXvF8ThuuuuU3z0MCziM378+A7umgPaObyso92DmJjw8tYf9Jah5xk9c96XgaB2Vr+UY0QI4qolKyjW4FWpw/T47Xp6DGQf94s+9LMH8cR9ibjpug5BLWYaDerLn/70JzWvtBJH22zdk2HpUEZdE3aQfikyqidzY4smNKpaIlFM3SD269evY4ghTEbxUMUbO4QWQx3eA+WbM2dOx8M1jowiPeSBBz8eFkHzrHAOZZQy6uAW65Sk9x7AA+2uu+5S0uJd0KfFBkPkuK8eeOCBwGkzQWXVddg7rKqH6SGL3hcwvOTdcMMNagQDL2fenhf02Pz5z39W0nLWWWd1LAbUcurN2//w1kPW+K1azLTkoq3AAxi9s3lbJRzUVkLmvvzySzW9CC8M3rYF8w/Rk+zvYQMLxAS9XugVg7hCRk14+dtQsIbg44Vev2AHtbN4EcfwM1Zpa5HySxameGj5qmQZ1azAxz+sjrmf3nvAuygXUqlf0vxze5GWd1qa/jumsUFi9Qidfr4hXX0gTQprcS0zZbQ4Xpk4uxQZDbrh/D8Kw/Z6O6AwGQ3bMsWbln64+mU0aI6Tf84n0tE9tegNClpdTxkNr44cprd3q/pZYpgU8828C5n0HDT938LmcEMY8aKmt4QJul+0+BSaA+6VkLBfijJg6o1/PqT3xRND0bjXMdXmmWeekVmzZinpPOyww9QQNXpI0ZuU16NQOwWxxvY9iJn+jbpHOuz3euXElFfQvYg2EC81ergevXX+rdiCJMdfLtQDvRagkmUUXLwjE5jSoHe2gPR7X7DCZBTngyFevnBgihr+m+49DZNR9JpDeNHRo4fpMZJAGS2u1aCMFscrE2fbkFFM9sbcoqADw3oY1kADXUhG0RhjHil6UoMOPWfJL6Po3cF8HO+B+XPeOTh6WAznYJgeD3GsXtTbcuhr2TMaXCUpo/ZuVT9LiAOmkOheUDx4sL2Mt7c0SEa9c6yPOuooNVcbPSgYAcCWZUE9o2ELEjF/1Ltgz/9roxbwhQ0LY+HOY489JhjCRA8i5AsjH/6FUfbouk0paGsnyAnmiULkMBTvlW3EDX8DW0i5/8C5eg6hXhwWxSuINaQFMdfD9RhexhCwd19g3W6ip1vP4fWXB3OY9b6llS6jes9RTF1BbzHWQWAPUv3vejqaHh3EvNtCw/T+e1j3vuL+DxPNqPvObW3Pd+qU0YzGD29kuGnQIPp7JmzIqMlm6N4eFP/5xTR8xQ7T6wVW6BlFo4LJ+BjWwop4NB7ehwRllDLq+hYOkglvLwzuDayg9c4j9T/I9ANQL37wvsAVGqYPk9FSe0bxQoieOMhM0EcRUF48rOfOnat6V/O6t29QO6U/noGeL/8LbliPdlQdK8Qr7MVQb1cHOcauCZDaIBn174QSVpZi2uSo35PHv+vFSujIQE8oplxgLnbQlAu8CGDtxKWXXhq6x2zYPVxIYimj8WsOZTQ+O6dXFlrth79hgQQa0uHDh6tymG7thCEIvRLXu7ow7MeENaRhX7QISqdYGdVDWHq1KHqe9Gb4/n3fKKOUUac3omcutVcUvCvnMdT9l7/8pdMKe//9qBc/YL6ZX/70vWTSM1pozijuVcgjNvDGF9L0PWMyZxTlg5xBkrFrhT7wYoi54ejVDRrud82+1PTDBA29ZpjzidEYbzywuAi7eIRt3aPLUwyvQqMUuq1DvUDb7C0P5rVizih64DFPVW+5RxkNrxUQUCwIPPvss9WuF5h+ErSHrJ4zjZE2CGnQVJSgZ6reJsr/HNIloozGv2Mpo/HZOb1Sz0FDD8i3vvWtjptFf7pR73+mv4iEhxAm3nsbUQwjYX4avmiEYR7/3CIMX3hXjOLNEm/nmG+DbSkK9YxiWxn0BuGt3rvSE9fgoYZtTzAXCw1pMTLq7S3A4g30iuLQq/cxFOrdDB8rgiHXeIB6F3R4h0Qrce4Oh+nt3Z5hw6x4WL377rtqUQ8WGXnrn/9Bph9SWH2N3k69pyXqM6QIvTkmMlpoNT3udcgX7mnvanqMKOBe0nslBq2m1xuDY7GM9wtBurcJK/PDtrOxR9p+SmEyirZR713s/bSwbquwsBMc9K4COB8dAIgT9jnWq+5NeBW6F/Vw/YIFC9SP987X17HGCBG24MJCK72ADOKqN3rX05v0b/32t7/dscuCfaLZTlHvOYqhdPwP3IKms3g/LY2/4zzv4jw8h/QCNe9LmN7lBdur+TfLBxn0muLlDR0o3/ve9yJfILJNM9nSUUaT5W2cm35gQOzQIELK8EDDnC5sguzfI1Bv44K/YUgN8yyxYTOGBdGQeie6I21sFI+VoUgbUoq0sV0M5sV4b7JCDan+LBp+FAQWZUSaGNbDwxmSikbdVEa9DXPQ6nndiwDx1A9Mb6OC/NGzg98ATliFX6mrGnXcwABz3ILe/LF4Aj1opvExrrxldmLYPaB7V7DS3N/7GNSrontt8IKGeYD6E4J4sUQ99i7iKzRcrPcZRbkwhIu52SgLevv0Fjb+fUb13qHoKYL44FpvG+J9cYW8Yg4j0sC2QhBovWVO3hYzFRq61kKJHQkwSoQpC+CAF3vsrYz5sniJxws/2h6IBr7UA3mFbOgX/SheUS+G+gUc5fHKKG4jxBpShL+hfcOHSSBcaKtxeL8CpHc4wXoA1Als0efdyL/MbsvAn6P3HMWeq3j2FBr9A3eII56TGN3AMwtCqp8fuK9xT+JDE3q+KTJFBwh2eUFc9WdE8d+9n5jFC6Hedq0SuNv4jZRRGxQdpQFBRKOI/QbxRoYbBSJ22mmnqYeZ9wZBETDx/uGHH1YNFx4aaJCwwAj7EuJG836BCQ8/DGPgAYmbCo0r0sZWTVhMpI+ohhQSjKEtTB7HwxUNIVaoYoGF3nbGVHbwQMUm1GgY0AuDtLwHGhp8bg0S7JVVDJmhlwOrj71fgcKqZ/SQVnLPKBrcsEO/oJjGx1E1z3yyYfeAXq2LF0D/MGqQTOreNYxg/P/t3cFq60AQRNH//+twFwIjAn4FvXnkGLJKp2OOJU1JHo3q2WDZXeuFjOoLGi2q3n79be7i+wlMBaJuSGzf+1zu6bcnMHXC1nqpTfH5PIY0+LZvdWNiXxH3t53MdbNVP/9bEG3D+jaP8vn959euv5nl0DGndV+fK2j/6vXtGNr7fE60C4/vaRzPONAV0q6I9vl2EtIDQQrQz6tjX3OZmyfZeyuodpHgr72ek8SM3ktivS0aB3NtfeC2+dw6CWt8bQxr3HyPs/XoM2nsbIpNx9i2mcar/mfbUiHVaxMQRjcv1QQIECBAgAABAocCwughplYECBAgQIAAAQKbgDC6eakmQIAAAQIECBA4FBBGDzG1IkCAAAECBAgQ2ASE0c1LNQECBAgQIECAwKGAMHqIqRUBAgQIECBAgMAmIIxuXqoJECBAgAABAgQOBYTRQ0ytCBAgQIAAAQIENgFhdPNSTYAAAQIECBAgcCggjB5iakWAAAECBAgQILAJCKObl2oCBAgQIECAAIFDAWH0EFMrAgQIECBAgACBTUAY3bxUEyBAgAABAgQIHAoIo4eYWhEgQIAAAQIECGwCwujmpZoAAQIECBAgQOBQQBg9xNSKAAECBAgQIEBgExBGNy/VBAgQIECAAAEChwLC6CGmVgQIECBAgAABApuAMLp5qSZAgAABAgQIEDgUEEYPMbUiQIAAAQIECBDYBITRzUs1AQIECBAgQIDAoYAweoipFQECBAgQIECAwCYgjG5eqgkQIECAAAECBA4FhNFDTK0IECBAgAABAgQ2AWF081JNgAABAgQIECBwKPADT0Qa+lQrJ78AAAAASUVORK5CYII=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" name="AutoShape 8" descr="data:image/png;base64,iVBORw0KGgoAAAANSUhEUgAAAqMAAAGhCAYAAABVv73+AAAgAElEQVR4Xuy9CbgV1Znv/Z75MCggMjghiCOIIM7zgAPiPGA0DiSKU0hyO+l8N33TSfftDP3d9NfdSSfXiIo4gBHnAScURBE1KlERh6goCCoKKsjMGb/nv+h1qFOnatfatdeqYe9/PU+eqKdqrbV/76pVv1pTVbW3t7cLDxIgARIgARIgARIgARJIgUAVZTQF6sySBEiABEiABEiABEhAEaCMsiKQAAmQAAmQAAmQAAmkRoAymhp6ZkwCJEACJEACJEACJEAZZR0gARIgARIgARIgARJIjQBlNDX0zJgESIAESIAESIAESIAyyjpAAiRAAiRAAiRAAiSQGgHKaGromTEJkAAJkAAJkAAJkABllHWABEiABEiABEiABEggNQKU0dTQM2MSIAESIAESIAESIAHKKOsACZAACZAACZAACZBAagQoo6mhZ8YkQAIkQAIkQAIkQAKUUdYBEiABEiABEiABEiCB1AhQRlNDz4xJgARIgARIgARIgAQoo6wDJEACJEACJEACJEACqRGgjKaGnhmTAAmQAAmQAAmQAAlQRlkHSIAESIAESIAESIAEUiNAGU0NPTMmARIgARIgARIgARKgjLIOkAAJkAAJkAAJkAAJpEaAMpoaemZMAiRAAiRAAiRAAiRAGWUdIAESIAESIAESkC1btsjMmTPl4IMPlsGDB5OIYwLLly+XF154Qc466yzp3r2749yynTxlNKPxaW1tlb/+9a/y7LPPyldffaVKecghh8gFF1yQ0RKzWHEItLe3y7vvvitz5syRTz/9VNra2mSfffaRyy67TOrr6+MkyWscETCN1fr162X27NnyxhtvyMaNG6W2tlbFc7/99nNUMiZbLgRQb5566inp3bu3TJo0SXr16pXYT9u0aZPcfvvtsmTJEjnjjDPkmGOOSSzvSs3olVdekQceeEB222031UZsv/32lYpCKKMZDD1E9L777lMy6j1Gjhwpl1xySQZLzCLFIQC5gYQ+/fTTgn/WB3okrrjiCmlsbIyTbGLXLFu2TKZMmSKbN29WDemIESMSyztuRosWLZJp06YpthMnTpRBgwappHDPPfHEE/LOO+/I6aefLsOHD++UhWmsvv76a7n55ps7XiB1InnhE5drJV7nov6nJaP6mfPaa6/JEUccIWeeeabU1NRUYlgT/c3edmXIkCEyYcIE6datW6JlyEpmFSWj33zzjVx//fWyZs2aUP51dXWy0047yfHHHy/Dhg2T6urqxGP1wQcfyK233iotLS3qoYi3VLwhNzc3V2xFTTwICWT4xRdfyE033STr1q1Tb8bnnXeeDBw4UA2VoUGqqqpKoBTxs3DxMI5fGrMrw2T0k08+URKJ3qF9991XLr/8ctWjqQ/TWD300EPy4osvqmtPPfVUOfTQQ1Uc8WBH28KjfAi4qP9pyegzzzwjs2bNkj322EMJkX4RNnlmeiOaRo9u3msUXgSmT5+uXoRPPvlkGTNmTObbfhfMKaMFqOLG/Pa3v5141zmGadAo9enTR6677jo1ZMOj/AhgGPfPf/5zl166rPzSMHHT5XPxMHb928N+E3p30WP64YcfytixY9XLqPcwiRXSQE8xuIwaNUouvvjisn+o4DdPnTpVli5dKpU2cuOi/qcho6tWrZIbb7xRmpqaOo0WoP5TRl23SFvT13UJL7FXXXWV6hCrtKNiZTSo4UTPI27MefPmqflemL+n3xST7Dq/8847ZeHChWoCeR6GayvtprH1e9N48BRT9kqS0SguJrHyPrhPOeUUOemkk6KSzf3fKaN2p6mY1DOblQbDxA8++KD85S9/kdGjR8v48eM7Dc9763SlvWzY5ByVFuJw//33C+aQYjTl/PPPL/sXWT8TymhALfHO48CfL7zwQjnooIOi6pO1v1NGraHMdEJJP3iKhUEZ3UbMJFaU0cqa014OPaNYHDt58mTBojsMz2OKivegjBbbasY/H6MyGGXAdJ6rr75adt555/iJ5fBKymhI0LAKFnPIsMIZc0exAME7oRu9qJjs/dxzz3UsVsBwOla8H3300V0Wn+iGC9lh4QQWOjz55JPq//FGes4553QMdwUVKaiXVJfh+eefly+//FL15KIHF6t2MV8Nw/z+I6ocF110kVqQoofe0MOD34OpA+itxfxGzKPdZZddZNy4cTJ06FCVxYoVK+TRRx9VKzEx1xU3FBa0hJUD14SVH6vJMW9mwIABXcqvRR1v6RgGRQ82REHvONC3b1/VI4Vh0rD5vvh98+fPl1dffVXNH8bLB+bkHnjggXLiiSeGLhwqNuZh7YH+DUF/D5tzhTmLWOz03nvvqXmN+G077rijKm/Qb/XHELF4+OGH5aOPPlLTPr73ve8FTj/xXhdVD/0P41133VXNO4PEgpVJHQD7jz/+WC3i0nUHdbhQHYhqZ5E35m0ixniYYugLDTuG38EuaAFTmEiaxArX6oVcQWUL6iXV8Xz77bc7WGEBA+ru7rvv3qlXpNhY6vr98ssvq9+v6wpWR6Ot8c9djXNP6ReVsFiYLNjyt0Uo12OPPabqgbf+oJ3BKmO0b977Xd+3aJ+OPPLI0Dm5cdpJ/bv8eWL+r77v0NbccsstBRfwFRuLqJcepIf5nWiLddu13Xbbqbb2hBNOKHr1PdrAe++9V7XnGB72by/kWkbB980331SjkZ9//nnHsyPsXvCL8ty5c1V7g+cSYoOYYAHW4YcfHlofgtp/MMQzBfdq0MJRXd/Rdl577bXy1ltvqZ1uIPGnnXaaYq+PuM8Jr3Ngncixxx4b1dSV1d8powXCGdZDuXbtWjXXDw/2oKN///5qeH2HHXbo+LNueFFRIbd4COFGxIGbAMMjM2bMECyk2LBhg2qM8RDt0aOHusnwoIco6u1+0BBhGw7IctCBhh3bQEFUvAthosqB1frehx/EFqIZtOgL5UO50RBArCGh/gON25VXXqkW6HgPTIdA+VeuXBlafqSN8nsPHRO8wYMFGjL/gd8bNhEcfO+4447QRWxobLB4Bby9R5yYh1UtDIthOycsVNJi2bNnTyUNeOiihwKNIw48cPGyEcYX5+CFAA9/74PEG0P8HbKuY1hokQHmjel6iDqIugieqIeIt7ceemUUMqC3MvL/bjwg8KDz3g84BxP38fDFA0XfC95rUYeD6kChFhgNut6exn8e+EJKUQf8q+nDZNQkVqgbYIZY4uGkXwobGhpUEfBQgTDpeGIo7pFHHlH3eFAZ8UDEw03ft8XEEg90yDbur6Bjzz33VHXFO+0ozj31t7/9TW1Jg/qJOqJfQFFPcGAxnr+XzV8er4zutdde6p4IakNQfy699FL1woJFHkEH6rh34Y0+J247iesRHwydotMhqI1BO4/OBJwXJN9xYlFIRqPaLtz/eEZEcde/Bfcf6gqY4iUF1/oPlzKK++Xuu+8OjSnq/3HHHac6NPwr+yGD99xzj3pWBR2Qa9QH/3qLKIZohxFLyLD30DIKxtiBA50CegcU78tmqc8J1De8ROJ++M53vlNRix4powWebEEyqvdi0z1M5557ruy9994qFTTQqEx4IOG/4WbQvRDeBzfOxU1y1FFHKflAD6Z3g+GoYXpvGfBQxVY0aEwgC5999pnaFgqSin+HWHkbJ5Ny+HvHsMIbm/KixwYNGN7K0YOB89BI4KZEwwxxwMMe/33BggWqlwwPl/33319tSaUbFJQfPa/oEQMHPLjAC40Pyo8GCg05HkIYrvD28Hp7qvD70NsDjngI4lq85eNayByu9fau4sGE3m48qJGvjh3yff/999XDFefgt1xzzTUdQhg35oWkCX+L6gXBORA8NLrgiN5CxAE9M5BG9Cbg7RwPQ39988cQ9RB1BHOgIfE4P2p1dzHD9Cgr6snZZ5+t6jLyR+8kRBNlP+yww9Q8KH14p8KgXkC+9IgCevlxH+Eew8PBdEI/6iauQ92DeGKUAj2NqAt4oXr88ccFO1XgMJVRXV6TWJkM0+t4oqzYWBwPWrQBeIhhs3G8XIGH9741jaV3WynEAtOLcD8iL/SA4Z5FXUGvEeq+lt1S7qlS5ox62yKUBfUTPf247/GCi9EYxBJ1BXUV9QjM8PBHTPGChZjixR7X+6dTldJOIu56hTn+GW0oemj79esnq1evVvcuJFULiV9G48YirJ55OeOlDh0NuJeRP9ouvDSh7UL5cL+YLHrFcwpD9OgQQNuN+yVJGdW/Ve88gXqJtgn3P17WIHz4G0bAvNvGYaN49EjjxdNbz8EC2yFihA68/G2iNyZB7T92wsA5QW2OfyQA+aIHFu0IFhvh3208J3RPdSUuXqaMhhiD9+b3vqVg6A8PDfQsfPe731WC5j0WL14st912m3oAeOfgeBveqEVRUTKqy+B/aOlyeG8K9GShcdI9ISbl8P72sF4tTHiHvOHwyxv+GxoGcEJZ0Xh6h4Xx8EDvJB4wePtDb4338JbR30hqNmik8PDx95xiiA8NFWQNOyF4/44HF+QtTHAgLJBVNNKQPt2bFTfmpcooHshY5YqHhb9h1Wl75cb7MPbGEG/zQXU1qnzFyGhQncY9gHihF8M/DKhZo1ctqBcb/x1D33ip8otsWLm9sUeaEFHvqADKgxcdMEtDRr3xxBx0CIW3x0dv8YL7w9vmmMTSuxAl7J5FjyxkHfUBL1t4gOIo5Z6yJaNhPNDLjZd8HH6Jxn9DPcH2aKhP/t69UtpJPZcSLxhoQ771rW91ihV4Q6bQW4vDK6OlxCJMRvHijnZN98JidC3ouYO/oxfZZM9fvZ0ZJB8jeXrKlTddVz2j3p0nghbseO9/784U3jYl6LmDsqO+4PmCOOhnsDcmYe2/V1b9HSheGQ2qq8jXxnNCzxtFu4ARRb9fRLXZef47ZTQket4eKT1/w9vwhq14856D4Tlci8MrWH5J8hehkIx60/ffMN50MPSCIRgcYVIcVg6TB4z39+Chj94K/xEmM+i5xMMjrIfOO3fGP99Os8FQCebe+uf3eN/2vdd60/TGxVtmNFjY7w3l1itHS4l5VMMQ1duGcqA8kHY0TP6hI6SPhw/2pMVLUJjA4MGEB1Sx+5YWI6NhdQkNNHo5/FMD9G9HTw7EKOjLI/qcsPlsfr7oEUFvMeb/Yl4XpMy0Tkb1akbFCvlEpaHjiRfDsAUK+hz0/OE3oBfcWwfDYolesRtuuEH12oXNN/Oe433Ji3tP4TebtBVh94HJAiDNHfd52MM5qL0stZ3UPVRoo8LuvbDylxKLsHoGwYKY67bALyloB9BDipdw3VMX1f7oTgFMJ/F+ACIJGfW202HPD2wXhvoMecTLLgQNvabozcVIQlhvrld09TPAGxNs24Ze7qAD7QfaEYy0eV/YvG1hUD209ZzAsxEdEJBxk3nXUTHO098po75ooRJgeFEPf3qHPbwVpZBQ6sbRu/DJpOHVRSkko94yhN2MSCfsZjcph8kDxvvgDbtpomQm7Ebx5h8mo2HbXoVdq3sB8HcMgfq/sKPLgl5lNOh4CEEaSol5VEMQJTh6/lCUjGnhg4ThE4IQP5MYRpUvKn4mdck78V9/3hAPToweYMi8kCjrayGqWszCyuxNM2jBob4u7DdFiWRUrExkVMcz7EXK+9KKHiDdW2USyyhZ8Yuj94UsaiSm0P1oUrZSZDSo/vjTCyp/qe2kyb0XVv9LiUVYPfP21EJEMb8z6GUr6p72/t2EbTH7jBaz9ZO3hxM99XiWYX1C1EdmtEDj5QQjfv65/fh96FRA5wN6fCHaOFfHBOmH9QLj2rD2PqottPWc8PL2js4VE9e8nluxMmoSMP9iFt2FHrTwICg9rzCZPLhNZNS0Gx9ChXmZmHfnbSRMymHygLEho0gDi3PQwOCfgxYv2JJR7wMirBcgKIalxDyqjhUSHO/igqiezaAeDpMYRpUvqgE2qUtBDzxvL3VUGfB3/5B60DXe31toWD8tGfXG0+Q34xz9kmcSS92TZ5q2t00oRxkttZ3UTAotJAmr/6XEolCb4B2twygHnk+YR47pCVggWuznO13KaNguFN5nov/TuXj5x+gP6ibm6Abt7R020hJV73VMvC/sQdegx/VPf/qTmjvqffZEtYW2nhNRL8VRvzPPf6eM+qKnt0HBDY4Vwt5h4KjtTPwVwYWMRt0U3jJ4t2zR37Q3EQiTh1+pMoqGFYuNtNhjWEQvqPGu0LUlo8VwC+o9ML3Ji/lQQaEHj0kMdJn8W+Sg562Y68N+WxQzk7oU9MArprcljowW2nA+LRn1xsO0LhUjo7oumaZd7jIaVXej2smgttPPNqz+lxKLqB54TG/CXHx0Mnh3oMBzCivP0eMdtTBR/w79VbFCu2vEnTNqIqMoB+4LvVAN/6wPPIfRU4reQe8C1ig+YfXf9LqwUYCo+lSKG3jLTBk1bcFyfl7cG0v/bJM5NmGITB7c+tpCPRWmb/xhMmJSDhORKUVG9WpIDIkfcMABao9VvSWMbqC8+5x6v2QTtxcnbs9oKTGPul1s9YwGNZQmMYwqX1QDbFKXgmQ0rPchqjyF/h42V9t/TVoyGjZSYfKbTWKJXQueeOKJLnNzTdKPe0/579Vihmlxbdz64/9NQeUvtZ0MmmplKqOlxMJUmvASjzmV2A4LUolpWTiiFsd6f0OxPaPFxtek7ulzINZYqImpO+jFxD686JTwL7503TMaJoNRbaGt5wSH6YupNTk+t1QZ1fMOIVFRi5BMG64gnKZzRguVIctzRvVCk7C5kGnOGfXHo5SYR90qUQ8ekzmGyCNvc0a9YhY1BSGKof57sfNQ01hNj71IsR1QoTmjQb/XREa9D8NiV+GWo4yazuELaydN7r0wmS4lFlFtQlD9gMi99NJLauEN/tn0i4EmAlXqM9P0/g1qd/V+0N6FuiZzRoPyNJnHi+vizhm19ZzgAqa4NSZn15V6Y3kbrkIr2YOwmPQC6OsKPRwgwth+CJW/1NX0YQuPTB5+pfSMRg2BBa2GNGHj76kpdjU9rtebnGOICHsxlhLzqNsj6sGDPfOwx2ipq+nj9mhE9QaY1Omw3hf9sC+08j2Kn//vmmehPfrS6hn1vjQUWqEdV0a9D7FCq4WLffktdE/5/1ZsPSul/nh/R9h+0KW0k6gn2Mmi0ErzsPKXEougNgGCiRdODNFjwQ6mj/l3xvDOwzbdCi3NrZ3Qc409ZDEvFF/b846M6djqTgts4YQFjFhVb7Ka3vvhDv3BCe8CsFJX0wetObD1nNBbeIFBsS+VxbaXWTu/YueMFttw6sDpvSrD9rnEeXgLw9AJ5rvor+KYNLymwqX3Mwvbp9N0n9G0ZFT3EAVt6+PdDB3/bGvOKNjq2GF1NrbtQP7eAw0WHmCYvO7dHiduzKNu9igZ9e5LidX/2J7Jv0jBZJ/RuHU9qufEpE6Hyah3T9CwffswnI9PmOKBYrLfnsk+oxAM/K40eka9D8Sw4VR8lQu/GTsCIOaQDpOXQ//q5KB9ZXE/4esueKBjs309t7CUntFSph+UUn+iZFTLP+ZXxmknTfYZRbuAz0Hj8LalpcQirE3QYoY9m7GK3L+SHvcKtgTCBz0KzZn2cktz03s9jQKijZX0WKPhPVBX8cKKvXG98/D9exdDDP0ii+kLmObl3ZPVu89oWPtvss9oocWUNp4Teh5v1EKrqGdLHv9OGS0yal5BQCOHRh1voniDhgRCFLEtFFaGYy8zTCrHYdLwmspooS+LRH29wqQcJg+/UnpGdY8fGgisVsW3fbGvItjiq03YL09/2cS/B10pD07vF5ggouj5hBTgwIIA9IqiMfdvphw35lFVK0pGcX3YF5hQvzDkq7+E5f8cokkMo8rnHXrCl66wkbz+1CUkyaQuhcmo9+GAtNDLjxcA9GrigYM6ACnDAwIfRcDHEfSncMPK7f8CE77MBZHFwwpz0LLwBSb9IonfD8HG18ew+Tz+HV8QwwMYG/2jfmIvUjyUTGPp/WgDepHOPPNMNScbLzCQFWzQjvl4WByCBY16e7NS7inEQr9cYiEMpAxlR55RC2lKqT8mMlpKO4n0vV9gQv0cO3as+oAH6iT+VugLTHFjEdYmeNPzfnUI9463zS+m1927w0NYb2qpo4lh9ypEEfum4j73fkUQdUY/R/XX2/w9md4vMHnvIf2de7yABH0FsdAXmHDvYRQKvdpBn7COGiXC77TxnNAvHfwcaNTTKed/t3VjRX1XHY09Pm8IkdI9WSYNr6mM4jyTby6jZxab8wd9mx4PuLR6RtEI4pOlkNKgA9uUoIcIE9r9cwpLfXBGfZsYD1Jw0V+n0eWLE/Oo28VERk2+TQ+hxvxh78bxpgJTqIzeB4Y+r9gdIgotkkD6eAFAPdAvH/7yBP22QmX2Coj/PNyX2AoHPag4vMNtUatYTWIVlQbyxAMTIoP0vKuhvWX118FiYonfho9d6AUtfgZ42PvbhVLvKf3FG+/WbCYbdpu0iSaLbAqVP247CW6F2im0qXhJgiSCddDvjROLQvUs6nvsGK2DMOPF0fQDF3rLo7D5+7aemUH3bFRscA1GCPD1K/82T1EswtqNqPYfL3HYw1V/4luX20RGcW4pzwnvfR724YqoZ0qe/86e0ZjRw4MUb8bYJxNvprrHCCKFnj58E7pYCSxGRnFuWBkw3xE9tt4tMXTaJg8Ak4dfKT2j+qGMXj88mMEPMoKhJ/QkY8gGPUTg650vhOtKfXAiDfw+9FChIUaDiAO9OvjWMP6HXu6go9iYR1UtE8HRaaBnb86cOep7zRAuvQUZvuWNz+X5N4s2iWFU+fB39KjpebSIEfb/Q68aemBM6lKUTCBNzJMCCzy8wRgPVdQF9IjgtxW7fyLSwIcrEGPUU6SH+xEPapQbnxlNS0YLxRN1EJ+89NfBYmPpr99gjN5hiDh6t/1DvKXeU0j/9ddfVwtoIGYQXsgZ6kqhw0b9MWkT4rSTutxo19FOoX5i6B5tOr6KhfsOwoM9KdGGFHqx97Y1UbGIahNQn9FjiKkmuDeRHkQNscXcywEDBpjc1h3n6OkImHMatBm8Sxn1PsPACGXBC42+X3H/Q0bDNsLXLNDGoFdSt4noCCrUbgTdHxiZw3QmTHHwf9UP5TSV0ULP5TA30MHQ04zw+8O+0FZUcHN2ckXJaM5iw+KSAAmQAAmQgDMC3uky6ATA/M1iX/6cFa6CEkYc9BzkSo0DZbSCKjx/KgmQAAmQAAl4CWBoGYufsBitmK/TkaI9AjoG6InHArWddtrJXuI5SYkympNAsZgkQAIkQAIk4IKAXqyFhTMTJkyIXHzmogyVmqaem4xpaZhGg+kWpnN+y4kZZbScosnfQgIkQAIkQAJFEqAQFQnM0unerQyHDBmiXgT8i7UsZZX5ZCijmQ8RC0gCJEACJEACbgnonSiwkAafaMZCOh5uCWAf1QceeECwuAmL4Lw7orjNOXupU0azFxOWiARIgARIgAQSJ4At9R555BHBhyj0HsyJF6KCMsSeqS+88EKnD+RU0M/v9FMpo5Uaef5uEiABEiABEiABEsgAAcpoBoLAIpAACZAACZAACZBApRKgjFZq5Pm7SYAESIAESIAESCADBCijGQgCi0ACJEACJEACJEAClUqAMlqpkefvJgESIAESIAESIIEMEKCMZiAILAIJkAAJkAAJkAAJVCoBymilRp6/mwRIgARIgARIgAQyQIAymoEgsAgkQAIkQAIkQAIkUKkEKKOVGnn+bhIgARIgARIgARLIAAHKaAaCwCKQAAmQAAmQAAmQQKUSoIxWauT5u0mABEiABEiABEggAwQooxkIAotAAiRAAiRAAiRAApVKgDJaqZHn7yYBEiABEiABEiCBDBCgjGYgCCwCCZAACZAACZAACVQqAcpopUaev5sESIAESIAESIAEMkCAMpqBILAIJEACJEACJEACJFCpBMpSRjds2CAvvfSSLFy4UMaPHy+DBg2q1Pjyd5MACZAACZAACZBApgmUjYy2trbK0qVLZc6cOfLRRx9JW1ubNDY2ysSJEymjma6CLBwJkAAJkAAJkEAlEygbGV20aJFMmzZNCejo0aPliy++kE8//ZQyWsm1m7+dBEiABEiABEgg8wTKRkY///xzwfD84MGDpaamRu6880557733KKOZr4IsIAmQAAmQAAmQQCUTKBsZ9QeRMlrJ1Zq/nQRIgARIgARIIC8EKKN5iRTLSQIkQAIkQAIkQAJlSIAyGhLUpqamMgw3fxIJkAAJkAAJkAAJlEagvr6+tAR8V1NGQ3B++OGHsmbNGquwmRgJkAAJkAAJkAAJ5JnAfvvtJ927d7f6EyijVnEyMRIgARIgARIgARIggWIIUEaLocVzSYAESIAESIAESIAErBKgjFrFycRIgARIgARIgARIgASKIUAZLYYWzyUBEiABEiABEiABErBKgDJqFScTIwESIAESIAESIAESKIYAZbQYWjyXBEiABEiABEiABEjAKoGylVGrlJgYCZAACZAACZAACZCAEwKUUSdYmSgJkAAJkAAJkAAJkIAJAcqoCSWeQwIkQAIkQAIkQAIk4IQAZdQJViZKAiRAAiRAAiRAAiRgQoAyakKJ55AACZAACZAACZAACTghQBl1gpWJkgAJkAAJkAAJkAAJmBCgjJpQ4jkkQAIkQAIkQAIkQAJOCFBGnWBloiRAAiRAAiRAAiRAAiYEKKMmlHgOCZAACZAACZAACZCAEwKUUSdYmSgJkAAJkAAJkAAJkIAJAcqoCSWeQwIkQAIkQAIkQAIk4IQAZdQJViZKAiRAAiRAAiRAAiRgQoAyakKJ55AACZAACZAACZAACTghQBl1gpWJkgAJkAAJkAAJkAAJmBCgjJpQ4jkkQAIkQAIkQAIkQAJOCFBGnWBloiRAAiRAAiRAAiRAAiYEKKMmlHgOCZAACZAACZAACZCAEwKUUSdYmSgJkAAJkAAJkAAJkIAJAbcdXrkAACAASURBVMqoCSWeQwIkQAIkQAIkQAIk4IQAZdQJViZKAiRAAiRAAiRAAiRgQoAyakKJ55AACZAACZAACZAACTghQBl1gpWJkgAJkAAJkAAJkAAJmBCgjJpQ4jkkQAIkQAIkQAIkQAJOCFBGnWBloiRAAiRAAiRAAiRAAiYEKKMmlHgOCZAACZAACZAACZCAEwKUUSdYmSgJkAAJkAAJkAAJkIAJAcqoCSWeQwIkQAIkQAIkQAIk4IQAZdQJViZKAiRAAiRAAiRAAiRgQoAyakKJ55AACZAACZAACZAACTghQBl1gpWJkgAJkAAJkAAJkAAJmBCgjJpQ4jkkQAIkQAIkQAIkQAJOCFBGnWBloiRAAiRAAiRAAiRAAiYEKKMmlHgOCZAACZAACZAACZCAEwKUUSdYmSgJkAAJkAAJkAAJkIAJAcqoCSWeQwIkQAIkQAIkQAIk4IQAZdQJViZKAiRAAiRAAiRAAiRgQoAyakKJ55AACZAACZAACZAACTghQBl1gpWJkgAJkAAJkAAJkAAJmBCgjJpQ4jkkQAIkQAIkQAIkQAJOCFBGnWB1n+h/Pr5FHnujxX1GOcnh2H1r5Sen10uPhqqclJjFJAESIAESIAESAAHKaA7rwZ+ebpL7X23OYcndFhlC+s/nNbjNpITUH3i1WR5c0CJtbe0lpFI+l47avUYmnVIv3ev5AlE+UeUvIQESIIHiCVBGi2eW+hXn/G6jrNtEoQkKxJyf9Ug9PkEFePyNFvmPx7dksmxpFuqwoTXyr99qTLMIzJsESIAESCBlApTRlAMQJ/sx/7ohzmUVcU1WZfSHt2+Stz9tq4gYFPsj75zUXQb2Yu9osdx4PgmQAAmUCwHKaA4jecn1G+Xzb9gzmqee0R9P3ywLl7XmsLa5LzJl1D1j5kACJEACWSZAGc1ydELKRhkND1pWe0Ypo+Exo4zmsBFikUmABEjAIgHKqEWYSSVFGaWMJlXXksiHMpoEZeZBAiRAAtklQBnNbmxCS0YZpYzmsNqGFpkyWk7R5G8hARIggeIJUEaLZ5b6FZRRymjqldBiASijFmEyKRIgARLIIQHKaA6DRhmljOaw2rJntJyCxt9CAiRAAhYJUEYtwkwqqTAZPWSPGrn8mHrZc0C11NeKtLaJfLa6Te7+S7M8sTD6a03YfHzCsXVy4vBa6dNj61Y7m7a0y4IlrXLbvGb5+MvCWxP99uJGOWhIjXy1rl3+z8wt8vrSbavH+21XJRNPqJfD9qyRno1b0167sV1eeL9VbpjdJBubOu8O8P99u1FGD64JRPplQPr6RC5gSqoW2suHPaP2WDIlEiABEsgjAcpoDqMWJKMHDq6Rn57RIDtuXyVfr2+XJava1N6NO/eplo1b2mXKs00y87XCQvrTMxvkpP1rpaVVZOmXbbKpqV32GlitvpDz4co2+eUDW+STr4OFdMIx9XLREXVKgv2yiOv/5fwGOXBIjUpzycp2qaoSJc11tSJ/XdIqP71rc6dI/OHybrLfLtWyYk2bbPF9bGrNhq2/570VXctSLjJ62shaOf+QOhm0Y7XUVIs0t4p8tLJNbn2uSV79KHqLqFJeLHbdoVr+6bwGGdq/Wr2AXHHTpk6xGbZLtVx6dL0csFu1dKuvErxGrN7QLs+83SK3z2vu8mIRdYtRRqMI8e8kQAIkUN4EKKM5jG+QjP7j2Q1ywvBaefuTVvlfM7Z0CMHPzmpQPZ1vfdIqfzets/B5f/oRe9XIT8Y1SGN9ldzybJPg05U4Dh1aIz85vUH1Zt4+r0n1svoPLcLoTa2uFiXD3p7Rcw6uk6tOqJfNTe3yuye3yPz3tsrUWaPrZOIJddLWJvK7J5vkuXe3yfLUq7tJv+2r5A9PNsnTb0X36pZTzyhE9Jox9Yr5itVt8tmadtm9b7V60YDo/+fjW+SVDwsLaSkvFoj3qQfUSnWVdJFRxPpHY+tl5x2qVZw//KJNeveoUuXDi8Xst1rktzOL+9IUZTSHjRCLTAIkQAIWCVBGLcJMKqkgGZ0ysZvs1rda7nqpWW6b19RRlOP2q1Xy0NQqShLQCxl0nLx/rfxwbL3q4frZ3Z17QPWQOYb6//2xzqKhez1H7l6j0t5/N/TESicZ/c6x9XLxEXWqJ/OHd3TuZYN07tKnc7lH7FYj/3hOg9RVi/z741vkpQ+iewLLSUZ/f1mj7L9bjZLzXz24lTc4//KCBhk1uEbmvt0iv3k4XPhKebHQItxYVyW11SLLvurcM6pfehZ/3ia/uHezrFq3dXrFeYfUyZXH16ue7397NFqWvXWQMppUy8F8SIAESCCbBCij2YxLwVL5ZRS9Vf9wZoN0b5AuPYn77IQh10bZvlvXv3kzGTO8Vv7H2HrZ3NxZWiFBv7usUYb0q1a9pZPnbBNdXA8BueDQOln+dZs8vKBZrj2pvouMXnZ0nVxyVL0acp906+aOXlsM9/78nEbp1b1Kbp7bJA8t2Nrrinmn6Nlrb+8stSahyvswvRbxHvUi//fpJpn15rZe4W8dXicTjq2XL77pzNHPJe6Lxe47Ih4NgmH615a2ysFDauTT1Z1ldPIV3WSP/l3rQqE6GBU3ymgUIf6dBEiABMqbAGU0h/EtRkbx89D7OLB3degwu+55U/M6B9fI25+2ytTnmuWzr9vku8fVC0QVw8O/eXizvOP5vjqG8H+Mof06kRvnNKm5puhd9feMaskZ3K9a9XJiGgCO606qV+L5wedt8pM7t0mqlqnWVpHmNulYTLV+U7vMfrtFpj4bPi8x7zKqf7ufIXjpXu4tLYUlPe6LBV4AcO3rH7fKu5+2qd5sv4yG3S66NxbzW/1TLqJuMcpoFCH+nQRIgATKmwBlNIfxjSOj/qHwoJ8NaUTv6AG71agFRvrAYqg/PtUkCz/eNlzuHZ5/9PVm+cOsJikkUhjG/8Ep9aqHVR/o+Xxzeav815NNnVbq6x5ALIZav7ldiXCf7lXSq0eV6i0tNC+xnGVU9z421BYWvo4FY0W8WJw5ulYmqmF2kd8+ukVGDqoxllEI7IWH16kFTy9+0Cr/dF/43OSgekcZzWEjxCKTAAmQgEUClFGLMJNKypWMfv+Uehk3qk5a27aueN/S/N+r6Ruq1Aru3zy0bWEUhucvPKxOrbLXvZphMgo5+snp9XL0PrVqZT96QhvqqmRIf8xLrJKnFrXI757YNgcSUgw5ghjd9eK2XtAfnlovp4+qU/MSw3rfKkFGg6Zj+OteMS8Wuud6lx2qZdrzTWresZ7nG9YzqsV4x+22vrWgtxYvCZMDtumKui8oo1GE+HcSIAESKG8ClNEcxjeOjEYN058+qlauPrFeSQUWKenV2lpUsMXQg/89Z1SvsK+pQg/dttXxYTKqxQbbQv3ywS0dvaB6mH+7xs4r+MNCAqn944RGNafRv1BLX0MZ3UqimBcL7LiAnRheXtwqP793a69mlIwiBmcfVCs79KhS20/h37H6Hi8W//E4V9PnsFlhkUmABEggNQKU0dTQx8+4GBk1XcCE7Xywkhob3Pv3/Lx2TL1aLY19Lq+dukl+Nb5RjtwreEN676/S+41++8g6NRf1sdc794Di3F+c0yDHD6tVw7tYnR11FFrZj2srQUajhumLebHQ22th79Zf3LftRSFKRv1x0sP8WFv/x1lNMudt8+242DMaVev5dxIgARIobwKU0RzGt9DWTtgHdOpzxW/tpGU0SAqvOK5eMI9z+VdtMnHKJvXPQ/pvm/upEaLnEl+B2tLSrrZ5wj6UD/+1Rc1DPXD3Gnnkta1zS70HFs2cMqKzBGPFNhY73flCk0yb33lf07AtrCqhZ9R0AVMxLxZgjQ8bRB1Bm9/7r8GHCvbdOXjXhULpU0aj6PPvJFDeBFaubZc7nm9SeyoHHiH/ueNczxqHTteHXRd2vr642Osslw87zFxyVJ36MEylHE5ldPXq1TJr1ixZtGiRNDc3S7du3WTkyJEybtw4aWxsDGW8efNmmTp1qixdurRgHAYPHixXXHFFR1rIZ9q0aYHX9O7dWyZNmiS9evXKfWyDZBQCMnZkrSxZ2Sa/fmhbD1fYpvfoqcT8Tf0VI90T9s2m9k7D9PiMJ7aGwteQova3DBum12X7eFXnYXps7fQPZzXIgF7Vct/LzWp7Jxx/N7ZBzjiwVq3q927gr/eybGppV0PBevN8b0Dz3jOqt3bq2SBy/dNNnT7jarq1UzEvFpj7i48L+I++PavUIqY1G9vVNk+r1rarXRAK7cxAGc1908IfQAKJE8Ci1Ctv3hT5uenEC5aBDO/6fnfpH9A+Z6Bo1ovgTEbXrFkjN998s3z11Vey9957C8Tx/fffV4KJf54wYYKS06CjtbVVPvroI1m/fn3g37/55ht55pln5IADDpDzzz9fqv576ferr74q9913nwwdOrSLdHbv3l1OOumk0Dytk3WYYNTnQPFt+MVftMnOvasEi1Kw4Mf7OVAtnus2b9ugHHP+fnFugwwdsPV8LGDC39FrtkNPsy//hMkoxBeChM+Trtu0dQETDqS9XbcqNfzvFWg9TxW9r+hdxfnbd6tSb4m1NeW9mh5cMBUBzF5f0ir/fP/WRWNhm97jv4/cvVqwCb3egN7Gi0XYMP1vLmyUw/eskdeXYtX8tgVt+Izs90+uV58u9e+PGnUrsGc0ihD/TgLlSwB7KeNDGTy6Erj8mDrBp7Yr4XAmo48//rg899xzShYPPfRQxbK9vV1mz56t/nfhhRfKQQcdFIsx0n7xxRflyiuvlCFDhnSkgXTnzZsnEydOlEGDBsVKOw8XBckoyo3tk7A9D6QN2yK1tol8trpNfcITX0/SB3rYLj+mXvV6YbESxAIHekEnnlAvhw2tkZ7dqgT9ZRDTN5e3yfT5TZ32GA3iVGhrJ/098xG7Vku3hq09cdi2CYtmpsxt6hApnW7Y989nL2qRG5/pPNTvLUvee0bxW7yfA8Ver8u/bpdBfatkpz7VXT4HqufQLlq+7XOvNl4swmRULzrDKnr9ooAFaNgZAV9tev5vLWqRWjEHZbQYWjyXBMqLAGU0PJ6U0RLrelNTkxpmxzD9ddddJxgi18fnn38uN954o+yxxx5y6aWXdvRqmmaJNG+66SbZaaed5JJLLpGamm0LaWbMmCGLFy+Wa6+9VnbccUfTJHN3XpiM5u6HOChwOcgosKCn8aLD69RKdfQ2NreK6kG+9bkmtc2WPn55QaNgw3nM0f2HGdsWgJX6YlFoARPmBeNlBvuKNtSJtLWL+ozs3Hda5PZ54R8kCAs3ZdTBjcAkSSAnBCijlFEQcNIzimH066+/Xkmod06n6g1bv14mT54sGDb3/83k3kHP5xNPPCGXXXaZDBs2rOMS9LpOnz5dli9fXjZzQ8N4UEbDa0q5yKjJvVAu51BGyyWS/B0kUDwByihlNBUZ1YuTNm7cqHowe/bsaVx7161bp3pVt99+e/nud78rdXV1HdfqdDFXFRL8ySefSEtLi5o7euqpp8ro0aOluro8VqZRRimjxjdNDk6kjOYgSCwiCTgiQBmljKYqo5DGYle3v/LKK/LAAw/I+PHju8w31T2uK1euVAKKRVJr165VPaVYEHXyySfLmDFjip4W4Oj+KylZyihltKQKlLGLKaMZC0jOi4P58dj5AVNHeIgM6FUl3z+5QY7cO3pv6DR4UUYpo7mS0U2bNqnV+ZiPes0118h2223XKYJtbW2qNxRSuu+++3b0gq5YsUJuvfVWtbUUrhs4cKDR/fbhhx8Kem+zePxyziD5emNtFouWepl+f+ZHqZchqAD/98WdZPFXwbtHZLLACRbqn8Yskx26m2+Sn2DRmFXOCCz5ulH+64Wdc1bqZIr7zyctkz7dsnefvbJ8O/nzG/2SgZCzXMbuvVrG7rM6c6XGjkWYamnzSHzOaNxh+jfeeEPuvvtuOe200+TYY48tigFW2T/11FNqnumIESOMrsWUgKweV99eLSvXZrV06ZbroR9s3TYqa8fPH6iStz6N2mk5a6VOpjw3TWiT/tsnkxdzKW8CM16ukhmv8D4LivIPT2qXE/fLXm/xM+9WyR9mM2ZBMbvo0Ha56LDsxQwLx3Mvo3EWMKFXE72bq1atUvNM+/btW1SLqjfDP+WUU9Reo3k/OEwfHkEuYMpf7c7yMD2+OvbAghbZ0py9B0IakR7Sr1rGH7Ztrn4aZSiU5+3PN8kdz3f+alvWyphWef7nGQ1y6gHZG1HjMH14jeDWTiXeLXprJ2x4j3mhpW7t9M4776gvKx1zzDHq601Bx/z582XmzJly+eWXy/DhwzudMnfu3I4V+KY9oyUicHo5ZZQy6rSCJZx4VmUUIvqdGzclTCP72R2/X636QEYWD8poeFTyJqP4oMeEY+vkxOG10qfH1p7TTVva5eUPW+XGOV33pvb+cv0Vuqg6ivnFc95ukX84s0Gwd3Kh48t17fJ/Zm7blxvnoowXH1knJw6rlb7bbd2b+66XmuW2eZ33wu7Yam/PGunZuDWftRvb5YX3W+WG2U3qwyZBB2U0KoIGf8fQ+NNPP91p4VChTe8xfI+uX+8KeWSDxUfYsmnJkiVy9dVXy847B88H+uyzz9T+o9gEH/uX6v1HN2zYIFOmTFGLmXD9gAEDDEqf7VMoo5TRbNfQ4kqXVRn9r1lN8shf2csWFM0/XN4ow3fN3oIYymj5yCiEEj25La0iS79sUx9gwQddujdUdfo6XdAvxnX4il3Ygc8u79CjSqbNb5J5f2uVsw+qVV8DDDp6dauS0YNrVBl+NG1zhzjiS4H/eE6D7NG/WvBJ06/Wt6tFc0+80SKPvLat3YCw/sv5DXLgkJqOrxvio5H4LXW1ovaI/uld2/aI9paBMlrcsyTwbO/nQLGgCJvcY0N6fBLU/znQZcuWKWHERvVXXXVVp092QkJvueUWGTVqVKdPf/ozhejOmTNHCXC/fv3U+VjUtGDBAsG+p1xNbyGoOUiCw/Q5CJKviFmVUXyiEEOIPLoS+M9LGtUX37J2UEbLQ0bxpTf05Harr1I7Izzw6la5w3+HpHavF7l5brM8HONl8eyD6uSqE+rU1+x+fu8W+eTrwusMfn9Zo+y3S43c93Kz3Dx3a4+nVzDxlUP01KKXM+g452DkVy+bm9rld09ukfnvbT3vrNF1MvGEOmlrE/ndk03y3Ltd2xrKqKUWBr2R+HQn5mxi3ie+RT9y5Eg11N7Y2NiRC77KBBlFryUWGem/6V7RDz74oMunP4OKCPnEQif0ymKKAA7ML8VcUeSrv2Fv6eellgx7RsPRU0ZTq5axM6aMxkaX2oWU0dTQx844T8P0lx1dJ5ccVS+fft0mP7h9W28kfvyvxjfKkXvVyFOLWuS3M4v79DCuxyeUDxjUWS7DoJ4+qlauPrFe9Xh6xVUL7cYmUZ/UfuXDYBFFuvprdu+taJMf3tF52s/Uq7vJLn2qA4f2cS1lNHZ154VJEKCMUkaTqGdJ5UEZTYq0vXwoo/ZYJpVSnmRUz/l8bWmr/D9/7jyE/cNT61Wv4usfd/1bFMsxw2vlB6fWy8YtIr9+aLO882nhXtHfXNgohw2tkUdfb5HfP7lNfCHE+Azz3Ldb5DcPFxZiLdYr1rTJpFu3ifWwXarl5+c0Sq/uVarH9aEFXacEUUajIsq/p0qAMkoZTbUCWs6cMmoZaALJUUYTgGw5i3KRUd3TuGRVm1w7tbgFhr8e3yiH7Vkjj/nkMgj1CcNq5X9AXJu6iit6NAf0qpa577SoqQM79Nw63xQ9qI++1iKYLqIPzC39+TkNMrhftbz0QauadoDjupPq5aAhNfLB523ykzs79/7qaymjlm8CJmeXAGWUMmq3RqWbGmU0Xf5xcs+bjIatZn7mnRaZ+mxz6GpmsClmZTaGbHGcvH+t/HBsvZpbGHRgFbc+F3/H0DEWyQQdQau4cd7R+9TI2aPrZM+B1fLwX1u6rOD2p1VuMvrp6ja54iZzGQWvH41tEKxbx3zwQkPrYIcdI47bt1YJp7f3EwujsPoeq+eR2NpN7WrxUkOtyMDe1dLaJnLfK80d0om0ML/6B6fUC7ZG0wcWPb25vFX+68km+fjL4B5aymic1onXJEaAMkoZTayyJZARZTQByJazyJuM/vbiRtULhRXZS1a2C1YzD+2/dTXz7LcKzz0sZmX2n1/cOtSqF600t7bLqrVdt+15/r2WTvuh/uHybrLfLtWCodwtvtHaNRvaZcqzTYI5h+hlG3tArRy3X63077V1KyGsNg/aTogy2pnAP57dIOjt/MviVvn5vcGr1/UVegFVbbUIdtWAkOrDK6OvL2mVf75/S8fLzI9Oa5Bxo2pl5dp2+eUDm1XM8ELyk9Pr5eh9amXjlnbVE9pQVyVD+ldJbXWVmvv6uyeCh/opo5YbLiZnlwBllDJqt0almxplNF3+cXLPk4zqxSaQvKDVzE0tZj1lQZzCVmbroWT0fPnnPAalg2HffttXyR+ebJKn3wrfwUH30kJAP1zZprYnwh6clSijxQzTa4FsqBP546wmtbdooeOnZzao3m3safqP93QWV51W9wbpEi/9tx4NItc/3SToAdd1Aav2f/nglo5eUAjvj8c1yHaNnXcM8JaLMhqndeI1iRGgjFJGE6tsCWSUNxktZci30HCsRh3V0zXhmHq56Ig6qa6K7hE7bWStXDOmXj3w/EPD3tAWO+SbJxlFb9XpB9bK6wGLYSZf0U0Nnd79l2aZ+lznjcpNqn7Yymyd53PvtMivHiq8wAV7XmK/yrpqkX9/fIuaVxh2fOvwOundvUqefLNFSU3UamxvOuUyTB9nAdPfjW2QMw6slbc+aZW/m1a4V1QvLNq+W/D2UYVkFLz9MUEdwTWYp+rvAf3FOQ1y/LBaefGDVvlFQG8tZdTkLuQ5qRGgjFJGU6t8DjLOm4yWMuQLmRjSf9u8MS/OmipRQ8nV1eG9N3io/fSMBtWLFiWtu+5QLf90XoMajsbhl9FShnzzJKP6BSBIxvU2QYVEPazKF1qZjZ61U0bUFnwB0Oki5jgfcwj9X/iJut3KVUbDVqCDR7FbO0XJpZ+xibiql5j+1Z32HkU6QaKqZHT3GrUR/h9mdX7h0fVkQcjG95TRqDuAf0+VAGWUMppqBbSceZ5k1OWQLzbGvuCwOnn30/DeG4gwHmwQFxyFhmcxpAshamkTtbjCL1ylDPmWi4xqBmE9U4WqeqGV2RCQkYNqZNW6djWUXl8ramHL4i/a5NbnmuTVj7b1furFTq2tIs1t0vHpy/Wb2mX224UXWJWrjGqp275bVafFQGGb3mO0Agu5Fn7c1mUx2rVj6uXcQ+pk6arOX1AKii1e0H51AV72qtXXmfQcYP+5Ok3sg4qFaHqLqO+fUi9njq6TFavbOvYlRR0bO7JWPl7VeZgekvwPZzWoVfneDfW9eVFGLT9smJxdApRRyqjdGpVuanmSUVdDvujF/N/nNcjA3thzMPjLMlceXy8XHFqnvhhTVyOyU+/wzbLPHF0rE4+vl03NohbQ4MHnl9FShnzLTUaD9rMsdFdErcxGz9leA7eurMZilta2dum/fbWSUgjqfz6+bTU34jDh2Hr1t/Wb29WXgfp0r5JeParUS0ehBVblKqNg7/0cKCQeXzAC057dOn8OFAuE/jihUXbvV91l30/cV78ev1X4CsmljrV+IYwSV+8XmPDSgJiGraaHWOO3DOxVJes2bV3AhAO/BZ8g/Whlm/z6oW1zSSmj6T6PmHsRBCijlNEiqkvmT82TjLoa8v32kXVy2dH1suyr4N4bvdihsU7UpwfHH1YX+uUWva8hHsQzXmqW/XerVtsGRQ1FFyM2lS6jUSuz8eWe4bvWyAvvt3R8JhLb+/xobL3s1re60xxBxAsvD5uaRO56cds2U5gbefqoOrUDQNjnIouJWZ7mjOpG65oT6+WkEbUdvcWbtrSrRUW4ByCAOCCG/35JowwdUC1PL+q8ZZbuwfT2VIY1iLpXdEDv8J5K77XojcV87MP3rFGfLW1r3/ri8eCCZtXT6T3wMnjp0fUyYtdq6dawdbsvvHi8vLhVpszd9lv8ZWPPaOYfX5VdQMooZbSc7oBykdG4Q776YYqFNEG9N7oXBjKDbWAwLFhIQjAPDfMZ8YWan961uWMPS8poZ1HRvW9Y5FXMMH2xK7O996peWW2yR6bu8cNLRdh0jHKX0XJq5+L8FspoHGq8JjEClFHKaGKVLYGMyk1Gix3yPe+QOsEQ/Kq12+aZebHr4XlsZaO/1BImIXp4fv1mkd88vPVzh4V6c735FCM25dIzGmcBk8kCl7DbRs8PxecoTRYrRcWumJjlsWc0geYn01lQRjMdHhaOMkoZLae7oNJl9PeXNaoh3ZkBq231go36ms6bbwdJCIYZ/+ncBtmpT7VMe75J9abhiBIaXZeKEZs8yaie57vw41b5+zs7b+tT7NZOJiuz9RzQz75uk4lTOn8hSK8S/8zz9SCUAZ+KvPOFJpk2v/Pw7pSJ3dSwPntGy6nFM/8tlFFzVjwzBQKUUcpoCtXOWZblJqPFDPlibuHVJ9bLhi1dv3+NYdpfXtAgIwbVyIOvNsvkOdu2hQkSx5+d1SAnDK+VeX9rkV89uG1vy0qXUXxB6fsn16s5ffiS0czXtm54ftboOpl4Qp34N70vdWW2FtZe3TtvZo54/r8XNWydS/oevtyzVYx1T+vbn7bK/5qx7Ws+use8qaVd/uPxLTL/va77jxbzAsGeUWdNmLOEKaPO0DJhGwQoo5RRG/UoK2mUi4zGGfL9zYWNctieNV1WASM2uocNq3QLHdhvFAJ84O5bV+dGHWFzR4sRmzz1jIKHd2/Y91dgN4Ktn2NsrKvqtFrd1spsPbUCeS/9sk2tkN97YLX6njn+2buaXi84w76VX6/futoaWxrtOaBaamsqdzV9VD2uhL9TRishyjn+jZRRymiO9etEhQAAIABJREFUq2+XoudJRm0O+epN0yGT//botq1+NKCj9q6RI/eulZqAPfKxOh5f4lm4rFWt4F3+ZZsansfnDv3HPjtVy6C+1Wr+KBbO4EtEs97s+jnEcpZRSOYPTq2XI/aqkZ6NW4V97cZ2eeadzvt42lqZjfTxlSzsOdl/+yr1tSz0wGKLIvTOYsqA99CrrQ/YrVqtzMY68dUb2mX2oha58ZnwL0MVEzP2jOav1aSM5i9mFVViyihltJwqfJ5ktNghX4hg94YqJYD+4xfnNshx+9Wq7V3837+Oim8xElLpw/RRLCvl75TR/EWaMpq/mFVUiSmjlNFyqvB5klFwNx3y1eJaVdX1G9dYmAQ5wDDsH2c1yZy3u/ZUFooxZTSYzu3PN8kdz3deBFRO90opv4UyWgq9dK6ljKbDnbkaEqCMUkYNq0ouTsubjJoO+Z4wrFbweUAM0d70TJPadF4fulf0reXhn/6kjBZffSmj4cwoo8XXp7SvoIymHQHmX5AAZZQyWk63SN5ktJzYx/0teVvAFPd3ltN1lNH8RZMymr+YVVSJKaOU0XKq8JTR/EWTMpq/mFFG8xczymj+YlZRJaaMUkbLqcJTRvMXTcpo/mJGGc1fzCij+YtZRZWYMkoZLacKTxnNXzQpo/mLGWU0fzGjjOYvZhVVYsooZbScKjxlNH/RpIzmL2aU0fzFjDKav5hVVIkpo5TRcqrwlNH8RZMymr+YUUbzFzPKaP5iVlElpoxSRsupwlNG8xdNymj+YkYZzV/MKKP5i1lFlZgyShktpwpPGc1fNCmj+YsZZTR/MaOM5i9mFVViyihltJwqPGU0f9GkjOYvZpTR/MWMMpq/mFVUiSmjlNFyqvCU0fxFkzKav5hRRvMXM8po/mJWUSWmjFJGy6nCU0bzF03KaP5iRhnNX8woo/mLWUWVmDJKGS2nCk8ZzV80KaP5ixllNH8xo4zmL2YVVWLKKGW0nCo8ZTR/0aSM5i9mlNH8xYwymr+YVVSJKaOU0XKq8JTR/EWTMpq/mFFG8xczymj+YlZRJaaMUkbLqcJTRvMXTcpo/mJGGc1fzCij+YtZRZWYMkoZLacKTxnNXzQpo/mLGWU0fzGjjOYvZhVVYsooZbScKjxlNH/RpIzmL2aU0fzFjDKav5hVVIkpo5TRcqrwlNH8RZMymr+YUUbzFzPKaP5iVlElpoxSRsupwlNG8xdNymj+YkYZzV/MKKP5i1lFlZgyShktpwpPGc1fNCmj+YsZZTR/MaOM5i9mFVViyihltJwqPGU0f9GkjOYvZpTR/MWMMpq/mFVUiSmjlNFyqvCU0fxFkzKav5hRRvMXM8po/mJWUSWmjFJGy6nCU0bzF03KaP5iRhnNX8woo/mLWUWVmDJKGS2nCk8ZzV80KaP5ixllNH8xo4zmL2YVVWLKKGW0nCo8ZTR/0aSM5i9mlNH8xYwymr+YVVSJKaOU0XKq8JTR/EWTMpq/mFFG8xczymj+YlZRJaaMUkbLqcJTRvMXTcpo/mJGGc1fzCij+YtZRZWYMkoZLacKTxnNXzQpo/mLGWU0fzGjjOYvZhVVYsooZbScKjxlNH/RpIzmL2aU0fzFjDKav5hVVIkpo5TRcqrwlNH8RZMymr+YUUbzFzPKaP5iVlElpoxSRsupwlNG8xdNymj+YkYZzV/MKKP5i1lFlZgyShktpwpPGc1fNCmj+YsZZTR/MaOM5i9mFVViyihltJwqPGU0f9GkjOYvZpTR/MWMMpq/mFVUiSmjlNFyqvCU0fxFkzKav5hRRvMXM8po/mJWUSWmjFJGy6nCU0bzF03KaP5iRhnNX8woo/mLWUWVmDJKGS2nCk8ZzV80KaP5ixllNH8xo4zmL2YVVWLKKGW0nCo8ZTR/0aSM5i9mlNH8xYwymr+YVVSJKaOU0XKq8JTR/EWTMpq/mFFG8xczymj+YlZRJaaMUkbLqcJTRvMXTcpo/mJGGc1fzCij+YtZRZWYMkoZLacKTxnNXzQpo/mLGWU0fzGjjKYQs7a2NnnjjTdk9uzZ8tVXX0lVVZX0799fzjjjDNlrr73Uv0cdixYtkmnTpgWe1rt3b5k0aZL06tUrKpnM/50yShnNfCUtooCU0SJgZeRUymhGAlFEMSijRcDKyKmU0RQC8cwzz8isWbOULB5wwAGi5XTz5s1y4YUXyqhRoyJL9eqrr8p9990nQ4cO7SKd3bt3l5NOOkm6desWmU7WT6CMUkazXkeLKR9ltBha2TiXMpqNOBRTCspoMbSycS5lNOE4oCd08uTJ0rNnT5k4caL06NFDlQD//eabbxaI5FVXXRUpkuhVnTdvnkpj0KBBCf+K5LKjjFJGk6tt7nOijLpnbDsHyqhtou7To4y6Z2w7B8qobaIR6b399ttyxx13yMknn6x6L73H/fffLwsXLpQrr7xSdt9994IpzZgxQxYvXizXXnut7Ljjjgn/iuSyo4xSRpOrbe5zooy6Z2w7B8qobaLu06OMumdsOwfKqG2iEemhR/Opp56Syy67TEaMGNHp7Pnz58sjjzwS+Dfvie3t7TJ9+nRZvnx52cwNDcNGGaWMJnyLOs2OMuoUr5PEKaNOsDpNlDLqFK+TxCmjTrCGJ1pIRvWipLPOOkuOPvro0EQwt3Tq1KmyZs0awWKlTz75RFpaWtTc0VNPPVVGjx4t1dXVCf8yN9lRRimjbmpWOqlSRtPhXkqulNFS6KVzLWU0He6l5EoZLYVejGtNZPSUU07pMoTvzWr9+vVq3unKlSuVgA4ePFjWrl2rekpbW1vVFIAxY8YYrcqP8RMSvYQyShlNtMI5zowy6hiwg+Qpow6gOk6SMuoYsIPkKaMOoBZK0oaMYvU9ekMhpfvuu29HL+iKFSvk1ltvlebmZrnmmmtk4MCBRr/uww8/VBKbxePnjw+UrzbWZLFoqZfphgs+Tb0MQQX43XM7yvurGjJZtrQL9etxn0vf7tm71+5Y0EdeWto9bTyZzP9Hx30pe/fbkrmyPfbO9vLoO9tlrlxZKNDlh6yWI3bfmIWidCrDSx93lzte7ZO5cmWhQGcMWyenD1ubhaJ0KsOuu+6qFpbbPKraMdky5cNERqOG6ePKbth1WMmf1WPSnxtk1brofVezWn6X5brnms0uk4+d9r/MrJe3PyuPaSKxIYRceP23t0i/7VJvhrqU7k/P1smz7/GlLyhs//vMJhm2c5vtqlByevf+tVbuXVBbcjrlmMD3jm+W4/fJ3ksf7jHcazy6Ehh/cIuMP6glc2iwRWbFyajpAqZC0dLzTqOG+jMX8ZACcZg+PFJzfrZ1W7CsHT+evlkWLsvegyALnDhMn4UoFFcGDtMXxysLZ3OYPgtRKK4MHKYvjlfJZ+utnTCnE8LoPUy3doK0zpw5Uy6//HIZPnx4pzTmzp0rTzzxROSK/JJ/SEIJUEYpowlVtUSyoYwmgtlqJpRRqzgTSYwymghmq5lQRq3ijE4MK+BvuOEGNc8Tm9vvsMMO6qKwTe8x/xPzORsbGzsS/+yzz+Smm26SIUOGyKWXXio1NVuH1zZs2CBTpkxRi5muvvpqGTBgQHSBMn4GZZQymvEqWlTxKKNF4crEyZTRTIShqEJQRovClYmTKaMphMH7OdCDDz5Ympqa5M0331QLkryfA9XiigVL2Ny+b9++qrSY+jpnzhx5+umnpV+/furzoThnwYIF8s0333A1fQoxTSNLDtOnQb20PCmjpfFL42rKaBrUS8uTMloavzSupoymQB0yiS8tYfN79IhWVVVJ//795YwzzpC99tqrY0umdevWqZ5OiCa+yoQ9RfWhv2ePBVF6ARJkFUP/I0eOLIttnfBb2TPKntEUblFnWVJGnaF1ljBl1BlaZwlTRp2hdZYwZdQZWiZsgwBllDJqox5lJQ3KaFYiYV4Oyqg5q6ycSRnNSiTMy0EZNWfFM1MgQBmljKZQ7ZxlSRl1htZZwpRRZ2idJUwZdYbWWcKUUWdombANApRRyqiNepSVNCijWYmEeTkoo+assnImZTQrkTAvB2XUnBXPTIEAZZQymkK1c5YlZdQZWmcJU0adoXWWMGXUGVpnCVNGnaFlwjYIUEYpozbqUVbSoIxmJRLm5aCMmrPKypmU0axEwrwclFFzVjwzBQKUUcpoCtXOWZaUUWdonSVMGXWG1lnClFFnaJ0lTBl1hpYJ2yBAGaWM2qhHWUmDMpqVSJiXgzJqziorZ1JGsxIJ83JQRs1Z8cwUCFBGKaMpVDtnWVJGnaF1ljBl1BlaZwlTRp2hdZYwZdQZWiZsgwBllDJqox5lJQ3KaFYiYV4Oyqg5q6ycSRnNSiTMy0EZNWfFM1MgQBmljKZQ7ZxlSRl1htZZwpRRZ2idJUwZdYbWWcKUUWdombANApRRyqiNepSVNCijWYmEeTkoo+assnImZTQrkTAvB2XUnBXPTIEAZZQymkK1c5YlZdQZWmcJU0adoXWWMGXUGVpnCVNGnaFlwjYIUEYpozbqUVbSoIxmJRLm5aCMmrPKypmU0axEwrwclFFzVjwzBQKUUcpoCtXOWZaUUWdonSVMGXWG1lnClFFnaJ0lTBl1hpYJ2yBAGaWM2qhHWUmDMpqVSJiXgzJqziorZ1JGsxIJ83JQRs1Z8cwUCFBGKaMpVDtnWVJGnaF1ljBl1BlaZwlTRp2hdZYwZdQZWiZsgwBllDJqox5lJQ3KaFYiYV4Oyqg5q6ycSRnNSiTMy0EZNWfFM1MgQBmljKZQ7ZxlSRl1htZZwpRRZ2idJUwZdYbWWcKUUWdombANApRRyqiNepSVNCijWYmEeTkoo+assnImZTQrkTAvB2XUnBXPTIEAZZQymkK1c5YlZdQZWmcJU0adoXWWMGXUGVpnCVNGnaFlwjYIUEYpozbqUVbSoIxmJRLm5aCMmrPKypmU0axEwrwclFFzVjwzBQKUUcpoCtXOWZaUUWdonSVMGXWG1lnClFFnaJ0lTBl1hpYJ2yBAGaWM2qhHWUmDMpqVSJiXgzJqziorZ1JGsxIJ83JQRs1Z8cwUCFBGKaMpVDtnWVJGnaF1ljBl1BlaZwlTRp2hdZYwZdQZWiZsgwBllDJqox5lJQ3KaFYiYV4Oyqg5q6ycSRnNSiTMy0EZNWfFM1MgQBmljKZQ7ZxlSRl1htZZwpRRZ2idJUwZdYbWWcKUUWdombANApRRyqiNepSVNCijWYmEeTkoo+assnImZTQrkTAvB2XUnBXPTIEAZZQymkK1c5YlZdQZWmcJU0adoXWWMGXUGVpnCVNGnaFlwjYIUEYpozbqUVbSoIxmJRLm5aCMmrPKypmU0axEwrwclFFzVjwzBQKUUcpoCtXOWZaUUWdonSVMGXWG1lnClFFnaJ0lTBl1hpYJ2yBAGaWM2qhHWUmDMpqVSJiXgzJqziorZ1JGsxIJ83JQRs1Z8cwUCFBGKaMpVDtnWVJGnaF1ljBl1BlaZwlTRp2hdZYwZdQZWiZsgwBllDJqox5lJQ3KaFYiYV4Oyqg5q6ycSRnNSiTMy0EZNWfFM1MgQBmljKZQ7ZxlSRl1htZZwpRRZ2idJUwZdYbWWcKUUWdombANApRRyqiNepSVNCijWYmEeTkoo+assnImZTQrkTAvB2XUnBXPTIEAZZQymkK1c5YlZdQZWmcJU0adoXWWMGXUGVpnCVNGnaFlwjYIUEYpozbqUVbSoIxmJRLm5aCMmrPKypmU0axEwrwclFFzVjwzBQKUUcpoCtXOWZaUUWdonSVMGXWG1lnClFFnaJ0lTBl1hpYJ2yBAGaWM2qhHWUmDMpqVSJiXgzJqziorZ1JGsxIJ83JQRs1Z8cwUCFBGKaMpVDtnWVJGnaF1ljBl1BlaZwlTRp2hdZYwZdQZWiZsgwBllDJqox5lJQ3KaFYiYV4Oyqg5q6ycSRnNSiTMy0EZNWfFM1MgQBmljKZQ7ZxlSRl1htZZwpRRZ2idJUwZdYbWWcKUUWdombANApRRyqiNepSVNCijWYmEeTkoo+assnImZTQrkTAvB2XUnBXPTIEAZZQymkK1c5YlZdQZWmcJU0adoXWWMGXUGVpnCVNGnaFlwjYIUEYpozbqUVbSoIxmJRLm5aCMmrPKypmU0axEwrwclFFzVjwzBQKUUcpoCtXOWZaUUWdonSVMGXWG1lnClFFnaJ0lTBl1hpYJ2yBAGaWM2qhHWUmDMpqVSJiXgzJqziorZ1JGsxIJ83JQRs1Z8cwUCFBGKaMpVDtnWVJGnaF1ljBl1BlaZwlTRp2hdZYwZdQZWiZsgwBllDJqox5lJQ3KaFYiYV4Oyqg5q6ycSRnNSiTMy0EZNWfFM1MgQBmljKZQ7ZxlSRl1htZZwpRRZ2idJUwZdYbWWcKUUWdombANApRRyqiNepSVNCijWYmEeTkoo+assnImZTQrkTAvB2XUnBXPTIEAZZQymkK1c5YlZdQZWmcJU0adoXWWMGXUGVpnCVNGnaFlwjYIUEYpozbqUVbSoIxmJRLm5aCMmrPKypmU0axEwrwclFFzVjwzBQKUUcpoCtXOWZaUUWdonSVMGXWG1lnClFFnaJ0lTBl1hpYJ2yBAGaWM2qhHWUmDMpqVSJiXgzJqziorZ1JGsxIJ83JQRs1Z8cwUCFBGKaMpVDtnWVJGnaF1ljBl1BlaZwlTRp2hdZYwZdQZWiZsgwBllDJqox5lJQ3KaFYiYV4Oyqg5q6ycSRnNSiTMy0EZNWfFM1MgQBmljKZQ7ZxlSRl1htZZwpRRZ2idJUwZdYbWWcKUUWdombANApRRyqiNepSVNCijWYmEeTkoo+assnImZTQrkTAvB2XUnBXPTIEAZZQymkK1c5YlZdQZWmcJU0adoXWWMGXUGVpnCVNGLaFdvXq1zJo1SxYtWiTNzc3SrVs3GTlypIwbN04aGxsjc2lra5M33nhDZs+eLV999ZU6v3fv3nLUUUep/9XU1HRKA/lMmzYtMF1cN2nSJOnVq1dkvlk/gTJKGc16HS2mfJTRYmhl41zKaDbiUEwpKKPF0MrGuZRRC3FYs2aN3HzzzUoi9957bxk8eLC8//77snTpUvXPEyZMUHIadrS2tsqDDz4or776qvTp00f2339/deqbb74pSPuggw6SCy64oJOQ4tz77rtPhg4d2kU6u3fvLieddFLBPC387ESSoIxSRhOpaAllQhlNCLTFbCijFmEmlBRlNCHQFrOhjFqA+fjjj8tzzz0n559/vhx66KEqxfb2dtXLif9deOGFSijDjiVLlsgtt9wiu+++u1x22WUdPakbNmyQKVOmKMmdOHGiDBo0qCMJpDtv3rwu/93Cz8lUEpRRymimKmSJhaGMlggwhcspoylALzFLymiJAFO4nDJaIvSmpiaZOnWqYJj+uuuuU0Pr+vj888/lxhtvlD322EMuvfRSqaqqCswNYvn000+rc0aMGNHpnKeeekoJLSTV+7cZM2bI4sWL5dprr5Udd9yxxF+R3cspo5TR7NbO4ktGGS2eWdpXUEbTjkDx+VNGi2eW9hWU0RIj8M0338j111+vJPSKK67oND90/fr1MnnyZMGwuf9v3mwxnL927VrZc8891bneAzKKXldcjyF5HOh1nT59uixfvrxs5oaGhYEyShkt8RbN1OWU0UyFw6gwlFEjTJk6iTKaqXAYFYYyaoQp/KRCMrp582bVa7px40bVg9mzZ8+ictPD9OhRveqqqzrmgOp0MZ8UEvzJJ59IS0uLmjt66qmnyujRo6W6urqovLJ6MmWUMprVuhmnXJTRONTSvYYymi7/OLlTRuNQS/caymiJ/E1kFNJY7Op2LGrCAqWFCxfKxRdf3GmIXve4rly5UgkoFkmhZxU9pbju5JNPljFjxoROCyjxJyd6OWWUMppohXOcGWXUMWAHyVNGHUB1nCRl1DFgB8lTRkuE6kJGMQw/Z84cNVf02GOPldNOO62TWGIbKPSGQkr33Xffjl7QFStWyK233qq2lrrmmmtk4MCBRr/us88+MzovjZN+dN928uX68ujltc1v2ne+sZ2klfT+9cke8u7ntVbSKrdEfnfBOtmxZ1vmftZN87vJ84vrM1euLBToZ2M3yH4DW7JQlE5leOCNRnnwjYbMlSsLBbr66E1yzJ5NWShKpzLgHsO9xqMrgXNHbZHzRm3OHBqMPvunT5ZayKp2WJ7lw0RGixmmRxFffvlleeSRR9Q+pf4tnaKKD4HFPFP/gqdC12HOalaPnz68g3y5ofMeq1kta9LluuXbq5LO0ii/f5vdW95bWWd0bqWd9Nuzv5Yde7Rm7mdP/ct28sJH0fshZ67gCRTof45ZI/sMaE4gp+KyeHhRd3lkUY/iLqqQs684fJ0ctUf2xAb3GO41Hl0JnDVig5w9YmPm0PTv3z//Mmq6gMlLHxvf33PPPTJs2DAZP368NDQU9+arN8M/5ZRT1F6jeT84TB8ewTk/y+aD6MfTN8vCZdkTrizcCxymz0IUiisDh+mL45WFszlMn4UoFFcGDtMXx6vL2XprJ+wFinmhcbZ20om+9dZbSkR33XVX1bMZtlH+/PnzZebMmXL55ZfL8OHDO5Vp7ty58sQTTxTVM1oiAqeXU0Ypo04rWMKJU0YTBm4hO8qoBYgJJ0EZTRi4hewooxYg6n1CvQuHCm16j9Xw+LxnXd22ocyPP/5YzffEPM+oLzZhjudNN90kQ4YMUXuT6k+F6tX3WMx09dVXy4ABAyz8unSToIxSRtOtgXZzp4za5ZlEapTRJCjbzYMyapdnEqlRRi1Q9n4OFAuKsMk9NqTHJ0H9nwNdtmyZ+qoSNqrX2zVhFTy+wASpPOGEE6RHj67Dr/X19epToxBYvcAJG+X369dPRo0aJVjUtGDBAsEcVq6mtxDUHCTBYfocBMlXRMpo/mJGGc1fzCij+YsZZdRSzNAbic+CYs4mVrNjiB0LkMaNG9dpI3x8lQkyil5L/elPPc+zUFEw/O/dHgryifml6JXFFAEcffv2FcwVRb5hX3uy9HMTS4Y9o+wZTayyJZARZTQByJazoIxaBppAcpTRBCBbzoIyahkok7NLgDJKGbVbo9JNjTKaLv84uVNG41BL9xrKaLr84+ROGY1DjdckRoAyShlNrLIlkBFlNAHIlrOgjFoGmkBylNEEIFvOgjJqGSiTs0uAMkoZtVuj0k2NMpou/zi5U0bjUEv3Gspouvzj5E4ZjUON1yRGgDJKGU2ssiWQEWU0AciWs6CMWgaaQHKU0QQgW86CMmoZKJOzS4AyShm1W6PSTY0ymi7/OLlTRuNQS/caymi6/OPkThmNQ43XJEaAMkoZTayyJZARZTQByJazoIxaBppAcpTRBCBbzoIyahkok7NLgDJKGbVbo9JNjTKaLv84uVNG41BL9xrKaLr84+ROGY1DjdckRoAyShlNrLIlkBFlNAHIlrOgjFoGmkBylNEEIFvOgjJqGSiTs0uAMkoZtVuj0k2NMpou/zi5U0bjUEv3Gspouvzj5E4ZjUON1yRGgDJKGU2ssiWQEWU0AciWs6CMWgaaQHKU0QQgW86CMmoZKJOzS4AyShm1W6PSTY0ymi7/OLlTRuNQS/caymi6/OPkThmNQ43XJEaAMkoZTayyJZARZTQByJazoIxaBppAcpTRBCBbzoIyahkok7NLgDJKGbVbo9JNjTKaLv84uVNG41BL9xrKaLr84+ROGY1DjdckRoAyShlNrLIlkBFlNAHIlrOgjFoGmkBylNEEIFvOgjJqGSiTs0uAMkoZtVuj0k2NMpou/zi5U0bjUEv3Gspouvzj5E4ZjUON1yRGgDJKGU2ssiWQEWU0AciWs6CMWgaaQHKU0QQgW86CMmoZKJOzS4AyShm1W6PSTY0ymi7/OLlTRuNQS/caymi6/OPkThmNQ43XJEaAMkoZTayyJZARZTQByJazoIxaBppAcpTRBCBbzoIyahkok7NLgDJKGbVbo9JNjTKaLv84uVNG41BL9xrKaLr84+ROGY1DjdckRoAyShlNrLIlkBFlNAHIlrOgjFoGmkBylNEEIFvOgjJqGSiTs0uAMkoZtVuj0k2NMpou/zi5U0bjUEv3Gspouvzj5E4ZjUON1yRGgDJKGU2ssiWQEWU0AciWs6CMWgaaQHKU0QQgW86CMmoZKJOzS4AyShm1W6PSTY0ymi7/OLlTRuNQS/caymi6/OPkThmNQ43XJEaAMkoZTayyJZARZTQByJazoIxaBppAcpTRBCBbzoIyahkok7NLgDJKGbVbo9JNjTKaLv84uVNG41BL9xrKaLr84+ROGY1DjdckRoAyShlNrLIlkBFlNAHIlrOgjFoGmkBylNEEIFvOgjJqGSiTs0uAMkoZtVuj0k2NMpou/zi5U0bjUEv3Gspouvzj5E4ZjUON1yRGgDJKGU2ssiWQEWU0AciWs6CMWgaaQHKU0QQgW86CMmoZKJOzS4AyShm1W6PSTY0ymi7/OLlTRuNQS/caymi6/OPkThmNQ43XJEaAMkoZTayyJZARZTQByJazoIxaBppAcpTRBCBbzoIyahkok7NLgDJKGbVbo9JNjTKaLv84uVNG41BL9xrKaLr84+ROGY1DjdckRoAyShlNrLIlkBFlNAHIlrOgjFoGmkBylNEEIFvOgjJqGSiTs0uAMkoZtVuj0k2NMpou/zi5U0bjUEv3Gspouvzj5E4ZjUON1yRGgDJKGU2ssiWQEWU0AciWs6CMWgaaQHKU0QQgW86CMmoZKJOzS4AyShm1W6PSTY0ymi7/OLlTRuNQS/caymi6/OPkThmNQ43XJEaAMkoZTayyJZARZTQByJazoIxaBppAcpTRBCBbzoIyahkok7NLgDJKGbVbo9JNjTKaLv84uVNG41BL9xrKaLr84+ROGY1DjdckRoAyShlNrLIlkBFlNAHIlrOgjFoGmkBylNEEIFvOgjJqGSiTs0uAMkoZtVuj0k2NMpou/ziilSWtAAAY70lEQVS5U0bjUEv3Gspouvzj5E4ZjUON1yRGgDJKGU2ssiWQEWU0AciWs6CMWgaaQHKU0QQgW86CMmoZKJOzS4AyShm1W6PSTY0ymi7/OLlTRuNQS/caymi6/OPkThmNQ43XJEaAMkoZTayyJZARZTQByJazoIxaBppAcpTRBCBbzoIyahkok7NLgDJKGbVbo9JNjTKaLv84uVNG41BL9xrKaLr84+ROGY1DjdckRoAyShlNrLIlkBFlNAHIlrOgjFoGmkBylNEEIFvOgjJqGSiTs0uAMkoZtVuj0k2NMpou/zi5U0bjUEv3Gspouvzj5E4ZjUON1yRGgDJKGU2ssiWQEWU0AciWs6CMWgaaQHKU0QQgW86CMmoZKJOzS4AyShm1W6PSTY0ymi7/OLlTRuNQS/caymi6/OPkThmNQ43XJEaAMkoZTayyJZARZTQByJazoIxaBppAcpTRBCBbzoIyahkok7NLgDJKGbVbo9JNjTKaLv84uVNG41BL9xrKaLr84+ROGY1DjdckRoAyShlNrLIlkBFlNAHIlrOgjFoGmkBylNEEIFvOgjJqGSiTs0uAMkoZtVuj0k2NMpou/zi5U0bjUEv3Gspouvzj5E4ZjUON1yRGgDJKGU2ssiWQEWU0AciWs6CMWgaaQHKU0QQgW86CMmoZKJOzS4AyShm1W6PSTY0ymi7/OLlTRuNQS/caymi6/OPkThmNQ43XJEaAMkoZTayyJZARZTQByJazoIxaBppAcpTRBCBbzoIyahkok7NLgDJKGbVbo9JNjTKaLv84uVNG41BL9xrKaLr84+ROGY1DjdckRoAyShlNrLIlkBFlNAHIlrOgjFoGmkBylNEEIFvOgjJqGSiTs0uAMkoZtVuj0k2NMpou/zi5U0bjUEv3Gspouvzj5E4ZjUON1yRGgDJKGU2ssiWQEWU0AciWs6CMWgaaQHKU0QQgW86CMmoZKJOzS4AyShm1W6PSTY0ymi7/OLlTRuNQS/caymi6/OPkThmNQy0D12zevFmeeuopee2112Tjxo1SV1cn++yzj5x55pnSp0+fDJTQThEoo5RROzUpG6lQRrMRh2JKQRkthlY2zqWMZiMOxZSCMloMrYycCxG9/fbb5aOPPpLddttNhg8fLsuWLZP33ntPevXqJVdddZXssMMOGSltacWgjFJGS6tB2bqaMpqteJiUhjJqQilb51BGsxUPk9JQRk0oZeycv/71r3LPPffIscceK+PGjZOqqipVQvSS3nvvvXLMMceo/14OB2WUMloO9Vj/Bspo/qJJGc1fzCij+YsZZTR/MZMZM2bIO++8IxMnTpRBgwZ1/IL169fL5MmTpbGxUf0N/5/3gzJKGc17HfaWnzKav2hSRvMXM8po/mJGGc1ZzDBEP3XqVFmzZo1MmjRJDcvro7m5WW677TZZtWpVl7/l7Gd2FJcyShnNa90NKjdlNH/RpIzmL2aU0fzFjDKas5gVklH8lDvvvFMWL14s11xzjQwcODBnv65rcSmjlNHcV2LPD6CM5i+alNH8xYwymr+YUUZzFjMTGcVCJv8Qfs5+Zkdxx/zrhrwW3Xm55/ysh/M84mTw4+mbZeGy1jiXlv01lNH8hZgymr+YUUbzFzPKaM5i5kJGH3300cxSmLV8v8yWLe2Cnbrbu2kXITB/xiw8LEcMWCLb12/OXNwYs/CQDO+zQnbtuSZzMXvpi8Gytqlb5sqVhQLt1nO1DOvzeRaK0qkM76weKMvXl8/WizYBb1+/SY4YsNRmklbS2nvvvQX/s3lUtbe3t9tMMI20TGS02GH6n/zkJ7Ju3bo0fg7zJAESIAESIAESIIFMEvj7v/97ymhQZCptAVMmaycLRQIkQAIkQAIkQAIxCJRFzyh+t97a6corr5Tdd9+9A0U5bu0UI868hARIgARIgARIgAQySaBsZHTRokUyffp0GT16tFxwwQVSU1OjgJfjpveZrEksFAmQAAmQAAmQAAnEIFA2Mur9HCh6Rvfff39Zvny52gh/++23L6vPgcaIMy8hARIgARIgARIggUwSKBsZBd0tW7bIU089Jfg06MaNG6Wurk722WcfOfPMM6VPH67Wy2QNZKFIgARIgARIgAQqmkBZyWhFR5I/ngRIgARIgARIgARySIAymsOgscgkQAIkQAIkQAIkUC4EKKPlEkn+DhIgARIgARIgARLIIQHKaA6DxiKTAAmQAAmQAAmQQLkQoIyWSyT5O0iABEiABEiABEgghwQoozkMWtJFbm5ultmzZ8vLL7+sdinYc8895Tvf+Y7U19cbFQVbbN1yyy0yaNAgueyyy9QuBzyyQ4DxyU4sWBISIAESqEQClNEcRh1iiC2sIHYjRoxw/gsef/xxefbZZ6V3794yZMgQGTx4sBxxxBHG+X7++ecyZcoU9S3b888/v+ODBP4EPv74Y7n11lulW7ducvXVV3fZjgtSfPvtt8sHH3yg0jn00EONy1BpJ37zzTdy/fXXq5hdccUV0tjYGIrAND6VxlD/Xs1yzZo1qs6h7lVVVYXimDdvnjz66KOK+cSJE9VLGI90COi20p872pihQ4fKySefLDvttJPTwun6g72wcS+i/fQfxdyvYYVN+rngFJph4kuWLFEdHTvvvHPBdu7VV1+Ve++9t8v9iy80ghs+mrNu3Tp1X6PNPPLII9X/wjpOVq1aJU8//bS89957smnTJqmurpYdd9xRTjzxRBk1apT6dx7FEaCMFscrE2cn2eigAZ06daqsXr1arr32Wunbt68zBu3t7aphwE1++OGHy7nnntvpof/KK6/I/fffL3vttZdMmDCBPawFImHj4eYs0DlL2CujvXr1Kngf4MF08803yyeffEIZzUCcdVsJ8YRk6OOrr76SZcuWqRfjiy66yOlLvbf+4IMsEFLIsPewcb8m+VzIQGhVEdBBgQ4MxBKfAkdnif/AObfddpt89NFH6rmx7777qlNwDf77hg0bZMCAAbLLLrtIW1uboFPk66+/lj322EOd74/VG2+8ocS2tbVVvWjimdjS0iIffvihQG4POuigTl+BzAqrrJeDMpr1CAWUL8lGx0YjWQxiPMwhvytWrFBTATAlAAd6pfCQx9+vuuoq570ZxZQ5i+cmHbcsMrBVJs1y7dq1ghem008/XY499tjA5PHFt2nTpqm/oVeFPaO2ohAvnUJtJaTinnvukYEDB6o2xS8d8XLsepVXRvFX9MaedNJJnV60bdyvST4XbLGxkc78+fPlkUcekeOPP17GjRvXJUmM/Nx4441qpE3HGQKK0bovvvhCieOBBx7YEQ9I5pNPPinPPfecHHfccSpNPRKCHlGkBfm8/PLLlbDqAx/dufvuu+Xtt9/myF2MwFJGY0BL+5KgRufOO+9UQwb+hx/e/nDT4UtUl1xySUfRccO98MIL8vzzzwsaQjw4MeSPGw+fT8URNMTlH3rEzYyGAMMlSBNviaeccoqMHDmy4wYOK0MYx8WLF6s3Vj300tDQIA8++KCas3rqqaeqoRB9YHgFD3/kiQZeH7pHFxI7adIkQY9WJR3FPNyKjU8lccRv1SzxMEPPR48ePQKHBFH/cR+iBwb3AR5c/vtRD+/hgYUeGwgQ7hXcd96pFPp+xujAiy++qHpxxo4dKyeccILCDzHG9BnUf6TTvXt31SOD+wD3iz4gz+ixeeKJJ+TTTz9VMh10j+J8/A1TYDDFYOXKlQXPzUsdKCRouo1AGwZJ2XXXXTt+FpiBL5jhQK8ZYoQeVi9bE166/mDoFnUE0uIfri90v/q/LOiPtW4D/TFJahpX2nUBvdyTJ0+W7bbbLvClQk+b8T4j8JVGvIgccsghgdNucH9BOiGhGBHs2bOn+pl6ytoZZ5wR+EL62WefyU033aTqCzpTuD7CvHZQRs1ZZebMUmUUDeJ9990nr7/+uprHiTlMS5culffff189qNAwY0gLb5R4sGJ+KhpAvHnigYneSvy7nuOJhUwHHHCA4vPmm2+qh7dXGouVHTwUcdOjEcGnXPGQQG8pbnAMm3gf2pTR4GpJGbV3u2qWGGKFkEIOg4YE9YNI95bgpcoro/p+QclGjx6tevchpX/729/U8KK3bkNG33rrrY65ZxBg9MYeffTRaggRowSYOqPvX6SB9HU6upcPL5sQUdwzei6bvkfRQzdmzJiOl0bdU4gHb6H72R5Z9ykVklG0M9OnT1cC7o2T5rDDDjsoDngBAbOmpia5+OKLO4b0TXl578WDDz5YHnroITW86x0CDrtfMRKEefJYZDhs2DD1go46g3/Xw8iQanQGoL6gPUQd2W233VRd8E5NcE87nRz0SyA6YyD53hcGPYyPexPrEMAPx4wZM2ThwoWdhu29pUfdAFPEXj/vEH88h/Dycs0116gedf+BsuC+R88p7k3KqHmdoIyas8rMmaXKKOZeokE877zzVG+KHoJ47bXX1FyYY445pmO4I6yR1MMcmHOFBgByikMPs6NHUs8xLVZGkQ4mk+PNFI0BHqxI97vf/a5ACLwHZZQy6vrG9N4D6J284447ZP/99+/So4IXKMgfeqTwoucfqcAIAqQRw4JaWPHQmzlzprz00kudHoyQUTwsIa1YMKUfanjY4R6FHF144YVKMHHo+dZoG/DfcV9jqgukFXKJe1SLiRYczGvVUq0ftOgRxX3bv39/lS56nZBGbW1tpx4i18xtpV9IRnXvF8ThuuuuU3z0MCziM378+A7umgPaObyso92DmJjw8tYf9Jah5xk9c96XgaB2Vr+UY0QI4qolKyjW4FWpw/T47Xp6DGQf94s+9LMH8cR9ibjpug5BLWYaDerLn/70JzWvtBJH22zdk2HpUEZdE3aQfikyqidzY4smNKpaIlFM3SD269evY4ghTEbxUMUbO4QWQx3eA+WbM2dOx8M1jowiPeSBBz8eFkHzrHAOZZQy6uAW65Sk9x7AA+2uu+5S0uJd0KfFBkPkuK8eeOCBwGkzQWXVddg7rKqH6SGL3hcwvOTdcMMNagQDL2fenhf02Pz5z39W0nLWWWd1LAbUcurN2//w1kPW+K1azLTkoq3AAxi9s3lbJRzUVkLmvvzySzW9CC8M3rYF8w/Rk+zvYQMLxAS9XugVg7hCRk14+dtQsIbg44Vev2AHtbN4EcfwM1Zpa5HySxameGj5qmQZ1azAxz+sjrmf3nvAuygXUqlf0vxze5GWd1qa/jumsUFi9Qidfr4hXX0gTQprcS0zZbQ4Xpk4uxQZDbrh/D8Kw/Z6O6AwGQ3bMsWbln64+mU0aI6Tf84n0tE9tegNClpdTxkNr44cprd3q/pZYpgU8828C5n0HDT938LmcEMY8aKmt4QJul+0+BSaA+6VkLBfijJg6o1/PqT3xRND0bjXMdXmmWeekVmzZinpPOyww9QQNXpI0ZuU16NQOwWxxvY9iJn+jbpHOuz3euXElFfQvYg2EC81ergevXX+rdiCJMdfLtQDvRagkmUUXLwjE5jSoHe2gPR7X7DCZBTngyFevnBgihr+m+49DZNR9JpDeNHRo4fpMZJAGS2u1aCMFscrE2fbkFFM9sbcoqADw3oY1kADXUhG0RhjHil6UoMOPWfJL6Po3cF8HO+B+XPeOTh6WAznYJgeD3GsXtTbcuhr2TMaXCUpo/ZuVT9LiAOmkOheUDx4sL2Mt7c0SEa9c6yPOuooNVcbPSgYAcCWZUE9o2ELEjF/1Ltgz/9roxbwhQ0LY+HOY489JhjCRA8i5AsjH/6FUfbouk0paGsnyAnmiULkMBTvlW3EDX8DW0i5/8C5eg6hXhwWxSuINaQFMdfD9RhexhCwd19g3W6ip1vP4fWXB3OY9b6llS6jes9RTF1BbzHWQWAPUv3vejqaHh3EvNtCw/T+e1j3vuL+DxPNqPvObW3Pd+qU0YzGD29kuGnQIPp7JmzIqMlm6N4eFP/5xTR8xQ7T6wVW6BlFo4LJ+BjWwop4NB7ehwRllDLq+hYOkglvLwzuDayg9c4j9T/I9ANQL37wvsAVGqYPk9FSe0bxQoieOMhM0EcRUF48rOfOnat6V/O6t29QO6U/noGeL/8LbliPdlQdK8Qr7MVQb1cHOcauCZDaIBn174QSVpZi2uSo35PHv+vFSujIQE8oplxgLnbQlAu8CGDtxKWXXhq6x2zYPVxIYimj8WsOZTQ+O6dXFlrth79hgQQa0uHDh6tymG7thCEIvRLXu7ow7MeENaRhX7QISqdYGdVDWHq1KHqe9Gb4/n3fKKOUUac3omcutVcUvCvnMdT9l7/8pdMKe//9qBc/YL6ZX/70vWTSM1pozijuVcgjNvDGF9L0PWMyZxTlg5xBkrFrhT7wYoi54ejVDRrud82+1PTDBA29ZpjzidEYbzywuAi7eIRt3aPLUwyvQqMUuq1DvUDb7C0P5rVizih64DFPVW+5RxkNrxUQUCwIPPvss9WuF5h+ErSHrJ4zjZE2CGnQVJSgZ6reJsr/HNIloozGv2Mpo/HZOb1Sz0FDD8i3vvWtjptFf7pR73+mv4iEhxAm3nsbUQwjYX4avmiEYR7/3CIMX3hXjOLNEm/nmG+DbSkK9YxiWxn0BuGt3rvSE9fgoYZtTzAXCw1pMTLq7S3A4g30iuLQq/cxFOrdDB8rgiHXeIB6F3R4h0Qrce4Oh+nt3Z5hw6x4WL377rtqUQ8WGXnrn/9Bph9SWH2N3k69pyXqM6QIvTkmMlpoNT3udcgX7mnvanqMKOBe0nslBq2m1xuDY7GM9wtBurcJK/PDtrOxR9p+SmEyirZR713s/bSwbquwsBMc9K4COB8dAIgT9jnWq+5NeBW6F/Vw/YIFC9SP987X17HGCBG24MJCK72ADOKqN3rX05v0b/32t7/dscuCfaLZTlHvOYqhdPwP3IKms3g/LY2/4zzv4jw8h/QCNe9LmN7lBdur+TfLBxn0muLlDR0o3/ve9yJfILJNM9nSUUaT5W2cm35gQOzQIELK8EDDnC5sguzfI1Bv44K/YUgN8yyxYTOGBdGQeie6I21sFI+VoUgbUoq0sV0M5sV4b7JCDan+LBp+FAQWZUSaGNbDwxmSikbdVEa9DXPQ6nndiwDx1A9Mb6OC/NGzg98ATliFX6mrGnXcwABz3ILe/LF4Aj1opvExrrxldmLYPaB7V7DS3N/7GNSrontt8IKGeYD6E4J4sUQ99i7iKzRcrPcZRbkwhIu52SgLevv0Fjb+fUb13qHoKYL44FpvG+J9cYW8Yg4j0sC2QhBovWVO3hYzFRq61kKJHQkwSoQpC+CAF3vsrYz5sniJxws/2h6IBr7UA3mFbOgX/SheUS+G+gUc5fHKKG4jxBpShL+hfcOHSSBcaKtxeL8CpHc4wXoA1Als0efdyL/MbsvAn6P3HMWeq3j2FBr9A3eII56TGN3AMwtCqp8fuK9xT+JDE3q+KTJFBwh2eUFc9WdE8d+9n5jFC6Hedq0SuNv4jZRRGxQdpQFBRKOI/QbxRoYbBSJ22mmnqYeZ9wZBETDx/uGHH1YNFx4aaJCwwAj7EuJG836BCQ8/DGPgAYmbCo0r0sZWTVhMpI+ohhQSjKEtTB7HwxUNIVaoYoGF3nbGVHbwQMUm1GgY0AuDtLwHGhp8bg0S7JVVDJmhlwOrj71fgcKqZ/SQVnLPKBrcsEO/oJjGx1E1z3yyYfeAXq2LF0D/MGqQTOreNYxg/P/t3cFq60AQRNH//+twFwIjAn4FvXnkGLJKp2OOJU1JHo3q2WDZXeuFjOoLGi2q3n79be7i+wlMBaJuSGzf+1zu6bcnMHXC1nqpTfH5PIY0+LZvdWNiXxH3t53MdbNVP/9bEG3D+jaP8vn959euv5nl0DGndV+fK2j/6vXtGNr7fE60C4/vaRzPONAV0q6I9vl2EtIDQQrQz6tjX3OZmyfZeyuodpHgr72ek8SM3ktivS0aB3NtfeC2+dw6CWt8bQxr3HyPs/XoM2nsbIpNx9i2mcar/mfbUiHVaxMQRjcv1QQIECBAgAABAocCwughplYECBAgQIAAAQKbgDC6eakmQIAAAQIECBA4FBBGDzG1IkCAAAECBAgQ2ASE0c1LNQECBAgQIECAwKGAMHqIqRUBAgQIECBAgMAmIIxuXqoJECBAgAABAgQOBYTRQ0ytCBAgQIAAAQIENgFhdPNSTYAAAQIECBAgcCggjB5iakWAAAECBAgQILAJCKObl2oCBAgQIECAAIFDAWH0EFMrAgQIECBAgACBTUAY3bxUEyBAgAABAgQIHAoIo4eYWhEgQIAAAQIECGwCwujmpZoAAQIECBAgQOBQQBg9xNSKAAECBAgQIEBgExBGNy/VBAgQIECAAAEChwLC6CGmVgQIECBAgAABApuAMLp5qSZAgAABAgQIEDgUEEYPMbUiQIAAAQIECBDYBITRzUs1AQIECBAgQIDAoYAweoipFQECBAgQIECAwCYgjG5eqgkQIECAAAECBA4FhNFDTK0IECBAgAABAgQ2AWF081JNgAABAgQIECBwKPADT0Qa+lQrJ78AAAAASUVORK5CYII=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" name="AutoShape 10" descr="data:image/png;base64,iVBORw0KGgoAAAANSUhEUgAAAqMAAAGhCAYAAABVv73+AAAgAElEQVR4Xuy9CbgV1Znv/Z75MCggMjghiCOIIM7zgAPiPGA0DiSKU0hyO+l8N33TSfftDP3d9NfdSSfXiIo4gBHnAScURBE1KlERh6goCCoKKsjMGb/nv+h1qFOnatfatdeqYe9/PU+eqKdqrbV/76pVv1pTVbW3t7cLDxIgARIgARIgARIgARJIgUAVZTQF6sySBEiABEiABEiABEhAEaCMsiKQAAmQAAmQAAmQAAmkRoAymhp6ZkwCJEACJEACJEACJEAZZR0gARIgARIgARIgARJIjQBlNDX0zJgESIAESIAESIAESIAyyjpAAiRAAiRAAiRAAiSQGgHKaGromTEJkAAJkAAJkAAJkABllHWABEiABEiABEiABEggNQKU0dTQM2MSIAESIAESIAESIAHKKOsACZAACZAACZAACZBAagQoo6mhZ8YkQAIkQAIkQAIkQAKUUdYBEiABEiABEiABEiCB1AhQRlNDz4xJgARIgARIgARIgAQoo6wDJEACJEACJEACJEACqRGgjKaGnhmTAAmQAAmQAAmQAAlQRlkHSIAESIAESIAESIAEUiNAGU0NPTMmARIgARIgARIgARKgjLIOkAAJkAAJkAAJkAAJpEaAMpoaemZMAiRAAiRAAiRAAiRAGWUdIAESIAESIAESkC1btsjMmTPl4IMPlsGDB5OIYwLLly+XF154Qc466yzp3r2749yynTxlNKPxaW1tlb/+9a/y7LPPyldffaVKecghh8gFF1yQ0RKzWHEItLe3y7vvvitz5syRTz/9VNra2mSfffaRyy67TOrr6+MkyWscETCN1fr162X27NnyxhtvyMaNG6W2tlbFc7/99nNUMiZbLgRQb5566inp3bu3TJo0SXr16pXYT9u0aZPcfvvtsmTJEjnjjDPkmGOOSSzvSs3olVdekQceeEB222031UZsv/32lYpCKKMZDD1E9L777lMy6j1Gjhwpl1xySQZLzCLFIQC5gYQ+/fTTgn/WB3okrrjiCmlsbIyTbGLXLFu2TKZMmSKbN29WDemIESMSyztuRosWLZJp06YpthMnTpRBgwappHDPPfHEE/LOO+/I6aefLsOHD++UhWmsvv76a7n55ps7XiB1InnhE5drJV7nov6nJaP6mfPaa6/JEUccIWeeeabU1NRUYlgT/c3edmXIkCEyYcIE6datW6JlyEpmFSWj33zzjVx//fWyZs2aUP51dXWy0047yfHHHy/Dhg2T6urqxGP1wQcfyK233iotLS3qoYi3VLwhNzc3V2xFTTwICWT4xRdfyE033STr1q1Tb8bnnXeeDBw4UA2VoUGqqqpKoBTxs3DxMI5fGrMrw2T0k08+URKJ3qF9991XLr/8ctWjqQ/TWD300EPy4osvqmtPPfVUOfTQQ1Uc8WBH28KjfAi4qP9pyegzzzwjs2bNkj322EMJkX4RNnlmeiOaRo9u3msUXgSmT5+uXoRPPvlkGTNmTObbfhfMKaMFqOLG/Pa3v5141zmGadAo9enTR6677jo1ZMOj/AhgGPfPf/5zl166rPzSMHHT5XPxMHb928N+E3p30WP64YcfytixY9XLqPcwiRXSQE8xuIwaNUouvvjisn+o4DdPnTpVli5dKpU2cuOi/qcho6tWrZIbb7xRmpqaOo0WoP5TRl23SFvT13UJL7FXXXWV6hCrtKNiZTSo4UTPI27MefPmqflemL+n3xST7Dq/8847ZeHChWoCeR6GayvtprH1e9N48BRT9kqS0SguJrHyPrhPOeUUOemkk6KSzf3fKaN2p6mY1DOblQbDxA8++KD85S9/kdGjR8v48eM7Dc9763SlvWzY5ByVFuJw//33C+aQYjTl/PPPL/sXWT8TymhALfHO48CfL7zwQjnooIOi6pO1v1NGraHMdEJJP3iKhUEZ3UbMJFaU0cqa014OPaNYHDt58mTBojsMz2OKivegjBbbasY/H6MyGGXAdJ6rr75adt555/iJ5fBKymhI0LAKFnPIsMIZc0exAME7oRu9qJjs/dxzz3UsVsBwOla8H3300V0Wn+iGC9lh4QQWOjz55JPq//FGes4553QMdwUVKaiXVJfh+eefly+//FL15KIHF6t2MV8Nw/z+I6ocF110kVqQoofe0MOD34OpA+itxfxGzKPdZZddZNy4cTJ06FCVxYoVK+TRRx9VKzEx1xU3FBa0hJUD14SVH6vJMW9mwIABXcqvRR1v6RgGRQ82REHvONC3b1/VI4Vh0rD5vvh98+fPl1dffVXNH8bLB+bkHnjggXLiiSeGLhwqNuZh7YH+DUF/D5tzhTmLWOz03nvvqXmN+G077rijKm/Qb/XHELF4+OGH5aOPPlLTPr73ve8FTj/xXhdVD/0P41133VXNO4PEgpVJHQD7jz/+WC3i0nUHdbhQHYhqZ5E35m0ixniYYugLDTuG38EuaAFTmEiaxArX6oVcQWUL6iXV8Xz77bc7WGEBA+ru7rvv3qlXpNhY6vr98ssvq9+v6wpWR6Ot8c9djXNP6ReVsFiYLNjyt0Uo12OPPabqgbf+oJ3BKmO0b977Xd+3aJ+OPPLI0Dm5cdpJ/bv8eWL+r77v0NbccsstBRfwFRuLqJcepIf5nWiLddu13Xbbqbb2hBNOKHr1PdrAe++9V7XnGB72by/kWkbB980331SjkZ9//nnHsyPsXvCL8ty5c1V7g+cSYoOYYAHW4YcfHlofgtp/MMQzBfdq0MJRXd/Rdl577bXy1ltvqZ1uIPGnnXaaYq+PuM8Jr3Ngncixxx4b1dSV1d8powXCGdZDuXbtWjXXDw/2oKN///5qeH2HHXbo+LNueFFRIbd4COFGxIGbAMMjM2bMECyk2LBhg2qM8RDt0aOHusnwoIco6u1+0BBhGw7IctCBhh3bQEFUvAthosqB1frehx/EFqIZtOgL5UO50RBArCGh/gON25VXXqkW6HgPTIdA+VeuXBlafqSN8nsPHRO8wYMFGjL/gd8bNhEcfO+4447QRWxobLB4Bby9R5yYh1UtDIthOycsVNJi2bNnTyUNeOiihwKNIw48cPGyEcYX5+CFAA9/74PEG0P8HbKuY1hokQHmjel6iDqIugieqIeIt7ceemUUMqC3MvL/bjwg8KDz3g84BxP38fDFA0XfC95rUYeD6kChFhgNut6exn8e+EJKUQf8q+nDZNQkVqgbYIZY4uGkXwobGhpUEfBQgTDpeGIo7pFHHlH3eFAZ8UDEw03ft8XEEg90yDbur6Bjzz33VHXFO+0ozj31t7/9TW1Jg/qJOqJfQFFPcGAxnr+XzV8er4zutdde6p4IakNQfy699FL1woJFHkEH6rh34Y0+J247iesRHwydotMhqI1BO4/OBJwXJN9xYlFIRqPaLtz/eEZEcde/Bfcf6gqY4iUF1/oPlzKK++Xuu+8OjSnq/3HHHac6NPwr+yGD99xzj3pWBR2Qa9QH/3qLKIZohxFLyLD30DIKxtiBA50CegcU78tmqc8J1De8ROJ++M53vlNRix4powWebEEyqvdi0z1M5557ruy9994qFTTQqEx4IOG/4WbQvRDeBzfOxU1y1FFHKflAD6Z3g+GoYXpvGfBQxVY0aEwgC5999pnaFgqSin+HWHkbJ5Ny+HvHsMIbm/KixwYNGN7K0YOB89BI4KZEwwxxwMMe/33BggWqlwwPl/33319tSaUbFJQfPa/oEQMHPLjAC40Pyo8GCg05HkIYrvD28Hp7qvD70NsDjngI4lq85eNayByu9fau4sGE3m48qJGvjh3yff/999XDFefgt1xzzTUdQhg35oWkCX+L6gXBORA8NLrgiN5CxAE9M5BG9Cbg7RwPQ39988cQ9RB1BHOgIfE4P2p1dzHD9Cgr6snZZ5+t6jLyR+8kRBNlP+yww9Q8KH14p8KgXkC+9IgCevlxH+Eew8PBdEI/6iauQ92DeGKUAj2NqAt4oXr88ccFO1XgMJVRXV6TWJkM0+t4oqzYWBwPWrQBeIhhs3G8XIGH9741jaV3WynEAtOLcD8iL/SA4Z5FXUGvEeq+lt1S7qlS5ox62yKUBfUTPf247/GCi9EYxBJ1BXUV9QjM8PBHTPGChZjixR7X+6dTldJOIu56hTn+GW0oemj79esnq1evVvcuJFULiV9G48YirJ55OeOlDh0NuJeRP9ouvDSh7UL5cL+YLHrFcwpD9OgQQNuN+yVJGdW/Ve88gXqJtgn3P17WIHz4G0bAvNvGYaN49EjjxdNbz8EC2yFihA68/G2iNyZB7T92wsA5QW2OfyQA+aIHFu0IFhvh3208J3RPdSUuXqaMhhiD9+b3vqVg6A8PDfQsfPe731WC5j0WL14st912m3oAeOfgeBveqEVRUTKqy+B/aOlyeG8K9GShcdI9ISbl8P72sF4tTHiHvOHwyxv+GxoGcEJZ0Xh6h4Xx8EDvJB4wePtDb4338JbR30hqNmik8PDx95xiiA8NFWQNOyF4/44HF+QtTHAgLJBVNNKQPt2bFTfmpcooHshY5YqHhb9h1Wl75cb7MPbGEG/zQXU1qnzFyGhQncY9gHihF8M/DKhZo1ctqBcb/x1D33ip8otsWLm9sUeaEFHvqADKgxcdMEtDRr3xxBx0CIW3x0dv8YL7w9vmmMTSuxAl7J5FjyxkHfUBL1t4gOIo5Z6yJaNhPNDLjZd8HH6Jxn9DPcH2aKhP/t69UtpJPZcSLxhoQ771rW91ihV4Q6bQW4vDK6OlxCJMRvHijnZN98JidC3ouYO/oxfZZM9fvZ0ZJB8jeXrKlTddVz2j3p0nghbseO9/784U3jYl6LmDsqO+4PmCOOhnsDcmYe2/V1b9HSheGQ2qq8jXxnNCzxtFu4ARRb9fRLXZef47ZTQket4eKT1/w9vwhq14856D4Tlci8MrWH5J8hehkIx60/ffMN50MPSCIRgcYVIcVg6TB4z39+Chj94K/xEmM+i5xMMjrIfOO3fGP99Os8FQCebe+uf3eN/2vdd60/TGxVtmNFjY7w3l1itHS4l5VMMQ1duGcqA8kHY0TP6hI6SPhw/2pMVLUJjA4MGEB1Sx+5YWI6NhdQkNNHo5/FMD9G9HTw7EKOjLI/qcsPlsfr7oEUFvMeb/Yl4XpMy0Tkb1akbFCvlEpaHjiRfDsAUK+hz0/OE3oBfcWwfDYolesRtuuEH12oXNN/Oe433Ji3tP4TebtBVh94HJAiDNHfd52MM5qL0stZ3UPVRoo8LuvbDylxKLsHoGwYKY67bALyloB9BDipdw3VMX1f7oTgFMJ/F+ACIJGfW202HPD2wXhvoMecTLLgQNvabozcVIQlhvrld09TPAGxNs24Ze7qAD7QfaEYy0eV/YvG1hUD209ZzAsxEdEJBxk3nXUTHO098po75ooRJgeFEPf3qHPbwVpZBQ6sbRu/DJpOHVRSkko94yhN2MSCfsZjcph8kDxvvgDbtpomQm7Ebx5h8mo2HbXoVdq3sB8HcMgfq/sKPLgl5lNOh4CEEaSol5VEMQJTh6/lCUjGnhg4ThE4IQP5MYRpUvKn4mdck78V9/3hAPToweYMi8kCjrayGqWszCyuxNM2jBob4u7DdFiWRUrExkVMcz7EXK+9KKHiDdW2USyyhZ8Yuj94UsaiSm0P1oUrZSZDSo/vjTCyp/qe2kyb0XVv9LiUVYPfP21EJEMb8z6GUr6p72/t2EbTH7jBaz9ZO3hxM99XiWYX1C1EdmtEDj5QQjfv65/fh96FRA5wN6fCHaOFfHBOmH9QLj2rD2PqottPWc8PL2js4VE9e8nluxMmoSMP9iFt2FHrTwICg9rzCZPLhNZNS0Gx9ChXmZmHfnbSRMymHygLEho0gDi3PQwOCfgxYv2JJR7wMirBcgKIalxDyqjhUSHO/igqiezaAeDpMYRpUvqgE2qUtBDzxvL3VUGfB3/5B60DXe31toWD8tGfXG0+Q34xz9kmcSS92TZ5q2t00oRxkttZ3UTAotJAmr/6XEolCb4B2twygHnk+YR47pCVggWuznO13KaNguFN5nov/TuXj5x+gP6ibm6Abt7R020hJV73VMvC/sQdegx/VPf/qTmjvqffZEtYW2nhNRL8VRvzPPf6eM+qKnt0HBDY4Vwt5h4KjtTPwVwYWMRt0U3jJ4t2zR37Q3EQiTh1+pMoqGFYuNtNhjWEQvqPGu0LUlo8VwC+o9ML3Ji/lQQaEHj0kMdJn8W+Sg562Y68N+WxQzk7oU9MArprcljowW2nA+LRn1xsO0LhUjo7oumaZd7jIaVXej2smgttPPNqz+lxKLqB54TG/CXHx0Mnh3oMBzCivP0eMdtTBR/w79VbFCu2vEnTNqIqMoB+4LvVAN/6wPPIfRU4reQe8C1ig+YfXf9LqwUYCo+lSKG3jLTBk1bcFyfl7cG0v/bJM5NmGITB7c+tpCPRWmb/xhMmJSDhORKUVG9WpIDIkfcMABao9VvSWMbqC8+5x6v2QTtxcnbs9oKTGPul1s9YwGNZQmMYwqX1QDbFKXgmQ0rPchqjyF/h42V9t/TVoyGjZSYfKbTWKJXQueeOKJLnNzTdKPe0/579Vihmlxbdz64/9NQeUvtZ0MmmplKqOlxMJUmvASjzmV2A4LUolpWTiiFsd6f0OxPaPFxtek7ulzINZYqImpO+jFxD686JTwL7503TMaJoNRbaGt5wSH6YupNTk+t1QZ1fMOIVFRi5BMG64gnKZzRguVIctzRvVCk7C5kGnOGfXHo5SYR90qUQ8ekzmGyCNvc0a9YhY1BSGKof57sfNQ01hNj71IsR1QoTmjQb/XREa9D8NiV+GWo4yazuELaydN7r0wmS4lFlFtQlD9gMi99NJLauEN/tn0i4EmAlXqM9P0/g1qd/V+0N6FuiZzRoPyNJnHi+vizhm19ZzgAqa4NSZn15V6Y3kbrkIr2YOwmPQC6OsKPRwgwth+CJW/1NX0YQuPTB5+pfSMRg2BBa2GNGHj76kpdjU9rtebnGOICHsxlhLzqNsj6sGDPfOwx2ipq+nj9mhE9QaY1Omw3hf9sC+08j2Kn//vmmehPfrS6hn1vjQUWqEdV0a9D7FCq4WLffktdE/5/1ZsPSul/nh/R9h+0KW0k6gn2Mmi0ErzsPKXEougNgGCiRdODNFjwQ6mj/l3xvDOwzbdCi3NrZ3Qc409ZDEvFF/b846M6djqTgts4YQFjFhVb7Ka3vvhDv3BCe8CsFJX0wetObD1nNBbeIFBsS+VxbaXWTu/YueMFttw6sDpvSrD9rnEeXgLw9AJ5rvor+KYNLymwqX3Mwvbp9N0n9G0ZFT3EAVt6+PdDB3/bGvOKNjq2GF1NrbtQP7eAw0WHmCYvO7dHiduzKNu9igZ9e5LidX/2J7Jv0jBZJ/RuHU9qufEpE6Hyah3T9CwffswnI9PmOKBYrLfnsk+oxAM/K40eka9D8Sw4VR8lQu/GTsCIOaQDpOXQ//q5KB9ZXE/4esueKBjs309t7CUntFSph+UUn+iZFTLP+ZXxmknTfYZRbuAz0Hj8LalpcQirE3QYoY9m7GK3L+SHvcKtgTCBz0KzZn2cktz03s9jQKijZX0WKPhPVBX8cKKvXG98/D9exdDDP0ii+kLmObl3ZPVu89oWPtvss9oocWUNp4Teh5v1EKrqGdLHv9OGS0yal5BQCOHRh1voniDhgRCFLEtFFaGYy8zTCrHYdLwmspooS+LRH29wqQcJg+/UnpGdY8fGgisVsW3fbGvItjiq03YL09/2cS/B10pD07vF5ggouj5hBTgwIIA9IqiMfdvphw35lFVK0pGcX3YF5hQvzDkq7+E5f8cokkMo8rnHXrCl66wkbz+1CUkyaQuhcmo9+GAtNDLjxcA9GrigYM6ACnDAwIfRcDHEfSncMPK7f8CE77MBZHFwwpz0LLwBSb9IonfD8HG18ew+Tz+HV8QwwMYG/2jfmIvUjyUTGPp/WgDepHOPPNMNScbLzCQFWzQjvl4WByCBY16e7NS7inEQr9cYiEMpAxlR55RC2lKqT8mMlpKO4n0vV9gQv0cO3as+oAH6iT+VugLTHFjEdYmeNPzfnUI9463zS+m1927w0NYb2qpo4lh9ypEEfum4j73fkUQdUY/R/XX2/w9md4vMHnvIf2de7yABH0FsdAXmHDvYRQKvdpBn7COGiXC77TxnNAvHfwcaNTTKed/t3VjRX1XHY09Pm8IkdI9WSYNr6mM4jyTby6jZxab8wd9mx4PuLR6RtEI4pOlkNKgA9uUoIcIE9r9cwpLfXBGfZsYD1Jw0V+n0eWLE/Oo28VERk2+TQ+hxvxh78bxpgJTqIzeB4Y+r9gdIgotkkD6eAFAPdAvH/7yBP22QmX2Coj/PNyX2AoHPag4vMNtUatYTWIVlQbyxAMTIoP0vKuhvWX118FiYonfho9d6AUtfgZ42PvbhVLvKf3FG+/WbCYbdpu0iSaLbAqVP247CW6F2im0qXhJgiSCddDvjROLQvUs6nvsGK2DMOPF0fQDF3rLo7D5+7aemUH3bFRscA1GCPD1K/82T1EswtqNqPYfL3HYw1V/4luX20RGcW4pzwnvfR724YqoZ0qe/86e0ZjRw4MUb8bYJxNvprrHCCKFnj58E7pYCSxGRnFuWBkw3xE9tt4tMXTaJg8Ak4dfKT2j+qGMXj88mMEPMoKhJ/QkY8gGPUTg650vhOtKfXAiDfw+9FChIUaDiAO9OvjWMP6HXu6go9iYR1UtE8HRaaBnb86cOep7zRAuvQUZvuWNz+X5N4s2iWFU+fB39KjpebSIEfb/Q68aemBM6lKUTCBNzJMCCzy8wRgPVdQF9IjgtxW7fyLSwIcrEGPUU6SH+xEPapQbnxlNS0YLxRN1EJ+89NfBYmPpr99gjN5hiDh6t/1DvKXeU0j/9ddfVwtoIGYQXsgZ6kqhw0b9MWkT4rSTutxo19FOoX5i6B5tOr6KhfsOwoM9KdGGFHqx97Y1UbGIahNQn9FjiKkmuDeRHkQNscXcywEDBpjc1h3n6OkImHMatBm8Sxn1PsPACGXBC42+X3H/Q0bDNsLXLNDGoFdSt4noCCrUbgTdHxiZw3QmTHHwf9UP5TSV0ULP5TA30MHQ04zw+8O+0FZUcHN2ckXJaM5iw+KSAAmQAAmQgDMC3uky6ATA/M1iX/6cFa6CEkYc9BzkSo0DZbSCKjx/KgmQAAmQAAl4CWBoGYufsBitmK/TkaI9AjoG6InHArWddtrJXuI5SYkympNAsZgkQAIkQAIk4IKAXqyFhTMTJkyIXHzmogyVmqaem4xpaZhGg+kWpnN+y4kZZbScosnfQgIkQAIkQAJFEqAQFQnM0unerQyHDBmiXgT8i7UsZZX5ZCijmQ8RC0gCJEACJEACbgnonSiwkAafaMZCOh5uCWAf1QceeECwuAmL4Lw7orjNOXupU0azFxOWiARIgARIgAQSJ4At9R555BHBhyj0HsyJF6KCMsSeqS+88EKnD+RU0M/v9FMpo5Uaef5uEiABEiABEiABEsgAAcpoBoLAIpAACZAACZAACZBApRKgjFZq5Pm7SYAESIAESIAESCADBCijGQgCi0ACJEACJEACJEAClUqAMlqpkefvJgESIAESIAESIIEMEKCMZiAILAIJkAAJkAAJkAAJVCoBymilRp6/mwRIgARIgARIgAQyQIAymoEgsAgkQAIkQAIkQAIkUKkEKKOVGnn+bhIgARIgARIgARLIAAHKaAaCwCKQAAmQAAmQAAmQQKUSoIxWauT5u0mABEiABEiABEggAwQooxkIAotAAiRAAiRAAiRAApVKgDJaqZHn7yYBEiABEiABEiCBDBCgjGYgCCwCCZAACZAACZAACVQqAcpopUaev5sESIAESIAESIAEMkCAMpqBILAIJEACJEACJEACJFCpBMpSRjds2CAvvfSSLFy4UMaPHy+DBg2q1Pjyd5MACZAACZAACZBApgmUjYy2trbK0qVLZc6cOfLRRx9JW1ubNDY2ysSJEymjma6CLBwJkAAJkAAJkEAlEygbGV20aJFMmzZNCejo0aPliy++kE8//ZQyWsm1m7+dBEiABEiABEgg8wTKRkY///xzwfD84MGDpaamRu6880557733KKOZr4IsIAmQAAmQAAmQQCUTKBsZ9QeRMlrJ1Zq/nQRIgARIgARIIC8EKKN5iRTLSQIkQAIkQAIkQAJlSIAyGhLUpqamMgw3fxIJkAAJkAAJkAAJlEagvr6+tAR8V1NGQ3B++OGHsmbNGquwmRgJkAAJkAAJkAAJ5JnAfvvtJ927d7f6EyijVnEyMRIgARIgARIgARIggWIIUEaLocVzSYAESIAESIAESIAErBKgjFrFycRIgARIgARIgARIgASKIUAZLYYWzyUBEiABEiABEiABErBKgDJqFScTIwESIAESIAESIAESKIYAZbQYWjyXBEiABEiABEiABEjAKoGylVGrlJgYCZAACZAACZAACZCAEwKUUSdYmSgJkAAJkAAJkAAJkIAJAcqoCSWeQwIkQAIkQAIkQAIk4IQAZdQJViZKAiRAAiRAAiRAAiRgQoAyakKJ55AACZAACZAACZAACTghQBl1gpWJkgAJkAAJkAAJkAAJmBCgjJpQ4jkkQAIkQAIkQAIkQAJOCFBGnWBloiRAAiRAAiRAAiRAAiYEKKMmlHgOCZAACZAACZAACZCAEwKUUSdYmSgJkAAJkAAJkAAJkIAJAcqoCSWeQwIkQAIkQAIkQAIk4IQAZdQJViZKAiRAAiRAAiRAAiRgQoAyakKJ55AACZAACZAACZAACTghQBl1gpWJkgAJkAAJkAAJkAAJmBCgjJpQ4jkkQAIkQAIkQAIkQAJOCFBGnWBloiRAAiRAAiRAAiRAAiYEKKMmlHgOCZAACZAACZAACZCAEwKUUSdYmSgJkAAJkAAJkAAJkIAJAbcdXrkAACAASURBVMqoCSWeQwIkQAIkQAIkQAIk4IQAZdQJViZKAiRAAiRAAiRAAiRgQoAyakKJ55AACZAACZAACZAACTghQBl1gpWJkgAJkAAJkAAJkAAJmBCgjJpQ4jkkQAIkQAIkQAIkQAJOCFBGnWBloiRAAiRAAiRAAiRAAiYEKKMmlHgOCZAACZAACZAACZCAEwKUUSdYmSgJkAAJkAAJkAAJkIAJAcqoCSWeQwIkQAIkQAIkQAIk4IQAZdQJViZKAiRAAiRAAiRAAiRgQoAyakKJ55AACZAACZAACZAACTghQBl1gpWJkgAJkAAJkAAJkAAJmBCgjJpQ4jkkQAIkQAIkQAIkQAJOCFBGnWBloiRAAiRAAiRAAiRAAiYEKKMmlHgOCZAACZAACZAACZCAEwKUUSdYmSgJkAAJkAAJkAAJkIAJAcqoCSWeQwIkQAIkQAIkQAIk4IQAZdQJViZKAiRAAiRAAiRAAiRgQoAyakKJ55AACZAACZAACZAACTghQBl1gpWJkgAJkAAJkAAJkAAJmBCgjJpQ4jkkQAIkQAIkQAIkQAJOCFBGnWB1n+h/Pr5FHnujxX1GOcnh2H1r5Sen10uPhqqclJjFJAESIAESIAESAAHKaA7rwZ+ebpL7X23OYcndFhlC+s/nNbjNpITUH3i1WR5c0CJtbe0lpFI+l47avUYmnVIv3ev5AlE+UeUvIQESIIHiCVBGi2eW+hXn/G6jrNtEoQkKxJyf9Ug9PkEFePyNFvmPx7dksmxpFuqwoTXyr99qTLMIzJsESIAESCBlApTRlAMQJ/sx/7ohzmUVcU1WZfSHt2+Stz9tq4gYFPsj75zUXQb2Yu9osdx4PgmQAAmUCwHKaA4jecn1G+Xzb9gzmqee0R9P3ywLl7XmsLa5LzJl1D1j5kACJEACWSZAGc1ydELKRhkND1pWe0Ypo+Exo4zmsBFikUmABEjAIgHKqEWYSSVFGaWMJlXXksiHMpoEZeZBAiRAAtklQBnNbmxCS0YZpYzmsNqGFpkyWk7R5G8hARIggeIJUEaLZ5b6FZRRymjqldBiASijFmEyKRIgARLIIQHKaA6DRhmljOaw2rJntJyCxt9CAiRAAhYJUEYtwkwqqTAZPWSPGrn8mHrZc0C11NeKtLaJfLa6Te7+S7M8sTD6a03YfHzCsXVy4vBa6dNj61Y7m7a0y4IlrXLbvGb5+MvCWxP99uJGOWhIjXy1rl3+z8wt8vrSbavH+21XJRNPqJfD9qyRno1b0167sV1eeL9VbpjdJBubOu8O8P99u1FGD64JRPplQPr6RC5gSqoW2suHPaP2WDIlEiABEsgjAcpoDqMWJKMHDq6Rn57RIDtuXyVfr2+XJava1N6NO/eplo1b2mXKs00y87XCQvrTMxvkpP1rpaVVZOmXbbKpqV32GlitvpDz4co2+eUDW+STr4OFdMIx9XLREXVKgv2yiOv/5fwGOXBIjUpzycp2qaoSJc11tSJ/XdIqP71rc6dI/OHybrLfLtWyYk2bbPF9bGrNhq2/570VXctSLjJ62shaOf+QOhm0Y7XUVIs0t4p8tLJNbn2uSV79KHqLqFJeLHbdoVr+6bwGGdq/Wr2AXHHTpk6xGbZLtVx6dL0csFu1dKuvErxGrN7QLs+83SK3z2vu8mIRdYtRRqMI8e8kQAIkUN4EKKM5jG+QjP7j2Q1ywvBaefuTVvlfM7Z0CMHPzmpQPZ1vfdIqfzets/B5f/oRe9XIT8Y1SGN9ldzybJPg05U4Dh1aIz85vUH1Zt4+r0n1svoPLcLoTa2uFiXD3p7Rcw6uk6tOqJfNTe3yuye3yPz3tsrUWaPrZOIJddLWJvK7J5vkuXe3yfLUq7tJv+2r5A9PNsnTb0X36pZTzyhE9Jox9Yr5itVt8tmadtm9b7V60YDo/+fjW+SVDwsLaSkvFoj3qQfUSnWVdJFRxPpHY+tl5x2qVZw//KJNeveoUuXDi8Xst1rktzOL+9IUZTSHjRCLTAIkQAIWCVBGLcJMKqkgGZ0ysZvs1rda7nqpWW6b19RRlOP2q1Xy0NQqShLQCxl0nLx/rfxwbL3q4frZ3Z17QPWQOYb6//2xzqKhez1H7l6j0t5/N/TESicZ/c6x9XLxEXWqJ/OHd3TuZYN07tKnc7lH7FYj/3hOg9RVi/z741vkpQ+iewLLSUZ/f1mj7L9bjZLzXz24lTc4//KCBhk1uEbmvt0iv3k4XPhKebHQItxYVyW11SLLvurcM6pfehZ/3ia/uHezrFq3dXrFeYfUyZXH16ue7397NFqWvXWQMppUy8F8SIAESCCbBCij2YxLwVL5ZRS9Vf9wZoN0b5AuPYn77IQh10bZvlvXv3kzGTO8Vv7H2HrZ3NxZWiFBv7usUYb0q1a9pZPnbBNdXA8BueDQOln+dZs8vKBZrj2pvouMXnZ0nVxyVL0acp906+aOXlsM9/78nEbp1b1Kbp7bJA8t2Nrrinmn6Nlrb+8stSahyvswvRbxHvUi//fpJpn15rZe4W8dXicTjq2XL77pzNHPJe6Lxe47Ih4NgmH615a2ysFDauTT1Z1ldPIV3WSP/l3rQqE6GBU3ymgUIf6dBEiABMqbAGU0h/EtRkbx89D7OLB3degwu+55U/M6B9fI25+2ytTnmuWzr9vku8fVC0QVw8O/eXizvOP5vjqG8H+Mof06kRvnNKm5puhd9feMaskZ3K9a9XJiGgCO606qV+L5wedt8pM7t0mqlqnWVpHmNulYTLV+U7vMfrtFpj4bPi8x7zKqf7ufIXjpXu4tLYUlPe6LBV4AcO3rH7fKu5+2qd5sv4yG3S66NxbzW/1TLqJuMcpoFCH+nQRIgATKmwBlNIfxjSOj/qHwoJ8NaUTv6AG71agFRvrAYqg/PtUkCz/eNlzuHZ5/9PVm+cOsJikkUhjG/8Ep9aqHVR/o+Xxzeav815NNnVbq6x5ALIZav7ldiXCf7lXSq0eV6i0tNC+xnGVU9z421BYWvo4FY0W8WJw5ulYmqmF2kd8+ukVGDqoxllEI7IWH16kFTy9+0Cr/dF/43OSgekcZzWEjxCKTAAmQgEUClFGLMJNKypWMfv+Uehk3qk5a27aueN/S/N+r6Ruq1Aru3zy0bWEUhucvPKxOrbLXvZphMgo5+snp9XL0PrVqZT96QhvqqmRIf8xLrJKnFrXI757YNgcSUgw5ghjd9eK2XtAfnlovp4+qU/MSw3rfKkFGg6Zj+OteMS8Wuud6lx2qZdrzTWresZ7nG9YzqsV4x+22vrWgtxYvCZMDtumKui8oo1GE+HcSIAESKG8ClNEcxjeOjEYN058+qlauPrFeSQUWKenV2lpUsMXQg/89Z1SvsK+pQg/dttXxYTKqxQbbQv3ywS0dvaB6mH+7xs4r+MNCAqn944RGNafRv1BLX0MZ3UqimBcL7LiAnRheXtwqP793a69mlIwiBmcfVCs79KhS20/h37H6Hi8W//E4V9PnsFlhkUmABEggNQKU0dTQx8+4GBk1XcCE7Xywkhob3Pv3/Lx2TL1aLY19Lq+dukl+Nb5RjtwreEN676/S+41++8g6NRf1sdc794Di3F+c0yDHD6tVw7tYnR11FFrZj2srQUajhumLebHQ22th79Zf3LftRSFKRv1x0sP8WFv/x1lNMudt8+242DMaVev5dxIgARIobwKU0RzGt9DWTtgHdOpzxW/tpGU0SAqvOK5eMI9z+VdtMnHKJvXPQ/pvm/upEaLnEl+B2tLSrrZ5wj6UD/+1Rc1DPXD3Gnnkta1zS70HFs2cMqKzBGPFNhY73flCk0yb33lf07AtrCqhZ9R0AVMxLxZgjQ8bRB1Bm9/7r8GHCvbdOXjXhULpU0aj6PPvJFDeBFaubZc7nm9SeyoHHiH/ueNczxqHTteHXRd2vr642Osslw87zFxyVJ36MEylHE5ldPXq1TJr1ixZtGiRNDc3S7du3WTkyJEybtw4aWxsDGW8efNmmTp1qixdurRgHAYPHixXXHFFR1rIZ9q0aYHX9O7dWyZNmiS9evXKfWyDZBQCMnZkrSxZ2Sa/fmhbD1fYpvfoqcT8Tf0VI90T9s2m9k7D9PiMJ7aGwteQova3DBum12X7eFXnYXps7fQPZzXIgF7Vct/LzWp7Jxx/N7ZBzjiwVq3q927gr/eybGppV0PBevN8b0Dz3jOqt3bq2SBy/dNNnT7jarq1UzEvFpj7i48L+I++PavUIqY1G9vVNk+r1rarXRAK7cxAGc1908IfQAKJE8Ci1Ctv3hT5uenEC5aBDO/6fnfpH9A+Z6Bo1ovgTEbXrFkjN998s3z11Vey9957C8Tx/fffV4KJf54wYYKS06CjtbVVPvroI1m/fn3g37/55ht55pln5IADDpDzzz9fqv576ferr74q9913nwwdOrSLdHbv3l1OOumk0Dytk3WYYNTnQPFt+MVftMnOvasEi1Kw4Mf7OVAtnus2b9ugHHP+fnFugwwdsPV8LGDC39FrtkNPsy//hMkoxBeChM+Trtu0dQETDqS9XbcqNfzvFWg9TxW9r+hdxfnbd6tSb4m1NeW9mh5cMBUBzF5f0ir/fP/WRWNhm97jv4/cvVqwCb3egN7Gi0XYMP1vLmyUw/eskdeXYtX8tgVt+Izs90+uV58u9e+PGnUrsGc0ihD/TgLlSwB7KeNDGTy6Erj8mDrBp7Yr4XAmo48//rg899xzShYPPfRQxbK9vV1mz56t/nfhhRfKQQcdFIsx0n7xxRflyiuvlCFDhnSkgXTnzZsnEydOlEGDBsVKOw8XBckoyo3tk7A9D6QN2yK1tol8trpNfcITX0/SB3rYLj+mXvV6YbESxAIHekEnnlAvhw2tkZ7dqgT9ZRDTN5e3yfT5TZ32GA3iVGhrJ/098xG7Vku3hq09cdi2CYtmpsxt6hApnW7Y989nL2qRG5/pPNTvLUvee0bxW7yfA8Ver8u/bpdBfatkpz7VXT4HqufQLlq+7XOvNl4swmRULzrDKnr9ooAFaNgZAV9tev5vLWqRWjEHZbQYWjyXBMqLAGU0PJ6U0RLrelNTkxpmxzD9ddddJxgi18fnn38uN954o+yxxx5y6aWXdvRqmmaJNG+66SbZaaed5JJLLpGamm0LaWbMmCGLFy+Wa6+9VnbccUfTJHN3XpiM5u6HOChwOcgosKCn8aLD69RKdfQ2NreK6kG+9bkmtc2WPn55QaNgw3nM0f2HGdsWgJX6YlFoARPmBeNlBvuKNtSJtLWL+ozs3Hda5PZ54R8kCAs3ZdTBjcAkSSAnBCijlFEQcNIzimH066+/Xkmod06n6g1bv14mT54sGDb3/83k3kHP5xNPPCGXXXaZDBs2rOMS9LpOnz5dli9fXjZzQ8N4UEbDa0q5yKjJvVAu51BGyyWS/B0kUDwByihlNBUZ1YuTNm7cqHowe/bsaVx7161bp3pVt99+e/nud78rdXV1HdfqdDFXFRL8ySefSEtLi5o7euqpp8ro0aOluro8VqZRRimjxjdNDk6kjOYgSCwiCTgiQBmljKYqo5DGYle3v/LKK/LAAw/I+PHju8w31T2uK1euVAKKRVJr165VPaVYEHXyySfLmDFjip4W4Oj+KylZyihltKQKlLGLKaMZC0jOi4P58dj5AVNHeIgM6FUl3z+5QY7cO3pv6DR4UUYpo7mS0U2bNqnV+ZiPes0118h2223XKYJtbW2qNxRSuu+++3b0gq5YsUJuvfVWtbUUrhs4cKDR/fbhhx8Kem+zePxyziD5emNtFouWepl+f+ZHqZchqAD/98WdZPFXwbtHZLLACRbqn8Yskx26m2+Sn2DRmFXOCCz5ulH+64Wdc1bqZIr7zyctkz7dsnefvbJ8O/nzG/2SgZCzXMbuvVrG7rM6c6XGjkWYamnzSHzOaNxh+jfeeEPuvvtuOe200+TYY48tigFW2T/11FNqnumIESOMrsWUgKweV99eLSvXZrV06ZbroR9s3TYqa8fPH6iStz6N2mk5a6VOpjw3TWiT/tsnkxdzKW8CM16ukhmv8D4LivIPT2qXE/fLXm/xM+9WyR9mM2ZBMbvo0Ha56LDsxQwLx3Mvo3EWMKFXE72bq1atUvNM+/btW1SLqjfDP+WUU9Reo3k/OEwfHkEuYMpf7c7yMD2+OvbAghbZ0py9B0IakR7Sr1rGH7Ztrn4aZSiU5+3PN8kdz3f+alvWyphWef7nGQ1y6gHZG1HjMH14jeDWTiXeLXprJ2x4j3mhpW7t9M4776gvKx1zzDHq601Bx/z582XmzJly+eWXy/DhwzudMnfu3I4V+KY9oyUicHo5ZZQy6rSCJZx4VmUUIvqdGzclTCP72R2/X636QEYWD8poeFTyJqP4oMeEY+vkxOG10qfH1p7TTVva5eUPW+XGOV33pvb+cv0Vuqg6ivnFc95ukX84s0Gwd3Kh48t17fJ/Zm7blxvnoowXH1knJw6rlb7bbd2b+66XmuW2eZ33wu7Yam/PGunZuDWftRvb5YX3W+WG2U3qwyZBB2U0KoIGf8fQ+NNPP91p4VChTe8xfI+uX+8KeWSDxUfYsmnJkiVy9dVXy847B88H+uyzz9T+o9gEH/uX6v1HN2zYIFOmTFGLmXD9gAEDDEqf7VMoo5TRbNfQ4kqXVRn9r1lN8shf2csWFM0/XN4ow3fN3oIYymj5yCiEEj25La0iS79sUx9gwQddujdUdfo6XdAvxnX4il3Ygc8u79CjSqbNb5J5f2uVsw+qVV8DDDp6dauS0YNrVBl+NG1zhzjiS4H/eE6D7NG/WvBJ06/Wt6tFc0+80SKPvLat3YCw/sv5DXLgkJqOrxvio5H4LXW1ovaI/uld2/aI9paBMlrcsyTwbO/nQLGgCJvcY0N6fBLU/znQZcuWKWHERvVXXXVVp092QkJvueUWGTVqVKdPf/ozhejOmTNHCXC/fv3U+VjUtGDBAsG+p1xNbyGoOUiCw/Q5CJKviFmVUXyiEEOIPLoS+M9LGtUX37J2UEbLQ0bxpTf05Harr1I7Izzw6la5w3+HpHavF7l5brM8HONl8eyD6uSqE+rU1+x+fu8W+eTrwusMfn9Zo+y3S43c93Kz3Dx3a4+nVzDxlUP01KKXM+g452DkVy+bm9rld09ukfnvbT3vrNF1MvGEOmlrE/ndk03y3Ltd2xrKqKUWBr2R+HQn5mxi3ie+RT9y5Eg11N7Y2NiRC77KBBlFryUWGem/6V7RDz74oMunP4OKCPnEQif0ymKKAA7ML8VcUeSrv2Fv6eellgx7RsPRU0ZTq5axM6aMxkaX2oWU0dTQx844T8P0lx1dJ5ccVS+fft0mP7h9W28kfvyvxjfKkXvVyFOLWuS3M4v79DCuxyeUDxjUWS7DoJ4+qlauPrFe9Xh6xVUL7cYmUZ/UfuXDYBFFuvprdu+taJMf3tF52s/Uq7vJLn2qA4f2cS1lNHZ154VJEKCMUkaTqGdJ5UEZTYq0vXwoo/ZYJpVSnmRUz/l8bWmr/D9/7jyE/cNT61Wv4usfd/1bFMsxw2vlB6fWy8YtIr9+aLO882nhXtHfXNgohw2tkUdfb5HfP7lNfCHE+Azz3Ldb5DcPFxZiLdYr1rTJpFu3ifWwXarl5+c0Sq/uVarH9aEFXacEUUajIsq/p0qAMkoZTbUCWs6cMmoZaALJUUYTgGw5i3KRUd3TuGRVm1w7tbgFhr8e3yiH7Vkjj/nkMgj1CcNq5X9AXJu6iit6NAf0qpa577SoqQM79Nw63xQ9qI++1iKYLqIPzC39+TkNMrhftbz0QauadoDjupPq5aAhNfLB523ykzs79/7qaymjlm8CJmeXAGWUMmq3RqWbGmU0Xf5xcs+bjIatZn7mnRaZ+mxz6GpmsClmZTaGbHGcvH+t/HBsvZpbGHRgFbc+F3/H0DEWyQQdQau4cd7R+9TI2aPrZM+B1fLwX1u6rOD2p1VuMvrp6ja54iZzGQWvH41tEKxbx3zwQkPrYIcdI47bt1YJp7f3EwujsPoeq+eR2NpN7WrxUkOtyMDe1dLaJnLfK80d0om0ML/6B6fUC7ZG0wcWPb25vFX+68km+fjL4B5aymic1onXJEaAMkoZTayyJZARZTQByJazyJuM/vbiRtULhRXZS1a2C1YzD+2/dTXz7LcKzz0sZmX2n1/cOtSqF600t7bLqrVdt+15/r2WTvuh/uHybrLfLtWCodwtvtHaNRvaZcqzTYI5h+hlG3tArRy3X63077V1KyGsNg/aTogy2pnAP57dIOjt/MviVvn5vcGr1/UVegFVbbUIdtWAkOrDK6OvL2mVf75/S8fLzI9Oa5Bxo2pl5dp2+eUDm1XM8ELyk9Pr5eh9amXjlnbVE9pQVyVD+ldJbXWVmvv6uyeCh/opo5YbLiZnlwBllDJqt0almxplNF3+cXLPk4zqxSaQvKDVzE0tZj1lQZzCVmbroWT0fPnnPAalg2HffttXyR+ebJKn3wrfwUH30kJAP1zZprYnwh6clSijxQzTa4FsqBP546wmtbdooeOnZzao3m3safqP93QWV51W9wbpEi/9tx4NItc/3SToAdd1Aav2f/nglo5eUAjvj8c1yHaNnXcM8JaLMhqndeI1iRGgjFJGE6tsCWSUNxktZci30HCsRh3V0zXhmHq56Ig6qa6K7hE7bWStXDOmXj3w/EPD3tAWO+SbJxlFb9XpB9bK6wGLYSZf0U0Nnd79l2aZ+lznjcpNqn7Yymyd53PvtMivHiq8wAV7XmK/yrpqkX9/fIuaVxh2fOvwOundvUqefLNFSU3UamxvOuUyTB9nAdPfjW2QMw6slbc+aZW/m1a4V1QvLNq+W/D2UYVkFLz9MUEdwTWYp+rvAf3FOQ1y/LBaefGDVvlFQG8tZdTkLuQ5qRGgjFJGU6t8DjLOm4yWMuQLmRjSf9u8MS/OmipRQ8nV1eG9N3io/fSMBtWLFiWtu+5QLf90XoMajsbhl9FShnzzJKP6BSBIxvU2QYVEPazKF1qZjZ61U0bUFnwB0Oki5jgfcwj9X/iJut3KVUbDVqCDR7FbO0XJpZ+xibiql5j+1Z32HkU6QaKqZHT3GrUR/h9mdX7h0fVkQcjG95TRqDuAf0+VAGWUMppqBbSceZ5k1OWQLzbGvuCwOnn30/DeG4gwHmwQFxyFhmcxpAshamkTtbjCL1ylDPmWi4xqBmE9U4WqeqGV2RCQkYNqZNW6djWUXl8ramHL4i/a5NbnmuTVj7b1furFTq2tIs1t0vHpy/Wb2mX224UXWJWrjGqp275bVafFQGGb3mO0Agu5Fn7c1mUx2rVj6uXcQ+pk6arOX1AKii1e0H51AV72qtXXmfQcYP+5Ok3sg4qFaHqLqO+fUi9njq6TFavbOvYlRR0bO7JWPl7VeZgekvwPZzWoVfneDfW9eVFGLT9smJxdApRRyqjdGpVuanmSUVdDvujF/N/nNcjA3thzMPjLMlceXy8XHFqnvhhTVyOyU+/wzbLPHF0rE4+vl03NohbQ4MHnl9FShnzLTUaD9rMsdFdErcxGz9leA7eurMZilta2dum/fbWSUgjqfz6+bTU34jDh2Hr1t/Wb29WXgfp0r5JeParUS0ehBVblKqNg7/0cKCQeXzAC057dOn8OFAuE/jihUXbvV91l30/cV78ev1X4CsmljrV+IYwSV+8XmPDSgJiGraaHWOO3DOxVJes2bV3AhAO/BZ8g/Whlm/z6oW1zSSmj6T6PmHsRBCijlNEiqkvmT82TjLoa8v32kXVy2dH1suyr4N4bvdihsU7UpwfHH1YX+uUWva8hHsQzXmqW/XerVtsGRQ1FFyM2lS6jUSuz8eWe4bvWyAvvt3R8JhLb+/xobL3s1re60xxBxAsvD5uaRO56cds2U5gbefqoOrUDQNjnIouJWZ7mjOpG65oT6+WkEbUdvcWbtrSrRUW4ByCAOCCG/35JowwdUC1PL+q8ZZbuwfT2VIY1iLpXdEDv8J5K77XojcV87MP3rFGfLW1r3/ri8eCCZtXT6T3wMnjp0fUyYtdq6dawdbsvvHi8vLhVpszd9lv8ZWPPaOYfX5VdQMooZbSc7oBykdG4Q776YYqFNEG9N7oXBjKDbWAwLFhIQjAPDfMZ8YWan961uWMPS8poZ1HRvW9Y5FXMMH2xK7O996peWW2yR6bu8cNLRdh0jHKX0XJq5+L8FspoHGq8JjEClFHKaGKVLYGMyk1Gix3yPe+QOsEQ/Kq12+aZebHr4XlsZaO/1BImIXp4fv1mkd88vPVzh4V6c735FCM25dIzGmcBk8kCl7DbRs8PxecoTRYrRcWumJjlsWc0geYn01lQRjMdHhaOMkoZLae7oNJl9PeXNaoh3ZkBq231go36ms6bbwdJCIYZ/+ncBtmpT7VMe75J9abhiBIaXZeKEZs8yaie57vw41b5+zs7b+tT7NZOJiuz9RzQz75uk4lTOn8hSK8S/8zz9SCUAZ+KvPOFJpk2v/Pw7pSJ3dSwPntGy6nFM/8tlFFzVjwzBQKUUcpoCtXOWZblJqPFDPlibuHVJ9bLhi1dv3+NYdpfXtAgIwbVyIOvNsvkOdu2hQkSx5+d1SAnDK+VeX9rkV89uG1vy0qXUXxB6fsn16s5ffiS0czXtm54ftboOpl4Qp34N70vdWW2FtZe3TtvZo54/r8XNWydS/oevtyzVYx1T+vbn7bK/5qx7Ws+use8qaVd/uPxLTL/va77jxbzAsGeUWdNmLOEKaPO0DJhGwQoo5RRG/UoK2mUi4zGGfL9zYWNctieNV1WASM2uocNq3QLHdhvFAJ84O5bV+dGHWFzR4sRmzz1jIKHd2/Y91dgN4Ktn2NsrKvqtFrd1spsPbUCeS/9sk2tkN97YLX6njn+2buaXi84w76VX6/futoaWxrtOaBaamsqdzV9VD2uhL9TRishyjn+jZRRymiO9etEhQAAIABJREFUq2+XoudJRm0O+epN0yGT//botq1+NKCj9q6RI/eulZqAPfKxOh5f4lm4rFWt4F3+ZZsansfnDv3HPjtVy6C+1Wr+KBbO4EtEs97s+jnEcpZRSOYPTq2XI/aqkZ6NW4V97cZ2eeadzvt42lqZjfTxlSzsOdl/+yr1tSz0wGKLIvTOYsqA99CrrQ/YrVqtzMY68dUb2mX2oha58ZnwL0MVEzP2jOav1aSM5i9mFVViyihltJwqfJ5ktNghX4hg94YqJYD+4xfnNshx+9Wq7V3837+Oim8xElLpw/RRLCvl75TR/EWaMpq/mFVUiSmjlNFyqvB5klFwNx3y1eJaVdX1G9dYmAQ5wDDsH2c1yZy3u/ZUFooxZTSYzu3PN8kdz3deBFRO90opv4UyWgq9dK6ljKbDnbkaEqCMUkYNq0ouTsubjJoO+Z4wrFbweUAM0d70TJPadF4fulf0reXhn/6kjBZffSmj4cwoo8XXp7SvoIymHQHmX5AAZZQyWk63SN5ktJzYx/0teVvAFPd3ltN1lNH8RZMymr+YVVSJKaOU0XKq8JTR/EWTMpq/mFFG8xczymj+YlZRJaaMUkbLqcJTRvMXTcpo/mJGGc1fzCij+YtZRZWYMkoZLacKTxnNXzQpo/mLGWU0fzGjjOYvZhVVYsooZbScKjxlNH/RpIzmL2aU0fzFjDKav5hVVIkpo5TRcqrwlNH8RZMymr+YUUbzFzPKaP5iVlElpoxSRsupwlNG8xdNymj+YkYZzV/MKKP5i1lFlZgyShktpwpPGc1fNCmj+YsZZTR/MaOM5i9mFVViyihltJwqPGU0f9GkjOYvZpTR/MWMMpq/mFVUiSmjlNFyqvCU0fxFkzKav5hRRvMXM8po/mJWUSWmjFJGy6nCU0bzF03KaP5iRhnNX8woo/mLWUWVmDJKGS2nCk8ZzV80KaP5ixllNH8xo4zmL2YVVWLKKGW0nCo8ZTR/0aSM5i9mlNH8xYwymr+YVVSJKaOU0XKq8JTR/EWTMpq/mFFG8xczymj+YlZRJaaMUkbLqcJTRvMXTcpo/mJGGc1fzCij+YtZRZWYMkoZLacKTxnNXzQpo/mLGWU0fzGjjOYvZhVVYsooZbScKjxlNH/RpIzmL2aU0fzFjDKav5hVVIkpo5TRcqrwlNH8RZMymr+YUUbzFzPKaP5iVlElpoxSRsupwlNG8xdNymj+YkYZzV/MKKP5i1lFlZgyShktpwpPGc1fNCmj+YsZZTR/MaOM5i9mFVViyihltJwqPGU0f9GkjOYvZpTR/MWMMpq/mFVUiSmjlNFyqvCU0fxFkzKav5hRRvMXM8po/mJWUSWmjFJGy6nCU0bzF03KaP5iRhnNX8woo/mLWUWVmDJKGS2nCk8ZzV80KaP5ixllNH8xo4zmL2YVVWLKKGW0nCo8ZTR/0aSM5i9mlNH8xYwymr+YVVSJKaOU0XKq8JTR/EWTMpq/mFFG8xczymj+YlZRJaaMUkbLqcJTRvMXTcpo/mJGGc1fzCij+YtZRZWYMkoZLacKTxnNXzQpo/mLGWU0fzGjjOYvZhVVYsooZbScKjxlNH/RpIzmL2aU0fzFjDKav5hVVIkpo5TRcqrwlNH8RZMymr+YUUbzFzPKaP5iVlElpoxSRsupwlNG8xdNymj+YkYZzV/MKKP5i1lFlZgyShktpwpPGc1fNCmj+YsZZTR/MaOM5i9mFVViyihltJwqPGU0f9GkjOYvZpTR/MWMMpq/mFVUiSmjlNFyqvCU0fxFkzKav5hRRvMXM8po/mJWUSWmjFJGy6nCU0bzF03KaP5iRhnNX8woo/mLWUWVmDJKGS2nCk8ZzV80KaP5ixllNH8xo4zmL2YVVWLKKGW0nCo8ZTR/0aSM5i9mlNH8xYwymr+YVVSJKaOU0XKq8JTR/EWTMpq/mFFG8xczymj+YlZRJaaMUkbLqcJTRvMXTcpo/mJGGc1fzCij+YtZRZWYMkoZLacKTxnNXzQpo/mLGWU0fzGjjKYQs7a2NnnjjTdk9uzZ8tVXX0lVVZX0799fzjjjDNlrr73Uv0cdixYtkmnTpgWe1rt3b5k0aZL06tUrKpnM/50yShnNfCUtooCU0SJgZeRUymhGAlFEMSijRcDKyKmU0RQC8cwzz8isWbOULB5wwAGi5XTz5s1y4YUXyqhRoyJL9eqrr8p9990nQ4cO7SKd3bt3l5NOOkm6desWmU7WT6CMUkazXkeLKR9ltBha2TiXMpqNOBRTCspoMbSycS5lNOE4oCd08uTJ0rNnT5k4caL06NFDlQD//eabbxaI5FVXXRUpkuhVnTdvnkpj0KBBCf+K5LKjjFJGk6tt7nOijLpnbDsHyqhtou7To4y6Z2w7B8qobaIR6b399ttyxx13yMknn6x6L73H/fffLwsXLpQrr7xSdt9994IpzZgxQxYvXizXXnut7Ljjjgn/iuSyo4xSRpOrbe5zooy6Z2w7B8qobaLu06OMumdsOwfKqG2iEemhR/Opp56Syy67TEaMGNHp7Pnz58sjjzwS+Dfvie3t7TJ9+nRZvnx52cwNDcNGGaWMJnyLOs2OMuoUr5PEKaNOsDpNlDLqFK+TxCmjTrCGJ1pIRvWipLPOOkuOPvro0EQwt3Tq1KmyZs0awWKlTz75RFpaWtTc0VNPPVVGjx4t1dXVCf8yN9lRRimjbmpWOqlSRtPhXkqulNFS6KVzLWU0He6l5EoZLYVejGtNZPSUU07pMoTvzWr9+vVq3unKlSuVgA4ePFjWrl2rekpbW1vVFIAxY8YYrcqP8RMSvYQyShlNtMI5zowy6hiwg+Qpow6gOk6SMuoYsIPkKaMOoBZK0oaMYvU9ekMhpfvuu29HL+iKFSvk1ltvlebmZrnmmmtk4MCBRr/uww8/VBKbxePnjw+UrzbWZLFoqZfphgs+Tb0MQQX43XM7yvurGjJZtrQL9etxn0vf7tm71+5Y0EdeWto9bTyZzP9Hx30pe/fbkrmyPfbO9vLoO9tlrlxZKNDlh6yWI3bfmIWidCrDSx93lzte7ZO5cmWhQGcMWyenD1ubhaJ0KsOuu+6qFpbbPKraMdky5cNERqOG6ePKbth1WMmf1WPSnxtk1brofVezWn6X5brnms0uk4+d9r/MrJe3PyuPaSKxIYRceP23t0i/7VJvhrqU7k/P1smz7/GlLyhs//vMJhm2c5vtqlByevf+tVbuXVBbcjrlmMD3jm+W4/fJ3ksf7jHcazy6Ehh/cIuMP6glc2iwRWbFyajpAqZC0dLzTqOG+jMX8ZACcZg+PFJzfrZ1W7CsHT+evlkWLsvegyALnDhMn4UoFFcGDtMXxysLZ3OYPgtRKK4MHKYvjlfJZ+utnTCnE8LoPUy3doK0zpw5Uy6//HIZPnx4pzTmzp0rTzzxROSK/JJ/SEIJUEYpowlVtUSyoYwmgtlqJpRRqzgTSYwymghmq5lQRq3ijE4MK+BvuOEGNc8Tm9vvsMMO6qKwTe8x/xPzORsbGzsS/+yzz+Smm26SIUOGyKWXXio1NVuH1zZs2CBTpkxRi5muvvpqGTBgQHSBMn4GZZQymvEqWlTxKKNF4crEyZTRTIShqEJQRovClYmTKaMphMH7OdCDDz5Ympqa5M0331QLkryfA9XiigVL2Ny+b9++qrSY+jpnzhx5+umnpV+/furzoThnwYIF8s0333A1fQoxTSNLDtOnQb20PCmjpfFL42rKaBrUS8uTMloavzSupoymQB0yiS8tYfN79IhWVVVJ//795YwzzpC99tqrY0umdevWqZ5OiCa+yoQ9RfWhv2ePBVF6ARJkFUP/I0eOLIttnfBb2TPKntEUblFnWVJGnaF1ljBl1BlaZwlTRp2hdZYwZdQZWiZsgwBllDJqox5lJQ3KaFYiYV4Oyqg5q6ycSRnNSiTMy0EZNWfFM1MgQBmljKZQ7ZxlSRl1htZZwpRRZ2idJUwZdYbWWcKUUWdombANApRRyqiNepSVNCijWYmEeTkoo+assnImZTQrkTAvB2XUnBXPTIEAZZQymkK1c5YlZdQZWmcJU0adoXWWMGXUGVpnCVNGnaFlwjYIUEYpozbqUVbSoIxmJRLm5aCMmrPKypmU0axEwrwclFFzVjwzBQKUUcpoCtXOWZaUUWdonSVMGXWG1lnClFFnaJ0lTBl1hpYJ2yBAGaWM2qhHWUmDMpqVSJiXgzJqziorZ1JGsxIJ83JQRs1Z8cwUCFBGKaMpVDtnWVJGnaF1ljBl1BlaZwlTRp2hdZYwZdQZWiZsgwBllDJqox5lJQ3KaFYiYV4Oyqg5q6ycSRnNSiTMy0EZNWfFM1MgQBmljKZQ7ZxlSRl1htZZwpRRZ2idJUwZdYbWWcKUUWdombANApRRyqiNepSVNCijWYmEeTkoo+assnImZTQrkTAvB2XUnBXPTIEAZZQymkK1c5YlZdQZWmcJU0adoXWWMGXUGVpnCVNGnaFlwjYIUEYpozbqUVbSoIxmJRLm5aCMmrPKypmU0axEwrwclFFzVjwzBQKUUcpoCtXOWZaUUWdonSVMGXWG1lnClFFnaJ0lTBl1hpYJ2yBAGaWM2qhHWUmDMpqVSJiXgzJqziorZ1JGsxIJ83JQRs1Z8cwUCFBGKaMpVDtnWVJGnaF1ljBl1BlaZwlTRp2hdZYwZdQZWiZsgwBllDJqox5lJQ3KaFYiYV4Oyqg5q6ycSRnNSiTMy0EZNWfFM1MgQBmljKZQ7ZxlSRl1htZZwpRRZ2idJUwZdYbWWcKUUWdombANApRRyqiNepSVNCijWYmEeTkoo+assnImZTQrkTAvB2XUnBXPTIEAZZQymkK1c5YlZdQZWmcJU0adoXWWMGXUGVpnCVNGnaFlwjYIUEYpozbqUVbSoIxmJRLm5aCMmrPKypmU0axEwrwclFFzVjwzBQKUUcpoCtXOWZaUUWdonSVMGXWG1lnClFFnaJ0lTBl1hpYJ2yBAGaWM2qhHWUmDMpqVSJiXgzJqziorZ1JGsxIJ83JQRs1Z8cwUCFBGKaMpVDtnWVJGnaF1ljBl1BlaZwlTRp2hdZYwZdQZWiZsgwBllDJqox5lJQ3KaFYiYV4Oyqg5q6ycSRnNSiTMy0EZNWfFM1MgQBmljKZQ7ZxlSRl1htZZwpRRZ2idJUwZdYbWWcKUUWdombANApRRyqiNepSVNCijWYmEeTkoo+assnImZTQrkTAvB2XUnBXPTIEAZZQymkK1c5YlZdQZWmcJU0adoXWWMGXUGVpnCVNGnaFlwjYIUEYpozbqUVbSoIxmJRLm5aCMmrPKypmU0axEwrwclFFzVjwzBQKUUcpoCtXOWZaUUWdonSVMGXWG1lnClFFnaJ0lTBl1hpYJ2yBAGaWM2qhHWUmDMpqVSJiXgzJqziorZ1JGsxIJ83JQRs1Z8cwUCFBGKaMpVDtnWVJGnaF1ljBl1BlaZwlTRp2hdZYwZdQZWiZsgwBllDJqox5lJQ3KaFYiYV4Oyqg5q6ycSRnNSiTMy0EZNWfFM1MgQBmljKZQ7ZxlSRl1htZZwpRRZ2idJUwZdYbWWcKUUWdombANApRRyqiNepSVNCijWYmEeTkoo+assnImZTQrkTAvB2XUnBXPTIEAZZQymkK1c5YlZdQZWmcJU0adoXWWMGXUGVpnCVNGnaFlwjYIUEYpozbqUVbSoIxmJRLm5aCMmrPKypmU0axEwrwclFFzVjwzBQKUUcpoCtXOWZaUUWdonSVMGXWG1lnClFFnaJ0lTBl1hpYJ2yBAGaWM2qhHWUmDMpqVSJiXgzJqziorZ1JGsxIJ83JQRs1Z8cwUCFBGKaMpVDtnWVJGnaF1ljBl1BlaZwlTRp2hdZYwZdQZWiZsgwBllDJqox5lJQ3KaFYiYV4Oyqg5q6ycSRnNSiTMy0EZNWfFM1MgQBmljKZQ7ZxlSRl1htZZwpRRZ2idJUwZdYbWWcKUUWdombANApRRyqiNepSVNCijWYmEeTkoo+assnImZTQrkTAvB2XUnBXPTIEAZZQymkK1c5YlZdQZWmcJU0adoXWWMGXUGVpnCVNGnaFlwjYIUEYpozbqUVbSoIxmJRLm5aCMmrPKypmU0axEwrwclFFzVjwzBQKUUcpoCtXOWZaUUWdonSVMGXWG1lnClFFnaJ0lTBl1hpYJ2yBAGaWM2qhHWUmDMpqVSJiXgzJqziorZ1JGsxIJ83JQRs1Z8cwUCFBGKaMpVDtnWVJGnaF1ljBl1BlaZwlTRp2hdZYwZdQZWiZsgwBllDJqox5lJQ3KaFYiYV4Oyqg5q6ycSRnNSiTMy0EZNWfFM1MgQBmljKZQ7ZxlSRl1htZZwpRRZ2idJUwZdYbWWcKUUWdombANApRRyqiNepSVNCijWYmEeTkoo+assnImZTQrkTAvB2XUnBXPTIEAZZQymkK1c5YlZdQZWmcJU0adoXWWMGXUGVpnCVNGnaFlwjYIUEYpozbqUVbSoIxmJRLm5aCMmrPKypmU0axEwrwclFFzVjwzBQKUUcpoCtXOWZaUUWdonSVMGXWG1lnClFFnaJ0lTBl1hpYJ2yBAGaWM2qhHWUmDMpqVSJiXgzJqziorZ1JGsxIJ83JQRs1Z8cwUCFBGKaMpVDtnWVJGnaF1ljBl1BlaZwlTRp2hdZYwZdQZWiZsgwBllDJqox5lJQ3KaFYiYV4Oyqg5q6ycSRnNSiTMy0EZNWfFM1MgQBmljKZQ7ZxlSRl1htZZwpRRZ2idJUwZdYbWWcKUUWdombANApRRyqiNepSVNCijWYmEeTkoo+assnImZTQrkTAvB2XUnBXPTIEAZZQymkK1c5YlZdQZWmcJU0adoXWWMGXUGVpnCVNGLaFdvXq1zJo1SxYtWiTNzc3SrVs3GTlypIwbN04aGxsjc2lra5M33nhDZs+eLV999ZU6v3fv3nLUUUep/9XU1HRKA/lMmzYtMF1cN2nSJOnVq1dkvlk/gTJKGc16HS2mfJTRYmhl41zKaDbiUEwpKKPF0MrGuZRRC3FYs2aN3HzzzUoi9957bxk8eLC8//77snTpUvXPEyZMUHIadrS2tsqDDz4or776qvTp00f2339/deqbb74pSPuggw6SCy64oJOQ4tz77rtPhg4d2kU6u3fvLieddFLBPC387ESSoIxSRhOpaAllQhlNCLTFbCijFmEmlBRlNCHQFrOhjFqA+fjjj8tzzz0n559/vhx66KEqxfb2dtXLif9deOGFSijDjiVLlsgtt9wiu+++u1x22WUdPakbNmyQKVOmKMmdOHGiDBo0qCMJpDtv3rwu/93Cz8lUEpRRymimKmSJhaGMlggwhcspoylALzFLymiJAFO4nDJaIvSmpiaZOnWqYJj+uuuuU0Pr+vj888/lxhtvlD322EMuvfRSqaqqCswNYvn000+rc0aMGNHpnKeeekoJLSTV+7cZM2bI4sWL5dprr5Udd9yxxF+R3cspo5TR7NbO4ktGGS2eWdpXUEbTjkDx+VNGi2eW9hWU0RIj8M0338j111+vJPSKK67oND90/fr1MnnyZMGwuf9v3mwxnL927VrZc8891bneAzKKXldcjyF5HOh1nT59uixfvrxs5oaGhYEyShkt8RbN1OWU0UyFw6gwlFEjTJk6iTKaqXAYFYYyaoQp/KRCMrp582bVa7px40bVg9mzZ8+ictPD9OhRveqqqzrmgOp0MZ8UEvzJJ59IS0uLmjt66qmnyujRo6W6urqovLJ6MmWUMprVuhmnXJTRONTSvYYymi7/OLlTRuNQS/caymiJ/E1kFNJY7Op2LGrCAqWFCxfKxRdf3GmIXve4rly5UgkoFkmhZxU9pbju5JNPljFjxoROCyjxJyd6OWWUMppohXOcGWXUMWAHyVNGHUB1nCRl1DFgB8lTRkuE6kJGMQw/Z84cNVf02GOPldNOO62TWGIbKPSGQkr33Xffjl7QFStWyK233qq2lrrmmmtk4MCBRr/us88+MzovjZN+dN928uX68ujltc1v2ne+sZ2klfT+9cke8u7ntVbSKrdEfnfBOtmxZ1vmftZN87vJ84vrM1euLBToZ2M3yH4DW7JQlE5leOCNRnnwjYbMlSsLBbr66E1yzJ5NWShKpzLgHsO9xqMrgXNHbZHzRm3OHBqMPvunT5ZayKp2WJ7lw0RGixmmRxFffvlleeSRR9Q+pf4tnaKKD4HFPFP/gqdC12HOalaPnz68g3y5ofMeq1kta9LluuXbq5LO0ii/f5vdW95bWWd0bqWd9Nuzv5Yde7Rm7mdP/ct28sJH0fshZ67gCRTof45ZI/sMaE4gp+KyeHhRd3lkUY/iLqqQs684fJ0ctUf2xAb3GO41Hl0JnDVig5w9YmPm0PTv3z//Mmq6gMlLHxvf33PPPTJs2DAZP368NDQU9+arN8M/5ZRT1F6jeT84TB8ewTk/y+aD6MfTN8vCZdkTrizcCxymz0IUiisDh+mL45WFszlMn4UoFFcGDtMXx6vL2XprJ+wFinmhcbZ20om+9dZbSkR33XVX1bMZtlH+/PnzZebMmXL55ZfL8OHDO5Vp7ty58sQTTxTVM1oiAqeXU0Ypo04rWMKJU0YTBm4hO8qoBYgJJ0EZTRi4hewooxYg6n1CvQuHCm16j9Xw+LxnXd22ocyPP/5YzffEPM+oLzZhjudNN90kQ4YMUXuT6k+F6tX3WMx09dVXy4ABAyz8unSToIxSRtOtgXZzp4za5ZlEapTRJCjbzYMyapdnEqlRRi1Q9n4OFAuKsMk9NqTHJ0H9nwNdtmyZ+qoSNqrX2zVhFTy+wASpPOGEE6RHj67Dr/X19epToxBYvcAJG+X369dPRo0aJVjUtGDBAsEcVq6mtxDUHCTBYfocBMlXRMpo/mJGGc1fzCij+YsZZdRSzNAbic+CYs4mVrNjiB0LkMaNG9dpI3x8lQkyil5L/elPPc+zUFEw/O/dHgryifml6JXFFAEcffv2FcwVRb5hX3uy9HMTS4Y9o+wZTayyJZARZTQByJazoIxaBppAcpTRBCBbzoIyahkok7NLgDJKGbVbo9JNjTKaLv84uVNG41BL9xrKaLr84+ROGY1DjdckRoAyShlNrLIlkBFlNAHIlrOgjFoGmkBylNEEIFvOgjJqGSiTs0uAMkoZtVuj0k2NMpou/zi5U0bjUEv3Gspouvzj5E4ZjUON1yRGgDJKGU2ssiWQEWU0AciWs6CMWgaaQHKU0QQgW86CMmoZKJOzS4AyShm1W6PSTY0ymi7/OLlTRuNQS/caymi6/OPkThmNQ43XJEaAMkoZTayyJZARZTQByJazoIxaBppAcpTRBCBbzoIyahkok7NLgDJKGbVbo9JNjTKaLv84uVNG41BL9xrKaLr84+ROGY1DjdckRoAyShlNrLIlkBFlNAHIlrOgjFoGmkBylNEEIFvOgjJqGSiTs0uAMkoZtVuj0k2NMpou/zi5U0bjUEv3Gspouvzj5E4ZjUON1yRGgDJKGU2ssiWQEWU0AciWs6CMWgaaQHKU0QQgW86CMmoZKJOzS4AyShm1W6PSTY0ymi7/OLlTRuNQS/caymi6/OPkThmNQ43XJEaAMkoZTayyJZARZTQByJazoIxaBppAcpTRBCBbzoIyahkok7NLgDJKGbVbo9JNjTKaLv84uVNG41BL9xrKaLr84+ROGY1DjdckRoAyShlNrLIlkBFlNAHIlrOgjFoGmkBylNEEIFvOgjJqGSiTs0uAMkoZtVuj0k2NMpou/zi5U0bjUEv3Gspouvzj5E4ZjUON1yRGgDJKGU2ssiWQEWU0AciWs6CMWgaaQHKU0QQgW86CMmoZKJOzS4AyShm1W6PSTY0ymi7/OLlTRuNQS/caymi6/OPkThmNQ43XJEaAMkoZTayyJZARZTQByJazoIxaBppAcpTRBCBbzoIyahkok7NLgDJKGbVbo9JNjTKaLv84uVNG41BL9xrKaLr84+ROGY1DjdckRoAyShlNrLIlkBFlNAHIlrOgjFoGmkBylNEEIFvOgjJqGSiTs0uAMkoZtVuj0k2NMpou/zi5U0bjUEv3Gspouvzj5E4ZjUON1yRGgDJKGU2ssiWQEWU0AciWs6CMWgaaQHKU0QQgW86CMmoZKJOzS4AyShm1W6PSTY0ymi7/OLlTRuNQS/caymi6/OPkThmNQ43XJEaAMkoZTayyJZARZTQByJazoIxaBppAcpTRBCBbzoIyahkok7NLgDJKGbVbo9JNjTKaLv84uVNG41BL9xrKaLr84+ROGY1DjdckRoAyShlNrLIlkBFlNAHIlrOgjFoGmkBylNEEIFvOgjJqGSiTs0uAMkoZtVuj0k2NMpou/zi5U0bjUEv3Gspouvzj5E4ZjUON1yRGgDJKGU2ssiWQEWU0AciWs6CMWgaaQHKU0QQgW86CMmoZKJOzS4AyShm1W6PSTY0ymi7/OLlTRuNQS/caymi6/OPkThmNQ43XJEaAMkoZTayyJZARZTQByJazoIxaBppAcpTRBCBbzoIyahkok7NLgDJKGbVbo9JNjTKaLv84uVNG41BL9xrKaLr84+ROGY1DjdckRoAyShlNrLIlkBFlNAHIlrOgjFoGmkBylNEEIFvOgjJqGSiTs0uAMkoZtVuj0k2NMpou/zi5U0bjUEv3Gspouvzj5E4ZjUON1yRGgDJKGU2ssiWQEWU0AciWs6CMWgaaQHKU0QQgW86CMmoZKJOzS4AyShm1W6PSTY0ymi7/OLlTRuNQS/caymi6/OPkThmNQ43XJEaAMkoZTayyJZARZTQByJazoIxaBppAcpTRBCBbzoIyahkok7NLgDJKGbVbo9JNjTKaLv84uVNG41BL9xrKaLr84+ROGY1DjdckRoAyShlNrLIlkBFlNAHIlrOgjFoGmkBylNEEIFvOgjJqGSiTs0uAMkoZtVuj0k2NMpou/ziilSWtAAAY70lEQVS5U0bjUEv3Gspouvzj5E4ZjUON1yRGgDJKGU2ssiWQEWU0AciWs6CMWgaaQHKU0QQgW86CMmoZKJOzS4AyShm1W6PSTY0ymi7/OLlTRuNQS/caymi6/OPkThmNQ43XJEaAMkoZTayyJZARZTQByJazoIxaBppAcpTRBCBbzoIyahkok7NLgDJKGbVbo9JNjTKaLv84uVNG41BL9xrKaLr84+ROGY1DjdckRoAyShlNrLIlkBFlNAHIlrOgjFoGmkBylNEEIFvOgjJqGSiTs0uAMkoZtVuj0k2NMpou/zi5U0bjUEv3Gspouvzj5E4ZjUON1yRGgDJKGU2ssiWQEWU0AciWs6CMWgaaQHKU0QQgW86CMmoZKJOzS4AyShm1W6PSTY0ymi7/OLlTRuNQS/caymi6/OPkThmNQ43XJEaAMkoZTayyJZARZTQByJazoIxaBppAcpTRBCBbzoIyahkok7NLgDJKGbVbo9JNjTKaLv84uVNG41BL9xrKaLr84+ROGY1DjdckRoAyShlNrLIlkBFlNAHIlrOgjFoGmkBylNEEIFvOgjJqGSiTs0uAMkoZtVuj0k2NMpou/zi5U0bjUEv3Gspouvzj5E4ZjUON1yRGgDJKGU2ssiWQEWU0AciWs6CMWgaaQHKU0QQgW86CMmoZKJOzS4AyShm1W6PSTY0ymi7/OLlTRuNQS/caymi6/OPkThmNQ43XJEaAMkoZTayyJZARZTQByJazoIxaBppAcpTRBCBbzoIyahkok7NLgDJKGbVbo9JNjTKaLv84uVNG41BL9xrKaLr84+ROGY1DjdckRoAyShlNrLIlkBFlNAHIlrOgjFoGmkBylNEEIFvOgjJqGSiTs0uAMkoZtVuj0k2NMpou/zi5U0bjUEv3Gspouvzj5E4ZjUON1yRGgDJKGU2ssiWQEWU0AciWs6CMWgaaQHKU0QQgW86CMmoZKJOzS4AyShm1W6PSTY0ymi7/OLlTRuNQS/caymi6/OPkThmNQy0D12zevFmeeuopee2112Tjxo1SV1cn++yzj5x55pnSp0+fDJTQThEoo5RROzUpG6lQRrMRh2JKQRkthlY2zqWMZiMOxZSCMloMrYycCxG9/fbb5aOPPpLddttNhg8fLsuWLZP33ntPevXqJVdddZXssMMOGSltacWgjFJGS6tB2bqaMpqteJiUhjJqQilb51BGsxUPk9JQRk0oZeycv/71r3LPPffIscceK+PGjZOqqipVQvSS3nvvvXLMMceo/14OB2WUMloO9Vj/Bspo/qJJGc1fzCij+YsZZTR/MZMZM2bIO++8IxMnTpRBgwZ1/IL169fL5MmTpbGxUf0N/5/3gzJKGc17HfaWnzKav2hSRvMXM8po/mJGGc1ZzDBEP3XqVFmzZo1MmjRJDcvro7m5WW677TZZtWpVl7/l7Gd2FJcyShnNa90NKjdlNH/RpIzmL2aU0fzFjDKas5gVklH8lDvvvFMWL14s11xzjQwcODBnv65rcSmjlNHcV2LPD6CM5i+alNH8xYwymr+YUUZzFjMTGcVCJv8Qfs5+Zkdxx/zrhrwW3Xm55/ysh/M84mTw4+mbZeGy1jiXlv01lNH8hZgymr+YUUbzFzPKaM5i5kJGH3300cxSmLV8v8yWLe2Cnbrbu2kXITB/xiw8LEcMWCLb12/OXNwYs/CQDO+zQnbtuSZzMXvpi8Gytqlb5sqVhQLt1nO1DOvzeRaK0qkM76weKMvXl8/WizYBb1+/SY4YsNRmklbS2nvvvQX/s3lUtbe3t9tMMI20TGS02GH6n/zkJ7Ju3bo0fg7zJAESIAESIAESIIFMEvj7v/97ymhQZCptAVMmaycLRQIkQAIkQAIkQAIxCJRFzyh+t97a6corr5Tdd9+9A0U5bu0UI868hARIgARIgARIgAQySaBsZHTRokUyffp0GT16tFxwwQVSU1OjgJfjpveZrEksFAmQAAmQAAmQAAnEIFA2Mur9HCh6Rvfff39Zvny52gh/++23L6vPgcaIMy8hARIgARIgARIggUwSKBsZBd0tW7bIU089Jfg06MaNG6Wurk722WcfOfPMM6VPH67Wy2QNZKFIgARIgARIgAQqmkBZyWhFR5I/ngRIgARIgARIgARySIAymsOgscgkQAIkQAIkQAIkUC4EKKPlEkn+DhIgARIgARIgARLIIQHKaA6DxiKTAAmQAAmQAAmQQLkQoIyWSyT5O0iABEiABEiABEgghwQoozkMWtJFbm5ultmzZ8vLL7+sdinYc8895Tvf+Y7U19cbFQVbbN1yyy0yaNAgueyyy9QuBzyyQ4DxyU4sWBISIAESqEQClNEcRh1iiC2sIHYjRoxw/gsef/xxefbZZ6V3794yZMgQGTx4sBxxxBHG+X7++ecyZcoU9S3b888/v+ODBP4EPv74Y7n11lulW7ducvXVV3fZjgtSfPvtt8sHH3yg0jn00EONy1BpJ37zzTdy/fXXq5hdccUV0tjYGIrAND6VxlD/Xs1yzZo1qs6h7lVVVYXimDdvnjz66KOK+cSJE9VLGI90COi20p872pihQ4fKySefLDvttJPTwun6g72wcS+i/fQfxdyvYYVN+rngFJph4kuWLFEdHTvvvHPBdu7VV1+Ve++9t8v9iy80ghs+mrNu3Tp1X6PNPPLII9X/wjpOVq1aJU8//bS89957smnTJqmurpYdd9xRTjzxRBk1apT6dx7FEaCMFscrE2cn2eigAZ06daqsXr1arr32Wunbt68zBu3t7aphwE1++OGHy7nnntvpof/KK6/I/fffL3vttZdMmDCBPawFImHj4eYs0DlL2CujvXr1Kngf4MF08803yyeffEIZzUCcdVsJ8YRk6OOrr76SZcuWqRfjiy66yOlLvbf+4IMsEFLIsPewcb8m+VzIQGhVEdBBgQ4MxBKfAkdnif/AObfddpt89NFH6rmx7777qlNwDf77hg0bZMCAAbLLLrtIW1uboFPk66+/lj322EOd74/VG2+8ocS2tbVVvWjimdjS0iIffvihQG4POuigTl+BzAqrrJeDMpr1CAWUL8lGx0YjWQxiPMwhvytWrFBTATAlAAd6pfCQx9+vuuoq570ZxZQ5i+cmHbcsMrBVJs1y7dq1ghem008/XY499tjA5PHFt2nTpqm/oVeFPaO2ohAvnUJtJaTinnvukYEDB6o2xS8d8XLsepVXRvFX9MaedNJJnV60bdyvST4XbLGxkc78+fPlkUcekeOPP17GjRvXJUmM/Nx4441qpE3HGQKK0bovvvhCieOBBx7YEQ9I5pNPPinPPfecHHfccSpNPRKCHlGkBfm8/PLLlbDqAx/dufvuu+Xtt9/myF2MwFJGY0BL+5KgRufOO+9UQwb+hx/e/nDT4UtUl1xySUfRccO98MIL8vzzzwsaQjw4MeSPGw+fT8URNMTlH3rEzYyGAMMlSBNviaeccoqMHDmy4wYOK0MYx8WLF6s3Vj300tDQIA8++KCas3rqqaeqoRB9YHgFD3/kiQZeH7pHFxI7adIkQY9WJR3FPNyKjU8lccRv1SzxMEPPR48ePQKHBFH/cR+iBwb3AR5c/vtRD+/hgYUeGwgQ7hXcd96pFPp+xujAiy++qHpxxo4dKyeccILCDzHG9BnUf6TTvXt31SOD+wD3iz4gz+ixeeKJJ+TTTz9VMh10j+J8/A1TYDDFYOXKlQXPzUsdKCRouo1AGwZJ2XXXXTt+FpiBL5jhQK8ZYoQeVi9bE166/mDoFnUE0uIfri90v/q/LOiPtW4D/TFJahpX2nUBvdyTJ0+W7bbbLvClQk+b8T4j8JVGvIgccsghgdNucH9BOiGhGBHs2bOn+pl6ytoZZ5wR+EL62WefyU033aTqCzpTuD7CvHZQRs1ZZebMUmUUDeJ9990nr7/+uprHiTlMS5culffff189qNAwY0gLb5R4sGJ+KhpAvHnigYneSvy7nuOJhUwHHHCA4vPmm2+qh7dXGouVHTwUcdOjEcGnXPGQQG8pbnAMm3gf2pTR4GpJGbV3u2qWGGKFkEIOg4YE9YNI95bgpcoro/p+QclGjx6tevchpX/729/U8KK3bkNG33rrrY65ZxBg9MYeffTRaggRowSYOqPvX6SB9HU6upcPL5sQUdwzei6bvkfRQzdmzJiOl0bdU4gHb6H72R5Z9ykVklG0M9OnT1cC7o2T5rDDDjsoDngBAbOmpia5+OKLO4b0TXl578WDDz5YHnroITW86x0CDrtfMRKEefJYZDhs2DD1go46g3/Xw8iQanQGoL6gPUQd2W233VRd8E5NcE87nRz0SyA6YyD53hcGPYyPexPrEMAPx4wZM2ThwoWdhu29pUfdAFPEXj/vEH88h/Dycs0116gedf+BsuC+R88p7k3KqHmdoIyas8rMmaXKKOZeokE877zzVG+KHoJ47bXX1FyYY445pmO4I6yR1MMcmHOFBgByikMPs6NHUs8xLVZGkQ4mk+PNFI0BHqxI97vf/a5ACLwHZZQy6vrG9N4D6J284447ZP/99+/So4IXKMgfeqTwoucfqcAIAqQRw4JaWPHQmzlzprz00kudHoyQUTwsIa1YMKUfanjY4R6FHF144YVKMHHo+dZoG/DfcV9jqgukFXKJe1SLiRYczGvVUq0ftOgRxX3bv39/lS56nZBGbW1tpx4i18xtpV9IRnXvF8ThuuuuU3z0MCziM378+A7umgPaObyso92DmJjw8tYf9Jah5xk9c96XgaB2Vr+UY0QI4qolKyjW4FWpw/T47Xp6DGQf94s+9LMH8cR9ibjpug5BLWYaDerLn/70JzWvtBJH22zdk2HpUEZdE3aQfikyqidzY4smNKpaIlFM3SD269evY4ghTEbxUMUbO4QWQx3eA+WbM2dOx8M1jowiPeSBBz8eFkHzrHAOZZQy6uAW65Sk9x7AA+2uu+5S0uJd0KfFBkPkuK8eeOCBwGkzQWXVddg7rKqH6SGL3hcwvOTdcMMNagQDL2fenhf02Pz5z39W0nLWWWd1LAbUcurN2//w1kPW+K1azLTkoq3AAxi9s3lbJRzUVkLmvvzySzW9CC8M3rYF8w/Rk+zvYQMLxAS9XugVg7hCRk14+dtQsIbg44Vev2AHtbN4EcfwM1Zpa5HySxameGj5qmQZ1azAxz+sjrmf3nvAuygXUqlf0vxze5GWd1qa/jumsUFi9Qidfr4hXX0gTQprcS0zZbQ4Xpk4uxQZDbrh/D8Kw/Z6O6AwGQ3bMsWbln64+mU0aI6Tf84n0tE9tegNClpdTxkNr44cprd3q/pZYpgU8828C5n0HDT938LmcEMY8aKmt4QJul+0+BSaA+6VkLBfijJg6o1/PqT3xRND0bjXMdXmmWeekVmzZinpPOyww9QQNXpI0ZuU16NQOwWxxvY9iJn+jbpHOuz3euXElFfQvYg2EC81ergevXX+rdiCJMdfLtQDvRagkmUUXLwjE5jSoHe2gPR7X7DCZBTngyFevnBgihr+m+49DZNR9JpDeNHRo4fpMZJAGS2u1aCMFscrE2fbkFFM9sbcoqADw3oY1kADXUhG0RhjHil6UoMOPWfJL6Po3cF8HO+B+XPeOTh6WAznYJgeD3GsXtTbcuhr2TMaXCUpo/ZuVT9LiAOmkOheUDx4sL2Mt7c0SEa9c6yPOuooNVcbPSgYAcCWZUE9o2ELEjF/1Ltgz/9roxbwhQ0LY+HOY489JhjCRA8i5AsjH/6FUfbouk0paGsnyAnmiULkMBTvlW3EDX8DW0i5/8C5eg6hXhwWxSuINaQFMdfD9RhexhCwd19g3W6ip1vP4fWXB3OY9b6llS6jes9RTF1BbzHWQWAPUv3vejqaHh3EvNtCw/T+e1j3vuL+DxPNqPvObW3Pd+qU0YzGD29kuGnQIPp7JmzIqMlm6N4eFP/5xTR8xQ7T6wVW6BlFo4LJ+BjWwop4NB7ehwRllDLq+hYOkglvLwzuDayg9c4j9T/I9ANQL37wvsAVGqYPk9FSe0bxQoieOMhM0EcRUF48rOfOnat6V/O6t29QO6U/noGeL/8LbliPdlQdK8Qr7MVQb1cHOcauCZDaIBn174QSVpZi2uSo35PHv+vFSujIQE8oplxgLnbQlAu8CGDtxKWXXhq6x2zYPVxIYimj8WsOZTQ+O6dXFlrth79hgQQa0uHDh6tymG7thCEIvRLXu7ow7MeENaRhX7QISqdYGdVDWHq1KHqe9Gb4/n3fKKOUUac3omcutVcUvCvnMdT9l7/8pdMKe//9qBc/YL6ZX/70vWTSM1pozijuVcgjNvDGF9L0PWMyZxTlg5xBkrFrhT7wYoi54ejVDRrud82+1PTDBA29ZpjzidEYbzywuAi7eIRt3aPLUwyvQqMUuq1DvUDb7C0P5rVizih64DFPVW+5RxkNrxUQUCwIPPvss9WuF5h+ErSHrJ4zjZE2CGnQVJSgZ6reJsr/HNIloozGv2Mpo/HZOb1Sz0FDD8i3vvWtjptFf7pR73+mv4iEhxAm3nsbUQwjYX4avmiEYR7/3CIMX3hXjOLNEm/nmG+DbSkK9YxiWxn0BuGt3rvSE9fgoYZtTzAXCw1pMTLq7S3A4g30iuLQq/cxFOrdDB8rgiHXeIB6F3R4h0Qrce4Oh+nt3Z5hw6x4WL377rtqUQ8WGXnrn/9Bph9SWH2N3k69pyXqM6QIvTkmMlpoNT3udcgX7mnvanqMKOBe0nslBq2m1xuDY7GM9wtBurcJK/PDtrOxR9p+SmEyirZR713s/bSwbquwsBMc9K4COB8dAIgT9jnWq+5NeBW6F/Vw/YIFC9SP987X17HGCBG24MJCK72ADOKqN3rX05v0b/32t7/dscuCfaLZTlHvOYqhdPwP3IKms3g/LY2/4zzv4jw8h/QCNe9LmN7lBdur+TfLBxn0muLlDR0o3/ve9yJfILJNM9nSUUaT5W2cm35gQOzQIELK8EDDnC5sguzfI1Bv44K/YUgN8yyxYTOGBdGQeie6I21sFI+VoUgbUoq0sV0M5sV4b7JCDan+LBp+FAQWZUSaGNbDwxmSikbdVEa9DXPQ6nndiwDx1A9Mb6OC/NGzg98ATliFX6mrGnXcwABz3ILe/LF4Aj1opvExrrxldmLYPaB7V7DS3N/7GNSrontt8IKGeYD6E4J4sUQ99i7iKzRcrPcZRbkwhIu52SgLevv0Fjb+fUb13qHoKYL44FpvG+J9cYW8Yg4j0sC2QhBovWVO3hYzFRq61kKJHQkwSoQpC+CAF3vsrYz5sniJxws/2h6IBr7UA3mFbOgX/SheUS+G+gUc5fHKKG4jxBpShL+hfcOHSSBcaKtxeL8CpHc4wXoA1Als0efdyL/MbsvAn6P3HMWeq3j2FBr9A3eII56TGN3AMwtCqp8fuK9xT+JDE3q+KTJFBwh2eUFc9WdE8d+9n5jFC6Hedq0SuNv4jZRRGxQdpQFBRKOI/QbxRoYbBSJ22mmnqYeZ9wZBETDx/uGHH1YNFx4aaJCwwAj7EuJG836BCQ8/DGPgAYmbCo0r0sZWTVhMpI+ohhQSjKEtTB7HwxUNIVaoYoGF3nbGVHbwQMUm1GgY0AuDtLwHGhp8bg0S7JVVDJmhlwOrj71fgcKqZ/SQVnLPKBrcsEO/oJjGx1E1z3yyYfeAXq2LF0D/MGqQTOreNYxg/P/t3cFq60AQRNH//+twFwIjAn4FvXnkGLJKp2OOJU1JHo3q2WDZXeuFjOoLGi2q3n79be7i+wlMBaJuSGzf+1zu6bcnMHXC1nqpTfH5PIY0+LZvdWNiXxH3t53MdbNVP/9bEG3D+jaP8vn959euv5nl0DGndV+fK2j/6vXtGNr7fE60C4/vaRzPONAV0q6I9vl2EtIDQQrQz6tjX3OZmyfZeyuodpHgr72ek8SM3ktivS0aB3NtfeC2+dw6CWt8bQxr3HyPs/XoM2nsbIpNx9i2mcar/mfbUiHVaxMQRjcv1QQIECBAgAABAocCwughplYECBAgQIAAAQKbgDC6eakmQIAAAQIECBA4FBBGDzG1IkCAAAECBAgQ2ASE0c1LNQECBAgQIECAwKGAMHqIqRUBAgQIECBAgMAmIIxuXqoJECBAgAABAgQOBYTRQ0ytCBAgQIAAAQIENgFhdPNSTYAAAQIECBAgcCggjB5iakWAAAECBAgQILAJCKObl2oCBAgQIECAAIFDAWH0EFMrAgQIECBAgACBTUAY3bxUEyBAgAABAgQIHAoIo4eYWhEgQIAAAQIECGwCwujmpZoAAQIECBAgQOBQQBg9xNSKAAECBAgQIEBgExBGNy/VBAgQIECAAAEChwLC6CGmVgQIECBAgAABApuAMLp5qSZAgAABAgQIEDgUEEYPMbUiQIAAAQIECBDYBITRzUs1AQIECBAgQIDAoYAweoipFQECBAgQIECAwCYgjG5eqgkQIECAAAECBA4FhNFDTK0IECBAgAABAgQ2AWF081JNgAABAgQIECBwKPADT0Qa+lQrJ78AAAAASUVORK5CYII="/>
          <p:cNvSpPr>
            <a:spLocks noChangeAspect="1" noChangeArrowheads="1"/>
          </p:cNvSpPr>
          <p:nvPr/>
        </p:nvSpPr>
        <p:spPr bwMode="auto">
          <a:xfrm>
            <a:off x="1374775" y="1074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6" name="AutoShape 12" descr="data:image/png;base64,iVBORw0KGgoAAAANSUhEUgAAAqMAAAGhCAYAAABVv73+AAAgAElEQVR4Xuy9CbgV1Znv/Z75MCggMjghiCOIIM7zgAPiPGA0DiSKU0hyO+l8N33TSfftDP3d9NfdSSfXiIo4gBHnAScURBE1KlERh6goCCoKKsjMGb/nv+h1qFOnatfatdeqYe9/PU+eqKdqrbV/76pVv1pTVbW3t7cLDxIgARIgARIgARIgARJIgUAVZTQF6sySBEiABEiABEiABEhAEaCMsiKQAAmQAAmQAAmQAAmkRoAymhp6ZkwCJEACJEACJEACJEAZZR0gARIgARIgARIgARJIjQBlNDX0zJgESIAESIAESIAESIAyyjpAAiRAAiRAAiRAAiSQGgHKaGromTEJkAAJkAAJkAAJkABllHWABEiABEiABEiABEggNQKU0dTQM2MSIAESIAESIAESIAHKKOsACZAACZAACZAACZBAagQoo6mhZ8YkQAIkQAIkQAIkQAKUUdYBEiABEiABEiABEiCB1AhQRlNDz4xJgARIgARIgARIgAQoo6wDJEACJEACJEACJEACqRGgjKaGnhmTAAmQAAmQAAmQAAlQRlkHSIAESIAESIAESIAEUiNAGU0NPTMmARIgARIgARIgARKgjLIOkAAJkAAJkAAJkAAJpEaAMpoaemZMAiRAAiRAAiRAAiRAGWUdIAESIAESIAESkC1btsjMmTPl4IMPlsGDB5OIYwLLly+XF154Qc466yzp3r2749yynTxlNKPxaW1tlb/+9a/y7LPPyldffaVKecghh8gFF1yQ0RKzWHEItLe3y7vvvitz5syRTz/9VNra2mSfffaRyy67TOrr6+MkyWscETCN1fr162X27NnyxhtvyMaNG6W2tlbFc7/99nNUMiZbLgRQb5566inp3bu3TJo0SXr16pXYT9u0aZPcfvvtsmTJEjnjjDPkmGOOSSzvSs3olVdekQceeEB222031UZsv/32lYpCKKMZDD1E9L777lMy6j1Gjhwpl1xySQZLzCLFIQC5gYQ+/fTTgn/WB3okrrjiCmlsbIyTbGLXLFu2TKZMmSKbN29WDemIESMSyztuRosWLZJp06YpthMnTpRBgwappHDPPfHEE/LOO+/I6aefLsOHD++UhWmsvv76a7n55ps7XiB1InnhE5drJV7nov6nJaP6mfPaa6/JEUccIWeeeabU1NRUYlgT/c3edmXIkCEyYcIE6datW6JlyEpmFSWj33zzjVx//fWyZs2aUP51dXWy0047yfHHHy/Dhg2T6urqxGP1wQcfyK233iotLS3qoYi3VLwhNzc3V2xFTTwICWT4xRdfyE033STr1q1Tb8bnnXeeDBw4UA2VoUGqqqpKoBTxs3DxMI5fGrMrw2T0k08+URKJ3qF9991XLr/8ctWjqQ/TWD300EPy4osvqmtPPfVUOfTQQ1Uc8WBH28KjfAi4qP9pyegzzzwjs2bNkj322EMJkX4RNnlmeiOaRo9u3msUXgSmT5+uXoRPPvlkGTNmTObbfhfMKaMFqOLG/Pa3v5141zmGadAo9enTR6677jo1ZMOj/AhgGPfPf/5zl166rPzSMHHT5XPxMHb928N+E3p30WP64YcfytixY9XLqPcwiRXSQE8xuIwaNUouvvjisn+o4DdPnTpVli5dKpU2cuOi/qcho6tWrZIbb7xRmpqaOo0WoP5TRl23SFvT13UJL7FXXXWV6hCrtKNiZTSo4UTPI27MefPmqflemL+n3xST7Dq/8847ZeHChWoCeR6GayvtprH1e9N48BRT9kqS0SguJrHyPrhPOeUUOemkk6KSzf3fKaN2p6mY1DOblQbDxA8++KD85S9/kdGjR8v48eM7Dc9763SlvWzY5ByVFuJw//33C+aQYjTl/PPPL/sXWT8TymhALfHO48CfL7zwQjnooIOi6pO1v1NGraHMdEJJP3iKhUEZ3UbMJFaU0cqa014OPaNYHDt58mTBojsMz2OKivegjBbbasY/H6MyGGXAdJ6rr75adt555/iJ5fBKymhI0LAKFnPIsMIZc0exAME7oRu9qJjs/dxzz3UsVsBwOla8H3300V0Wn+iGC9lh4QQWOjz55JPq//FGes4553QMdwUVKaiXVJfh+eefly+//FL15KIHF6t2MV8Nw/z+I6ocF110kVqQoofe0MOD34OpA+itxfxGzKPdZZddZNy4cTJ06FCVxYoVK+TRRx9VKzEx1xU3FBa0hJUD14SVH6vJMW9mwIABXcqvRR1v6RgGRQ82REHvONC3b1/VI4Vh0rD5vvh98+fPl1dffVXNH8bLB+bkHnjggXLiiSeGLhwqNuZh7YH+DUF/D5tzhTmLWOz03nvvqXmN+G077rijKm/Qb/XHELF4+OGH5aOPPlLTPr73ve8FTj/xXhdVD/0P41133VXNO4PEgpVJHQD7jz/+WC3i0nUHdbhQHYhqZ5E35m0ixniYYugLDTuG38EuaAFTmEiaxArX6oVcQWUL6iXV8Xz77bc7WGEBA+ru7rvv3qlXpNhY6vr98ssvq9+v6wpWR6Ot8c9djXNP6ReVsFiYLNjyt0Uo12OPPabqgbf+oJ3BKmO0b977Xd+3aJ+OPPLI0Dm5cdpJ/bv8eWL+r77v0NbccsstBRfwFRuLqJcepIf5nWiLddu13Xbbqbb2hBNOKHr1PdrAe++9V7XnGB72by/kWkbB980331SjkZ9//nnHsyPsXvCL8ty5c1V7g+cSYoOYYAHW4YcfHlofgtp/MMQzBfdq0MJRXd/Rdl577bXy1ltvqZ1uIPGnnXaaYq+PuM8Jr3Ngncixxx4b1dSV1d8powXCGdZDuXbtWjXXDw/2oKN///5qeH2HHXbo+LNueFFRIbd4COFGxIGbAMMjM2bMECyk2LBhg2qM8RDt0aOHusnwoIco6u1+0BBhGw7IctCBhh3bQEFUvAthosqB1frehx/EFqIZtOgL5UO50RBArCGh/gON25VXXqkW6HgPTIdA+VeuXBlafqSN8nsPHRO8wYMFGjL/gd8bNhEcfO+4447QRWxobLB4Bby9R5yYh1UtDIthOycsVNJi2bNnTyUNeOiihwKNIw48cPGyEcYX5+CFAA9/74PEG0P8HbKuY1hokQHmjel6iDqIugieqIeIt7ceemUUMqC3MvL/bjwg8KDz3g84BxP38fDFA0XfC95rUYeD6kChFhgNut6exn8e+EJKUQf8q+nDZNQkVqgbYIZY4uGkXwobGhpUEfBQgTDpeGIo7pFHHlH3eFAZ8UDEw03ft8XEEg90yDbur6Bjzz33VHXFO+0ozj31t7/9TW1Jg/qJOqJfQFFPcGAxnr+XzV8er4zutdde6p4IakNQfy699FL1woJFHkEH6rh34Y0+J247iesRHwydotMhqI1BO4/OBJwXJN9xYlFIRqPaLtz/eEZEcde/Bfcf6gqY4iUF1/oPlzKK++Xuu+8OjSnq/3HHHac6NPwr+yGD99xzj3pWBR2Qa9QH/3qLKIZohxFLyLD30DIKxtiBA50CegcU78tmqc8J1De8ROJ++M53vlNRix4powWebEEyqvdi0z1M5557ruy9994qFTTQqEx4IOG/4WbQvRDeBzfOxU1y1FFHKflAD6Z3g+GoYXpvGfBQxVY0aEwgC5999pnaFgqSin+HWHkbJ5Ny+HvHsMIbm/KixwYNGN7K0YOB89BI4KZEwwxxwMMe/33BggWqlwwPl/33319tSaUbFJQfPa/oEQMHPLjAC40Pyo8GCg05HkIYrvD28Hp7qvD70NsDjngI4lq85eNayByu9fau4sGE3m48qJGvjh3yff/999XDFefgt1xzzTUdQhg35oWkCX+L6gXBORA8NLrgiN5CxAE9M5BG9Cbg7RwPQ39988cQ9RB1BHOgIfE4P2p1dzHD9Cgr6snZZ5+t6jLyR+8kRBNlP+yww9Q8KH14p8KgXkC+9IgCevlxH+Eew8PBdEI/6iauQ92DeGKUAj2NqAt4oXr88ccFO1XgMJVRXV6TWJkM0+t4oqzYWBwPWrQBeIhhs3G8XIGH9741jaV3WynEAtOLcD8iL/SA4Z5FXUGvEeq+lt1S7qlS5ox62yKUBfUTPf247/GCi9EYxBJ1BXUV9QjM8PBHTPGChZjixR7X+6dTldJOIu56hTn+GW0oemj79esnq1evVvcuJFULiV9G48YirJ55OeOlDh0NuJeRP9ouvDSh7UL5cL+YLHrFcwpD9OgQQNuN+yVJGdW/Ve88gXqJtgn3P17WIHz4G0bAvNvGYaN49EjjxdNbz8EC2yFihA68/G2iNyZB7T92wsA5QW2OfyQA+aIHFu0IFhvh3208J3RPdSUuXqaMhhiD9+b3vqVg6A8PDfQsfPe731WC5j0WL14st912m3oAeOfgeBveqEVRUTKqy+B/aOlyeG8K9GShcdI9ISbl8P72sF4tTHiHvOHwyxv+GxoGcEJZ0Xh6h4Xx8EDvJB4wePtDb4338JbR30hqNmik8PDx95xiiA8NFWQNOyF4/44HF+QtTHAgLJBVNNKQPt2bFTfmpcooHshY5YqHhb9h1Wl75cb7MPbGEG/zQXU1qnzFyGhQncY9gHihF8M/DKhZo1ctqBcb/x1D33ip8otsWLm9sUeaEFHvqADKgxcdMEtDRr3xxBx0CIW3x0dv8YL7w9vmmMTSuxAl7J5FjyxkHfUBL1t4gOIo5Z6yJaNhPNDLjZd8HH6Jxn9DPcH2aKhP/t69UtpJPZcSLxhoQ771rW91ihV4Q6bQW4vDK6OlxCJMRvHijnZN98JidC3ouYO/oxfZZM9fvZ0ZJB8jeXrKlTddVz2j3p0nghbseO9/784U3jYl6LmDsqO+4PmCOOhnsDcmYe2/V1b9HSheGQ2qq8jXxnNCzxtFu4ARRb9fRLXZef47ZTQket4eKT1/w9vwhq14856D4Tlci8MrWH5J8hehkIx60/ffMN50MPSCIRgcYVIcVg6TB4z39+Chj94K/xEmM+i5xMMjrIfOO3fGP99Os8FQCebe+uf3eN/2vdd60/TGxVtmNFjY7w3l1itHS4l5VMMQ1duGcqA8kHY0TP6hI6SPhw/2pMVLUJjA4MGEB1Sx+5YWI6NhdQkNNHo5/FMD9G9HTw7EKOjLI/qcsPlsfr7oEUFvMeb/Yl4XpMy0Tkb1akbFCvlEpaHjiRfDsAUK+hz0/OE3oBfcWwfDYolesRtuuEH12oXNN/Oe433Ji3tP4TebtBVh94HJAiDNHfd52MM5qL0stZ3UPVRoo8LuvbDylxKLsHoGwYKY67bALyloB9BDipdw3VMX1f7oTgFMJ/F+ACIJGfW202HPD2wXhvoMecTLLgQNvabozcVIQlhvrld09TPAGxNs24Ze7qAD7QfaEYy0eV/YvG1hUD209ZzAsxEdEJBxk3nXUTHO098po75ooRJgeFEPf3qHPbwVpZBQ6sbRu/DJpOHVRSkko94yhN2MSCfsZjcph8kDxvvgDbtpomQm7Ebx5h8mo2HbXoVdq3sB8HcMgfq/sKPLgl5lNOh4CEEaSol5VEMQJTh6/lCUjGnhg4ThE4IQP5MYRpUvKn4mdck78V9/3hAPToweYMi8kCjrayGqWszCyuxNM2jBob4u7DdFiWRUrExkVMcz7EXK+9KKHiDdW2USyyhZ8Yuj94UsaiSm0P1oUrZSZDSo/vjTCyp/qe2kyb0XVv9LiUVYPfP21EJEMb8z6GUr6p72/t2EbTH7jBaz9ZO3hxM99XiWYX1C1EdmtEDj5QQjfv65/fh96FRA5wN6fCHaOFfHBOmH9QLj2rD2PqottPWc8PL2js4VE9e8nluxMmoSMP9iFt2FHrTwICg9rzCZPLhNZNS0Gx9ChXmZmHfnbSRMymHygLEho0gDi3PQwOCfgxYv2JJR7wMirBcgKIalxDyqjhUSHO/igqiezaAeDpMYRpUvqgE2qUtBDzxvL3VUGfB3/5B60DXe31toWD8tGfXG0+Q34xz9kmcSS92TZ5q2t00oRxkttZ3UTAotJAmr/6XEolCb4B2twygHnk+YR47pCVggWuznO13KaNguFN5nov/TuXj5x+gP6ibm6Abt7R020hJV73VMvC/sQdegx/VPf/qTmjvqffZEtYW2nhNRL8VRvzPPf6eM+qKnt0HBDY4Vwt5h4KjtTPwVwYWMRt0U3jJ4t2zR37Q3EQiTh1+pMoqGFYuNtNhjWEQvqPGu0LUlo8VwC+o9ML3Ji/lQQaEHj0kMdJn8W+Sg562Y68N+WxQzk7oU9MArprcljowW2nA+LRn1xsO0LhUjo7oumaZd7jIaVXej2smgttPPNqz+lxKLqB54TG/CXHx0Mnh3oMBzCivP0eMdtTBR/w79VbFCu2vEnTNqIqMoB+4LvVAN/6wPPIfRU4reQe8C1ig+YfXf9LqwUYCo+lSKG3jLTBk1bcFyfl7cG0v/bJM5NmGITB7c+tpCPRWmb/xhMmJSDhORKUVG9WpIDIkfcMABao9VvSWMbqC8+5x6v2QTtxcnbs9oKTGPul1s9YwGNZQmMYwqX1QDbFKXgmQ0rPchqjyF/h42V9t/TVoyGjZSYfKbTWKJXQueeOKJLnNzTdKPe0/579Vihmlxbdz64/9NQeUvtZ0MmmplKqOlxMJUmvASjzmV2A4LUolpWTiiFsd6f0OxPaPFxtek7ulzINZYqImpO+jFxD686JTwL7503TMaJoNRbaGt5wSH6YupNTk+t1QZ1fMOIVFRi5BMG64gnKZzRguVIctzRvVCk7C5kGnOGfXHo5SYR90qUQ8ekzmGyCNvc0a9YhY1BSGKof57sfNQ01hNj71IsR1QoTmjQb/XREa9D8NiV+GWo4yazuELaydN7r0wmS4lFlFtQlD9gMi99NJLauEN/tn0i4EmAlXqM9P0/g1qd/V+0N6FuiZzRoPyNJnHi+vizhm19ZzgAqa4NSZn15V6Y3kbrkIr2YOwmPQC6OsKPRwgwth+CJW/1NX0YQuPTB5+pfSMRg2BBa2GNGHj76kpdjU9rtebnGOICHsxlhLzqNsj6sGDPfOwx2ipq+nj9mhE9QaY1Omw3hf9sC+08j2Kn//vmmehPfrS6hn1vjQUWqEdV0a9D7FCq4WLffktdE/5/1ZsPSul/nh/R9h+0KW0k6gn2Mmi0ErzsPKXEougNgGCiRdODNFjwQ6mj/l3xvDOwzbdCi3NrZ3Qc409ZDEvFF/b846M6djqTgts4YQFjFhVb7Ka3vvhDv3BCe8CsFJX0wetObD1nNBbeIFBsS+VxbaXWTu/YueMFttw6sDpvSrD9rnEeXgLw9AJ5rvor+KYNLymwqX3Mwvbp9N0n9G0ZFT3EAVt6+PdDB3/bGvOKNjq2GF1NrbtQP7eAw0WHmCYvO7dHiduzKNu9igZ9e5LidX/2J7Jv0jBZJ/RuHU9qufEpE6Hyah3T9CwffswnI9PmOKBYrLfnsk+oxAM/K40eka9D8Sw4VR8lQu/GTsCIOaQDpOXQ//q5KB9ZXE/4esueKBjs309t7CUntFSph+UUn+iZFTLP+ZXxmknTfYZRbuAz0Hj8LalpcQirE3QYoY9m7GK3L+SHvcKtgTCBz0KzZn2cktz03s9jQKijZX0WKPhPVBX8cKKvXG98/D9exdDDP0ii+kLmObl3ZPVu89oWPtvss9oocWUNp4Teh5v1EKrqGdLHv9OGS0yal5BQCOHRh1voniDhgRCFLEtFFaGYy8zTCrHYdLwmspooS+LRH29wqQcJg+/UnpGdY8fGgisVsW3fbGvItjiq03YL09/2cS/B10pD07vF5ggouj5hBTgwIIA9IqiMfdvphw35lFVK0pGcX3YF5hQvzDkq7+E5f8cokkMo8rnHXrCl66wkbz+1CUkyaQuhcmo9+GAtNDLjxcA9GrigYM6ACnDAwIfRcDHEfSncMPK7f8CE77MBZHFwwpz0LLwBSb9IonfD8HG18ew+Tz+HV8QwwMYG/2jfmIvUjyUTGPp/WgDepHOPPNMNScbLzCQFWzQjvl4WByCBY16e7NS7inEQr9cYiEMpAxlR55RC2lKqT8mMlpKO4n0vV9gQv0cO3as+oAH6iT+VugLTHFjEdYmeNPzfnUI9463zS+m1927w0NYb2qpo4lh9ypEEfum4j73fkUQdUY/R/XX2/w9md4vMHnvIf2de7yABH0FsdAXmHDvYRQKvdpBn7COGiXC77TxnNAvHfwcaNTTKed/t3VjRX1XHY09Pm8IkdI9WSYNr6mM4jyTby6jZxab8wd9mx4PuLR6RtEI4pOlkNKgA9uUoIcIE9r9cwpLfXBGfZsYD1Jw0V+n0eWLE/Oo28VERk2+TQ+hxvxh78bxpgJTqIzeB4Y+r9gdIgotkkD6eAFAPdAvH/7yBP22QmX2Coj/PNyX2AoHPag4vMNtUatYTWIVlQbyxAMTIoP0vKuhvWX118FiYonfho9d6AUtfgZ42PvbhVLvKf3FG+/WbCYbdpu0iSaLbAqVP247CW6F2im0qXhJgiSCddDvjROLQvUs6nvsGK2DMOPF0fQDF3rLo7D5+7aemUH3bFRscA1GCPD1K/82T1EswtqNqPYfL3HYw1V/4luX20RGcW4pzwnvfR724YqoZ0qe/86e0ZjRw4MUb8bYJxNvprrHCCKFnj58E7pYCSxGRnFuWBkw3xE9tt4tMXTaJg8Ak4dfKT2j+qGMXj88mMEPMoKhJ/QkY8gGPUTg650vhOtKfXAiDfw+9FChIUaDiAO9OvjWMP6HXu6go9iYR1UtE8HRaaBnb86cOep7zRAuvQUZvuWNz+X5N4s2iWFU+fB39KjpebSIEfb/Q68aemBM6lKUTCBNzJMCCzy8wRgPVdQF9IjgtxW7fyLSwIcrEGPUU6SH+xEPapQbnxlNS0YLxRN1EJ+89NfBYmPpr99gjN5hiDh6t/1DvKXeU0j/9ddfVwtoIGYQXsgZ6kqhw0b9MWkT4rSTutxo19FOoX5i6B5tOr6KhfsOwoM9KdGGFHqx97Y1UbGIahNQn9FjiKkmuDeRHkQNscXcywEDBpjc1h3n6OkImHMatBm8Sxn1PsPACGXBC42+X3H/Q0bDNsLXLNDGoFdSt4noCCrUbgTdHxiZw3QmTHHwf9UP5TSV0ULP5TA30MHQ04zw+8O+0FZUcHN2ckXJaM5iw+KSAAmQAAmQgDMC3uky6ATA/M1iX/6cFa6CEkYc9BzkSo0DZbSCKjx/KgmQAAmQAAl4CWBoGYufsBitmK/TkaI9AjoG6InHArWddtrJXuI5SYkympNAsZgkQAIkQAIk4IKAXqyFhTMTJkyIXHzmogyVmqaem4xpaZhGg+kWpnN+y4kZZbScosnfQgIkQAIkQAJFEqAQFQnM0unerQyHDBmiXgT8i7UsZZX5ZCijmQ8RC0gCJEACJEACbgnonSiwkAafaMZCOh5uCWAf1QceeECwuAmL4Lw7orjNOXupU0azFxOWiARIgARIgAQSJ4At9R555BHBhyj0HsyJF6KCMsSeqS+88EKnD+RU0M/v9FMpo5Uaef5uEiABEiABEiABEsgAAcpoBoLAIpAACZAACZAACZBApRKgjFZq5Pm7SYAESIAESIAESCADBCijGQgCi0ACJEACJEACJEAClUqAMlqpkefvJgESIAESIAESIIEMEKCMZiAILAIJkAAJkAAJkAAJVCoBymilRp6/mwRIgARIgARIgAQyQIAymoEgsAgkQAIkQAIkQAIkUKkEKKOVGnn+bhIgARIgARIgARLIAAHKaAaCwCKQAAmQAAmQAAmQQKUSoIxWauT5u0mABEiABEiABEggAwQooxkIAotAAiRAAiRAAiRAApVKgDJaqZHn7yYBEiABEiABEiCBDBCgjGYgCCwCCZAACZAACZAACVQqAcpopUaev5sESIAESIAESIAEMkCAMpqBILAIJEACJEACJEACJFCpBMpSRjds2CAvvfSSLFy4UMaPHy+DBg2q1Pjyd5MACZAACZAACZBApgmUjYy2trbK0qVLZc6cOfLRRx9JW1ubNDY2ysSJEymjma6CLBwJkAAJkAAJkEAlEygbGV20aJFMmzZNCejo0aPliy++kE8//ZQyWsm1m7+dBEiABEiABEgg8wTKRkY///xzwfD84MGDpaamRu6880557733KKOZr4IsIAmQAAmQAAmQQCUTKBsZ9QeRMlrJ1Zq/nQRIgARIgARIIC8EKKN5iRTLSQIkQAIkQAIkQAJlSIAyGhLUpqamMgw3fxIJkAAJkAAJkAAJlEagvr6+tAR8V1NGQ3B++OGHsmbNGquwmRgJkAAJkAAJkAAJ5JnAfvvtJ927d7f6EyijVnEyMRIgARIgARIgARIggWIIUEaLocVzSYAESIAESIAESIAErBKgjFrFycRIgARIgARIgARIgASKIUAZLYYWzyUBEiABEiABEiABErBKgDJqFScTIwESIAESIAESIAESKIYAZbQYWjyXBEiABEiABEiABEjAKoGylVGrlJgYCZAACZAACZAACZCAEwKUUSdYmSgJkAAJkAAJkAAJkIAJAcqoCSWeQwIkQAIkQAIkQAIk4IQAZdQJViZKAiRAAiRAAiRAAiRgQoAyakKJ55AACZAACZAACZAACTghQBl1gpWJkgAJkAAJkAAJkAAJmBCgjJpQ4jkkQAIkQAIkQAIkQAJOCFBGnWBloiRAAiRAAiRAAiRAAiYEKKMmlHgOCZAACZAACZAACZCAEwKUUSdYmSgJkAAJkAAJkAAJkIAJAcqoCSWeQwIkQAIkQAIkQAIk4IQAZdQJViZKAiRAAiRAAiRAAiRgQoAyakKJ55AACZAACZAACZAACTghQBl1gpWJkgAJkAAJkAAJkAAJmBCgjJpQ4jkkQAIkQAIkQAIkQAJOCFBGnWBloiRAAiRAAiRAAiRAAiYEKKMmlHgOCZAACZAACZAACZCAEwKUUSdYmSgJkAAJkAAJkAAJkIAJAbcdXrkAACAASURBVMqoCSWeQwIkQAIkQAIkQAIk4IQAZdQJViZKAiRAAiRAAiRAAiRgQoAyakKJ55AACZAACZAACZAACTghQBl1gpWJkgAJkAAJkAAJkAAJmBCgjJpQ4jkkQAIkQAIkQAIkQAJOCFBGnWBloiRAAiRAAiRAAiRAAiYEKKMmlHgOCZAACZAACZAACZCAEwKUUSdYmSgJkAAJkAAJkAAJkIAJAcqoCSWeQwIkQAIkQAIkQAIk4IQAZdQJViZKAiRAAiRAAiRAAiRgQoAyakKJ55AACZAACZAACZAACTghQBl1gpWJkgAJkAAJkAAJkAAJmBCgjJpQ4jkkQAIkQAIkQAIkQAJOCFBGnWBloiRAAiRAAiRAAiRAAiYEKKMmlHgOCZAACZAACZAACZCAEwKUUSdYmSgJkAAJkAAJkAAJkIAJAcqoCSWeQwIkQAIkQAIkQAIk4IQAZdQJViZKAiRAAiRAAiRAAiRgQoAyakKJ55AACZAACZAACZAACTghQBl1gpWJkgAJkAAJkAAJkAAJmBCgjJpQ4jkkQAIkQAIkQAIkQAJOCFBGnWB1n+h/Pr5FHnujxX1GOcnh2H1r5Sen10uPhqqclJjFJAESIAESIAESAAHKaA7rwZ+ebpL7X23OYcndFhlC+s/nNbjNpITUH3i1WR5c0CJtbe0lpFI+l47avUYmnVIv3ev5AlE+UeUvIQESIIHiCVBGi2eW+hXn/G6jrNtEoQkKxJyf9Ug9PkEFePyNFvmPx7dksmxpFuqwoTXyr99qTLMIzJsESIAESCBlApTRlAMQJ/sx/7ohzmUVcU1WZfSHt2+Stz9tq4gYFPsj75zUXQb2Yu9osdx4PgmQAAmUCwHKaA4jecn1G+Xzb9gzmqee0R9P3ywLl7XmsLa5LzJl1D1j5kACJEACWSZAGc1ydELKRhkND1pWe0Ypo+Exo4zmsBFikUmABEjAIgHKqEWYSSVFGaWMJlXXksiHMpoEZeZBAiRAAtklQBnNbmxCS0YZpYzmsNqGFpkyWk7R5G8hARIggeIJUEaLZ5b6FZRRymjqldBiASijFmEyKRIgARLIIQHKaA6DRhmljOaw2rJntJyCxt9CAiRAAhYJUEYtwkwqqTAZPWSPGrn8mHrZc0C11NeKtLaJfLa6Te7+S7M8sTD6a03YfHzCsXVy4vBa6dNj61Y7m7a0y4IlrXLbvGb5+MvCWxP99uJGOWhIjXy1rl3+z8wt8vrSbavH+21XJRNPqJfD9qyRno1b0167sV1eeL9VbpjdJBubOu8O8P99u1FGD64JRPplQPr6RC5gSqoW2suHPaP2WDIlEiABEsgjAcpoDqMWJKMHDq6Rn57RIDtuXyVfr2+XJava1N6NO/eplo1b2mXKs00y87XCQvrTMxvkpP1rpaVVZOmXbbKpqV32GlitvpDz4co2+eUDW+STr4OFdMIx9XLREXVKgv2yiOv/5fwGOXBIjUpzycp2qaoSJc11tSJ/XdIqP71rc6dI/OHybrLfLtWyYk2bbPF9bGrNhq2/570VXctSLjJ62shaOf+QOhm0Y7XUVIs0t4p8tLJNbn2uSV79KHqLqFJeLHbdoVr+6bwGGdq/Wr2AXHHTpk6xGbZLtVx6dL0csFu1dKuvErxGrN7QLs+83SK3z2vu8mIRdYtRRqMI8e8kQAIkUN4EKKM5jG+QjP7j2Q1ywvBaefuTVvlfM7Z0CMHPzmpQPZ1vfdIqfzets/B5f/oRe9XIT8Y1SGN9ldzybJPg05U4Dh1aIz85vUH1Zt4+r0n1svoPLcLoTa2uFiXD3p7Rcw6uk6tOqJfNTe3yuye3yPz3tsrUWaPrZOIJddLWJvK7J5vkuXe3yfLUq7tJv+2r5A9PNsnTb0X36pZTzyhE9Jox9Yr5itVt8tmadtm9b7V60YDo/+fjW+SVDwsLaSkvFoj3qQfUSnWVdJFRxPpHY+tl5x2qVZw//KJNeveoUuXDi8Xst1rktzOL+9IUZTSHjRCLTAIkQAIWCVBGLcJMKqkgGZ0ysZvs1rda7nqpWW6b19RRlOP2q1Xy0NQqShLQCxl0nLx/rfxwbL3q4frZ3Z17QPWQOYb6//2xzqKhez1H7l6j0t5/N/TESicZ/c6x9XLxEXWqJ/OHd3TuZYN07tKnc7lH7FYj/3hOg9RVi/z741vkpQ+iewLLSUZ/f1mj7L9bjZLzXz24lTc4//KCBhk1uEbmvt0iv3k4XPhKebHQItxYVyW11SLLvurcM6pfehZ/3ia/uHezrFq3dXrFeYfUyZXH16ue7397NFqWvXWQMppUy8F8SIAESCCbBCij2YxLwVL5ZRS9Vf9wZoN0b5AuPYn77IQh10bZvlvXv3kzGTO8Vv7H2HrZ3NxZWiFBv7usUYb0q1a9pZPnbBNdXA8BueDQOln+dZs8vKBZrj2pvouMXnZ0nVxyVL0acp906+aOXlsM9/78nEbp1b1Kbp7bJA8t2Nrrinmn6Nlrb+8stSahyvswvRbxHvUi//fpJpn15rZe4W8dXicTjq2XL77pzNHPJe6Lxe47Ih4NgmH615a2ysFDauTT1Z1ldPIV3WSP/l3rQqE6GBU3ymgUIf6dBEiABMqbAGU0h/EtRkbx89D7OLB3degwu+55U/M6B9fI25+2ytTnmuWzr9vku8fVC0QVw8O/eXizvOP5vjqG8H+Mof06kRvnNKm5puhd9feMaskZ3K9a9XJiGgCO606qV+L5wedt8pM7t0mqlqnWVpHmNulYTLV+U7vMfrtFpj4bPi8x7zKqf7ufIXjpXu4tLYUlPe6LBV4AcO3rH7fKu5+2qd5sv4yG3S66NxbzW/1TLqJuMcpoFCH+nQRIgATKmwBlNIfxjSOj/qHwoJ8NaUTv6AG71agFRvrAYqg/PtUkCz/eNlzuHZ5/9PVm+cOsJikkUhjG/8Ep9aqHVR/o+Xxzeav815NNnVbq6x5ALIZav7ldiXCf7lXSq0eV6i0tNC+xnGVU9z421BYWvo4FY0W8WJw5ulYmqmF2kd8+ukVGDqoxllEI7IWH16kFTy9+0Cr/dF/43OSgekcZzWEjxCKTAAmQgEUClFGLMJNKypWMfv+Uehk3qk5a27aueN/S/N+r6Ruq1Aru3zy0bWEUhucvPKxOrbLXvZphMgo5+snp9XL0PrVqZT96QhvqqmRIf8xLrJKnFrXI757YNgcSUgw5ghjd9eK2XtAfnlovp4+qU/MSw3rfKkFGg6Zj+OteMS8Wuud6lx2qZdrzTWresZ7nG9YzqsV4x+22vrWgtxYvCZMDtumKui8oo1GE+HcSIAESKG8ClNEcxjeOjEYN058+qlauPrFeSQUWKenV2lpUsMXQg/89Z1SvsK+pQg/dttXxYTKqxQbbQv3ywS0dvaB6mH+7xs4r+MNCAqn944RGNafRv1BLX0MZ3UqimBcL7LiAnRheXtwqP793a69mlIwiBmcfVCs79KhS20/h37H6Hi8W//E4V9PnsFlhkUmABEggNQKU0dTQx8+4GBk1XcCE7Xywkhob3Pv3/Lx2TL1aLY19Lq+dukl+Nb5RjtwreEN676/S+41++8g6NRf1sdc794Di3F+c0yDHD6tVw7tYnR11FFrZj2srQUajhumLebHQ22th79Zf3LftRSFKRv1x0sP8WFv/x1lNMudt8+242DMaVev5dxIgARIobwKU0RzGt9DWTtgHdOpzxW/tpGU0SAqvOK5eMI9z+VdtMnHKJvXPQ/pvm/upEaLnEl+B2tLSrrZ5wj6UD/+1Rc1DPXD3Gnnkta1zS70HFs2cMqKzBGPFNhY73flCk0yb33lf07AtrCqhZ9R0AVMxLxZgjQ8bRB1Bm9/7r8GHCvbdOXjXhULpU0aj6PPvJFDeBFaubZc7nm9SeyoHHiH/ueNczxqHTteHXRd2vr642Osslw87zFxyVJ36MEylHE5ldPXq1TJr1ixZtGiRNDc3S7du3WTkyJEybtw4aWxsDGW8efNmmTp1qixdurRgHAYPHixXXHFFR1rIZ9q0aYHX9O7dWyZNmiS9evXKfWyDZBQCMnZkrSxZ2Sa/fmhbD1fYpvfoqcT8Tf0VI90T9s2m9k7D9PiMJ7aGwteQova3DBum12X7eFXnYXps7fQPZzXIgF7Vct/LzWp7Jxx/N7ZBzjiwVq3q927gr/eybGppV0PBevN8b0Dz3jOqt3bq2SBy/dNNnT7jarq1UzEvFpj7i48L+I++PavUIqY1G9vVNk+r1rarXRAK7cxAGc1908IfQAKJE8Ci1Ctv3hT5uenEC5aBDO/6fnfpH9A+Z6Bo1ovgTEbXrFkjN998s3z11Vey9957C8Tx/fffV4KJf54wYYKS06CjtbVVPvroI1m/fn3g37/55ht55pln5IADDpDzzz9fqv576ferr74q9913nwwdOrSLdHbv3l1OOumk0Dytk3WYYNTnQPFt+MVftMnOvasEi1Kw4Mf7OVAtnus2b9ugHHP+fnFugwwdsPV8LGDC39FrtkNPsy//hMkoxBeChM+Trtu0dQETDqS9XbcqNfzvFWg9TxW9r+hdxfnbd6tSb4m1NeW9mh5cMBUBzF5f0ir/fP/WRWNhm97jv4/cvVqwCb3egN7Gi0XYMP1vLmyUw/eskdeXYtX8tgVt+Izs90+uV58u9e+PGnUrsGc0ihD/TgLlSwB7KeNDGTy6Erj8mDrBp7Yr4XAmo48//rg899xzShYPPfRQxbK9vV1mz56t/nfhhRfKQQcdFIsx0n7xxRflyiuvlCFDhnSkgXTnzZsnEydOlEGDBsVKOw8XBckoyo3tk7A9D6QN2yK1tol8trpNfcITX0/SB3rYLj+mXvV6YbESxAIHekEnnlAvhw2tkZ7dqgT9ZRDTN5e3yfT5TZ32GA3iVGhrJ/098xG7Vku3hq09cdi2CYtmpsxt6hApnW7Y989nL2qRG5/pPNTvLUvee0bxW7yfA8Ver8u/bpdBfatkpz7VXT4HqufQLlq+7XOvNl4swmRULzrDKnr9ooAFaNgZAV9tev5vLWqRWjEHZbQYWjyXBMqLAGU0PJ6U0RLrelNTkxpmxzD9ddddJxgi18fnn38uN954o+yxxx5y6aWXdvRqmmaJNG+66SbZaaed5JJLLpGamm0LaWbMmCGLFy+Wa6+9VnbccUfTJHN3XpiM5u6HOChwOcgosKCn8aLD69RKdfQ2NreK6kG+9bkmtc2WPn55QaNgw3nM0f2HGdsWgJX6YlFoARPmBeNlBvuKNtSJtLWL+ozs3Hda5PZ54R8kCAs3ZdTBjcAkSSAnBCijlFEQcNIzimH066+/Xkmod06n6g1bv14mT54sGDb3/83k3kHP5xNPPCGXXXaZDBs2rOMS9LpOnz5dli9fXjZzQ8N4UEbDa0q5yKjJvVAu51BGyyWS/B0kUDwByihlNBUZ1YuTNm7cqHowe/bsaVx7161bp3pVt99+e/nud78rdXV1HdfqdDFXFRL8ySefSEtLi5o7euqpp8ro0aOluro8VqZRRimjxjdNDk6kjOYgSCwiCTgiQBmljKYqo5DGYle3v/LKK/LAAw/I+PHju8w31T2uK1euVAKKRVJr165VPaVYEHXyySfLmDFjip4W4Oj+KylZyihltKQKlLGLKaMZC0jOi4P58dj5AVNHeIgM6FUl3z+5QY7cO3pv6DR4UUYpo7mS0U2bNqnV+ZiPes0118h2223XKYJtbW2qNxRSuu+++3b0gq5YsUJuvfVWtbUUrhs4cKDR/fbhhx8Kem+zePxyziD5emNtFouWepl+f+ZHqZchqAD/98WdZPFXwbtHZLLACRbqn8Yskx26m2+Sn2DRmFXOCCz5ulH+64Wdc1bqZIr7zyctkz7dsnefvbJ8O/nzG/2SgZCzXMbuvVrG7rM6c6XGjkWYamnzSHzOaNxh+jfeeEPuvvtuOe200+TYY48tigFW2T/11FNqnumIESOMrsWUgKweV99eLSvXZrV06ZbroR9s3TYqa8fPH6iStz6N2mk5a6VOpjw3TWiT/tsnkxdzKW8CM16ukhmv8D4LivIPT2qXE/fLXm/xM+9WyR9mM2ZBMbvo0Ha56LDsxQwLx3Mvo3EWMKFXE72bq1atUvNM+/btW1SLqjfDP+WUU9Reo3k/OEwfHkEuYMpf7c7yMD2+OvbAghbZ0py9B0IakR7Sr1rGH7Ztrn4aZSiU5+3PN8kdz3f+alvWyphWef7nGQ1y6gHZG1HjMH14jeDWTiXeLXprJ2x4j3mhpW7t9M4776gvKx1zzDHq601Bx/z582XmzJly+eWXy/DhwzudMnfu3I4V+KY9oyUicHo5ZZQy6rSCJZx4VmUUIvqdGzclTCP72R2/X636QEYWD8poeFTyJqP4oMeEY+vkxOG10qfH1p7TTVva5eUPW+XGOV33pvb+cv0Vuqg6ivnFc95ukX84s0Gwd3Kh48t17fJ/Zm7blxvnoowXH1knJw6rlb7bbd2b+66XmuW2eZ33wu7Yam/PGunZuDWftRvb5YX3W+WG2U3qwyZBB2U0KoIGf8fQ+NNPP91p4VChTe8xfI+uX+8KeWSDxUfYsmnJkiVy9dVXy847B88H+uyzz9T+o9gEH/uX6v1HN2zYIFOmTFGLmXD9gAEDDEqf7VMoo5TRbNfQ4kqXVRn9r1lN8shf2csWFM0/XN4ow3fN3oIYymj5yCiEEj25La0iS79sUx9gwQddujdUdfo6XdAvxnX4il3Ygc8u79CjSqbNb5J5f2uVsw+qVV8DDDp6dauS0YNrVBl+NG1zhzjiS4H/eE6D7NG/WvBJ06/Wt6tFc0+80SKPvLat3YCw/sv5DXLgkJqOrxvio5H4LXW1ovaI/uld2/aI9paBMlrcsyTwbO/nQLGgCJvcY0N6fBLU/znQZcuWKWHERvVXXXVVp092QkJvueUWGTVqVKdPf/ozhejOmTNHCXC/fv3U+VjUtGDBAsG+p1xNbyGoOUiCw/Q5CJKviFmVUXyiEEOIPLoS+M9LGtUX37J2UEbLQ0bxpTf05Harr1I7Izzw6la5w3+HpHavF7l5brM8HONl8eyD6uSqE+rU1+x+fu8W+eTrwusMfn9Zo+y3S43c93Kz3Dx3a4+nVzDxlUP01KKXM+g452DkVy+bm9rld09ukfnvbT3vrNF1MvGEOmlrE/ndk03y3Ltd2xrKqKUWBr2R+HQn5mxi3ie+RT9y5Eg11N7Y2NiRC77KBBlFryUWGem/6V7RDz74oMunP4OKCPnEQif0ymKKAA7ML8VcUeSrv2Fv6eellgx7RsPRU0ZTq5axM6aMxkaX2oWU0dTQx844T8P0lx1dJ5ccVS+fft0mP7h9W28kfvyvxjfKkXvVyFOLWuS3M4v79DCuxyeUDxjUWS7DoJ4+qlauPrFe9Xh6xVUL7cYmUZ/UfuXDYBFFuvprdu+taJMf3tF52s/Uq7vJLn2qA4f2cS1lNHZ154VJEKCMUkaTqGdJ5UEZTYq0vXwoo/ZYJpVSnmRUz/l8bWmr/D9/7jyE/cNT61Wv4usfd/1bFMsxw2vlB6fWy8YtIr9+aLO882nhXtHfXNgohw2tkUdfb5HfP7lNfCHE+Azz3Ldb5DcPFxZiLdYr1rTJpFu3ifWwXarl5+c0Sq/uVarH9aEFXacEUUajIsq/p0qAMkoZTbUCWs6cMmoZaALJUUYTgGw5i3KRUd3TuGRVm1w7tbgFhr8e3yiH7Vkjj/nkMgj1CcNq5X9AXJu6iit6NAf0qpa577SoqQM79Nw63xQ9qI++1iKYLqIPzC39+TkNMrhftbz0QauadoDjupPq5aAhNfLB523ykzs79/7qaymjlm8CJmeXAGWUMmq3RqWbGmU0Xf5xcs+bjIatZn7mnRaZ+mxz6GpmsClmZTaGbHGcvH+t/HBsvZpbGHRgFbc+F3/H0DEWyQQdQau4cd7R+9TI2aPrZM+B1fLwX1u6rOD2p1VuMvrp6ja54iZzGQWvH41tEKxbx3zwQkPrYIcdI47bt1YJp7f3EwujsPoeq+eR2NpN7WrxUkOtyMDe1dLaJnLfK80d0om0ML/6B6fUC7ZG0wcWPb25vFX+68km+fjL4B5aymic1onXJEaAMkoZTayyJZARZTQByJazyJuM/vbiRtULhRXZS1a2C1YzD+2/dTXz7LcKzz0sZmX2n1/cOtSqF600t7bLqrVdt+15/r2WTvuh/uHybrLfLtWCodwtvtHaNRvaZcqzTYI5h+hlG3tArRy3X63077V1KyGsNg/aTogy2pnAP57dIOjt/MviVvn5vcGr1/UVegFVbbUIdtWAkOrDK6OvL2mVf75/S8fLzI9Oa5Bxo2pl5dp2+eUDm1XM8ELyk9Pr5eh9amXjlnbVE9pQVyVD+ldJbXWVmvv6uyeCh/opo5YbLiZnlwBllDJqt0almxplNF3+cXLPk4zqxSaQvKDVzE0tZj1lQZzCVmbroWT0fPnnPAalg2HffttXyR+ebJKn3wrfwUH30kJAP1zZprYnwh6clSijxQzTa4FsqBP546wmtbdooeOnZzao3m3safqP93QWV51W9wbpEi/9tx4NItc/3SToAdd1Aav2f/nglo5eUAjvj8c1yHaNnXcM8JaLMhqndeI1iRGgjFJGE6tsCWSUNxktZci30HCsRh3V0zXhmHq56Ig6qa6K7hE7bWStXDOmXj3w/EPD3tAWO+SbJxlFb9XpB9bK6wGLYSZf0U0Nnd79l2aZ+lznjcpNqn7Yymyd53PvtMivHiq8wAV7XmK/yrpqkX9/fIuaVxh2fOvwOundvUqefLNFSU3UamxvOuUyTB9nAdPfjW2QMw6slbc+aZW/m1a4V1QvLNq+W/D2UYVkFLz9MUEdwTWYp+rvAf3FOQ1y/LBaefGDVvlFQG8tZdTkLuQ5qRGgjFJGU6t8DjLOm4yWMuQLmRjSf9u8MS/OmipRQ8nV1eG9N3io/fSMBtWLFiWtu+5QLf90XoMajsbhl9FShnzzJKP6BSBIxvU2QYVEPazKF1qZjZ61U0bUFnwB0Oki5jgfcwj9X/iJut3KVUbDVqCDR7FbO0XJpZ+xibiql5j+1Z32HkU6QaKqZHT3GrUR/h9mdX7h0fVkQcjG95TRqDuAf0+VAGWUMppqBbSceZ5k1OWQLzbGvuCwOnn30/DeG4gwHmwQFxyFhmcxpAshamkTtbjCL1ylDPmWi4xqBmE9U4WqeqGV2RCQkYNqZNW6djWUXl8ramHL4i/a5NbnmuTVj7b1furFTq2tIs1t0vHpy/Wb2mX224UXWJWrjGqp275bVafFQGGb3mO0Agu5Fn7c1mUx2rVj6uXcQ+pk6arOX1AKii1e0H51AV72qtXXmfQcYP+5Ok3sg4qFaHqLqO+fUi9njq6TFavbOvYlRR0bO7JWPl7VeZgekvwPZzWoVfneDfW9eVFGLT9smJxdApRRyqjdGpVuanmSUVdDvujF/N/nNcjA3thzMPjLMlceXy8XHFqnvhhTVyOyU+/wzbLPHF0rE4+vl03NohbQ4MHnl9FShnzLTUaD9rMsdFdErcxGz9leA7eurMZilta2dum/fbWSUgjqfz6+bTU34jDh2Hr1t/Wb29WXgfp0r5JeParUS0ehBVblKqNg7/0cKCQeXzAC057dOn8OFAuE/jihUXbvV91l30/cV78ev1X4CsmljrV+IYwSV+8XmPDSgJiGraaHWOO3DOxVJes2bV3AhAO/BZ8g/Whlm/z6oW1zSSmj6T6PmHsRBCijlNEiqkvmT82TjLoa8v32kXVy2dH1suyr4N4bvdihsU7UpwfHH1YX+uUWva8hHsQzXmqW/XerVtsGRQ1FFyM2lS6jUSuz8eWe4bvWyAvvt3R8JhLb+/xobL3s1re60xxBxAsvD5uaRO56cds2U5gbefqoOrUDQNjnIouJWZ7mjOpG65oT6+WkEbUdvcWbtrSrRUW4ByCAOCCG/35JowwdUC1PL+q8ZZbuwfT2VIY1iLpXdEDv8J5K77XojcV87MP3rFGfLW1r3/ri8eCCZtXT6T3wMnjp0fUyYtdq6dawdbsvvHi8vLhVpszd9lv8ZWPPaOYfX5VdQMooZbSc7oBykdG4Q776YYqFNEG9N7oXBjKDbWAwLFhIQjAPDfMZ8YWan961uWMPS8poZ1HRvW9Y5FXMMH2xK7O996peWW2yR6bu8cNLRdh0jHKX0XJq5+L8FspoHGq8JjEClFHKaGKVLYGMyk1Gix3yPe+QOsEQ/Kq12+aZebHr4XlsZaO/1BImIXp4fv1mkd88vPVzh4V6c735FCM25dIzGmcBk8kCl7DbRs8PxecoTRYrRcWumJjlsWc0geYn01lQRjMdHhaOMkoZLae7oNJl9PeXNaoh3ZkBq231go36ms6bbwdJCIYZ/+ncBtmpT7VMe75J9abhiBIaXZeKEZs8yaie57vw41b5+zs7b+tT7NZOJiuz9RzQz75uk4lTOn8hSK8S/8zz9SCUAZ+KvPOFJpk2v/Pw7pSJ3dSwPntGy6nFM/8tlFFzVjwzBQKUUcpoCtXOWZblJqPFDPlibuHVJ9bLhi1dv3+NYdpfXtAgIwbVyIOvNsvkOdu2hQkSx5+d1SAnDK+VeX9rkV89uG1vy0qXUXxB6fsn16s5ffiS0czXtm54ftboOpl4Qp34N70vdWW2FtZe3TtvZo54/r8XNWydS/oevtyzVYx1T+vbn7bK/5qx7Ws+use8qaVd/uPxLTL/va77jxbzAsGeUWdNmLOEKaPO0DJhGwQoo5RRG/UoK2mUi4zGGfL9zYWNctieNV1WASM2uocNq3QLHdhvFAJ84O5bV+dGHWFzR4sRmzz1jIKHd2/Y91dgN4Ktn2NsrKvqtFrd1spsPbUCeS/9sk2tkN97YLX6njn+2buaXi84w76VX6/futoaWxrtOaBaamsqdzV9VD2uhL9TRishyjn+jZRRymiO9etEhQAAIABJREFUq2+XoudJRm0O+epN0yGT//botq1+NKCj9q6RI/eulZqAPfKxOh5f4lm4rFWt4F3+ZZsansfnDv3HPjtVy6C+1Wr+KBbO4EtEs97s+jnEcpZRSOYPTq2XI/aqkZ6NW4V97cZ2eeadzvt42lqZjfTxlSzsOdl/+yr1tSz0wGKLIvTOYsqA99CrrQ/YrVqtzMY68dUb2mX2oha58ZnwL0MVEzP2jOav1aSM5i9mFVViyihltJwqfJ5ktNghX4hg94YqJYD+4xfnNshx+9Wq7V3837+Oim8xElLpw/RRLCvl75TR/EWaMpq/mFVUiSmjlNFyqvB5klFwNx3y1eJaVdX1G9dYmAQ5wDDsH2c1yZy3u/ZUFooxZTSYzu3PN8kdz3deBFRO90opv4UyWgq9dK6ljKbDnbkaEqCMUkYNq0ouTsubjJoO+Z4wrFbweUAM0d70TJPadF4fulf0reXhn/6kjBZffSmj4cwoo8XXp7SvoIymHQHmX5AAZZQyWk63SN5ktJzYx/0teVvAFPd3ltN1lNH8RZMymr+YVVSJKaOU0XKq8JTR/EWTMpq/mFFG8xczymj+YlZRJaaMUkbLqcJTRvMXTcpo/mJGGc1fzCij+YtZRZWYMkoZLacKTxnNXzQpo/mLGWU0fzGjjOYvZhVVYsooZbScKjxlNH/RpIzmL2aU0fzFjDKav5hVVIkpo5TRcqrwlNH8RZMymr+YUUbzFzPKaP5iVlElpoxSRsupwlNG8xdNymj+YkYZzV/MKKP5i1lFlZgyShktpwpPGc1fNCmj+YsZZTR/MaOM5i9mFVViyihltJwqPGU0f9GkjOYvZpTR/MWMMpq/mFVUiSmjlNFyqvCU0fxFkzKav5hRRvMXM8po/mJWUSWmjFJGy6nCU0bzF03KaP5iRhnNX8woo/mLWUWVmDJKGS2nCk8ZzV80KaP5ixllNH8xo4zmL2YVVWLKKGW0nCo8ZTR/0aSM5i9mlNH8xYwymr+YVVSJKaOU0XKq8JTR/EWTMpq/mFFG8xczymj+YlZRJaaMUkbLqcJTRvMXTcpo/mJGGc1fzCij+YtZRZWYMkoZLacKTxnNXzQpo/mLGWU0fzGjjOYvZhVVYsooZbScKjxlNH/RpIzmL2aU0fzFjDKav5hVVIkpo5TRcqrwlNH8RZMymr+YUUbzFzPKaP5iVlElpoxSRsupwlNG8xdNymj+YkYZzV/MKKP5i1lFlZgyShktpwpPGc1fNCmj+YsZZTR/MaOM5i9mFVViyihltJwqPGU0f9GkjOYvZpTR/MWMMpq/mFVUiSmjlNFyqvCU0fxFkzKav5hRRvMXM8po/mJWUSWmjFJGy6nCU0bzF03KaP5iRhnNX8woo/mLWUWVmDJKGS2nCk8ZzV80KaP5ixllNH8xo4zmL2YVVWLKKGW0nCo8ZTR/0aSM5i9mlNH8xYwymr+YVVSJKaOU0XKq8JTR/EWTMpq/mFFG8xczymj+YlZRJaaMUkbLqcJTRvMXTcpo/mJGGc1fzCij+YtZRZWYMkoZLacKTxnNXzQpo/mLGWU0fzGjjOYvZhVVYsooZbScKjxlNH/RpIzmL2aU0fzFjDKav5hVVIkpo5TRcqrwlNH8RZMymr+YUUbzFzPKaP5iVlElpoxSRsupwlNG8xdNymj+YkYZzV/MKKP5i1lFlZgyShktpwpPGc1fNCmj+YsZZTR/MaOM5i9mFVViyihltJwqPGU0f9GkjOYvZpTR/MWMMpq/mFVUiSmjlNFyqvCU0fxFkzKav5hRRvMXM8po/mJWUSWmjFJGy6nCU0bzF03KaP5iRhnNX8woo/mLWUWVmDJKGS2nCk8ZzV80KaP5ixllNH8xo4zmL2YVVWLKKGW0nCo8ZTR/0aSM5i9mlNH8xYwymr+YVVSJKaOU0XKq8JTR/EWTMpq/mFFG8xczymj+YlZRJaaMUkbLqcJTRvMXTcpo/mJGGc1fzCij+YtZRZWYMkoZLacKTxnNXzQpo/mLGWU0fzGjjKYQs7a2NnnjjTdk9uzZ8tVXX0lVVZX0799fzjjjDNlrr73Uv0cdixYtkmnTpgWe1rt3b5k0aZL06tUrKpnM/50yShnNfCUtooCU0SJgZeRUymhGAlFEMSijRcDKyKmU0RQC8cwzz8isWbOULB5wwAGi5XTz5s1y4YUXyqhRoyJL9eqrr8p9990nQ4cO7SKd3bt3l5NOOkm6desWmU7WT6CMUkazXkeLKR9ltBha2TiXMpqNOBRTCspoMbSycS5lNOE4oCd08uTJ0rNnT5k4caL06NFDlQD//eabbxaI5FVXXRUpkuhVnTdvnkpj0KBBCf+K5LKjjFJGk6tt7nOijLpnbDsHyqhtou7To4y6Z2w7B8qobaIR6b399ttyxx13yMknn6x6L73H/fffLwsXLpQrr7xSdt9994IpzZgxQxYvXizXXnut7Ljjjgn/iuSyo4xSRpOrbe5zooy6Z2w7B8qobaLu06OMumdsOwfKqG2iEemhR/Opp56Syy67TEaMGNHp7Pnz58sjjzwS+Dfvie3t7TJ9+nRZvnx52cwNDcNGGaWMJnyLOs2OMuoUr5PEKaNOsDpNlDLqFK+TxCmjTrCGJ1pIRvWipLPOOkuOPvro0EQwt3Tq1KmyZs0awWKlTz75RFpaWtTc0VNPPVVGjx4t1dXVCf8yN9lRRimjbmpWOqlSRtPhXkqulNFS6KVzLWU0He6l5EoZLYVejGtNZPSUU07pMoTvzWr9+vVq3unKlSuVgA4ePFjWrl2rekpbW1vVFIAxY8YYrcqP8RMSvYQyShlNtMI5zowy6hiwg+Qpow6gOk6SMuoYsIPkKaMOoBZK0oaMYvU9ekMhpfvuu29HL+iKFSvk1ltvlebmZrnmmmtk4MCBRr/uww8/VBKbxePnjw+UrzbWZLFoqZfphgs+Tb0MQQX43XM7yvurGjJZtrQL9etxn0vf7tm71+5Y0EdeWto9bTyZzP9Hx30pe/fbkrmyPfbO9vLoO9tlrlxZKNDlh6yWI3bfmIWidCrDSx93lzte7ZO5cmWhQGcMWyenD1ubhaJ0KsOuu+6qFpbbPKraMdky5cNERqOG6ePKbth1WMmf1WPSnxtk1brofVezWn6X5brnms0uk4+d9r/MrJe3PyuPaSKxIYRceP23t0i/7VJvhrqU7k/P1smz7/GlLyhs//vMJhm2c5vtqlByevf+tVbuXVBbcjrlmMD3jm+W4/fJ3ksf7jHcazy6Ehh/cIuMP6glc2iwRWbFyajpAqZC0dLzTqOG+jMX8ZACcZg+PFJzfrZ1W7CsHT+evlkWLsvegyALnDhMn4UoFFcGDtMXxysLZ3OYPgtRKK4MHKYvjlfJZ+utnTCnE8LoPUy3doK0zpw5Uy6//HIZPnx4pzTmzp0rTzzxROSK/JJ/SEIJUEYpowlVtUSyoYwmgtlqJpRRqzgTSYwymghmq5lQRq3ijE4MK+BvuOEGNc8Tm9vvsMMO6qKwTe8x/xPzORsbGzsS/+yzz+Smm26SIUOGyKWXXio1NVuH1zZs2CBTpkxRi5muvvpqGTBgQHSBMn4GZZQymvEqWlTxKKNF4crEyZTRTIShqEJQRovClYmTKaMphMH7OdCDDz5Ympqa5M0331QLkryfA9XiigVL2Ny+b9++qrSY+jpnzhx5+umnpV+/furzoThnwYIF8s0333A1fQoxTSNLDtOnQb20PCmjpfFL42rKaBrUS8uTMloavzSupoymQB0yiS8tYfN79IhWVVVJ//795YwzzpC99tqrY0umdevWqZ5OiCa+yoQ9RfWhv2ePBVF6ARJkFUP/I0eOLIttnfBb2TPKntEUblFnWVJGnaF1ljBl1BlaZwlTRp2hdZYwZdQZWiZsgwBllDJqox5lJQ3KaFYiYV4Oyqg5q6ycSRnNSiTMy0EZNWfFM1MgQBmljKZQ7ZxlSRl1htZZwpRRZ2idJUwZdYbWWcKUUWdombANApRRyqiNepSVNCijWYmEeTkoo+assnImZTQrkTAvB2XUnBXPTIEAZZQymkK1c5YlZdQZWmcJU0adoXWWMGXUGVpnCVNGnaFlwjYIUEYpozbqUVbSoIxmJRLm5aCMmrPKypmU0axEwrwclFFzVjwzBQKUUcpoCtXOWZaUUWdonSVMGXWG1lnClFFnaJ0lTBl1hpYJ2yBAGaWM2qhHWUmDMpqVSJiXgzJqziorZ1JGsxIJ83JQRs1Z8cwUCFBGKaMpVDtnWVJGnaF1ljBl1BlaZwlTRp2hdZYwZdQZWiZsgwBllDJqox5lJQ3KaFYiYV4Oyqg5q6ycSRnNSiTMy0EZNWfFM1MgQBmljKZQ7ZxlSRl1htZZwpRRZ2idJUwZdYbWWcKUUWdombANApRRyqiNepSVNCijWYmEeTkoo+assnImZTQrkTAvB2XUnBXPTIEAZZQymkK1c5YlZdQZWmcJU0adoXWWMGXUGVpnCVNGnaFlwjYIUEYpozbqUVbSoIxmJRLm5aCMmrPKypmU0axEwrwclFFzVjwzBQKUUcpoCtXOWZaUUWdonSVMGXWG1lnClFFnaJ0lTBl1hpYJ2yBAGaWM2qhHWUmDMpqVSJiXgzJqziorZ1JGsxIJ83JQRs1Z8cwUCFBGKaMpVDtnWVJGnaF1ljBl1BlaZwlTRp2hdZYwZdQZWiZsgwBllDJqox5lJQ3KaFYiYV4Oyqg5q6ycSRnNSiTMy0EZNWfFM1MgQBmljKZQ7ZxlSRl1htZZwpRRZ2idJUwZdYbWWcKUUWdombANApRRyqiNepSVNCijWYmEeTkoo+assnImZTQrkTAvB2XUnBXPTIEAZZQymkK1c5YlZdQZWmcJU0adoXWWMGXUGVpnCVNGnaFlwjYIUEYpozbqUVbSoIxmJRLm5aCMmrPKypmU0axEwrwclFFzVjwzBQKUUcpoCtXOWZaUUWdonSVMGXWG1lnClFFnaJ0lTBl1hpYJ2yBAGaWM2qhHWUmDMpqVSJiXgzJqziorZ1JGsxIJ83JQRs1Z8cwUCFBGKaMpVDtnWVJGnaF1ljBl1BlaZwlTRp2hdZYwZdQZWiZsgwBllDJqox5lJQ3KaFYiYV4Oyqg5q6ycSRnNSiTMy0EZNWfFM1MgQBmljKZQ7ZxlSRl1htZZwpRRZ2idJUwZdYbWWcKUUWdombANApRRyqiNepSVNCijWYmEeTkoo+assnImZTQrkTAvB2XUnBXPTIEAZZQymkK1c5YlZdQZWmcJU0adoXWWMGXUGVpnCVNGnaFlwjYIUEYpozbqUVbSoIxmJRLm5aCMmrPKypmU0axEwrwclFFzVjwzBQKUUcpoCtXOWZaUUWdonSVMGXWG1lnClFFnaJ0lTBl1hpYJ2yBAGaWM2qhHWUmDMpqVSJiXgzJqziorZ1JGsxIJ83JQRs1Z8cwUCFBGKaMpVDtnWVJGnaF1ljBl1BlaZwlTRp2hdZYwZdQZWiZsgwBllDJqox5lJQ3KaFYiYV4Oyqg5q6ycSRnNSiTMy0EZNWfFM1MgQBmljKZQ7ZxlSRl1htZZwpRRZ2idJUwZdYbWWcKUUWdombANApRRyqiNepSVNCijWYmEeTkoo+assnImZTQrkTAvB2XUnBXPTIEAZZQymkK1c5YlZdQZWmcJU0adoXWWMGXUGVpnCVNGnaFlwjYIUEYpozbqUVbSoIxmJRLm5aCMmrPKypmU0axEwrwclFFzVjwzBQKUUcpoCtXOWZaUUWdonSVMGXWG1lnClFFnaJ0lTBl1hpYJ2yBAGaWM2qhHWUmDMpqVSJiXgzJqziorZ1JGsxIJ83JQRs1Z8cwUCFBGKaMpVDtnWVJGnaF1ljBl1BlaZwlTRp2hdZYwZdQZWiZsgwBllDJqox5lJQ3KaFYiYV4Oyqg5q6ycSRnNSiTMy0EZNWfFM1MgQBmljKZQ7ZxlSRl1htZZwpRRZ2idJUwZdYbWWcKUUWdombANApRRyqiNepSVNCijWYmEeTkoo+assnImZTQrkTAvB2XUnBXPTIEAZZQymkK1c5YlZdQZWmcJU0adoXWWMGXUGVpnCVNGnaFlwjYIUEYpozbqUVbSoIxmJRLm5aCMmrPKypmU0axEwrwclFFzVjwzBQKUUcpoCtXOWZaUUWdonSVMGXWG1lnClFFnaJ0lTBl1hpYJ2yBAGaWM2qhHWUmDMpqVSJiXgzJqziorZ1JGsxIJ83JQRs1Z8cwUCFBGKaMpVDtnWVJGnaF1ljBl1BlaZwlTRp2hdZYwZdQZWiZsgwBllDJqox5lJQ3KaFYiYV4Oyqg5q6ycSRnNSiTMy0EZNWfFM1MgQBmljKZQ7ZxlSRl1htZZwpRRZ2idJUwZdYbWWcKUUWdombANApRRyqiNepSVNCijWYmEeTkoo+assnImZTQrkTAvB2XUnBXPTIEAZZQymkK1c5YlZdQZWmcJU0adoXWWMGXUGVpnCVNGnaFlwjYIUEYpozbqUVbSoIxmJRLm5aCMmrPKypmU0axEwrwclFFzVjwzBQKUUcpoCtXOWZaUUWdonSVMGXWG1lnClFFnaJ0lTBl1hpYJ2yBAGaWM2qhHWUmDMpqVSJiXgzJqziorZ1JGsxIJ83JQRs1Z8cwUCFBGKaMpVDtnWVJGnaF1ljBl1BlaZwlTRp2hdZYwZdQZWiZsgwBllDJqox5lJQ3KaFYiYV4Oyqg5q6ycSRnNSiTMy0EZNWfFM1MgQBmljKZQ7ZxlSRl1htZZwpRRZ2idJUwZdYbWWcKUUWdombANApRRyqiNepSVNCijWYmEeTkoo+assnImZTQrkTAvB2XUnBXPTIEAZZQymkK1c5YlZdQZWmcJU0adoXWWMGXUGVpnCVNGLaFdvXq1zJo1SxYtWiTNzc3SrVs3GTlypIwbN04aGxsjc2lra5M33nhDZs+eLV999ZU6v3fv3nLUUUep/9XU1HRKA/lMmzYtMF1cN2nSJOnVq1dkvlk/gTJKGc16HS2mfJTRYmhl41zKaDbiUEwpKKPF0MrGuZRRC3FYs2aN3HzzzUoi9957bxk8eLC8//77snTpUvXPEyZMUHIadrS2tsqDDz4or776qvTp00f2339/deqbb74pSPuggw6SCy64oJOQ4tz77rtPhg4d2kU6u3fvLieddFLBPC387ESSoIxSRhOpaAllQhlNCLTFbCijFmEmlBRlNCHQFrOhjFqA+fjjj8tzzz0n559/vhx66KEqxfb2dtXLif9deOGFSijDjiVLlsgtt9wiu+++u1x22WUdPakbNmyQKVOmKMmdOHGiDBo0qCMJpDtv3rwu/93Cz8lUEpRRymimKmSJhaGMlggwhcspoylALzFLymiJAFO4nDJaIvSmpiaZOnWqYJj+uuuuU0Pr+vj888/lxhtvlD322EMuvfRSqaqqCswNYvn000+rc0aMGNHpnKeeekoJLSTV+7cZM2bI4sWL5dprr5Udd9yxxF+R3cspo5TR7NbO4ktGGS2eWdpXUEbTjkDx+VNGi2eW9hWU0RIj8M0338j111+vJPSKK67oND90/fr1MnnyZMGwuf9v3mwxnL927VrZc8891bneAzKKXldcjyF5HOh1nT59uixfvrxs5oaGhYEyShkt8RbN1OWU0UyFw6gwlFEjTJk6iTKaqXAYFYYyaoQp/KRCMrp582bVa7px40bVg9mzZ8+ictPD9OhRveqqqzrmgOp0MZ8UEvzJJ59IS0uLmjt66qmnyujRo6W6urqovLJ6MmWUMprVuhmnXJTRONTSvYYymi7/OLlTRuNQS/caymiJ/E1kFNJY7Op2LGrCAqWFCxfKxRdf3GmIXve4rly5UgkoFkmhZxU9pbju5JNPljFjxoROCyjxJyd6OWWUMppohXOcGWXUMWAHyVNGHUB1nCRl1DFgB8lTRkuE6kJGMQw/Z84cNVf02GOPldNOO62TWGIbKPSGQkr33Xffjl7QFStWyK233qq2lrrmmmtk4MCBRr/us88+MzovjZN+dN928uX68ujltc1v2ne+sZ2klfT+9cke8u7ntVbSKrdEfnfBOtmxZ1vmftZN87vJ84vrM1euLBToZ2M3yH4DW7JQlE5leOCNRnnwjYbMlSsLBbr66E1yzJ5NWShKpzLgHsO9xqMrgXNHbZHzRm3OHBqMPvunT5ZayKp2WJ7lw0RGixmmRxFffvlleeSRR9Q+pf4tnaKKD4HFPFP/gqdC12HOalaPnz68g3y5ofMeq1kta9LluuXbq5LO0ii/f5vdW95bWWd0bqWd9Nuzv5Yde7Rm7mdP/ct28sJH0fshZ67gCRTof45ZI/sMaE4gp+KyeHhRd3lkUY/iLqqQs684fJ0ctUf2xAb3GO41Hl0JnDVig5w9YmPm0PTv3z//Mmq6gMlLHxvf33PPPTJs2DAZP368NDQU9+arN8M/5ZRT1F6jeT84TB8ewTk/y+aD6MfTN8vCZdkTrizcCxymz0IUiisDh+mL45WFszlMn4UoFFcGDtMXx6vL2XprJ+wFinmhcbZ20om+9dZbSkR33XVX1bMZtlH+/PnzZebMmXL55ZfL8OHDO5Vp7ty58sQTTxTVM1oiAqeXU0Ypo04rWMKJU0YTBm4hO8qoBYgJJ0EZTRi4hewooxYg6n1CvQuHCm16j9Xw+LxnXd22ocyPP/5YzffEPM+oLzZhjudNN90kQ4YMUXuT6k+F6tX3WMx09dVXy4ABAyz8unSToIxSRtOtgXZzp4za5ZlEapTRJCjbzYMyapdnEqlRRi1Q9n4OFAuKsMk9NqTHJ0H9nwNdtmyZ+qoSNqrX2zVhFTy+wASpPOGEE6RHj67Dr/X19epToxBYvcAJG+X369dPRo0aJVjUtGDBAsEcVq6mtxDUHCTBYfocBMlXRMpo/mJGGc1fzCij+YsZZdRSzNAbic+CYs4mVrNjiB0LkMaNG9dpI3x8lQkyil5L/elPPc+zUFEw/O/dHgryifml6JXFFAEcffv2FcwVRb5hX3uy9HMTS4Y9o+wZTayyJZARZTQByJazoIxaBppAcpTRBCBbzoIyahkok7NLgDJKGbVbo9JNjTKaLv84uVNG41BL9xrKaLr84+ROGY1DjdckRoAyShlNrLIlkBFlNAHIlrOgjFoGmkBylNEEIFvOgjJqGSiTs0uAMkoZtVuj0k2NMpou/zi5U0bjUEv3Gspouvzj5E4ZjUON1yRGgDJKGU2ssiWQEWU0AciWs6CMWgaaQHKU0QQgW86CMmoZKJOzS4AyShm1W6PSTY0ymi7/OLlTRuNQS/caymi6/OPkThmNQ43XJEaAMkoZTayyJZARZTQByJazoIxaBppAcpTRBCBbzoIyahkok7NLgDJKGbVbo9JNjTKaLv84uVNG41BL9xrKaLr84+ROGY1DjdckRoAyShlNrLIlkBFlNAHIlrOgjFoGmkBylNEEIFvOgjJqGSiTs0uAMkoZtVuj0k2NMpou/zi5U0bjUEv3Gspouvzj5E4ZjUON1yRGgDJKGU2ssiWQEWU0AciWs6CMWgaaQHKU0QQgW86CMmoZKJOzS4AyShm1W6PSTY0ymi7/OLlTRuNQS/caymi6/OPkThmNQ43XJEaAMkoZTayyJZARZTQByJazoIxaBppAcpTRBCBbzoIyahkok7NLgDJKGbVbo9JNjTKaLv84uVNG41BL9xrKaLr84+ROGY1DjdckRoAyShlNrLIlkBFlNAHIlrOgjFoGmkBylNEEIFvOgjJqGSiTs0uAMkoZtVuj0k2NMpou/zi5U0bjUEv3Gspouvzj5E4ZjUON1yRGgDJKGU2ssiWQEWU0AciWs6CMWgaaQHKU0QQgW86CMmoZKJOzS4AyShm1W6PSTY0ymi7/OLlTRuNQS/caymi6/OPkThmNQ43XJEaAMkoZTayyJZARZTQByJazoIxaBppAcpTRBCBbzoIyahkok7NLgDJKGbVbo9JNjTKaLv84uVNG41BL9xrKaLr84+ROGY1DjdckRoAyShlNrLIlkBFlNAHIlrOgjFoGmkBylNEEIFvOgjJqGSiTs0uAMkoZtVuj0k2NMpou/zi5U0bjUEv3Gspouvzj5E4ZjUON1yRGgDJKGU2ssiWQEWU0AciWs6CMWgaaQHKU0QQgW86CMmoZKJOzS4AyShm1W6PSTY0ymi7/OLlTRuNQS/caymi6/OPkThmNQ43XJEaAMkoZTayyJZARZTQByJazoIxaBppAcpTRBCBbzoIyahkok7NLgDJKGbVbo9JNjTKaLv84uVNG41BL9xrKaLr84+ROGY1DjdckRoAyShlNrLIlkBFlNAHIlrOgjFoGmkBylNEEIFvOgjJqGSiTs0uAMkoZtVuj0k2NMpou/zi5U0bjUEv3Gspouvzj5E4ZjUON1yRGgDJKGU2ssiWQEWU0AciWs6CMWgaaQHKU0QQgW86CMmoZKJOzS4AyShm1W6PSTY0ymi7/OLlTRuNQS/caymi6/OPkThmNQ43XJEaAMkoZTayyJZARZTQByJazoIxaBppAcpTRBCBbzoIyahkok7NLgDJKGbVbo9JNjTKaLv84uVNG41BL9xrKaLr84+ROGY1DjdckRoAyShlNrLIlkBFlNAHIlrOgjFoGmkBylNEEIFvOgjJqGSiTs0uAMkoZtVuj0k2NMpou/zi5U0bjUEv3Gspouvzj5E4ZjUON1yRGgDJKGU2ssiWQEWU0AciWs6CMWgaaQHKU0QQgW86CMmoZKJOzS4AyShm1W6PSTY0ymi7/OLlTRuNQS/caymi6/OPkThmNQ43XJEaAMkoZTayyJZARZTQByJazoIxaBppAcpTRBCBbzoIyahkok7NLgDJKGbVbo9JNjTKaLv84uVNG41BL9xrKaLr84+ROGY1DjdckRoAyShlNrLIlkBFlNAHIlrOgjFoGmkBylNEEIFvOgjJqGSiTs0uAMkoZtVuj0k2NMpou/ziilSWtAAAY70lEQVS5U0bjUEv3Gspouvzj5E4ZjUON1yRGgDJKGU2ssiWQEWU0AciWs6CMWgaaQHKU0QQgW86CMmoZKJOzS4AyShm1W6PSTY0ymi7/OLlTRuNQS/caymi6/OPkThmNQ43XJEaAMkoZTayyJZARZTQByJazoIxaBppAcpTRBCBbzoIyahkok7NLgDJKGbVbo9JNjTKaLv84uVNG41BL9xrKaLr84+ROGY1DjdckRoAyShlNrLIlkBFlNAHIlrOgjFoGmkBylNEEIFvOgjJqGSiTs0uAMkoZtVuj0k2NMpou/zi5U0bjUEv3Gspouvzj5E4ZjUON1yRGgDJKGU2ssiWQEWU0AciWs6CMWgaaQHKU0QQgW86CMmoZKJOzS4AyShm1W6PSTY0ymi7/OLlTRuNQS/caymi6/OPkThmNQ43XJEaAMkoZTayyJZARZTQByJazoIxaBppAcpTRBCBbzoIyahkok7NLgDJKGbVbo9JNjTKaLv84uVNG41BL9xrKaLr84+ROGY1DjdckRoAyShlNrLIlkBFlNAHIlrOgjFoGmkBylNEEIFvOgjJqGSiTs0uAMkoZtVuj0k2NMpou/zi5U0bjUEv3Gspouvzj5E4ZjUON1yRGgDJKGU2ssiWQEWU0AciWs6CMWgaaQHKU0QQgW86CMmoZKJOzS4AyShm1W6PSTY0ymi7/OLlTRuNQS/caymi6/OPkThmNQ43XJEaAMkoZTayyJZARZTQByJazoIxaBppAcpTRBCBbzoIyahkok7NLgDJKGbVbo9JNjTKaLv84uVNG41BL9xrKaLr84+ROGY1DjdckRoAyShlNrLIlkBFlNAHIlrOgjFoGmkBylNEEIFvOgjJqGSiTs0uAMkoZtVuj0k2NMpou/zi5U0bjUEv3Gspouvzj5E4ZjUON1yRGgDJKGU2ssiWQEWU0AciWs6CMWgaaQHKU0QQgW86CMmoZKJOzS4AyShm1W6PSTY0ymi7/OLlTRuNQS/caymi6/OPkThmNQy0D12zevFmeeuopee2112Tjxo1SV1cn++yzj5x55pnSp0+fDJTQThEoo5RROzUpG6lQRrMRh2JKQRkthlY2zqWMZiMOxZSCMloMrYycCxG9/fbb5aOPPpLddttNhg8fLsuWLZP33ntPevXqJVdddZXssMMOGSltacWgjFJGS6tB2bqaMpqteJiUhjJqQilb51BGsxUPk9JQRk0oZeycv/71r3LPPffIscceK+PGjZOqqipVQvSS3nvvvXLMMceo/14OB2WUMloO9Vj/Bspo/qJJGc1fzCij+YsZZTR/MZMZM2bIO++8IxMnTpRBgwZ1/IL169fL5MmTpbGxUf0N/5/3gzJKGc17HfaWnzKav2hSRvMXM8po/mJGGc1ZzDBEP3XqVFmzZo1MmjRJDcvro7m5WW677TZZtWpVl7/l7Gd2FJcyShnNa90NKjdlNH/RpIzmL2aU0fzFjDKas5gVklH8lDvvvFMWL14s11xzjQwcODBnv65rcSmjlNHcV2LPD6CM5i+alNH8xYwymr+YUUZzFjMTGcVCJv8Qfs5+Zkdxx/zrhrwW3Xm55/ysh/M84mTw4+mbZeGy1jiXlv01lNH8hZgymr+YUUbzFzPKaM5i5kJGH3300cxSmLV8v8yWLe2Cnbrbu2kXITB/xiw8LEcMWCLb12/OXNwYs/CQDO+zQnbtuSZzMXvpi8Gytqlb5sqVhQLt1nO1DOvzeRaK0qkM76weKMvXl8/WizYBb1+/SY4YsNRmklbS2nvvvQX/s3lUtbe3t9tMMI20TGS02GH6n/zkJ7Ju3bo0fg7zJAESIAESIAESIIFMEvj7v/97ymhQZCptAVMmaycLRQIkQAIkQAIkQAIxCJRFzyh+t97a6corr5Tdd9+9A0U5bu0UI868hARIgARIgARIgAQySaBsZHTRokUyffp0GT16tFxwwQVSU1OjgJfjpveZrEksFAmQAAmQAAmQAAnEIFA2Mur9HCh6Rvfff39Zvny52gh/++23L6vPgcaIMy8hARIgARIgARIggUwSKBsZBd0tW7bIU089Jfg06MaNG6Wurk722WcfOfPMM6VPH67Wy2QNZKFIgARIgARIgAQqmkBZyWhFR5I/ngRIgARIgARIgARySIAymsOgscgkQAIkQAIkQAIkUC4EKKPlEkn+DhIgARIgARIgARLIIQHKaA6DxiKTAAmQAAmQAAmQQLkQoIyWSyT5O0iABEiABEiABEgghwQoozkMWtJFbm5ultmzZ8vLL7+sdinYc8895Tvf+Y7U19cbFQVbbN1yyy0yaNAgueyyy9QuBzyyQ4DxyU4sWBISIAESqEQClNEcRh1iiC2sIHYjRoxw/gsef/xxefbZZ6V3794yZMgQGTx4sBxxxBHG+X7++ecyZcoU9S3b888/v+ODBP4EPv74Y7n11lulW7ducvXVV3fZjgtSfPvtt8sHH3yg0jn00EONy1BpJ37zzTdy/fXXq5hdccUV0tjYGIrAND6VxlD/Xs1yzZo1qs6h7lVVVYXimDdvnjz66KOK+cSJE9VLGI90COi20p872pihQ4fKySefLDvttJPTwun6g72wcS+i/fQfxdyvYYVN+rngFJph4kuWLFEdHTvvvHPBdu7VV1+Ve++9t8v9iy80ghs+mrNu3Tp1X6PNPPLII9X/wjpOVq1aJU8//bS89957smnTJqmurpYdd9xRTjzxRBk1apT6dx7FEaCMFscrE2cn2eigAZ06daqsXr1arr32Wunbt68zBu3t7aphwE1++OGHy7nnntvpof/KK6/I/fffL3vttZdMmDCBPawFImHj4eYs0DlL2CujvXr1Kngf4MF08803yyeffEIZzUCcdVsJ8YRk6OOrr76SZcuWqRfjiy66yOlLvbf+4IMsEFLIsPewcb8m+VzIQGhVEdBBgQ4MxBKfAkdnif/AObfddpt89NFH6rmx7777qlNwDf77hg0bZMCAAbLLLrtIW1uboFPk66+/lj322EOd74/VG2+8ocS2tbVVvWjimdjS0iIffvihQG4POuigTl+BzAqrrJeDMpr1CAWUL8lGx0YjWQxiPMwhvytWrFBTATAlAAd6pfCQx9+vuuoq570ZxZQ5i+cmHbcsMrBVJs1y7dq1ghem008/XY499tjA5PHFt2nTpqm/oVeFPaO2ohAvnUJtJaTinnvukYEDB6o2xS8d8XLsepVXRvFX9MaedNJJnV60bdyvST4XbLGxkc78+fPlkUcekeOPP17GjRvXJUmM/Nx4441qpE3HGQKK0bovvvhCieOBBx7YEQ9I5pNPPinPPfecHHfccSpNPRKCHlGkBfm8/PLLlbDqAx/dufvuu+Xtt9/myF2MwFJGY0BL+5KgRufOO+9UQwb+hx/e/nDT4UtUl1xySUfRccO98MIL8vzzzwsaQjw4MeSPGw+fT8URNMTlH3rEzYyGAMMlSBNviaeccoqMHDmy4wYOK0MYx8WLF6s3Vj300tDQIA8++KCas3rqqaeqoRB9YHgFD3/kiQZeH7pHFxI7adIkQY9WJR3FPNyKjU8lccRv1SzxMEPPR48ePQKHBFH/cR+iBwb3AR5c/vtRD+/hgYUeGwgQ7hXcd96pFPp+xujAiy++qHpxxo4dKyeccILCDzHG9BnUf6TTvXt31SOD+wD3iz4gz+ixeeKJJ+TTTz9VMh10j+J8/A1TYDDFYOXKlQXPzUsdKCRouo1AGwZJ2XXXXTt+FpiBL5jhQK8ZYoQeVi9bE166/mDoFnUE0uIfri90v/q/LOiPtW4D/TFJahpX2nUBvdyTJ0+W7bbbLvClQk+b8T4j8JVGvIgccsghgdNucH9BOiGhGBHs2bOn+pl6ytoZZ5wR+EL62WefyU033aTqCzpTuD7CvHZQRs1ZZebMUmUUDeJ9990nr7/+uprHiTlMS5culffff189qNAwY0gLb5R4sGJ+KhpAvHnigYneSvy7nuOJhUwHHHCA4vPmm2+qh7dXGouVHTwUcdOjEcGnXPGQQG8pbnAMm3gf2pTR4GpJGbV3u2qWGGKFkEIOg4YE9YNI95bgpcoro/p+QclGjx6tevchpX/729/U8KK3bkNG33rrrY65ZxBg9MYeffTRaggRowSYOqPvX6SB9HU6upcPL5sQUdwzei6bvkfRQzdmzJiOl0bdU4gHb6H72R5Z9ykVklG0M9OnT1cC7o2T5rDDDjsoDngBAbOmpia5+OKLO4b0TXl578WDDz5YHnroITW86x0CDrtfMRKEefJYZDhs2DD1go46g3/Xw8iQanQGoL6gPUQd2W233VRd8E5NcE87nRz0SyA6YyD53hcGPYyPexPrEMAPx4wZM2ThwoWdhu29pUfdAFPEXj/vEH88h/Dycs0116gedf+BsuC+R88p7k3KqHmdoIyas8rMmaXKKOZeokE877zzVG+KHoJ47bXX1FyYY445pmO4I6yR1MMcmHOFBgByikMPs6NHUs8xLVZGkQ4mk+PNFI0BHqxI97vf/a5ACLwHZZQy6vrG9N4D6J284447ZP/99+/So4IXKMgfeqTwoucfqcAIAqQRw4JaWPHQmzlzprz00kudHoyQUTwsIa1YMKUfanjY4R6FHF144YVKMHHo+dZoG/DfcV9jqgukFXKJe1SLiRYczGvVUq0ftOgRxX3bv39/lS56nZBGbW1tpx4i18xtpV9IRnXvF8ThuuuuU3z0MCziM378+A7umgPaObyso92DmJjw8tYf9Jah5xk9c96XgaB2Vr+UY0QI4qolKyjW4FWpw/T47Xp6DGQf94s+9LMH8cR9ibjpug5BLWYaDerLn/70JzWvtBJH22zdk2HpUEZdE3aQfikyqidzY4smNKpaIlFM3SD269evY4ghTEbxUMUbO4QWQx3eA+WbM2dOx8M1jowiPeSBBz8eFkHzrHAOZZQy6uAW65Sk9x7AA+2uu+5S0uJd0KfFBkPkuK8eeOCBwGkzQWXVddg7rKqH6SGL3hcwvOTdcMMNagQDL2fenhf02Pz5z39W0nLWWWd1LAbUcurN2//w1kPW+K1azLTkoq3AAxi9s3lbJRzUVkLmvvzySzW9CC8M3rYF8w/Rk+zvYQMLxAS9XugVg7hCRk14+dtQsIbg44Vev2AHtbN4EcfwM1Zpa5HySxameGj5qmQZ1azAxz+sjrmf3nvAuygXUqlf0vxze5GWd1qa/jumsUFi9Qidfr4hXX0gTQprcS0zZbQ4Xpk4uxQZDbrh/D8Kw/Z6O6AwGQ3bMsWbln64+mU0aI6Tf84n0tE9tegNClpdTxkNr44cprd3q/pZYpgU8828C5n0HDT938LmcEMY8aKmt4QJul+0+BSaA+6VkLBfijJg6o1/PqT3xRND0bjXMdXmmWeekVmzZinpPOyww9QQNXpI0ZuU16NQOwWxxvY9iJn+jbpHOuz3euXElFfQvYg2EC81ergevXX+rdiCJMdfLtQDvRagkmUUXLwjE5jSoHe2gPR7X7DCZBTngyFevnBgihr+m+49DZNR9JpDeNHRo4fpMZJAGS2u1aCMFscrE2fbkFFM9sbcoqADw3oY1kADXUhG0RhjHil6UoMOPWfJL6Po3cF8HO+B+XPeOTh6WAznYJgeD3GsXtTbcuhr2TMaXCUpo/ZuVT9LiAOmkOheUDx4sL2Mt7c0SEa9c6yPOuooNVcbPSgYAcCWZUE9o2ELEjF/1Ltgz/9roxbwhQ0LY+HOY489JhjCRA8i5AsjH/6FUfbouk0paGsnyAnmiULkMBTvlW3EDX8DW0i5/8C5eg6hXhwWxSuINaQFMdfD9RhexhCwd19g3W6ip1vP4fWXB3OY9b6llS6jes9RTF1BbzHWQWAPUv3vejqaHh3EvNtCw/T+e1j3vuL+DxPNqPvObW3Pd+qU0YzGD29kuGnQIPp7JmzIqMlm6N4eFP/5xTR8xQ7T6wVW6BlFo4LJ+BjWwop4NB7ehwRllDLq+hYOkglvLwzuDayg9c4j9T/I9ANQL37wvsAVGqYPk9FSe0bxQoieOMhM0EcRUF48rOfOnat6V/O6t29QO6U/noGeL/8LbliPdlQdK8Qr7MVQb1cHOcauCZDaIBn174QSVpZi2uSo35PHv+vFSujIQE8oplxgLnbQlAu8CGDtxKWXXhq6x2zYPVxIYimj8WsOZTQ+O6dXFlrth79hgQQa0uHDh6tymG7thCEIvRLXu7ow7MeENaRhX7QISqdYGdVDWHq1KHqe9Gb4/n3fKKOUUac3omcutVcUvCvnMdT9l7/8pdMKe//9qBc/YL6ZX/70vWTSM1pozijuVcgjNvDGF9L0PWMyZxTlg5xBkrFrhT7wYoi54ejVDRrud82+1PTDBA29ZpjzidEYbzywuAi7eIRt3aPLUwyvQqMUuq1DvUDb7C0P5rVizih64DFPVW+5RxkNrxUQUCwIPPvss9WuF5h+ErSHrJ4zjZE2CGnQVJSgZ6reJsr/HNIloozGv2Mpo/HZOb1Sz0FDD8i3vvWtjptFf7pR73+mv4iEhxAm3nsbUQwjYX4avmiEYR7/3CIMX3hXjOLNEm/nmG+DbSkK9YxiWxn0BuGt3rvSE9fgoYZtTzAXCw1pMTLq7S3A4g30iuLQq/cxFOrdDB8rgiHXeIB6F3R4h0Qrce4Oh+nt3Z5hw6x4WL377rtqUQ8WGXnrn/9Bph9SWH2N3k69pyXqM6QIvTkmMlpoNT3udcgX7mnvanqMKOBe0nslBq2m1xuDY7GM9wtBurcJK/PDtrOxR9p+SmEyirZR713s/bSwbquwsBMc9K4COB8dAIgT9jnWq+5NeBW6F/Vw/YIFC9SP987X17HGCBG24MJCK72ADOKqN3rX05v0b/32t7/dscuCfaLZTlHvOYqhdPwP3IKms3g/LY2/4zzv4jw8h/QCNe9LmN7lBdur+TfLBxn0muLlDR0o3/ve9yJfILJNM9nSUUaT5W2cm35gQOzQIELK8EDDnC5sguzfI1Bv44K/YUgN8yyxYTOGBdGQeie6I21sFI+VoUgbUoq0sV0M5sV4b7JCDan+LBp+FAQWZUSaGNbDwxmSikbdVEa9DXPQ6nndiwDx1A9Mb6OC/NGzg98ATliFX6mrGnXcwABz3ILe/LF4Aj1opvExrrxldmLYPaB7V7DS3N/7GNSrontt8IKGeYD6E4J4sUQ99i7iKzRcrPcZRbkwhIu52SgLevv0Fjb+fUb13qHoKYL44FpvG+J9cYW8Yg4j0sC2QhBovWVO3hYzFRq61kKJHQkwSoQpC+CAF3vsrYz5sniJxws/2h6IBr7UA3mFbOgX/SheUS+G+gUc5fHKKG4jxBpShL+hfcOHSSBcaKtxeL8CpHc4wXoA1Als0efdyL/MbsvAn6P3HMWeq3j2FBr9A3eII56TGN3AMwtCqp8fuK9xT+JDE3q+KTJFBwh2eUFc9WdE8d+9n5jFC6Hedq0SuNv4jZRRGxQdpQFBRKOI/QbxRoYbBSJ22mmnqYeZ9wZBETDx/uGHH1YNFx4aaJCwwAj7EuJG836BCQ8/DGPgAYmbCo0r0sZWTVhMpI+ohhQSjKEtTB7HwxUNIVaoYoGF3nbGVHbwQMUm1GgY0AuDtLwHGhp8bg0S7JVVDJmhlwOrj71fgcKqZ/SQVnLPKBrcsEO/oJjGx1E1z3yyYfeAXq2LF0D/MGqQTOreNYxg/P/t3cFq60AQRNH//+twFwIjAn4FvXnkGLJKp2OOJU1JHo3q2WDZXeuFjOoLGi2q3n79be7i+wlMBaJuSGzf+1zu6bcnMHXC1nqpTfH5PIY0+LZvdWNiXxH3t53MdbNVP/9bEG3D+jaP8vn959euv5nl0DGndV+fK2j/6vXtGNr7fE60C4/vaRzPONAV0q6I9vl2EtIDQQrQz6tjX3OZmyfZeyuodpHgr72ek8SM3ktivS0aB3NtfeC2+dw6CWt8bQxr3HyPs/XoM2nsbIpNx9i2mcar/mfbUiHVaxMQRjcv1QQIECBAgAABAocCwughplYECBAgQIAAAQKbgDC6eakmQIAAAQIECBA4FBBGDzG1IkCAAAECBAgQ2ASE0c1LNQECBAgQIECAwKGAMHqIqRUBAgQIECBAgMAmIIxuXqoJECBAgAABAgQOBYTRQ0ytCBAgQIAAAQIENgFhdPNSTYAAAQIECBAgcCggjB5iakWAAAECBAgQILAJCKObl2oCBAgQIECAAIFDAWH0EFMrAgQIECBAgACBTUAY3bxUEyBAgAABAgQIHAoIo4eYWhEgQIAAAQIECGwCwujmpZoAAQIECBAgQOBQQBg9xNSKAAECBAgQIEBgExBGNy/VBAgQIECAAAEChwLC6CGmVgQIECBAgAABApuAMLp5qSZAgAABAgQIEDgUEEYPMbUiQIAAAQIECBDYBITRzUs1AQIECBAgQIDAoYAweoipFQECBAgQIECAwCYgjG5eqgkQIECAAAECBA4FhNFDTK0IECBAgAABAgQ2AWF081JNgAABAgQIECBwKPADT0Qa+lQrJ78AAAAASUVORK5CYII="/>
          <p:cNvSpPr>
            <a:spLocks noChangeAspect="1" noChangeArrowheads="1"/>
          </p:cNvSpPr>
          <p:nvPr/>
        </p:nvSpPr>
        <p:spPr bwMode="auto">
          <a:xfrm>
            <a:off x="1527175" y="1227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" name="AutoShape 14" descr="data:image/png;base64,iVBORw0KGgoAAAANSUhEUgAAAqMAAAGhCAYAAABVv73+AAAgAElEQVR4Xuy9CbgV1Znv/Z75MCggMjghiCOIIM7zgAPiPGA0DiSKU0hyO+l8N33TSfftDP3d9NfdSSfXiIo4gBHnAScURBE1KlERh6goCCoKKsjMGb/nv+h1qFOnatfatdeqYe9/PU+eqKdqrbV/76pVv1pTVbW3t7cLDxIgARIgARIgARIgARJIgUAVZTQF6sySBEiABEiABEiABEhAEaCMsiKQAAmQAAmQAAmQAAmkRoAymhp6ZkwCJEACJEACJEACJEAZZR0gARIgARIgARIgARJIjQBlNDX0zJgESIAESIAESIAESIAyyjpAAiRAAiRAAiRAAiSQGgHKaGromTEJkAAJkAAJkAAJkABllHWABEiABEiABEiABEggNQKU0dTQM2MSIAESIAESIAESIAHKKOsACZAACZAACZAACZBAagQoo6mhZ8YkQAIkQAIkQAIkQAKUUdYBEiABEiABEiABEiCB1AhQRlNDz4xJgARIgARIgARIgAQoo6wDJEACJEACJEACJEACqRGgjKaGnhmTAAmQAAmQAAmQAAlQRlkHSIAESIAESIAESIAEUiNAGU0NPTMmARIgARIgARIgARKgjLIOkAAJkAAJkAAJkAAJpEaAMpoaemZMAiRAAiRAAiRAAiRAGWUdIAESIAESIAESkC1btsjMmTPl4IMPlsGDB5OIYwLLly+XF154Qc466yzp3r2749yynTxlNKPxaW1tlb/+9a/y7LPPyldffaVKecghh8gFF1yQ0RKzWHEItLe3y7vvvitz5syRTz/9VNra2mSfffaRyy67TOrr6+MkyWscETCN1fr162X27NnyxhtvyMaNG6W2tlbFc7/99nNUMiZbLgRQb5566inp3bu3TJo0SXr16pXYT9u0aZPcfvvtsmTJEjnjjDPkmGOOSSzvSs3olVdekQceeEB222031UZsv/32lYpCKKMZDD1E9L777lMy6j1Gjhwpl1xySQZLzCLFIQC5gYQ+/fTTgn/WB3okrrjiCmlsbIyTbGLXLFu2TKZMmSKbN29WDemIESMSyztuRosWLZJp06YpthMnTpRBgwappHDPPfHEE/LOO+/I6aefLsOHD++UhWmsvv76a7n55ps7XiB1InnhE5drJV7nov6nJaP6mfPaa6/JEUccIWeeeabU1NRUYlgT/c3edmXIkCEyYcIE6datW6JlyEpmFSWj33zzjVx//fWyZs2aUP51dXWy0047yfHHHy/Dhg2T6urqxGP1wQcfyK233iotLS3qoYi3VLwhNzc3V2xFTTwICWT4xRdfyE033STr1q1Tb8bnnXeeDBw4UA2VoUGqqqpKoBTxs3DxMI5fGrMrw2T0k08+URKJ3qF9991XLr/8ctWjqQ/TWD300EPy4osvqmtPPfVUOfTQQ1Uc8WBH28KjfAi4qP9pyegzzzwjs2bNkj322EMJkX4RNnlmeiOaRo9u3msUXgSmT5+uXoRPPvlkGTNmTObbfhfMKaMFqOLG/Pa3v5141zmGadAo9enTR6677jo1ZMOj/AhgGPfPf/5zl166rPzSMHHT5XPxMHb928N+E3p30WP64YcfytixY9XLqPcwiRXSQE8xuIwaNUouvvjisn+o4DdPnTpVli5dKpU2cuOi/qcho6tWrZIbb7xRmpqaOo0WoP5TRl23SFvT13UJL7FXXXWV6hCrtKNiZTSo4UTPI27MefPmqflemL+n3xST7Dq/8847ZeHChWoCeR6GayvtprH1e9N48BRT9kqS0SguJrHyPrhPOeUUOemkk6KSzf3fKaN2p6mY1DOblQbDxA8++KD85S9/kdGjR8v48eM7Dc9763SlvWzY5ByVFuJw//33C+aQYjTl/PPPL/sXWT8TymhALfHO48CfL7zwQjnooIOi6pO1v1NGraHMdEJJP3iKhUEZ3UbMJFaU0cqa014OPaNYHDt58mTBojsMz2OKivegjBbbasY/H6MyGGXAdJ6rr75adt555/iJ5fBKymhI0LAKFnPIsMIZc0exAME7oRu9qJjs/dxzz3UsVsBwOla8H3300V0Wn+iGC9lh4QQWOjz55JPq//FGes4553QMdwUVKaiXVJfh+eefly+//FL15KIHF6t2MV8Nw/z+I6ocF110kVqQoofe0MOD34OpA+itxfxGzKPdZZddZNy4cTJ06FCVxYoVK+TRRx9VKzEx1xU3FBa0hJUD14SVH6vJMW9mwIABXcqvRR1v6RgGRQ82REHvONC3b1/VI4Vh0rD5vvh98+fPl1dffVXNH8bLB+bkHnjggXLiiSeGLhwqNuZh7YH+DUF/D5tzhTmLWOz03nvvqXmN+G077rijKm/Qb/XHELF4+OGH5aOPPlLTPr73ve8FTj/xXhdVD/0P41133VXNO4PEgpVJHQD7jz/+WC3i0nUHdbhQHYhqZ5E35m0ixniYYugLDTuG38EuaAFTmEiaxArX6oVcQWUL6iXV8Xz77bc7WGEBA+ru7rvv3qlXpNhY6vr98ssvq9+v6wpWR6Ot8c9djXNP6ReVsFiYLNjyt0Uo12OPPabqgbf+oJ3BKmO0b977Xd+3aJ+OPPLI0Dm5cdpJ/bv8eWL+r77v0NbccsstBRfwFRuLqJcepIf5nWiLddu13Xbbqbb2hBNOKHr1PdrAe++9V7XnGB72by/kWkbB980331SjkZ9//nnHsyPsXvCL8ty5c1V7g+cSYoOYYAHW4YcfHlofgtp/MMQzBfdq0MJRXd/Rdl577bXy1ltvqZ1uIPGnnXaaYq+PuM8Jr3Ngncixxx4b1dSV1d8powXCGdZDuXbtWjXXDw/2oKN///5qeH2HHXbo+LNueFFRIbd4COFGxIGbAMMjM2bMECyk2LBhg2qM8RDt0aOHusnwoIco6u1+0BBhGw7IctCBhh3bQEFUvAthosqB1frehx/EFqIZtOgL5UO50RBArCGh/gON25VXXqkW6HgPTIdA+VeuXBlafqSN8nsPHRO8wYMFGjL/gd8bNhEcfO+4447QRWxobLB4Bby9R5yYh1UtDIthOycsVNJi2bNnTyUNeOiihwKNIw48cPGyEcYX5+CFAA9/74PEG0P8HbKuY1hokQHmjel6iDqIugieqIeIt7ceemUUMqC3MvL/bjwg8KDz3g84BxP38fDFA0XfC95rUYeD6kChFhgNut6exn8e+EJKUQf8q+nDZNQkVqgbYIZY4uGkXwobGhpUEfBQgTDpeGIo7pFHHlH3eFAZ8UDEw03ft8XEEg90yDbur6Bjzz33VHXFO+0ozj31t7/9TW1Jg/qJOqJfQFFPcGAxnr+XzV8er4zutdde6p4IakNQfy699FL1woJFHkEH6rh34Y0+J247iesRHwydotMhqI1BO4/OBJwXJN9xYlFIRqPaLtz/eEZEcde/Bfcf6gqY4iUF1/oPlzKK++Xuu+8OjSnq/3HHHac6NPwr+yGD99xzj3pWBR2Qa9QH/3qLKIZohxFLyLD30DIKxtiBA50CegcU78tmqc8J1De8ROJ++M53vlNRix4powWebEEyqvdi0z1M5557ruy9994qFTTQqEx4IOG/4WbQvRDeBzfOxU1y1FFHKflAD6Z3g+GoYXpvGfBQxVY0aEwgC5999pnaFgqSin+HWHkbJ5Ny+HvHsMIbm/KixwYNGN7K0YOB89BI4KZEwwxxwMMe/33BggWqlwwPl/33319tSaUbFJQfPa/oEQMHPLjAC40Pyo8GCg05HkIYrvD28Hp7qvD70NsDjngI4lq85eNayByu9fau4sGE3m48qJGvjh3yff/999XDFefgt1xzzTUdQhg35oWkCX+L6gXBORA8NLrgiN5CxAE9M5BG9Cbg7RwPQ39988cQ9RB1BHOgIfE4P2p1dzHD9Cgr6snZZ5+t6jLyR+8kRBNlP+yww9Q8KH14p8KgXkC+9IgCevlxH+Eew8PBdEI/6iauQ92DeGKUAj2NqAt4oXr88ccFO1XgMJVRXV6TWJkM0+t4oqzYWBwPWrQBeIhhs3G8XIGH9741jaV3WynEAtOLcD8iL/SA4Z5FXUGvEeq+lt1S7qlS5ox62yKUBfUTPf247/GCi9EYxBJ1BXUV9QjM8PBHTPGChZjixR7X+6dTldJOIu56hTn+GW0oemj79esnq1evVvcuJFULiV9G48YirJ55OeOlDh0NuJeRP9ouvDSh7UL5cL+YLHrFcwpD9OgQQNuN+yVJGdW/Ve88gXqJtgn3P17WIHz4G0bAvNvGYaN49EjjxdNbz8EC2yFihA68/G2iNyZB7T92wsA5QW2OfyQA+aIHFu0IFhvh3208J3RPdSUuXqaMhhiD9+b3vqVg6A8PDfQsfPe731WC5j0WL14st912m3oAeOfgeBveqEVRUTKqy+B/aOlyeG8K9GShcdI9ISbl8P72sF4tTHiHvOHwyxv+GxoGcEJZ0Xh6h4Xx8EDvJB4wePtDb4338JbR30hqNmik8PDx95xiiA8NFWQNOyF4/44HF+QtTHAgLJBVNNKQPt2bFTfmpcooHshY5YqHhb9h1Wl75cb7MPbGEG/zQXU1qnzFyGhQncY9gHihF8M/DKhZo1ctqBcb/x1D33ip8otsWLm9sUeaEFHvqADKgxcdMEtDRr3xxBx0CIW3x0dv8YL7w9vmmMTSuxAl7J5FjyxkHfUBL1t4gOIo5Z6yJaNhPNDLjZd8HH6Jxn9DPcH2aKhP/t69UtpJPZcSLxhoQ771rW91ihV4Q6bQW4vDK6OlxCJMRvHijnZN98JidC3ouYO/oxfZZM9fvZ0ZJB8jeXrKlTddVz2j3p0nghbseO9/784U3jYl6LmDsqO+4PmCOOhnsDcmYe2/V1b9HSheGQ2qq8jXxnNCzxtFu4ARRb9fRLXZef47ZTQket4eKT1/w9vwhq14856D4Tlci8MrWH5J8hehkIx60/ffMN50MPSCIRgcYVIcVg6TB4z39+Chj94K/xEmM+i5xMMjrIfOO3fGP99Os8FQCebe+uf3eN/2vdd60/TGxVtmNFjY7w3l1itHS4l5VMMQ1duGcqA8kHY0TP6hI6SPhw/2pMVLUJjA4MGEB1Sx+5YWI6NhdQkNNHo5/FMD9G9HTw7EKOjLI/qcsPlsfr7oEUFvMeb/Yl4XpMy0Tkb1akbFCvlEpaHjiRfDsAUK+hz0/OE3oBfcWwfDYolesRtuuEH12oXNN/Oe433Ji3tP4TebtBVh94HJAiDNHfd52MM5qL0stZ3UPVRoo8LuvbDylxKLsHoGwYKY67bALyloB9BDipdw3VMX1f7oTgFMJ/F+ACIJGfW202HPD2wXhvoMecTLLgQNvabozcVIQlhvrld09TPAGxNs24Ze7qAD7QfaEYy0eV/YvG1hUD209ZzAsxEdEJBxk3nXUTHO098po75ooRJgeFEPf3qHPbwVpZBQ6sbRu/DJpOHVRSkko94yhN2MSCfsZjcph8kDxvvgDbtpomQm7Ebx5h8mo2HbXoVdq3sB8HcMgfq/sKPLgl5lNOh4CEEaSol5VEMQJTh6/lCUjGnhg4ThE4IQP5MYRpUvKn4mdck78V9/3hAPToweYMi8kCjrayGqWszCyuxNM2jBob4u7DdFiWRUrExkVMcz7EXK+9KKHiDdW2USyyhZ8Yuj94UsaiSm0P1oUrZSZDSo/vjTCyp/qe2kyb0XVv9LiUVYPfP21EJEMb8z6GUr6p72/t2EbTH7jBaz9ZO3hxM99XiWYX1C1EdmtEDj5QQjfv65/fh96FRA5wN6fCHaOFfHBOmH9QLj2rD2PqottPWc8PL2js4VE9e8nluxMmoSMP9iFt2FHrTwICg9rzCZPLhNZNS0Gx9ChXmZmHfnbSRMymHygLEho0gDi3PQwOCfgxYv2JJR7wMirBcgKIalxDyqjhUSHO/igqiezaAeDpMYRpUvqgE2qUtBDzxvL3VUGfB3/5B60DXe31toWD8tGfXG0+Q34xz9kmcSS92TZ5q2t00oRxkttZ3UTAotJAmr/6XEolCb4B2twygHnk+YR47pCVggWuznO13KaNguFN5nov/TuXj5x+gP6ibm6Abt7R020hJV73VMvC/sQdegx/VPf/qTmjvqffZEtYW2nhNRL8VRvzPPf6eM+qKnt0HBDY4Vwt5h4KjtTPwVwYWMRt0U3jJ4t2zR37Q3EQiTh1+pMoqGFYuNtNhjWEQvqPGu0LUlo8VwC+o9ML3Ji/lQQaEHj0kMdJn8W+Sg562Y68N+WxQzk7oU9MArprcljowW2nA+LRn1xsO0LhUjo7oumaZd7jIaVXej2smgttPPNqz+lxKLqB54TG/CXHx0Mnh3oMBzCivP0eMdtTBR/w79VbFCu2vEnTNqIqMoB+4LvVAN/6wPPIfRU4reQe8C1ig+YfXf9LqwUYCo+lSKG3jLTBk1bcFyfl7cG0v/bJM5NmGITB7c+tpCPRWmb/xhMmJSDhORKUVG9WpIDIkfcMABao9VvSWMbqC8+5x6v2QTtxcnbs9oKTGPul1s9YwGNZQmMYwqX1QDbFKXgmQ0rPchqjyF/h42V9t/TVoyGjZSYfKbTWKJXQueeOKJLnNzTdKPe0/579Vihmlxbdz64/9NQeUvtZ0MmmplKqOlxMJUmvASjzmV2A4LUolpWTiiFsd6f0OxPaPFxtek7ulzINZYqImpO+jFxD686JTwL7503TMaJoNRbaGt5wSH6YupNTk+t1QZ1fMOIVFRi5BMG64gnKZzRguVIctzRvVCk7C5kGnOGfXHo5SYR90qUQ8ekzmGyCNvc0a9YhY1BSGKof57sfNQ01hNj71IsR1QoTmjQb/XREa9D8NiV+GWo4yazuELaydN7r0wmS4lFlFtQlD9gMi99NJLauEN/tn0i4EmAlXqM9P0/g1qd/V+0N6FuiZzRoPyNJnHi+vizhm19ZzgAqa4NSZn15V6Y3kbrkIr2YOwmPQC6OsKPRwgwth+CJW/1NX0YQuPTB5+pfSMRg2BBa2GNGHj76kpdjU9rtebnGOICHsxlhLzqNsj6sGDPfOwx2ipq+nj9mhE9QaY1Omw3hf9sC+08j2Kn//vmmehPfrS6hn1vjQUWqEdV0a9D7FCq4WLffktdE/5/1ZsPSul/nh/R9h+0KW0k6gn2Mmi0ErzsPKXEougNgGCiRdODNFjwQ6mj/l3xvDOwzbdCi3NrZ3Qc409ZDEvFF/b846M6djqTgts4YQFjFhVb7Ka3vvhDv3BCe8CsFJX0wetObD1nNBbeIFBsS+VxbaXWTu/YueMFttw6sDpvSrD9rnEeXgLw9AJ5rvor+KYNLymwqX3Mwvbp9N0n9G0ZFT3EAVt6+PdDB3/bGvOKNjq2GF1NrbtQP7eAw0WHmCYvO7dHiduzKNu9igZ9e5LidX/2J7Jv0jBZJ/RuHU9qufEpE6Hyah3T9CwffswnI9PmOKBYrLfnsk+oxAM/K40eka9D8Sw4VR8lQu/GTsCIOaQDpOXQ//q5KB9ZXE/4esueKBjs309t7CUntFSph+UUn+iZFTLP+ZXxmknTfYZRbuAz0Hj8LalpcQirE3QYoY9m7GK3L+SHvcKtgTCBz0KzZn2cktz03s9jQKijZX0WKPhPVBX8cKKvXG98/D9exdDDP0ii+kLmObl3ZPVu89oWPtvss9oocWUNp4Teh5v1EKrqGdLHv9OGS0yal5BQCOHRh1voniDhgRCFLEtFFaGYy8zTCrHYdLwmspooS+LRH29wqQcJg+/UnpGdY8fGgisVsW3fbGvItjiq03YL09/2cS/B10pD07vF5ggouj5hBTgwIIA9IqiMfdvphw35lFVK0pGcX3YF5hQvzDkq7+E5f8cokkMo8rnHXrCl66wkbz+1CUkyaQuhcmo9+GAtNDLjxcA9GrigYM6ACnDAwIfRcDHEfSncMPK7f8CE77MBZHFwwpz0LLwBSb9IonfD8HG18ew+Tz+HV8QwwMYG/2jfmIvUjyUTGPp/WgDepHOPPNMNScbLzCQFWzQjvl4WByCBY16e7NS7inEQr9cYiEMpAxlR55RC2lKqT8mMlpKO4n0vV9gQv0cO3as+oAH6iT+VugLTHFjEdYmeNPzfnUI9463zS+m1927w0NYb2qpo4lh9ypEEfum4j73fkUQdUY/R/XX2/w9md4vMHnvIf2de7yABH0FsdAXmHDvYRQKvdpBn7COGiXC77TxnNAvHfwcaNTTKed/t3VjRX1XHY09Pm8IkdI9WSYNr6mM4jyTby6jZxab8wd9mx4PuLR6RtEI4pOlkNKgA9uUoIcIE9r9cwpLfXBGfZsYD1Jw0V+n0eWLE/Oo28VERk2+TQ+hxvxh78bxpgJTqIzeB4Y+r9gdIgotkkD6eAFAPdAvH/7yBP22QmX2Coj/PNyX2AoHPag4vMNtUatYTWIVlQbyxAMTIoP0vKuhvWX118FiYonfho9d6AUtfgZ42PvbhVLvKf3FG+/WbCYbdpu0iSaLbAqVP247CW6F2im0qXhJgiSCddDvjROLQvUs6nvsGK2DMOPF0fQDF3rLo7D5+7aemUH3bFRscA1GCPD1K/82T1EswtqNqPYfL3HYw1V/4luX20RGcW4pzwnvfR724YqoZ0qe/86e0ZjRw4MUb8bYJxNvprrHCCKFnj58E7pYCSxGRnFuWBkw3xE9tt4tMXTaJg8Ak4dfKT2j+qGMXj88mMEPMoKhJ/QkY8gGPUTg650vhOtKfXAiDfw+9FChIUaDiAO9OvjWMP6HXu6go9iYR1UtE8HRaaBnb86cOep7zRAuvQUZvuWNz+X5N4s2iWFU+fB39KjpebSIEfb/Q68aemBM6lKUTCBNzJMCCzy8wRgPVdQF9IjgtxW7fyLSwIcrEGPUU6SH+xEPapQbnxlNS0YLxRN1EJ+89NfBYmPpr99gjN5hiDh6t/1DvKXeU0j/9ddfVwtoIGYQXsgZ6kqhw0b9MWkT4rSTutxo19FOoX5i6B5tOr6KhfsOwoM9KdGGFHqx97Y1UbGIahNQn9FjiKkmuDeRHkQNscXcywEDBpjc1h3n6OkImHMatBm8Sxn1PsPACGXBC42+X3H/Q0bDNsLXLNDGoFdSt4noCCrUbgTdHxiZw3QmTHHwf9UP5TSV0ULP5TA30MHQ04zw+8O+0FZUcHN2ckXJaM5iw+KSAAmQAAmQgDMC3uky6ATA/M1iX/6cFa6CEkYc9BzkSo0DZbSCKjx/KgmQAAmQAAl4CWBoGYufsBitmK/TkaI9AjoG6InHArWddtrJXuI5SYkympNAsZgkQAIkQAIk4IKAXqyFhTMTJkyIXHzmogyVmqaem4xpaZhGg+kWpnN+y4kZZbScosnfQgIkQAIkQAJFEqAQFQnM0unerQyHDBmiXgT8i7UsZZX5ZCijmQ8RC0gCJEACJEACbgnonSiwkAafaMZCOh5uCWAf1QceeECwuAmL4Lw7orjNOXupU0azFxOWiARIgARIgAQSJ4At9R555BHBhyj0HsyJF6KCMsSeqS+88EKnD+RU0M/v9FMpo5Uaef5uEiABEiABEiABEsgAAcpoBoLAIpAACZAACZAACZBApRKgjFZq5Pm7SYAESIAESIAESCADBCijGQgCi0ACJEACJEACJEAClUqAMlqpkefvJgESIAESIAESIIEMEKCMZiAILAIJkAAJkAAJkAAJVCoBymilRp6/mwRIgARIgARIgAQyQIAymoEgsAgkQAIkQAIkQAIkUKkEKKOVGnn+bhIgARIgARIgARLIAAHKaAaCwCKQAAmQAAmQAAmQQKUSoIxWauT5u0mABEiABEiABEggAwQooxkIAotAAiRAAiRAAiRAApVKgDJaqZHn7yYBEiABEiABEiCBDBCgjGYgCCwCCZAACZAACZAACVQqAcpopUaev5sESIAESIAESIAEMkCAMpqBILAIJEACJEACJEACJFCpBMpSRjds2CAvvfSSLFy4UMaPHy+DBg2q1Pjyd5MACZAACZAACZBApgmUjYy2trbK0qVLZc6cOfLRRx9JW1ubNDY2ysSJEymjma6CLBwJkAAJkAAJkEAlEygbGV20aJFMmzZNCejo0aPliy++kE8//ZQyWsm1m7+dBEiABEiABEgg8wTKRkY///xzwfD84MGDpaamRu6880557733KKOZr4IsIAmQAAmQAAmQQCUTKBsZ9QeRMlrJ1Zq/nQRIgARIgARIIC8EKKN5iRTLSQIkQAIkQAIkQAJlSIAyGhLUpqamMgw3fxIJkAAJkAAJkAAJlEagvr6+tAR8V1NGQ3B++OGHsmbNGquwmRgJkAAJkAAJkAAJ5JnAfvvtJ927d7f6EyijVnEyMRIgARIgARIgARIggWIIUEaLocVzSYAESIAESIAESIAErBKgjFrFycRIgARIgARIgARIgASKIUAZLYYWzyUBEiABEiABEiABErBKgDJqFScTIwESIAESIAESIAESKIYAZbQYWjyXBEiABEiABEiABEjAKoGylVGrlJgYCZAACZAACZAACZCAEwKUUSdYmSgJkAAJkAAJkAAJkIAJAcqoCSWeQwIkQAIkQAIkQAIk4IQAZdQJViZKAiRAAiRAAiRAAiRgQoAyakKJ55AACZAACZAACZAACTghQBl1gpWJkgAJkAAJkAAJkAAJmBCgjJpQ4jkkQAIkQAIkQAIkQAJOCFBGnWBloiRAAiRAAiRAAiRAAiYEKKMmlHgOCZAACZAACZAACZCAEwKUUSdYmSgJkAAJkAAJkAAJkIAJAcqoCSWeQwIkQAIkQAIkQAIk4IQAZdQJViZKAiRAAiRAAiRAAiRgQoAyakKJ55AACZAACZAACZAACTghQBl1gpWJkgAJkAAJkAAJkAAJmBCgjJpQ4jkkQAIkQAIkQAIkQAJOCFBGnWBloiRAAiRAAiRAAiRAAiYEKKMmlHgOCZAACZAACZAACZCAEwKUUSdYmSgJkAAJkAAJkAAJkIAJAbcdXrkAACAASURBVMqoCSWeQwIkQAIkQAIkQAIk4IQAZdQJViZKAiRAAiRAAiRAAiRgQoAyakKJ55AACZAACZAACZAACTghQBl1gpWJkgAJkAAJkAAJkAAJmBCgjJpQ4jkkQAIkQAIkQAIkQAJOCFBGnWBloiRAAiRAAiRAAiRAAiYEKKMmlHgOCZAACZAACZAACZCAEwKUUSdYmSgJkAAJkAAJkAAJkIAJAcqoCSWeQwIkQAIkQAIkQAIk4IQAZdQJViZKAiRAAiRAAiRAAiRgQoAyakKJ55AACZAACZAACZAACTghQBl1gpWJkgAJkAAJkAAJkAAJmBCgjJpQ4jkkQAIkQAIkQAIkQAJOCFBGnWBloiRAAiRAAiRAAiRAAiYEKKMmlHgOCZAACZAACZAACZCAEwKUUSdYmSgJkAAJkAAJkAAJkIAJAcqoCSWeQwIkQAIkQAIkQAIk4IQAZdQJViZKAiRAAiRAAiRAAiRgQoAyakKJ55AACZAACZAACZAACTghQBl1gpWJkgAJkAAJkAAJkAAJmBCgjJpQ4jkkQAIkQAIkQAIkQAJOCFBGnWB1n+h/Pr5FHnujxX1GOcnh2H1r5Sen10uPhqqclJjFJAESIAESIAESAAHKaA7rwZ+ebpL7X23OYcndFhlC+s/nNbjNpITUH3i1WR5c0CJtbe0lpFI+l47avUYmnVIv3ev5AlE+UeUvIQESIIHiCVBGi2eW+hXn/G6jrNtEoQkKxJyf9Ug9PkEFePyNFvmPx7dksmxpFuqwoTXyr99qTLMIzJsESIAESCBlApTRlAMQJ/sx/7ohzmUVcU1WZfSHt2+Stz9tq4gYFPsj75zUXQb2Yu9osdx4PgmQAAmUCwHKaA4jecn1G+Xzb9gzmqee0R9P3ywLl7XmsLa5LzJl1D1j5kACJEACWSZAGc1ydELKRhkND1pWe0Ypo+Exo4zmsBFikUmABEjAIgHKqEWYSSVFGaWMJlXXksiHMpoEZeZBAiRAAtklQBnNbmxCS0YZpYzmsNqGFpkyWk7R5G8hARIggeIJUEaLZ5b6FZRRymjqldBiASijFmEyKRIgARLIIQHKaA6DRhmljOaw2rJntJyCxt9CAiRAAhYJUEYtwkwqqTAZPWSPGrn8mHrZc0C11NeKtLaJfLa6Te7+S7M8sTD6a03YfHzCsXVy4vBa6dNj61Y7m7a0y4IlrXLbvGb5+MvCWxP99uJGOWhIjXy1rl3+z8wt8vrSbavH+21XJRNPqJfD9qyRno1b0167sV1eeL9VbpjdJBubOu8O8P99u1FGD64JRPplQPr6RC5gSqoW2suHPaP2WDIlEiABEsgjAcpoDqMWJKMHDq6Rn57RIDtuXyVfr2+XJava1N6NO/eplo1b2mXKs00y87XCQvrTMxvkpP1rpaVVZOmXbbKpqV32GlitvpDz4co2+eUDW+STr4OFdMIx9XLREXVKgv2yiOv/5fwGOXBIjUpzycp2qaoSJc11tSJ/XdIqP71rc6dI/OHybrLfLtWyYk2bbPF9bGrNhq2/570VXctSLjJ62shaOf+QOhm0Y7XUVIs0t4p8tLJNbn2uSV79KHqLqFJeLHbdoVr+6bwGGdq/Wr2AXHHTpk6xGbZLtVx6dL0csFu1dKuvErxGrN7QLs+83SK3z2vu8mIRdYtRRqMI8e8kQAIkUN4EKKM5jG+QjP7j2Q1ywvBaefuTVvlfM7Z0CMHPzmpQPZ1vfdIqfzets/B5f/oRe9XIT8Y1SGN9ldzybJPg05U4Dh1aIz85vUH1Zt4+r0n1svoPLcLoTa2uFiXD3p7Rcw6uk6tOqJfNTe3yuye3yPz3tsrUWaPrZOIJddLWJvK7J5vkuXe3yfLUq7tJv+2r5A9PNsnTb0X36pZTzyhE9Jox9Yr5itVt8tmadtm9b7V60YDo/+fjW+SVDwsLaSkvFoj3qQfUSnWVdJFRxPpHY+tl5x2qVZw//KJNeveoUuXDi8Xst1rktzOL+9IUZTSHjRCLTAIkQAIWCVBGLcJMKqkgGZ0ysZvs1rda7nqpWW6b19RRlOP2q1Xy0NQqShLQCxl0nLx/rfxwbL3q4frZ3Z17QPWQOYb6//2xzqKhez1H7l6j0t5/N/TESicZ/c6x9XLxEXWqJ/OHd3TuZYN07tKnc7lH7FYj/3hOg9RVi/z741vkpQ+iewLLSUZ/f1mj7L9bjZLzXz24lTc4//KCBhk1uEbmvt0iv3k4XPhKebHQItxYVyW11SLLvurcM6pfehZ/3ia/uHezrFq3dXrFeYfUyZXH16ue7397NFqWvXWQMppUy8F8SIAESCCbBCij2YxLwVL5ZRS9Vf9wZoN0b5AuPYn77IQh10bZvlvXv3kzGTO8Vv7H2HrZ3NxZWiFBv7usUYb0q1a9pZPnbBNdXA8BueDQOln+dZs8vKBZrj2pvouMXnZ0nVxyVL0acp906+aOXlsM9/78nEbp1b1Kbp7bJA8t2Nrrinmn6Nlrb+8stSahyvswvRbxHvUi//fpJpn15rZe4W8dXicTjq2XL77pzNHPJe6Lxe47Ih4NgmH615a2ysFDauTT1Z1ldPIV3WSP/l3rQqE6GBU3ymgUIf6dBEiABMqbAGU0h/EtRkbx89D7OLB3degwu+55U/M6B9fI25+2ytTnmuWzr9vku8fVC0QVw8O/eXizvOP5vjqG8H+Mof06kRvnNKm5puhd9feMaskZ3K9a9XJiGgCO606qV+L5wedt8pM7t0mqlqnWVpHmNulYTLV+U7vMfrtFpj4bPi8x7zKqf7ufIXjpXu4tLYUlPe6LBV4AcO3rH7fKu5+2qd5sv4yG3S66NxbzW/1TLqJuMcpoFCH+nQRIgATKmwBlNIfxjSOj/qHwoJ8NaUTv6AG71agFRvrAYqg/PtUkCz/eNlzuHZ5/9PVm+cOsJikkUhjG/8Ep9aqHVR/o+Xxzeav815NNnVbq6x5ALIZav7ldiXCf7lXSq0eV6i0tNC+xnGVU9z421BYWvo4FY0W8WJw5ulYmqmF2kd8+ukVGDqoxllEI7IWH16kFTy9+0Cr/dF/43OSgekcZzWEjxCKTAAmQgEUClFGLMJNKypWMfv+Uehk3qk5a27aueN/S/N+r6Ruq1Aru3zy0bWEUhucvPKxOrbLXvZphMgo5+snp9XL0PrVqZT96QhvqqmRIf8xLrJKnFrXI757YNgcSUgw5ghjd9eK2XtAfnlovp4+qU/MSw3rfKkFGg6Zj+OteMS8Wuud6lx2qZdrzTWresZ7nG9YzqsV4x+22vrWgtxYvCZMDtumKui8oo1GE+HcSIAESKG8ClNEcxjeOjEYN058+qlauPrFeSQUWKenV2lpUsMXQg/89Z1SvsK+pQg/dttXxYTKqxQbbQv3ywS0dvaB6mH+7xs4r+MNCAqn944RGNafRv1BLX0MZ3UqimBcL7LiAnRheXtwqP793a69mlIwiBmcfVCs79KhS20/h37H6Hi8W//E4V9PnsFlhkUmABEggNQKU0dTQx8+4GBk1XcCE7Xywkhob3Pv3/Lx2TL1aLY19Lq+dukl+Nb5RjtwreEN676/S+41++8g6NRf1sdc794Di3F+c0yDHD6tVw7tYnR11FFrZj2srQUajhumLebHQ22th79Zf3LftRSFKRv1x0sP8WFv/x1lNMudt8+242DMaVev5dxIgARIobwKU0RzGt9DWTtgHdOpzxW/tpGU0SAqvOK5eMI9z+VdtMnHKJvXPQ/pvm/upEaLnEl+B2tLSrrZ5wj6UD/+1Rc1DPXD3Gnnkta1zS70HFs2cMqKzBGPFNhY73flCk0yb33lf07AtrCqhZ9R0AVMxLxZgjQ8bRB1Bm9/7r8GHCvbdOXjXhULpU0aj6PPvJFDeBFaubZc7nm9SeyoHHiH/ueNczxqHTteHXRd2vr642Osslw87zFxyVJ36MEylHE5ldPXq1TJr1ixZtGiRNDc3S7du3WTkyJEybtw4aWxsDGW8efNmmTp1qixdurRgHAYPHixXXHFFR1rIZ9q0aYHX9O7dWyZNmiS9evXKfWyDZBQCMnZkrSxZ2Sa/fmhbD1fYpvfoqcT8Tf0VI90T9s2m9k7D9PiMJ7aGwteQova3DBum12X7eFXnYXps7fQPZzXIgF7Vct/LzWp7Jxx/N7ZBzjiwVq3q927gr/eybGppV0PBevN8b0Dz3jOqt3bq2SBy/dNNnT7jarq1UzEvFpj7i48L+I++PavUIqY1G9vVNk+r1rarXRAK7cxAGc1908IfQAKJE8Ci1Ctv3hT5uenEC5aBDO/6fnfpH9A+Z6Bo1ovgTEbXrFkjN998s3z11Vey9957C8Tx/fffV4KJf54wYYKS06CjtbVVPvroI1m/fn3g37/55ht55pln5IADDpDzzz9fqv576ferr74q9913nwwdOrSLdHbv3l1OOumk0Dytk3WYYNTnQPFt+MVftMnOvasEi1Kw4Mf7OVAtnus2b9ugHHP+fnFugwwdsPV8LGDC39FrtkNPsy//hMkoxBeChM+Trtu0dQETDqS9XbcqNfzvFWg9TxW9r+hdxfnbd6tSb4m1NeW9mh5cMBUBzF5f0ir/fP/WRWNhm97jv4/cvVqwCb3egN7Gi0XYMP1vLmyUw/eskdeXYtX8tgVt+Izs90+uV58u9e+PGnUrsGc0ihD/TgLlSwB7KeNDGTy6Erj8mDrBp7Yr4XAmo48//rg899xzShYPPfRQxbK9vV1mz56t/nfhhRfKQQcdFIsx0n7xxRflyiuvlCFDhnSkgXTnzZsnEydOlEGDBsVKOw8XBckoyo3tk7A9D6QN2yK1tol8trpNfcITX0/SB3rYLj+mXvV6YbESxAIHekEnnlAvhw2tkZ7dqgT9ZRDTN5e3yfT5TZ32GA3iVGhrJ/098xG7Vku3hq09cdi2CYtmpsxt6hApnW7Y989nL2qRG5/pPNTvLUvee0bxW7yfA8Ver8u/bpdBfatkpz7VXT4HqufQLlq+7XOvNl4swmRULzrDKnr9ooAFaNgZAV9tev5vLWqRWjEHZbQYWjyXBMqLAGU0PJ6U0RLrelNTkxpmxzD9ddddJxgi18fnn38uN954o+yxxx5y6aWXdvRqmmaJNG+66SbZaaed5JJLLpGamm0LaWbMmCGLFy+Wa6+9VnbccUfTJHN3XpiM5u6HOChwOcgosKCn8aLD69RKdfQ2NreK6kG+9bkmtc2WPn55QaNgw3nM0f2HGdsWgJX6YlFoARPmBeNlBvuKNtSJtLWL+ozs3Hda5PZ54R8kCAs3ZdTBjcAkSSAnBCijlFEQcNIzimH066+/Xkmod06n6g1bv14mT54sGDb3/83k3kHP5xNPPCGXXXaZDBs2rOMS9LpOnz5dli9fXjZzQ8N4UEbDa0q5yKjJvVAu51BGyyWS/B0kUDwByihlNBUZ1YuTNm7cqHowe/bsaVx7161bp3pVt99+e/nud78rdXV1HdfqdDFXFRL8ySefSEtLi5o7euqpp8ro0aOluro8VqZRRimjxjdNDk6kjOYgSCwiCTgiQBmljKYqo5DGYle3v/LKK/LAAw/I+PHju8w31T2uK1euVAKKRVJr165VPaVYEHXyySfLmDFjip4W4Oj+KylZyihltKQKlLGLKaMZC0jOi4P58dj5AVNHeIgM6FUl3z+5QY7cO3pv6DR4UUYpo7mS0U2bNqnV+ZiPes0118h2223XKYJtbW2qNxRSuu+++3b0gq5YsUJuvfVWtbUUrhs4cKDR/fbhhx8Kem+zePxyziD5emNtFouWepl+f+ZHqZchqAD/98WdZPFXwbtHZLLACRbqn8Yskx26m2+Sn2DRmFXOCCz5ulH+64Wdc1bqZIr7zyctkz7dsnefvbJ8O/nzG/2SgZCzXMbuvVrG7rM6c6XGjkWYamnzSHzOaNxh+jfeeEPuvvtuOe200+TYY48tigFW2T/11FNqnumIESOMrsWUgKweV99eLSvXZrV06ZbroR9s3TYqa8fPH6iStz6N2mk5a6VOpjw3TWiT/tsnkxdzKW8CM16ukhmv8D4LivIPT2qXE/fLXm/xM+9WyR9mM2ZBMbvo0Ha56LDsxQwLx3Mvo3EWMKFXE72bq1atUvNM+/btW1SLqjfDP+WUU9Reo3k/OEwfHkEuYMpf7c7yMD2+OvbAghbZ0py9B0IakR7Sr1rGH7Ztrn4aZSiU5+3PN8kdz3f+alvWyphWef7nGQ1y6gHZG1HjMH14jeDWTiXeLXprJ2x4j3mhpW7t9M4776gvKx1zzDHq601Bx/z582XmzJly+eWXy/DhwzudMnfu3I4V+KY9oyUicHo5ZZQy6rSCJZx4VmUUIvqdGzclTCP72R2/X636QEYWD8poeFTyJqP4oMeEY+vkxOG10qfH1p7TTVva5eUPW+XGOV33pvb+cv0Vuqg6ivnFc95ukX84s0Gwd3Kh48t17fJ/Zm7blxvnoowXH1knJw6rlb7bbd2b+66XmuW2eZ33wu7Yam/PGunZuDWftRvb5YX3W+WG2U3qwyZBB2U0KoIGf8fQ+NNPP91p4VChTe8xfI+uX+8KeWSDxUfYsmnJkiVy9dVXy847B88H+uyzz9T+o9gEH/uX6v1HN2zYIFOmTFGLmXD9gAEDDEqf7VMoo5TRbNfQ4kqXVRn9r1lN8shf2csWFM0/XN4ow3fN3oIYymj5yCiEEj25La0iS79sUx9gwQddujdUdfo6XdAvxnX4il3Ygc8u79CjSqbNb5J5f2uVsw+qVV8DDDp6dauS0YNrVBl+NG1zhzjiS4H/eE6D7NG/WvBJ06/Wt6tFc0+80SKPvLat3YCw/sv5DXLgkJqOrxvio5H4LXW1ovaI/uld2/aI9paBMlrcsyTwbO/nQLGgCJvcY0N6fBLU/znQZcuWKWHERvVXXXVVp092QkJvueUWGTVqVKdPf/ozhejOmTNHCXC/fv3U+VjUtGDBAsG+p1xNbyGoOUiCw/Q5CJKviFmVUXyiEEOIPLoS+M9LGtUX37J2UEbLQ0bxpTf05Harr1I7Izzw6la5w3+HpHavF7l5brM8HONl8eyD6uSqE+rU1+x+fu8W+eTrwusMfn9Zo+y3S43c93Kz3Dx3a4+nVzDxlUP01KKXM+g452DkVy+bm9rld09ukfnvbT3vrNF1MvGEOmlrE/ndk03y3Ltd2xrKqKUWBr2R+HQn5mxi3ie+RT9y5Eg11N7Y2NiRC77KBBlFryUWGem/6V7RDz74oMunP4OKCPnEQif0ymKKAA7ML8VcUeSrv2Fv6eellgx7RsPRU0ZTq5axM6aMxkaX2oWU0dTQx844T8P0lx1dJ5ccVS+fft0mP7h9W28kfvyvxjfKkXvVyFOLWuS3M4v79DCuxyeUDxjUWS7DoJ4+qlauPrFe9Xh6xVUL7cYmUZ/UfuXDYBFFuvprdu+taJMf3tF52s/Uq7vJLn2qA4f2cS1lNHZ154VJEKCMUkaTqGdJ5UEZTYq0vXwoo/ZYJpVSnmRUz/l8bWmr/D9/7jyE/cNT61Wv4usfd/1bFMsxw2vlB6fWy8YtIr9+aLO882nhXtHfXNgohw2tkUdfb5HfP7lNfCHE+Azz3Ldb5DcPFxZiLdYr1rTJpFu3ifWwXarl5+c0Sq/uVarH9aEFXacEUUajIsq/p0qAMkoZTbUCWs6cMmoZaALJUUYTgGw5i3KRUd3TuGRVm1w7tbgFhr8e3yiH7Vkjj/nkMgj1CcNq5X9AXJu6iit6NAf0qpa577SoqQM79Nw63xQ9qI++1iKYLqIPzC39+TkNMrhftbz0QauadoDjupPq5aAhNfLB523ykzs79/7qaymjlm8CJmeXAGWUMmq3RqWbGmU0Xf5xcs+bjIatZn7mnRaZ+mxz6GpmsClmZTaGbHGcvH+t/HBsvZpbGHRgFbc+F3/H0DEWyQQdQau4cd7R+9TI2aPrZM+B1fLwX1u6rOD2p1VuMvrp6ja54iZzGQWvH41tEKxbx3zwQkPrYIcdI47bt1YJp7f3EwujsPoeq+eR2NpN7WrxUkOtyMDe1dLaJnLfK80d0om0ML/6B6fUC7ZG0wcWPb25vFX+68km+fjL4B5aymic1onXJEaAMkoZTayyJZARZTQByJazyJuM/vbiRtULhRXZS1a2C1YzD+2/dTXz7LcKzz0sZmX2n1/cOtSqF600t7bLqrVdt+15/r2WTvuh/uHybrLfLtWCodwtvtHaNRvaZcqzTYI5h+hlG3tArRy3X63077V1KyGsNg/aTogy2pnAP57dIOjt/MviVvn5vcGr1/UVegFVbbUIdtWAkOrDK6OvL2mVf75/S8fLzI9Oa5Bxo2pl5dp2+eUDm1XM8ELyk9Pr5eh9amXjlnbVE9pQVyVD+ldJbXWVmvv6uyeCh/opo5YbLiZnlwBllDJqt0almxplNF3+cXLPk4zqxSaQvKDVzE0tZj1lQZzCVmbroWT0fPnnPAalg2HffttXyR+ebJKn3wrfwUH30kJAP1zZprYnwh6clSijxQzTa4FsqBP546wmtbdooeOnZzao3m3safqP93QWV51W9wbpEi/9tx4NItc/3SToAdd1Aav2f/nglo5eUAjvj8c1yHaNnXcM8JaLMhqndeI1iRGgjFJGE6tsCWSUNxktZci30HCsRh3V0zXhmHq56Ig6qa6K7hE7bWStXDOmXj3w/EPD3tAWO+SbJxlFb9XpB9bK6wGLYSZf0U0Nnd79l2aZ+lznjcpNqn7Yymyd53PvtMivHiq8wAV7XmK/yrpqkX9/fIuaVxh2fOvwOundvUqefLNFSU3UamxvOuUyTB9nAdPfjW2QMw6slbc+aZW/m1a4V1QvLNq+W/D2UYVkFLz9MUEdwTWYp+rvAf3FOQ1y/LBaefGDVvlFQG8tZdTkLuQ5qRGgjFJGU6t8DjLOm4yWMuQLmRjSf9u8MS/OmipRQ8nV1eG9N3io/fSMBtWLFiWtu+5QLf90XoMajsbhl9FShnzzJKP6BSBIxvU2QYVEPazKF1qZjZ61U0bUFnwB0Oki5jgfcwj9X/iJut3KVUbDVqCDR7FbO0XJpZ+xibiql5j+1Z32HkU6QaKqZHT3GrUR/h9mdX7h0fVkQcjG95TRqDuAf0+VAGWUMppqBbSceZ5k1OWQLzbGvuCwOnn30/DeG4gwHmwQFxyFhmcxpAshamkTtbjCL1ylDPmWi4xqBmE9U4WqeqGV2RCQkYNqZNW6djWUXl8ramHL4i/a5NbnmuTVj7b1furFTq2tIs1t0vHpy/Wb2mX224UXWJWrjGqp275bVafFQGGb3mO0Agu5Fn7c1mUx2rVj6uXcQ+pk6arOX1AKii1e0H51AV72qtXXmfQcYP+5Ok3sg4qFaHqLqO+fUi9njq6TFavbOvYlRR0bO7JWPl7VeZgekvwPZzWoVfneDfW9eVFGLT9smJxdApRRyqjdGpVuanmSUVdDvujF/N/nNcjA3thzMPjLMlceXy8XHFqnvhhTVyOyU+/wzbLPHF0rE4+vl03NohbQ4MHnl9FShnzLTUaD9rMsdFdErcxGz9leA7eurMZilta2dum/fbWSUgjqfz6+bTU34jDh2Hr1t/Wb29WXgfp0r5JeParUS0ehBVblKqNg7/0cKCQeXzAC057dOn8OFAuE/jihUXbvV91l30/cV78ev1X4CsmljrV+IYwSV+8XmPDSgJiGraaHWOO3DOxVJes2bV3AhAO/BZ8g/Whlm/z6oW1zSSmj6T6PmHsRBCijlNEiqkvmT82TjLoa8v32kXVy2dH1suyr4N4bvdihsU7UpwfHH1YX+uUWva8hHsQzXmqW/XerVtsGRQ1FFyM2lS6jUSuz8eWe4bvWyAvvt3R8JhLb+/xobL3s1re60xxBxAsvD5uaRO56cds2U5gbefqoOrUDQNjnIouJWZ7mjOpG65oT6+WkEbUdvcWbtrSrRUW4ByCAOCCG/35JowwdUC1PL+q8ZZbuwfT2VIY1iLpXdEDv8J5K77XojcV87MP3rFGfLW1r3/ri8eCCZtXT6T3wMnjp0fUyYtdq6dawdbsvvHi8vLhVpszd9lv8ZWPPaOYfX5VdQMooZbSc7oBykdG4Q776YYqFNEG9N7oXBjKDbWAwLFhIQjAPDfMZ8YWan961uWMPS8poZ1HRvW9Y5FXMMH2xK7O996peWW2yR6bu8cNLRdh0jHKX0XJq5+L8FspoHGq8JjEClFHKaGKVLYGMyk1Gix3yPe+QOsEQ/Kq12+aZebHr4XlsZaO/1BImIXp4fv1mkd88vPVzh4V6c735FCM25dIzGmcBk8kCl7DbRs8PxecoTRYrRcWumJjlsWc0geYn01lQRjMdHhaOMkoZLae7oNJl9PeXNaoh3ZkBq231go36ms6bbwdJCIYZ/+ncBtmpT7VMe75J9abhiBIaXZeKEZs8yaie57vw41b5+zs7b+tT7NZOJiuz9RzQz75uk4lTOn8hSK8S/8zz9SCUAZ+KvPOFJpk2v/Pw7pSJ3dSwPntGy6nFM/8tlFFzVjwzBQKUUcpoCtXOWZblJqPFDPlibuHVJ9bLhi1dv3+NYdpfXtAgIwbVyIOvNsvkOdu2hQkSx5+d1SAnDK+VeX9rkV89uG1vy0qXUXxB6fsn16s5ffiS0czXtm54ftboOpl4Qp34N70vdWW2FtZe3TtvZo54/r8XNWydS/oevtyzVYx1T+vbn7bK/5qx7Ws+use8qaVd/uPxLTL/va77jxbzAsGeUWdNmLOEKaPO0DJhGwQoo5RRG/UoK2mUi4zGGfL9zYWNctieNV1WASM2uocNq3QLHdhvFAJ84O5bV+dGHWFzR4sRmzz1jIKHd2/Y91dgN4Ktn2NsrKvqtFrd1spsPbUCeS/9sk2tkN97YLX6njn+2buaXi84w76VX6/futoaWxrtOaBaamsqdzV9VD2uhL9TRishyjn+jZRRymiO9etEhQAAIABJREFUq2+XoudJRm0O+epN0yGT//botq1+NKCj9q6RI/eulZqAPfKxOh5f4lm4rFWt4F3+ZZsansfnDv3HPjtVy6C+1Wr+KBbO4EtEs97s+jnEcpZRSOYPTq2XI/aqkZ6NW4V97cZ2eeadzvt42lqZjfTxlSzsOdl/+yr1tSz0wGKLIvTOYsqA99CrrQ/YrVqtzMY68dUb2mX2oha58ZnwL0MVEzP2jOav1aSM5i9mFVViyihltJwqfJ5ktNghX4hg94YqJYD+4xfnNshx+9Wq7V3837+Oim8xElLpw/RRLCvl75TR/EWaMpq/mFVUiSmjlNFyqvB5klFwNx3y1eJaVdX1G9dYmAQ5wDDsH2c1yZy3u/ZUFooxZTSYzu3PN8kdz3deBFRO90opv4UyWgq9dK6ljKbDnbkaEqCMUkYNq0ouTsubjJoO+Z4wrFbweUAM0d70TJPadF4fulf0reXhn/6kjBZffSmj4cwoo8XXp7SvoIymHQHmX5AAZZQyWk63SN5ktJzYx/0teVvAFPd3ltN1lNH8RZMymr+YVVSJKaOU0XKq8JTR/EWTMpq/mFFG8xczymj+YlZRJaaMUkbLqcJTRvMXTcpo/mJGGc1fzCij+YtZRZWYMkoZLacKTxnNXzQpo/mLGWU0fzGjjOYvZhVVYsooZbScKjxlNH/RpIzmL2aU0fzFjDKav5hVVIkpo5TRcqrwlNH8RZMymr+YUUbzFzPKaP5iVlElpoxSRsupwlNG8xdNymj+YkYZzV/MKKP5i1lFlZgyShktpwpPGc1fNCmj+YsZZTR/MaOM5i9mFVViyihltJwqPGU0f9GkjOYvZpTR/MWMMpq/mFVUiSmjlNFyqvCU0fxFkzKav5hRRvMXM8po/mJWUSWmjFJGy6nCU0bzF03KaP5iRhnNX8woo/mLWUWVmDJKGS2nCk8ZzV80KaP5ixllNH8xo4zmL2YVVWLKKGW0nCo8ZTR/0aSM5i9mlNH8xYwymr+YVVSJKaOU0XKq8JTR/EWTMpq/mFFG8xczymj+YlZRJaaMUkbLqcJTRvMXTcpo/mJGGc1fzCij+YtZRZWYMkoZLacKTxnNXzQpo/mLGWU0fzGjjOYvZhVVYsooZbScKjxlNH/RpIzmL2aU0fzFjDKav5hVVIkpo5TRcqrwlNH8RZMymr+YUUbzFzPKaP5iVlElpoxSRsupwlNG8xdNymj+YkYZzV/MKKP5i1lFlZgyShktpwpPGc1fNCmj+YsZZTR/MaOM5i9mFVViyihltJwqPGU0f9GkjOYvZpTR/MWMMpq/mFVUiSmjlNFyqvCU0fxFkzKav5hRRvMXM8po/mJWUSWmjFJGy6nCU0bzF03KaP5iRhnNX8woo/mLWUWVmDJKGS2nCk8ZzV80KaP5ixllNH8xo4zmL2YVVWLKKGW0nCo8ZTR/0aSM5i9mlNH8xYwymr+YVVSJKaOU0XKq8JTR/EWTMpq/mFFG8xczymj+YlZRJaaMUkbLqcJTRvMXTcpo/mJGGc1fzCij+YtZRZWYMkoZLacKTxnNXzQpo/mLGWU0fzGjjOYvZhVVYsooZbScKjxlNH/RpIzmL2aU0fzFjDKav5hVVIkpo5TRcqrwlNH8RZMymr+YUUbzFzPKaP5iVlElpoxSRsupwlNG8xdNymj+YkYZzV/MKKP5i1lFlZgyShktpwpPGc1fNCmj+YsZZTR/MaOM5i9mFVViyihltJwqPGU0f9GkjOYvZpTR/MWMMpq/mFVUiSmjlNFyqvCU0fxFkzKav5hRRvMXM8po/mJWUSWmjFJGy6nCU0bzF03KaP5iRhnNX8woo/mLWUWVmDJKGS2nCk8ZzV80KaP5ixllNH8xo4zmL2YVVWLKKGW0nCo8ZTR/0aSM5i9mlNH8xYwymr+YVVSJKaOU0XKq8JTR/EWTMpq/mFFG8xczymj+YlZRJaaMUkbLqcJTRvMXTcpo/mJGGc1fzCij+YtZRZWYMkoZLacKTxnNXzQpo/mLGWU0fzGjjKYQs7a2NnnjjTdk9uzZ8tVXX0lVVZX0799fzjjjDNlrr73Uv0cdixYtkmnTpgWe1rt3b5k0aZL06tUrKpnM/50yShnNfCUtooCU0SJgZeRUymhGAlFEMSijRcDKyKmU0RQC8cwzz8isWbOULB5wwAGi5XTz5s1y4YUXyqhRoyJL9eqrr8p9990nQ4cO7SKd3bt3l5NOOkm6desWmU7WT6CMUkazXkeLKR9ltBha2TiXMpqNOBRTCspoMbSycS5lNOE4oCd08uTJ0rNnT5k4caL06NFDlQD//eabbxaI5FVXXRUpkuhVnTdvnkpj0KBBCf+K5LKjjFJGk6tt7nOijLpnbDsHyqhtou7To4y6Z2w7B8qobaIR6b399ttyxx13yMknn6x6L73H/fffLwsXLpQrr7xSdt9994IpzZgxQxYvXizXXnut7Ljjjgn/iuSyo4xSRpOrbe5zooy6Z2w7B8qobaLu06OMumdsOwfKqG2iEemhR/Opp56Syy67TEaMGNHp7Pnz58sjjzwS+Dfvie3t7TJ9+nRZvnx52cwNDcNGGaWMJnyLOs2OMuoUr5PEKaNOsDpNlDLqFK+TxCmjTrCGJ1pIRvWipLPOOkuOPvro0EQwt3Tq1KmyZs0awWKlTz75RFpaWtTc0VNPPVVGjx4t1dXVCf8yN9lRRimjbmpWOqlSRtPhXkqulNFS6KVzLWU0He6l5EoZLYVejGtNZPSUU07pMoTvzWr9+vVq3unKlSuVgA4ePFjWrl2rekpbW1vVFIAxY8YYrcqP8RMSvYQyShlNtMI5zowy6hiwg+Qpow6gOk6SMuoYsIPkKaMOoBZK0oaMYvU9ekMhpfvuu29HL+iKFSvk1ltvlebmZrnmmmtk4MCBRr/uww8/VBKbxePnjw+UrzbWZLFoqZfphgs+Tb0MQQX43XM7yvurGjJZtrQL9etxn0vf7tm71+5Y0EdeWto9bTyZzP9Hx30pe/fbkrmyPfbO9vLoO9tlrlxZKNDlh6yWI3bfmIWidCrDSx93lzte7ZO5cmWhQGcMWyenD1ubhaJ0KsOuu+6qFpbbPKraMdky5cNERqOG6ePKbth1WMmf1WPSnxtk1brofVezWn6X5brnms0uk4+d9r/MrJe3PyuPaSKxIYRceP23t0i/7VJvhrqU7k/P1smz7/GlLyhs//vMJhm2c5vtqlByevf+tVbuXVBbcjrlmMD3jm+W4/fJ3ksf7jHcazy6Ehh/cIuMP6glc2iwRWbFyajpAqZC0dLzTqOG+jMX8ZACcZg+PFJzfrZ1W7CsHT+evlkWLsvegyALnDhMn4UoFFcGDtMXxysLZ3OYPgtRKK4MHKYvjlfJZ+utnTCnE8LoPUy3doK0zpw5Uy6//HIZPnx4pzTmzp0rTzzxROSK/JJ/SEIJUEYpowlVtUSyoYwmgtlqJpRRqzgTSYwymghmq5lQRq3ijE4MK+BvuOEGNc8Tm9vvsMMO6qKwTe8x/xPzORsbGzsS/+yzz+Smm26SIUOGyKWXXio1NVuH1zZs2CBTpkxRi5muvvpqGTBgQHSBMn4GZZQymvEqWlTxKKNF4crEyZTRTIShqEJQRovClYmTKaMphMH7OdCDDz5Ympqa5M0331QLkryfA9XiigVL2Ny+b9++qrSY+jpnzhx5+umnpV+/furzoThnwYIF8s0333A1fQoxTSNLDtOnQb20PCmjpfFL42rKaBrUS8uTMloavzSupoymQB0yiS8tYfN79IhWVVVJ//795YwzzpC99tqrY0umdevWqZ5OiCa+yoQ9RfWhv2ePBVF6ARJkFUP/I0eOLIttnfBb2TPKntEUblFnWVJGnaF1ljBl1BlaZwlTRp2hdZYwZdQZWiZsgwBllDJqox5lJQ3KaFYiYV4Oyqg5q6ycSRnNSiTMy0EZNWfFM1MgQBmljKZQ7ZxlSRl1htZZwpRRZ2idJUwZdYbWWcKUUWdombANApRRyqiNepSVNCijWYmEeTkoo+assnImZTQrkTAvB2XUnBXPTIEAZZQymkK1c5YlZdQZWmcJU0adoXWWMGXUGVpnCVNGnaFlwjYIUEYpozbqUVbSoIxmJRLm5aCMmrPKypmU0axEwrwclFFzVjwzBQKUUcpoCtXOWZaUUWdonSVMGXWG1lnClFFnaJ0lTBl1hpYJ2yBAGaWM2qhHWUmDMpqVSJiXgzJqziorZ1JGsxIJ83JQRs1Z8cwUCFBGKaMpVDtnWVJGnaF1ljBl1BlaZwlTRp2hdZYwZdQZWiZsgwBllDJqox5lJQ3KaFYiYV4Oyqg5q6ycSRnNSiTMy0EZNWfFM1MgQBmljKZQ7ZxlSRl1htZZwpRRZ2idJUwZdYbWWcKUUWdombANApRRyqiNepSVNCijWYmEeTkoo+assnImZTQrkTAvB2XUnBXPTIEAZZQymkK1c5YlZdQZWmcJU0adoXWWMGXUGVpnCVNGnaFlwjYIUEYpozbqUVbSoIxmJRLm5aCMmrPKypmU0axEwrwclFFzVjwzBQKUUcpoCtXOWZaUUWdonSVMGXWG1lnClFFnaJ0lTBl1hpYJ2yBAGaWM2qhHWUmDMpqVSJiXgzJqziorZ1JGsxIJ83JQRs1Z8cwUCFBGKaMpVDtnWVJGnaF1ljBl1BlaZwlTRp2hdZYwZdQZWiZsgwBllDJqox5lJQ3KaFYiYV4Oyqg5q6ycSRnNSiTMy0EZNWfFM1MgQBmljKZQ7ZxlSRl1htZZwpRRZ2idJUwZdYbWWcKUUWdombANApRRyqiNepSVNCijWYmEeTkoo+assnImZTQrkTAvB2XUnBXPTIEAZZQymkK1c5YlZdQZWmcJU0adoXWWMGXUGVpnCVNGnaFlwjYIUEYpozbqUVbSoIxmJRLm5aCMmrPKypmU0axEwrwclFFzVjwzBQKUUcpoCtXOWZaUUWdonSVMGXWG1lnClFFnaJ0lTBl1hpYJ2yBAGaWM2qhHWUmDMpqVSJiXgzJqziorZ1JGsxIJ83JQRs1Z8cwUCFBGKaMpVDtnWVJGnaF1ljBl1BlaZwlTRp2hdZYwZdQZWiZsgwBllDJqox5lJQ3KaFYiYV4Oyqg5q6ycSRnNSiTMy0EZNWfFM1MgQBmljKZQ7ZxlSRl1htZZwpRRZ2idJUwZdYbWWcKUUWdombANApRRyqiNepSVNCijWYmEeTkoo+assnImZTQrkTAvB2XUnBXPTIEAZZQymkK1c5YlZdQZWmcJU0adoXWWMGXUGVpnCVNGnaFlwjYIUEYpozbqUVbSoIxmJRLm5aCMmrPKypmU0axEwrwclFFzVjwzBQKUUcpoCtXOWZaUUWdonSVMGXWG1lnClFFnaJ0lTBl1hpYJ2yBAGaWM2qhHWUmDMpqVSJiXgzJqziorZ1JGsxIJ83JQRs1Z8cwUCFBGKaMpVDtnWVJGnaF1ljBl1BlaZwlTRp2hdZYwZdQZWiZsgwBllDJqox5lJQ3KaFYiYV4Oyqg5q6ycSRnNSiTMy0EZNWfFM1MgQBmljKZQ7ZxlSRl1htZZwpRRZ2idJUwZdYbWWcKUUWdombANApRRyqiNepSVNCijWYmEeTkoo+assnImZTQrkTAvB2XUnBXPTIEAZZQymkK1c5YlZdQZWmcJU0adoXWWMGXUGVpnCVNGnaFlwjYIUEYpozbqUVbSoIxmJRLm5aCMmrPKypmU0axEwrwclFFzVjwzBQKUUcpoCtXOWZaUUWdonSVMGXWG1lnClFFnaJ0lTBl1hpYJ2yBAGaWM2qhHWUmDMpqVSJiXgzJqziorZ1JGsxIJ83JQRs1Z8cwUCFBGKaMpVDtnWVJGnaF1ljBl1BlaZwlTRp2hdZYwZdQZWiZsgwBllDJqox5lJQ3KaFYiYV4Oyqg5q6ycSRnNSiTMy0EZNWfFM1MgQBmljKZQ7ZxlSRl1htZZwpRRZ2idJUwZdYbWWcKUUWdombANApRRyqiNepSVNCijWYmEeTkoo+assnImZTQrkTAvB2XUnBXPTIEAZZQymkK1c5YlZdQZWmcJU0adoXWWMGXUGVpnCVNGnaFlwjYIUEYpozbqUVbSoIxmJRLm5aCMmrPKypmU0axEwrwclFFzVjwzBQKUUcpoCtXOWZaUUWdonSVMGXWG1lnClFFnaJ0lTBl1hpYJ2yBAGaWM2qhHWUmDMpqVSJiXgzJqziorZ1JGsxIJ83JQRs1Z8cwUCFBGKaMpVDtnWVJGnaF1ljBl1BlaZwlTRp2hdZYwZdQZWiZsgwBllDJqox5lJQ3KaFYiYV4Oyqg5q6ycSRnNSiTMy0EZNWfFM1MgQBmljKZQ7ZxlSRl1htZZwpRRZ2idJUwZdYbWWcKUUWdombANApRRyqiNepSVNCijWYmEeTkoo+assnImZTQrkTAvB2XUnBXPTIEAZZQymkK1c5YlZdQZWmcJU0adoXWWMGXUGVpnCVNGnaFlwjYIUEYpozbqUVbSoIxmJRLm5aCMmrPKypmU0axEwrwclFFzVjwzBQKUUcpoCtXOWZaUUWdonSVMGXWG1lnClFFnaJ0lTBl1hpYJ2yBAGaWM2qhHWUmDMpqVSJiXgzJqziorZ1JGsxIJ83JQRs1Z8cwUCFBGKaMpVDtnWVJGnaF1ljBl1BlaZwlTRp2hdZYwZdQZWiZsgwBllDJqox5lJQ3KaFYiYV4Oyqg5q6ycSRnNSiTMy0EZNWfFM1MgQBmljKZQ7ZxlSRl1htZZwpRRZ2idJUwZdYbWWcKUUWdombANApRRyqiNepSVNCijWYmEeTkoo+assnImZTQrkTAvB2XUnBXPTIEAZZQymkK1c5YlZdQZWmcJU0adoXWWMGXUGVpnCVNGLaFdvXq1zJo1SxYtWiTNzc3SrVs3GTlypIwbN04aGxsjc2lra5M33nhDZs+eLV999ZU6v3fv3nLUUUep/9XU1HRKA/lMmzYtMF1cN2nSJOnVq1dkvlk/gTJKGc16HS2mfJTRYmhl41zKaDbiUEwpKKPF0MrGuZRRC3FYs2aN3HzzzUoi9957bxk8eLC8//77snTpUvXPEyZMUHIadrS2tsqDDz4or776qvTp00f2339/deqbb74pSPuggw6SCy64oJOQ4tz77rtPhg4d2kU6u3fvLieddFLBPC387ESSoIxSRhOpaAllQhlNCLTFbCijFmEmlBRlNCHQFrOhjFqA+fjjj8tzzz0n559/vhx66KEqxfb2dtXLif9deOGFSijDjiVLlsgtt9wiu+++u1x22WUdPakbNmyQKVOmKMmdOHGiDBo0qCMJpDtv3rwu/93Cz8lUEpRRymimKmSJhaGMlggwhcspoylALzFLymiJAFO4nDJaIvSmpiaZOnWqYJj+uuuuU0Pr+vj888/lxhtvlD322EMuvfRSqaqqCswNYvn000+rc0aMGNHpnKeeekoJLSTV+7cZM2bI4sWL5dprr5Udd9yxxF+R3cspo5TR7NbO4ktGGS2eWdpXUEbTjkDx+VNGi2eW9hWU0RIj8M0338j111+vJPSKK67oND90/fr1MnnyZMGwuf9v3mwxnL927VrZc8891bneAzKKXldcjyF5HOh1nT59uixfvrxs5oaGhYEyShkt8RbN1OWU0UyFw6gwlFEjTJk6iTKaqXAYFYYyaoQp/KRCMrp582bVa7px40bVg9mzZ8+ictPD9OhRveqqqzrmgOp0MZ8UEvzJJ59IS0uLmjt66qmnyujRo6W6urqovLJ6MmWUMprVuhmnXJTRONTSvYYymi7/OLlTRuNQS/caymiJ/E1kFNJY7Op2LGrCAqWFCxfKxRdf3GmIXve4rly5UgkoFkmhZxU9pbju5JNPljFjxoROCyjxJyd6OWWUMppohXOcGWXUMWAHyVNGHUB1nCRl1DFgB8lTRkuE6kJGMQw/Z84cNVf02GOPldNOO62TWGIbKPSGQkr33Xffjl7QFStWyK233qq2lrrmmmtk4MCBRr/us88+MzovjZN+dN928uX68ujltc1v2ne+sZ2klfT+9cke8u7ntVbSKrdEfnfBOtmxZ1vmftZN87vJ84vrM1euLBToZ2M3yH4DW7JQlE5leOCNRnnwjYbMlSsLBbr66E1yzJ5NWShKpzLgHsO9xqMrgXNHbZHzRm3OHBqMPvunT5ZayKp2WJ7lw0RGixmmRxFffvlleeSRR9Q+pf4tnaKKD4HFPFP/gqdC12HOalaPnz68g3y5ofMeq1kta9LluuXbq5LO0ii/f5vdW95bWWd0bqWd9Nuzv5Yde7Rm7mdP/ct28sJH0fshZ67gCRTof45ZI/sMaE4gp+KyeHhRd3lkUY/iLqqQs684fJ0ctUf2xAb3GO41Hl0JnDVig5w9YmPm0PTv3z//Mmq6gMlLHxvf33PPPTJs2DAZP368NDQU9+arN8M/5ZRT1F6jeT84TB8ewTk/y+aD6MfTN8vCZdkTrizcCxymz0IUiisDh+mL45WFszlMn4UoFFcGDtMXx6vL2XprJ+wFinmhcbZ20om+9dZbSkR33XVX1bMZtlH+/PnzZebMmXL55ZfL8OHDO5Vp7ty58sQTTxTVM1oiAqeXU0Ypo04rWMKJU0YTBm4hO8qoBYgJJ0EZTRi4hewooxYg6n1CvQuHCm16j9Xw+LxnXd22ocyPP/5YzffEPM+oLzZhjudNN90kQ4YMUXuT6k+F6tX3WMx09dVXy4ABAyz8unSToIxSRtOtgXZzp4za5ZlEapTRJCjbzYMyapdnEqlRRi1Q9n4OFAuKsMk9NqTHJ0H9nwNdtmyZ+qoSNqrX2zVhFTy+wASpPOGEE6RHj67Dr/X19epToxBYvcAJG+X369dPRo0aJVjUtGDBAsEcVq6mtxDUHCTBYfocBMlXRMpo/mJGGc1fzCij+YsZZdRSzNAbic+CYs4mVrNjiB0LkMaNG9dpI3x8lQkyil5L/elPPc+zUFEw/O/dHgryifml6JXFFAEcffv2FcwVRb5hX3uy9HMTS4Y9o+wZTayyJZARZTQByJazoIxaBppAcpTRBCBbzoIyahkok7NLgDJKGbVbo9JNjTKaLv84uVNG41BL9xrKaLr84+ROGY1DjdckRoAyShlNrLIlkBFlNAHIlrOgjFoGmkBylNEEIFvOgjJqGSiTs0uAMkoZtVuj0k2NMpou/zi5U0bjUEv3Gspouvzj5E4ZjUON1yRGgDJKGU2ssiWQEWU0AciWs6CMWgaaQHKU0QQgW86CMmoZKJOzS4AyShm1W6PSTY0ymi7/OLlTRuNQS/caymi6/OPkThmNQ43XJEaAMkoZTayyJZARZTQByJazoIxaBppAcpTRBCBbzoIyahkok7NLgDJKGbVbo9JNjTKaLv84uVNG41BL9xrKaLr84+ROGY1DjdckRoAyShlNrLIlkBFlNAHIlrOgjFoGmkBylNEEIFvOgjJqGSiTs0uAMkoZtVuj0k2NMpou/zi5U0bjUEv3Gspouvzj5E4ZjUON1yRGgDJKGU2ssiWQEWU0AciWs6CMWgaaQHKU0QQgW86CMmoZKJOzS4AyShm1W6PSTY0ymi7/OLlTRuNQS/caymi6/OPkThmNQ43XJEaAMkoZTayyJZARZTQByJazoIxaBppAcpTRBCBbzoIyahkok7NLgDJKGbVbo9JNjTKaLv84uVNG41BL9xrKaLr84+ROGY1DjdckRoAyShlNrLIlkBFlNAHIlrOgjFoGmkBylNEEIFvOgjJqGSiTs0uAMkoZtVuj0k2NMpou/zi5U0bjUEv3Gspouvzj5E4ZjUON1yRGgDJKGU2ssiWQEWU0AciWs6CMWgaaQHKU0QQgW86CMmoZKJOzS4AyShm1W6PSTY0ymi7/OLlTRuNQS/caymi6/OPkThmNQ43XJEaAMkoZTayyJZARZTQByJazoIxaBppAcpTRBCBbzoIyahkok7NLgDJKGbVbo9JNjTKaLv84uVNG41BL9xrKaLr84+ROGY1DjdckRoAyShlNrLIlkBFlNAHIlrOgjFoGmkBylNEEIFvOgjJqGSiTs0uAMkoZtVuj0k2NMpou/zi5U0bjUEv3Gspouvzj5E4ZjUON1yRGgDJKGU2ssiWQEWU0AciWs6CMWgaaQHKU0QQgW86CMmoZKJOzS4AyShm1W6PSTY0ymi7/OLlTRuNQS/caymi6/OPkThmNQ43XJEaAMkoZTayyJZARZTQByJazoIxaBppAcpTRBCBbzoIyahkok7NLgDJKGbVbo9JNjTKaLv84uVNG41BL9xrKaLr84+ROGY1DjdckRoAyShlNrLIlkBFlNAHIlrOgjFoGmkBylNEEIFvOgjJqGSiTs0uAMkoZtVuj0k2NMpou/zi5U0bjUEv3Gspouvzj5E4ZjUON1yRGgDJKGU2ssiWQEWU0AciWs6CMWgaaQHKU0QQgW86CMmoZKJOzS4AyShm1W6PSTY0ymi7/OLlTRuNQS/caymi6/OPkThmNQ43XJEaAMkoZTayyJZARZTQByJazoIxaBppAcpTRBCBbzoIyahkok7NLgDJKGbVbo9JNjTKaLv84uVNG41BL9xrKaLr84+ROGY1DjdckRoAyShlNrLIlkBFlNAHIlrOgjFoGmkBylNEEIFvOgjJqGSiTs0uAMkoZtVuj0k2NMpou/zi5U0bjUEv3Gspouvzj5E4ZjUON1yRGgDJKGU2ssiWQEWU0AciWs6CMWgaaQHKU0QQgW86CMmoZKJOzS4AyShm1W6PSTY0ymi7/OLlTRuNQS/caymi6/OPkThmNQ43XJEaAMkoZTayyJZARZTQByJazoIxaBppAcpTRBCBbzoIyahkok7NLgDJKGbVbo9JNjTKaLv84uVNG41BL9xrKaLr84+ROGY1DjdckRoAyShlNrLIlkBFlNAHIlrOgjFoGmkBylNEEIFvOgjJqGSiTs0uAMkoZtVuj0k2NMpou/ziilSWtAAAY70lEQVS5U0bjUEv3Gspouvzj5E4ZjUON1yRGgDJKGU2ssiWQEWU0AciWs6CMWgaaQHKU0QQgW86CMmoZKJOzS4AyShm1W6PSTY0ymi7/OLlTRuNQS/caymi6/OPkThmNQ43XJEaAMkoZTayyJZARZTQByJazoIxaBppAcpTRBCBbzoIyahkok7NLgDJKGbVbo9JNjTKaLv84uVNG41BL9xrKaLr84+ROGY1DjdckRoAyShlNrLIlkBFlNAHIlrOgjFoGmkBylNEEIFvOgjJqGSiTs0uAMkoZtVuj0k2NMpou/zi5U0bjUEv3Gspouvzj5E4ZjUON1yRGgDJKGU2ssiWQEWU0AciWs6CMWgaaQHKU0QQgW86CMmoZKJOzS4AyShm1W6PSTY0ymi7/OLlTRuNQS/caymi6/OPkThmNQ43XJEaAMkoZTayyJZARZTQByJazoIxaBppAcpTRBCBbzoIyahkok7NLgDJKGbVbo9JNjTKaLv84uVNG41BL9xrKaLr84+ROGY1DjdckRoAyShlNrLIlkBFlNAHIlrOgjFoGmkBylNEEIFvOgjJqGSiTs0uAMkoZtVuj0k2NMpou/zi5U0bjUEv3Gspouvzj5E4ZjUON1yRGgDJKGU2ssiWQEWU0AciWs6CMWgaaQHKU0QQgW86CMmoZKJOzS4AyShm1W6PSTY0ymi7/OLlTRuNQS/caymi6/OPkThmNQ43XJEaAMkoZTayyJZARZTQByJazoIxaBppAcpTRBCBbzoIyahkok7NLgDJKGbVbo9JNjTKaLv84uVNG41BL9xrKaLr84+ROGY1DjdckRoAyShlNrLIlkBFlNAHIlrOgjFoGmkBylNEEIFvOgjJqGSiTs0uAMkoZtVuj0k2NMpou/zi5U0bjUEv3Gspouvzj5E4ZjUON1yRGgDJKGU2ssiWQEWU0AciWs6CMWgaaQHKU0QQgW86CMmoZKJOzS4AyShm1W6PSTY0ymi7/OLlTRuNQS/caymi6/OPkThmNQy0D12zevFmeeuopee2112Tjxo1SV1cn++yzj5x55pnSp0+fDJTQThEoo5RROzUpG6lQRrMRh2JKQRkthlY2zqWMZiMOxZSCMloMrYycCxG9/fbb5aOPPpLddttNhg8fLsuWLZP33ntPevXqJVdddZXssMMOGSltacWgjFJGS6tB2bqaMpqteJiUhjJqQilb51BGsxUPk9JQRk0oZeycv/71r3LPPffIscceK+PGjZOqqipVQvSS3nvvvXLMMceo/14OB2WUMloO9Vj/Bspo/qJJGc1fzCij+YsZZTR/MZMZM2bIO++8IxMnTpRBgwZ1/IL169fL5MmTpbGxUf0N/5/3gzJKGc17HfaWnzKav2hSRvMXM8po/mJGGc1ZzDBEP3XqVFmzZo1MmjRJDcvro7m5WW677TZZtWpVl7/l7Gd2FJcyShnNa90NKjdlNH/RpIzmL2aU0fzFjDKas5gVklH8lDvvvFMWL14s11xzjQwcODBnv65rcSmjlNHcV2LPD6CM5i+alNH8xYwymr+YUUZzFjMTGcVCJv8Qfs5+Zkdxx/zrhrwW3Xm55/ysh/M84mTw4+mbZeGy1jiXlv01lNH8hZgymr+YUUbzFzPKaM5i5kJGH3300cxSmLV8v8yWLe2Cnbrbu2kXITB/xiw8LEcMWCLb12/OXNwYs/CQDO+zQnbtuSZzMXvpi8Gytqlb5sqVhQLt1nO1DOvzeRaK0qkM76weKMvXl8/WizYBb1+/SY4YsNRmklbS2nvvvQX/s3lUtbe3t9tMMI20TGS02GH6n/zkJ7Ju3bo0fg7zJAESIAESIAESIIFMEvj7v/97ymhQZCptAVMmaycLRQIkQAIkQAIkQAIxCJRFzyh+t97a6corr5Tdd9+9A0U5bu0UI868hARIgARIgARIgAQySaBsZHTRokUyffp0GT16tFxwwQVSU1OjgJfjpveZrEksFAmQAAmQAAmQAAnEIFA2Mur9HCh6Rvfff39Zvny52gh/++23L6vPgcaIMy8hARIgARIgARIggUwSKBsZBd0tW7bIU089Jfg06MaNG6Wurk722WcfOfPMM6VPH67Wy2QNZKFIgARIgARIgAQqmkBZyWhFR5I/ngRIgARIgARIgARySIAymsOgscgkQAIkQAIkQAIkUC4EKKPlEkn+DhIgARIgARIgARLIIQHKaA6DxiKTAAmQAAmQAAmQQLkQoIyWSyT5O0iABEiABEiABEgghwQoozkMWtJFbm5ultmzZ8vLL7+sdinYc8895Tvf+Y7U19cbFQVbbN1yyy0yaNAgueyyy9QuBzyyQ4DxyU4sWBISIAESqEQClNEcRh1iiC2sIHYjRoxw/gsef/xxefbZZ6V3794yZMgQGTx4sBxxxBHG+X7++ecyZcoU9S3b888/v+ODBP4EPv74Y7n11lulW7ducvXVV3fZjgtSfPvtt8sHH3yg0jn00EONy1BpJ37zzTdy/fXXq5hdccUV0tjYGIrAND6VxlD/Xs1yzZo1qs6h7lVVVYXimDdvnjz66KOK+cSJE9VLGI90COi20p872pihQ4fKySefLDvttJPTwun6g72wcS+i/fQfxdyvYYVN+rngFJph4kuWLFEdHTvvvHPBdu7VV1+Ve++9t8v9iy80ghs+mrNu3Tp1X6PNPPLII9X/wjpOVq1aJU8//bS89957smnTJqmurpYdd9xRTjzxRBk1apT6dx7FEaCMFscrE2cn2eigAZ06daqsXr1arr32Wunbt68zBu3t7aphwE1++OGHy7nnntvpof/KK6/I/fffL3vttZdMmDCBPawFImHj4eYs0DlL2CujvXr1Kngf4MF08803yyeffEIZzUCcdVsJ8YRk6OOrr76SZcuWqRfjiy66yOlLvbf+4IMsEFLIsPewcb8m+VzIQGhVEdBBgQ4MxBKfAkdnif/AObfddpt89NFH6rmx7777qlNwDf77hg0bZMCAAbLLLrtIW1uboFPk66+/lj322EOd74/VG2+8ocS2tbVVvWjimdjS0iIffvihQG4POuigTl+BzAqrrJeDMpr1CAWUL8lGx0YjWQxiPMwhvytWrFBTATAlAAd6pfCQx9+vuuoq570ZxZQ5i+cmHbcsMrBVJs1y7dq1ghem008/XY499tjA5PHFt2nTpqm/oVeFPaO2ohAvnUJtJaTinnvukYEDB6o2xS8d8XLsepVXRvFX9MaedNJJnV60bdyvST4XbLGxkc78+fPlkUcekeOPP17GjRvXJUmM/Nx4441qpE3HGQKK0bovvvhCieOBBx7YEQ9I5pNPPinPPfecHHfccSpNPRKCHlGkBfm8/PLLlbDqAx/dufvuu+Xtt9/myF2MwFJGY0BL+5KgRufOO+9UQwb+hx/e/nDT4UtUl1xySUfRccO98MIL8vzzzwsaQjw4MeSPGw+fT8URNMTlH3rEzYyGAMMlSBNviaeccoqMHDmy4wYOK0MYx8WLF6s3Vj300tDQIA8++KCas3rqqaeqoRB9YHgFD3/kiQZeH7pHFxI7adIkQY9WJR3FPNyKjU8lccRv1SzxMEPPR48ePQKHBFH/cR+iBwb3AR5c/vtRD+/hgYUeGwgQ7hXcd96pFPp+xujAiy++qHpxxo4dKyeccILCDzHG9BnUf6TTvXt31SOD+wD3iz4gz+ixeeKJJ+TTTz9VMh10j+J8/A1TYDDFYOXKlQXPzUsdKCRouo1AGwZJ2XXXXTt+FpiBL5jhQK8ZYoQeVi9bE166/mDoFnUE0uIfri90v/q/LOiPtW4D/TFJahpX2nUBvdyTJ0+W7bbbLvClQk+b8T4j8JVGvIgccsghgdNucH9BOiGhGBHs2bOn+pl6ytoZZ5wR+EL62WefyU033aTqCzpTuD7CvHZQRs1ZZebMUmUUDeJ9990nr7/+uprHiTlMS5culffff189qNAwY0gLb5R4sGJ+KhpAvHnigYneSvy7nuOJhUwHHHCA4vPmm2+qh7dXGouVHTwUcdOjEcGnXPGQQG8pbnAMm3gf2pTR4GpJGbV3u2qWGGKFkEIOg4YE9YNI95bgpcoro/p+QclGjx6tevchpX/729/U8KK3bkNG33rrrY65ZxBg9MYeffTRaggRowSYOqPvX6SB9HU6upcPL5sQUdwzei6bvkfRQzdmzJiOl0bdU4gHb6H72R5Z9ykVklG0M9OnT1cC7o2T5rDDDjsoDngBAbOmpia5+OKLO4b0TXl578WDDz5YHnroITW86x0CDrtfMRKEefJYZDhs2DD1go46g3/Xw8iQanQGoL6gPUQd2W233VRd8E5NcE87nRz0SyA6YyD53hcGPYyPexPrEMAPx4wZM2ThwoWdhu29pUfdAFPEXj/vEH88h/Dycs0116gedf+BsuC+R88p7k3KqHmdoIyas8rMmaXKKOZeokE877zzVG+KHoJ47bXX1FyYY445pmO4I6yR1MMcmHOFBgByikMPs6NHUs8xLVZGkQ4mk+PNFI0BHqxI97vf/a5ACLwHZZQy6vrG9N4D6J284447ZP/99+/So4IXKMgfeqTwoucfqcAIAqQRw4JaWPHQmzlzprz00kudHoyQUTwsIa1YMKUfanjY4R6FHF144YVKMHHo+dZoG/DfcV9jqgukFXKJe1SLiRYczGvVUq0ftOgRxX3bv39/lS56nZBGbW1tpx4i18xtpV9IRnXvF8ThuuuuU3z0MCziM378+A7umgPaObyso92DmJjw8tYf9Jah5xk9c96XgaB2Vr+UY0QI4qolKyjW4FWpw/T47Xp6DGQf94s+9LMH8cR9ibjpug5BLWYaDerLn/70JzWvtBJH22zdk2HpUEZdE3aQfikyqidzY4smNKpaIlFM3SD269evY4ghTEbxUMUbO4QWQx3eA+WbM2dOx8M1jowiPeSBBz8eFkHzrHAOZZQy6uAW65Sk9x7AA+2uu+5S0uJd0KfFBkPkuK8eeOCBwGkzQWXVddg7rKqH6SGL3hcwvOTdcMMNagQDL2fenhf02Pz5z39W0nLWWWd1LAbUcurN2//w1kPW+K1azLTkoq3AAxi9s3lbJRzUVkLmvvzySzW9CC8M3rYF8w/Rk+zvYQMLxAS9XugVg7hCRk14+dtQsIbg44Vev2AHtbN4EcfwM1Zpa5HySxameGj5qmQZ1azAxz+sjrmf3nvAuygXUqlf0vxze5GWd1qa/jumsUFi9Qidfr4hXX0gTQprcS0zZbQ4Xpk4uxQZDbrh/D8Kw/Z6O6AwGQ3bMsWbln64+mU0aI6Tf84n0tE9tegNClpdTxkNr44cprd3q/pZYpgU8828C5n0HDT938LmcEMY8aKmt4QJul+0+BSaA+6VkLBfijJg6o1/PqT3xRND0bjXMdXmmWeekVmzZinpPOyww9QQNXpI0ZuU16NQOwWxxvY9iJn+jbpHOuz3euXElFfQvYg2EC81ergevXX+rdiCJMdfLtQDvRagkmUUXLwjE5jSoHe2gPR7X7DCZBTngyFevnBgihr+m+49DZNR9JpDeNHRo4fpMZJAGS2u1aCMFscrE2fbkFFM9sbcoqADw3oY1kADXUhG0RhjHil6UoMOPWfJL6Po3cF8HO+B+XPeOTh6WAznYJgeD3GsXtTbcuhr2TMaXCUpo/ZuVT9LiAOmkOheUDx4sL2Mt7c0SEa9c6yPOuooNVcbPSgYAcCWZUE9o2ELEjF/1Ltgz/9roxbwhQ0LY+HOY489JhjCRA8i5AsjH/6FUfbouk0paGsnyAnmiULkMBTvlW3EDX8DW0i5/8C5eg6hXhwWxSuINaQFMdfD9RhexhCwd19g3W6ip1vP4fWXB3OY9b6llS6jes9RTF1BbzHWQWAPUv3vejqaHh3EvNtCw/T+e1j3vuL+DxPNqPvObW3Pd+qU0YzGD29kuGnQIPp7JmzIqMlm6N4eFP/5xTR8xQ7T6wVW6BlFo4LJ+BjWwop4NB7ehwRllDLq+hYOkglvLwzuDayg9c4j9T/I9ANQL37wvsAVGqYPk9FSe0bxQoieOMhM0EcRUF48rOfOnat6V/O6t29QO6U/noGeL/8LbliPdlQdK8Qr7MVQb1cHOcauCZDaIBn174QSVpZi2uSo35PHv+vFSujIQE8oplxgLnbQlAu8CGDtxKWXXhq6x2zYPVxIYimj8WsOZTQ+O6dXFlrth79hgQQa0uHDh6tymG7thCEIvRLXu7ow7MeENaRhX7QISqdYGdVDWHq1KHqe9Gb4/n3fKKOUUac3omcutVcUvCvnMdT9l7/8pdMKe//9qBc/YL6ZX/70vWTSM1pozijuVcgjNvDGF9L0PWMyZxTlg5xBkrFrhT7wYoi54ejVDRrud82+1PTDBA29ZpjzidEYbzywuAi7eIRt3aPLUwyvQqMUuq1DvUDb7C0P5rVizih64DFPVW+5RxkNrxUQUCwIPPvss9WuF5h+ErSHrJ4zjZE2CGnQVJSgZ6reJsr/HNIloozGv2Mpo/HZOb1Sz0FDD8i3vvWtjptFf7pR73+mv4iEhxAm3nsbUQwjYX4avmiEYR7/3CIMX3hXjOLNEm/nmG+DbSkK9YxiWxn0BuGt3rvSE9fgoYZtTzAXCw1pMTLq7S3A4g30iuLQq/cxFOrdDB8rgiHXeIB6F3R4h0Qrce4Oh+nt3Z5hw6x4WL377rtqUQ8WGXnrn/9Bph9SWH2N3k69pyXqM6QIvTkmMlpoNT3udcgX7mnvanqMKOBe0nslBq2m1xuDY7GM9wtBurcJK/PDtrOxR9p+SmEyirZR713s/bSwbquwsBMc9K4COB8dAIgT9jnWq+5NeBW6F/Vw/YIFC9SP987X17HGCBG24MJCK72ADOKqN3rX05v0b/32t7/dscuCfaLZTlHvOYqhdPwP3IKms3g/LY2/4zzv4jw8h/QCNe9LmN7lBdur+TfLBxn0muLlDR0o3/ve9yJfILJNM9nSUUaT5W2cm35gQOzQIELK8EDDnC5sguzfI1Bv44K/YUgN8yyxYTOGBdGQeie6I21sFI+VoUgbUoq0sV0M5sV4b7JCDan+LBp+FAQWZUSaGNbDwxmSikbdVEa9DXPQ6nndiwDx1A9Mb6OC/NGzg98ATliFX6mrGnXcwABz3ILe/LF4Aj1opvExrrxldmLYPaB7V7DS3N/7GNSrontt8IKGeYD6E4J4sUQ99i7iKzRcrPcZRbkwhIu52SgLevv0Fjb+fUb13qHoKYL44FpvG+J9cYW8Yg4j0sC2QhBovWVO3hYzFRq61kKJHQkwSoQpC+CAF3vsrYz5sniJxws/2h6IBr7UA3mFbOgX/SheUS+G+gUc5fHKKG4jxBpShL+hfcOHSSBcaKtxeL8CpHc4wXoA1Als0efdyL/MbsvAn6P3HMWeq3j2FBr9A3eII56TGN3AMwtCqp8fuK9xT+JDE3q+KTJFBwh2eUFc9WdE8d+9n5jFC6Hedq0SuNv4jZRRGxQdpQFBRKOI/QbxRoYbBSJ22mmnqYeZ9wZBETDx/uGHH1YNFx4aaJCwwAj7EuJG836BCQ8/DGPgAYmbCo0r0sZWTVhMpI+ohhQSjKEtTB7HwxUNIVaoYoGF3nbGVHbwQMUm1GgY0AuDtLwHGhp8bg0S7JVVDJmhlwOrj71fgcKqZ/SQVnLPKBrcsEO/oJjGx1E1z3yyYfeAXq2LF0D/MGqQTOreNYxg/P/t3cFq60AQRNH//+twFwIjAn4FvXnkGLJKp2OOJU1JHo3q2WDZXeuFjOoLGi2q3n79be7i+wlMBaJuSGzf+1zu6bcnMHXC1nqpTfH5PIY0+LZvdWNiXxH3t53MdbNVP/9bEG3D+jaP8vn959euv5nl0DGndV+fK2j/6vXtGNr7fE60C4/vaRzPONAV0q6I9vl2EtIDQQrQz6tjX3OZmyfZeyuodpHgr72ek8SM3ktivS0aB3NtfeC2+dw6CWt8bQxr3HyPs/XoM2nsbIpNx9i2mcar/mfbUiHVaxMQRjcv1QQIECBAgAABAocCwughplYECBAgQIAAAQKbgDC6eakmQIAAAQIECBA4FBBGDzG1IkCAAAECBAgQ2ASE0c1LNQECBAgQIECAwKGAMHqIqRUBAgQIECBAgMAmIIxuXqoJECBAgAABAgQOBYTRQ0ytCBAgQIAAAQIENgFhdPNSTYAAAQIECBAgcCggjB5iakWAAAECBAgQILAJCKObl2oCBAgQIECAAIFDAWH0EFMrAgQIECBAgACBTUAY3bxUEyBAgAABAgQIHAoIo4eYWhEgQIAAAQIECGwCwujmpZoAAQIECBAgQOBQQBg9xNSKAAECBAgQIEBgExBGNy/VBAgQIECAAAEChwLC6CGmVgQIECBAgAABApuAMLp5qSZAgAABAgQIEDgUEEYPMbUiQIAAAQIECBDYBITRzUs1AQIECBAgQIDAoYAweoipFQECBAgQIECAwCYgjG5eqgkQIECAAAECBA4FhNFDTK0IECBAgAABAgQ2AWF081JNgAABAgQIECBwKPADT0Qa+lQrJ78AAAAASUVORK5CYII="/>
          <p:cNvSpPr>
            <a:spLocks noChangeAspect="1" noChangeArrowheads="1"/>
          </p:cNvSpPr>
          <p:nvPr/>
        </p:nvSpPr>
        <p:spPr bwMode="auto">
          <a:xfrm>
            <a:off x="1679575" y="1379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" name="AutoShape 16" descr="data:image/png;base64,iVBORw0KGgoAAAANSUhEUgAAAqMAAAGhCAYAAABVv73+AAAgAElEQVR4Xuy9CbgV1Znv/Z75MCggMjghiCOIIM7zgAPiPGA0DiSKU0hyO+l8N33TSfftDP3d9NfdSSfXiIo4gBHnAScURBE1KlERh6goCCoKKsjMGb/nv+h1qFOnatfatdeqYe9/PU+eqKdqrbV/76pVv1pTVbW3t7cLDxIgARIgARIgARIgARJIgUAVZTQF6sySBEiABEiABEiABEhAEaCMsiKQAAmQAAmQAAmQAAmkRoAymhp6ZkwCJEACJEACJEACJEAZZR0gARIgARIgARIgARJIjQBlNDX0zJgESIAESIAESIAESIAyyjpAAiRAAiRAAiRAAiSQGgHKaGromTEJkAAJkAAJkAAJkABllHWABEiABEiABEiABEggNQKU0dTQM2MSIAESIAESIAESIAHKKOsACZAACZAACZAACZBAagQoo6mhZ8YkQAIkQAIkQAIkQAKUUdYBEiABEiABEiABEiCB1AhQRlNDz4xJgARIgARIgARIgAQoo6wDJEACJEACJEACJEACqRGgjKaGnhmTAAmQAAmQAAmQAAlQRlkHSIAESIAESIAESIAEUiNAGU0NPTMmARIgARIgARIgARKgjLIOkAAJkAAJkAAJkAAJpEaAMpoaemZMAiRAAiRAAiRAAiRAGWUdIAESIAESIAESkC1btsjMmTPl4IMPlsGDB5OIYwLLly+XF154Qc466yzp3r2749yynTxlNKPxaW1tlb/+9a/y7LPPyldffaVKecghh8gFF1yQ0RKzWHEItLe3y7vvvitz5syRTz/9VNra2mSfffaRyy67TOrr6+MkyWscETCN1fr162X27NnyxhtvyMaNG6W2tlbFc7/99nNUMiZbLgRQb5566inp3bu3TJo0SXr16pXYT9u0aZPcfvvtsmTJEjnjjDPkmGOOSSzvSs3olVdekQceeEB222031UZsv/32lYpCKKMZDD1E9L777lMy6j1Gjhwpl1xySQZLzCLFIQC5gYQ+/fTTgn/WB3okrrjiCmlsbIyTbGLXLFu2TKZMmSKbN29WDemIESMSyztuRosWLZJp06YpthMnTpRBgwappHDPPfHEE/LOO+/I6aefLsOHD++UhWmsvv76a7n55ps7XiB1InnhE5drJV7nov6nJaP6mfPaa6/JEUccIWeeeabU1NRUYlgT/c3edmXIkCEyYcIE6datW6JlyEpmFSWj33zzjVx//fWyZs2aUP51dXWy0047yfHHHy/Dhg2T6urqxGP1wQcfyK233iotLS3qoYi3VLwhNzc3V2xFTTwICWT4xRdfyE033STr1q1Tb8bnnXeeDBw4UA2VoUGqqqpKoBTxs3DxMI5fGrMrw2T0k08+URKJ3qF9991XLr/8ctWjqQ/TWD300EPy4osvqmtPPfVUOfTQQ1Uc8WBH28KjfAi4qP9pyegzzzwjs2bNkj322EMJkX4RNnlmeiOaRo9u3msUXgSmT5+uXoRPPvlkGTNmTObbfhfMKaMFqOLG/Pa3v5141zmGadAo9enTR6677jo1ZMOj/AhgGPfPf/5zl166rPzSMHHT5XPxMHb928N+E3p30WP64YcfytixY9XLqPcwiRXSQE8xuIwaNUouvvjisn+o4DdPnTpVli5dKpU2cuOi/qcho6tWrZIbb7xRmpqaOo0WoP5TRl23SFvT13UJL7FXXXWV6hCrtKNiZTSo4UTPI27MefPmqflemL+n3xST7Dq/8847ZeHChWoCeR6GayvtprH1e9N48BRT9kqS0SguJrHyPrhPOeUUOemkk6KSzf3fKaN2p6mY1DOblQbDxA8++KD85S9/kdGjR8v48eM7Dc9763SlvWzY5ByVFuJw//33C+aQYjTl/PPPL/sXWT8TymhALfHO48CfL7zwQjnooIOi6pO1v1NGraHMdEJJP3iKhUEZ3UbMJFaU0cqa014OPaNYHDt58mTBojsMz2OKivegjBbbasY/H6MyGGXAdJ6rr75adt555/iJ5fBKymhI0LAKFnPIsMIZc0exAME7oRu9qJjs/dxzz3UsVsBwOla8H3300V0Wn+iGC9lh4QQWOjz55JPq//FGes4553QMdwUVKaiXVJfh+eefly+//FL15KIHF6t2MV8Nw/z+I6ocF110kVqQoofe0MOD34OpA+itxfxGzKPdZZddZNy4cTJ06FCVxYoVK+TRRx9VKzEx1xU3FBa0hJUD14SVH6vJMW9mwIABXcqvRR1v6RgGRQ82REHvONC3b1/VI4Vh0rD5vvh98+fPl1dffVXNH8bLB+bkHnjggXLiiSeGLhwqNuZh7YH+DUF/D5tzhTmLWOz03nvvqXmN+G077rijKm/Qb/XHELF4+OGH5aOPPlLTPr73ve8FTj/xXhdVD/0P41133VXNO4PEgpVJHQD7jz/+WC3i0nUHdbhQHYhqZ5E35m0ixniYYugLDTuG38EuaAFTmEiaxArX6oVcQWUL6iXV8Xz77bc7WGEBA+ru7rvv3qlXpNhY6vr98ssvq9+v6wpWR6Ot8c9djXNP6ReVsFiYLNjyt0Uo12OPPabqgbf+oJ3BKmO0b977Xd+3aJ+OPPLI0Dm5cdpJ/bv8eWL+r77v0NbccsstBRfwFRuLqJcepIf5nWiLddu13Xbbqbb2hBNOKHr1PdrAe++9V7XnGB72by/kWkbB980331SjkZ9//nnHsyPsXvCL8ty5c1V7g+cSYoOYYAHW4YcfHlofgtp/MMQzBfdq0MJRXd/Rdl577bXy1ltvqZ1uIPGnnXaaYq+PuM8Jr3Ngncixxx4b1dSV1d8powXCGdZDuXbtWjXXDw/2oKN///5qeH2HHXbo+LNueFFRIbd4COFGxIGbAMMjM2bMECyk2LBhg2qM8RDt0aOHusnwoIco6u1+0BBhGw7IctCBhh3bQEFUvAthosqB1frehx/EFqIZtOgL5UO50RBArCGh/gON25VXXqkW6HgPTIdA+VeuXBlafqSN8nsPHRO8wYMFGjL/gd8bNhEcfO+4447QRWxobLB4Bby9R5yYh1UtDIthOycsVNJi2bNnTyUNeOiihwKNIw48cPGyEcYX5+CFAA9/74PEG0P8HbKuY1hokQHmjel6iDqIugieqIeIt7ceemUUMqC3MvL/bjwg8KDz3g84BxP38fDFA0XfC95rUYeD6kChFhgNut6exn8e+EJKUQf8q+nDZNQkVqgbYIZY4uGkXwobGhpUEfBQgTDpeGIo7pFHHlH3eFAZ8UDEw03ft8XEEg90yDbur6Bjzz33VHXFO+0ozj31t7/9TW1Jg/qJOqJfQFFPcGAxnr+XzV8er4zutdde6p4IakNQfy699FL1woJFHkEH6rh34Y0+J247iesRHwydotMhqI1BO4/OBJwXJN9xYlFIRqPaLtz/eEZEcde/Bfcf6gqY4iUF1/oPlzKK++Xuu+8OjSnq/3HHHac6NPwr+yGD99xzj3pWBR2Qa9QH/3qLKIZohxFLyLD30DIKxtiBA50CegcU78tmqc8J1De8ROJ++M53vlNRix4powWebEEyqvdi0z1M5557ruy9994qFTTQqEx4IOG/4WbQvRDeBzfOxU1y1FFHKflAD6Z3g+GoYXpvGfBQxVY0aEwgC5999pnaFgqSin+HWHkbJ5Ny+HvHsMIbm/KixwYNGN7K0YOB89BI4KZEwwxxwMMe/33BggWqlwwPl/33319tSaUbFJQfPa/oEQMHPLjAC40Pyo8GCg05HkIYrvD28Hp7qvD70NsDjngI4lq85eNayByu9fau4sGE3m48qJGvjh3yff/999XDFefgt1xzzTUdQhg35oWkCX+L6gXBORA8NLrgiN5CxAE9M5BG9Cbg7RwPQ39988cQ9RB1BHOgIfE4P2p1dzHD9Cgr6snZZ5+t6jLyR+8kRBNlP+yww9Q8KH14p8KgXkC+9IgCevlxH+Eew8PBdEI/6iauQ92DeGKUAj2NqAt4oXr88ccFO1XgMJVRXV6TWJkM0+t4oqzYWBwPWrQBeIhhs3G8XIGH9741jaV3WynEAtOLcD8iL/SA4Z5FXUGvEeq+lt1S7qlS5ox62yKUBfUTPf247/GCi9EYxBJ1BXUV9QjM8PBHTPGChZjixR7X+6dTldJOIu56hTn+GW0oemj79esnq1evVvcuJFULiV9G48YirJ55OeOlDh0NuJeRP9ouvDSh7UL5cL+YLHrFcwpD9OgQQNuN+yVJGdW/Ve88gXqJtgn3P17WIHz4G0bAvNvGYaN49EjjxdNbz8EC2yFihA68/G2iNyZB7T92wsA5QW2OfyQA+aIHFu0IFhvh3208J3RPdSUuXqaMhhiD9+b3vqVg6A8PDfQsfPe731WC5j0WL14st912m3oAeOfgeBveqEVRUTKqy+B/aOlyeG8K9GShcdI9ISbl8P72sF4tTHiHvOHwyxv+GxoGcEJZ0Xh6h4Xx8EDvJB4wePtDb4338JbR30hqNmik8PDx95xiiA8NFWQNOyF4/44HF+QtTHAgLJBVNNKQPt2bFTfmpcooHshY5YqHhb9h1Wl75cb7MPbGEG/zQXU1qnzFyGhQncY9gHihF8M/DKhZo1ctqBcb/x1D33ip8otsWLm9sUeaEFHvqADKgxcdMEtDRr3xxBx0CIW3x0dv8YL7w9vmmMTSuxAl7J5FjyxkHfUBL1t4gOIo5Z6yJaNhPNDLjZd8HH6Jxn9DPcH2aKhP/t69UtpJPZcSLxhoQ771rW91ihV4Q6bQW4vDK6OlxCJMRvHijnZN98JidC3ouYO/oxfZZM9fvZ0ZJB8jeXrKlTddVz2j3p0nghbseO9/784U3jYl6LmDsqO+4PmCOOhnsDcmYe2/V1b9HSheGQ2qq8jXxnNCzxtFu4ARRb9fRLXZef47ZTQket4eKT1/w9vwhq14856D4Tlci8MrWH5J8hehkIx60/ffMN50MPSCIRgcYVIcVg6TB4z39+Chj94K/xEmM+i5xMMjrIfOO3fGP99Os8FQCebe+uf3eN/2vdd60/TGxVtmNFjY7w3l1itHS4l5VMMQ1duGcqA8kHY0TP6hI6SPhw/2pMVLUJjA4MGEB1Sx+5YWI6NhdQkNNHo5/FMD9G9HTw7EKOjLI/qcsPlsfr7oEUFvMeb/Yl4XpMy0Tkb1akbFCvlEpaHjiRfDsAUK+hz0/OE3oBfcWwfDYolesRtuuEH12oXNN/Oe433Ji3tP4TebtBVh94HJAiDNHfd52MM5qL0stZ3UPVRoo8LuvbDylxKLsHoGwYKY67bALyloB9BDipdw3VMX1f7oTgFMJ/F+ACIJGfW202HPD2wXhvoMecTLLgQNvabozcVIQlhvrld09TPAGxNs24Ze7qAD7QfaEYy0eV/YvG1hUD209ZzAsxEdEJBxk3nXUTHO098po75ooRJgeFEPf3qHPbwVpZBQ6sbRu/DJpOHVRSkko94yhN2MSCfsZjcph8kDxvvgDbtpomQm7Ebx5h8mo2HbXoVdq3sB8HcMgfq/sKPLgl5lNOh4CEEaSol5VEMQJTh6/lCUjGnhg4ThE4IQP5MYRpUvKn4mdck78V9/3hAPToweYMi8kCjrayGqWszCyuxNM2jBob4u7DdFiWRUrExkVMcz7EXK+9KKHiDdW2USyyhZ8Yuj94UsaiSm0P1oUrZSZDSo/vjTCyp/qe2kyb0XVv9LiUVYPfP21EJEMb8z6GUr6p72/t2EbTH7jBaz9ZO3hxM99XiWYX1C1EdmtEDj5QQjfv65/fh96FRA5wN6fCHaOFfHBOmH9QLj2rD2PqottPWc8PL2js4VE9e8nluxMmoSMP9iFt2FHrTwICg9rzCZPLhNZNS0Gx9ChXmZmHfnbSRMymHygLEho0gDi3PQwOCfgxYv2JJR7wMirBcgKIalxDyqjhUSHO/igqiezaAeDpMYRpUvqgE2qUtBDzxvL3VUGfB3/5B60DXe31toWD8tGfXG0+Q34xz9kmcSS92TZ5q2t00oRxkttZ3UTAotJAmr/6XEolCb4B2twygHnk+YR47pCVggWuznO13KaNguFN5nov/TuXj5x+gP6ibm6Abt7R020hJV73VMvC/sQdegx/VPf/qTmjvqffZEtYW2nhNRL8VRvzPPf6eM+qKnt0HBDY4Vwt5h4KjtTPwVwYWMRt0U3jJ4t2zR37Q3EQiTh1+pMoqGFYuNtNhjWEQvqPGu0LUlo8VwC+o9ML3Ji/lQQaEHj0kMdJn8W+Sg562Y68N+WxQzk7oU9MArprcljowW2nA+LRn1xsO0LhUjo7oumaZd7jIaVXej2smgttPPNqz+lxKLqB54TG/CXHx0Mnh3oMBzCivP0eMdtTBR/w79VbFCu2vEnTNqIqMoB+4LvVAN/6wPPIfRU4reQe8C1ig+YfXf9LqwUYCo+lSKG3jLTBk1bcFyfl7cG0v/bJM5NmGITB7c+tpCPRWmb/xhMmJSDhORKUVG9WpIDIkfcMABao9VvSWMbqC8+5x6v2QTtxcnbs9oKTGPul1s9YwGNZQmMYwqX1QDbFKXgmQ0rPchqjyF/h42V9t/TVoyGjZSYfKbTWKJXQueeOKJLnNzTdKPe0/579Vihmlxbdz64/9NQeUvtZ0MmmplKqOlxMJUmvASjzmV2A4LUolpWTiiFsd6f0OxPaPFxtek7ulzINZYqImpO+jFxD686JTwL7503TMaJoNRbaGt5wSH6YupNTk+t1QZ1fMOIVFRi5BMG64gnKZzRguVIctzRvVCk7C5kGnOGfXHo5SYR90qUQ8ekzmGyCNvc0a9YhY1BSGKof57sfNQ01hNj71IsR1QoTmjQb/XREa9D8NiV+GWo4yazuELaydN7r0wmS4lFlFtQlD9gMi99NJLauEN/tn0i4EmAlXqM9P0/g1qd/V+0N6FuiZzRoPyNJnHi+vizhm19ZzgAqa4NSZn15V6Y3kbrkIr2YOwmPQC6OsKPRwgwth+CJW/1NX0YQuPTB5+pfSMRg2BBa2GNGHj76kpdjU9rtebnGOICHsxlhLzqNsj6sGDPfOwx2ipq+nj9mhE9QaY1Omw3hf9sC+08j2Kn//vmmehPfrS6hn1vjQUWqEdV0a9D7FCq4WLffktdE/5/1ZsPSul/nh/R9h+0KW0k6gn2Mmi0ErzsPKXEougNgGCiRdODNFjwQ6mj/l3xvDOwzbdCi3NrZ3Qc409ZDEvFF/b846M6djqTgts4YQFjFhVb7Ka3vvhDv3BCe8CsFJX0wetObD1nNBbeIFBsS+VxbaXWTu/YueMFttw6sDpvSrD9rnEeXgLw9AJ5rvor+KYNLymwqX3Mwvbp9N0n9G0ZFT3EAVt6+PdDB3/bGvOKNjq2GF1NrbtQP7eAw0WHmCYvO7dHiduzKNu9igZ9e5LidX/2J7Jv0jBZJ/RuHU9qufEpE6Hyah3T9CwffswnI9PmOKBYrLfnsk+oxAM/K40eka9D8Sw4VR8lQu/GTsCIOaQDpOXQ//q5KB9ZXE/4esueKBjs309t7CUntFSph+UUn+iZFTLP+ZXxmknTfYZRbuAz0Hj8LalpcQirE3QYoY9m7GK3L+SHvcKtgTCBz0KzZn2cktz03s9jQKijZX0WKPhPVBX8cKKvXG98/D9exdDDP0ii+kLmObl3ZPVu89oWPtvss9oocWUNp4Teh5v1EKrqGdLHv9OGS0yal5BQCOHRh1voniDhgRCFLEtFFaGYy8zTCrHYdLwmspooS+LRH29wqQcJg+/UnpGdY8fGgisVsW3fbGvItjiq03YL09/2cS/B10pD07vF5ggouj5hBTgwIIA9IqiMfdvphw35lFVK0pGcX3YF5hQvzDkq7+E5f8cokkMo8rnHXrCl66wkbz+1CUkyaQuhcmo9+GAtNDLjxcA9GrigYM6ACnDAwIfRcDHEfSncMPK7f8CE77MBZHFwwpz0LLwBSb9IonfD8HG18ew+Tz+HV8QwwMYG/2jfmIvUjyUTGPp/WgDepHOPPNMNScbLzCQFWzQjvl4WByCBY16e7NS7inEQr9cYiEMpAxlR55RC2lKqT8mMlpKO4n0vV9gQv0cO3as+oAH6iT+VugLTHFjEdYmeNPzfnUI9463zS+m1927w0NYb2qpo4lh9ypEEfum4j73fkUQdUY/R/XX2/w9md4vMHnvIf2de7yABH0FsdAXmHDvYRQKvdpBn7COGiXC77TxnNAvHfwcaNTTKed/t3VjRX1XHY09Pm8IkdI9WSYNr6mM4jyTby6jZxab8wd9mx4PuLR6RtEI4pOlkNKgA9uUoIcIE9r9cwpLfXBGfZsYD1Jw0V+n0eWLE/Oo28VERk2+TQ+hxvxh78bxpgJTqIzeB4Y+r9gdIgotkkD6eAFAPdAvH/7yBP22QmX2Coj/PNyX2AoHPag4vMNtUatYTWIVlQbyxAMTIoP0vKuhvWX118FiYonfho9d6AUtfgZ42PvbhVLvKf3FG+/WbCYbdpu0iSaLbAqVP247CW6F2im0qXhJgiSCddDvjROLQvUs6nvsGK2DMOPF0fQDF3rLo7D5+7aemUH3bFRscA1GCPD1K/82T1EswtqNqPYfL3HYw1V/4luX20RGcW4pzwnvfR724YqoZ0qe/86e0ZjRw4MUb8bYJxNvprrHCCKFnj58E7pYCSxGRnFuWBkw3xE9tt4tMXTaJg8Ak4dfKT2j+qGMXj88mMEPMoKhJ/QkY8gGPUTg650vhOtKfXAiDfw+9FChIUaDiAO9OvjWMP6HXu6go9iYR1UtE8HRaaBnb86cOep7zRAuvQUZvuWNz+X5N4s2iWFU+fB39KjpebSIEfb/Q68aemBM6lKUTCBNzJMCCzy8wRgPVdQF9IjgtxW7fyLSwIcrEGPUU6SH+xEPapQbnxlNS0YLxRN1EJ+89NfBYmPpr99gjN5hiDh6t/1DvKXeU0j/9ddfVwtoIGYQXsgZ6kqhw0b9MWkT4rSTutxo19FOoX5i6B5tOr6KhfsOwoM9KdGGFHqx97Y1UbGIahNQn9FjiKkmuDeRHkQNscXcywEDBpjc1h3n6OkImHMatBm8Sxn1PsPACGXBC42+X3H/Q0bDNsLXLNDGoFdSt4noCCrUbgTdHxiZw3QmTHHwf9UP5TSV0ULP5TA30MHQ04zw+8O+0FZUcHN2ckXJaM5iw+KSAAmQAAmQgDMC3uky6ATA/M1iX/6cFa6CEkYc9BzkSo0DZbSCKjx/KgmQAAmQAAl4CWBoGYufsBitmK/TkaI9AjoG6InHArWddtrJXuI5SYkympNAsZgkQAIkQAIk4IKAXqyFhTMTJkyIXHzmogyVmqaem4xpaZhGg+kWpnN+y4kZZbScosnfQgIkQAIkQAJFEqAQFQnM0unerQyHDBmiXgT8i7UsZZX5ZCijmQ8RC0gCJEACJEACbgnonSiwkAafaMZCOh5uCWAf1QceeECwuAmL4Lw7orjNOXupU0azFxOWiARIgARIgAQSJ4At9R555BHBhyj0HsyJF6KCMsSeqS+88EKnD+RU0M/v9FMpo5Uaef5uEiABEiABEiABEsgAAcpoBoLAIpAACZAACZAACZBApRKgjFZq5Pm7SYAESIAESIAESCADBCijGQgCi0ACJEACJEACJEAClUqAMlqpkefvJgESIAESIAESIIEMEKCMZiAILAIJkAAJkAAJkAAJVCoBymilRp6/mwRIgARIgARIgAQyQIAymoEgsAgkQAIkQAIkQAIkUKkEKKOVGnn+bhIgARIgARIgARLIAAHKaAaCwCKQAAmQAAmQAAmQQKUSoIxWauT5u0mABEiABEiABEggAwQooxkIAotAAiRAAiRAAiRAApVKgDJaqZHn7yYBEiABEiABEiCBDBCgjGYgCCwCCZAACZAACZAACVQqAcpopUaev5sESIAESIAESIAEMkCAMpqBILAIJEACJEACJEACJFCpBMpSRjds2CAvvfSSLFy4UMaPHy+DBg2q1Pjyd5MACZAACZAACZBApgmUjYy2trbK0qVLZc6cOfLRRx9JW1ubNDY2ysSJEymjma6CLBwJkAAJkAAJkEAlEygbGV20aJFMmzZNCejo0aPliy++kE8//ZQyWsm1m7+dBEiABEiABEgg8wTKRkY///xzwfD84MGDpaamRu6880557733KKOZr4IsIAmQAAmQAAmQQCUTKBsZ9QeRMlrJ1Zq/nQRIgARIgARIIC8EKKN5iRTLSQIkQAIkQAIkQAJlSIAyGhLUpqamMgw3fxIJkAAJkAAJkAAJlEagvr6+tAR8V1NGQ3B++OGHsmbNGquwmRgJkAAJkAAJkAAJ5JnAfvvtJ927d7f6EyijVnEyMRIgARIgARIgARIggWIIUEaLocVzSYAESIAESIAESIAErBKgjFrFycRIgARIgARIgARIgASKIUAZLYYWzyUBEiABEiABEiABErBKgDJqFScTIwESIAESIAESIAESKIYAZbQYWjyXBEiABEiABEiABEjAKoGylVGrlJgYCZAACZAACZAACZCAEwKUUSdYmSgJkAAJkAAJkAAJkIAJAcqoCSWeQwIkQAIkQAIkQAIk4IQAZdQJViZKAiRAAiRAAiRAAiRgQoAyakKJ55AACZAACZAACZAACTghQBl1gpWJkgAJkAAJkAAJkAAJmBCgjJpQ4jkkQAIkQAIkQAIkQAJOCFBGnWBloiRAAiRAAiRAAiRAAiYEKKMmlHgOCZAACZAACZAACZCAEwKUUSdYmSgJkAAJkAAJkAAJkIAJAcqoCSWeQwIkQAIkQAIkQAIk4IQAZdQJViZKAiRAAiRAAiRAAiRgQoAyakKJ55AACZAACZAACZAACTghQBl1gpWJkgAJkAAJkAAJkAAJmBCgjJpQ4jkkQAIkQAIkQAIkQAJOCFBGnWBloiRAAiRAAiRAAiRAAiYEKKMmlHgOCZAACZAACZAACZCAEwKUUSdYmSgJkAAJkAAJkAAJkIAJAbcdXrkAACAASURBVMqoCSWeQwIkQAIkQAIkQAIk4IQAZdQJViZKAiRAAiRAAiRAAiRgQoAyakKJ55AACZAACZAACZAACTghQBl1gpWJkgAJkAAJkAAJkAAJmBCgjJpQ4jkkQAIkQAIkQAIkQAJOCFBGnWBloiRAAiRAAiRAAiRAAiYEKKMmlHgOCZAACZAACZAACZCAEwKUUSdYmSgJkAAJkAAJkAAJkIAJAcqoCSWeQwIkQAIkQAIkQAIk4IQAZdQJViZKAiRAAiRAAiRAAiRgQoAyakKJ55AACZAACZAACZAACTghQBl1gpWJkgAJkAAJkAAJkAAJmBCgjJpQ4jkkQAIkQAIkQAIkQAJOCFBGnWBloiRAAiRAAiRAAiRAAiYEKKMmlHgOCZAACZAACZAACZCAEwKUUSdYmSgJkAAJkAAJkAAJkIAJAcqoCSWeQwIkQAIkQAIkQAIk4IQAZdQJViZKAiRAAiRAAiRAAiRgQoAyakKJ55AACZAACZAACZAACTghQBl1gpWJkgAJkAAJkAAJkAAJmBCgjJpQ4jkkQAIkQAIkQAIkQAJOCFBGnWB1n+h/Pr5FHnujxX1GOcnh2H1r5Sen10uPhqqclJjFJAESIAESIAESAAHKaA7rwZ+ebpL7X23OYcndFhlC+s/nNbjNpITUH3i1WR5c0CJtbe0lpFI+l47avUYmnVIv3ev5AlE+UeUvIQESIIHiCVBGi2eW+hXn/G6jrNtEoQkKxJyf9Ug9PkEFePyNFvmPx7dksmxpFuqwoTXyr99qTLMIzJsESIAESCBlApTRlAMQJ/sx/7ohzmUVcU1WZfSHt2+Stz9tq4gYFPsj75zUXQb2Yu9osdx4PgmQAAmUCwHKaA4jecn1G+Xzb9gzmqee0R9P3ywLl7XmsLa5LzJl1D1j5kACJEACWSZAGc1ydELKRhkND1pWe0Ypo+Exo4zmsBFikUmABEjAIgHKqEWYSSVFGaWMJlXXksiHMpoEZeZBAiRAAtklQBnNbmxCS0YZpYzmsNqGFpkyWk7R5G8hARIggeIJUEaLZ5b6FZRRymjqldBiASijFmEyKRIgARLIIQHKaA6DRhmljOaw2rJntJyCxt9CAiRAAhYJUEYtwkwqqTAZPWSPGrn8mHrZc0C11NeKtLaJfLa6Te7+S7M8sTD6a03YfHzCsXVy4vBa6dNj61Y7m7a0y4IlrXLbvGb5+MvCWxP99uJGOWhIjXy1rl3+z8wt8vrSbavH+21XJRNPqJfD9qyRno1b0167sV1eeL9VbpjdJBubOu8O8P99u1FGD64JRPplQPr6RC5gSqoW2suHPaP2WDIlEiABEsgjAcpoDqMWJKMHDq6Rn57RIDtuXyVfr2+XJava1N6NO/eplo1b2mXKs00y87XCQvrTMxvkpP1rpaVVZOmXbbKpqV32GlitvpDz4co2+eUDW+STr4OFdMIx9XLREXVKgv2yiOv/5fwGOXBIjUpzycp2qaoSJc11tSJ/XdIqP71rc6dI/OHybrLfLtWyYk2bbPF9bGrNhq2/570VXctSLjJ62shaOf+QOhm0Y7XUVIs0t4p8tLJNbn2uSV79KHqLqFJeLHbdoVr+6bwGGdq/Wr2AXHHTpk6xGbZLtVx6dL0csFu1dKuvErxGrN7QLs+83SK3z2vu8mIRdYtRRqMI8e8kQAIkUN4EKKM5jG+QjP7j2Q1ywvBaefuTVvlfM7Z0CMHPzmpQPZ1vfdIqfzets/B5f/oRe9XIT8Y1SGN9ldzybJPg05U4Dh1aIz85vUH1Zt4+r0n1svoPLcLoTa2uFiXD3p7Rcw6uk6tOqJfNTe3yuye3yPz3tsrUWaPrZOIJddLWJvK7J5vkuXe3yfLUq7tJv+2r5A9PNsnTb0X36pZTzyhE9Jox9Yr5itVt8tmadtm9b7V60YDo/+fjW+SVDwsLaSkvFoj3qQfUSnWVdJFRxPpHY+tl5x2qVZw//KJNeveoUuXDi8Xst1rktzOL+9IUZTSHjRCLTAIkQAIWCVBGLcJMKqkgGZ0ysZvs1rda7nqpWW6b19RRlOP2q1Xy0NQqShLQCxl0nLx/rfxwbL3q4frZ3Z17QPWQOYb6//2xzqKhez1H7l6j0t5/N/TESicZ/c6x9XLxEXWqJ/OHd3TuZYN07tKnc7lH7FYj/3hOg9RVi/z741vkpQ+iewLLSUZ/f1mj7L9bjZLzXz24lTc4//KCBhk1uEbmvt0iv3k4XPhKebHQItxYVyW11SLLvurcM6pfehZ/3ia/uHezrFq3dXrFeYfUyZXH16ue7397NFqWvXWQMppUy8F8SIAESCCbBCij2YxLwVL5ZRS9Vf9wZoN0b5AuPYn77IQh10bZvlvXv3kzGTO8Vv7H2HrZ3NxZWiFBv7usUYb0q1a9pZPnbBNdXA8BueDQOln+dZs8vKBZrj2pvouMXnZ0nVxyVL0acp906+aOXlsM9/78nEbp1b1Kbp7bJA8t2Nrrinmn6Nlrb+8stSahyvswvRbxHvUi//fpJpn15rZe4W8dXicTjq2XL77pzNHPJe6Lxe47Ih4NgmH615a2ysFDauTT1Z1ldPIV3WSP/l3rQqE6GBU3ymgUIf6dBEiABMqbAGU0h/EtRkbx89D7OLB3degwu+55U/M6B9fI25+2ytTnmuWzr9vku8fVC0QVw8O/eXizvOP5vjqG8H+Mof06kRvnNKm5puhd9feMaskZ3K9a9XJiGgCO606qV+L5wedt8pM7t0mqlqnWVpHmNulYTLV+U7vMfrtFpj4bPi8x7zKqf7ufIXjpXu4tLYUlPe6LBV4AcO3rH7fKu5+2qd5sv4yG3S66NxbzW/1TLqJuMcpoFCH+nQRIgATKmwBlNIfxjSOj/qHwoJ8NaUTv6AG71agFRvrAYqg/PtUkCz/eNlzuHZ5/9PVm+cOsJikkUhjG/8Ep9aqHVR/o+Xxzeav815NNnVbq6x5ALIZav7ldiXCf7lXSq0eV6i0tNC+xnGVU9z421BYWvo4FY0W8WJw5ulYmqmF2kd8+ukVGDqoxllEI7IWH16kFTy9+0Cr/dF/43OSgekcZzWEjxCKTAAmQgEUClFGLMJNKypWMfv+Uehk3qk5a27aueN/S/N+r6Ruq1Aru3zy0bWEUhucvPKxOrbLXvZphMgo5+snp9XL0PrVqZT96QhvqqmRIf8xLrJKnFrXI757YNgcSUgw5ghjd9eK2XtAfnlovp4+qU/MSw3rfKkFGg6Zj+OteMS8Wuud6lx2qZdrzTWresZ7nG9YzqsV4x+22vrWgtxYvCZMDtumKui8oo1GE+HcSIAESKG8ClNEcxjeOjEYN058+qlauPrFeSQUWKenV2lpUsMXQg/89Z1SvsK+pQg/dttXxYTKqxQbbQv3ywS0dvaB6mH+7xs4r+MNCAqn944RGNafRv1BLX0MZ3UqimBcL7LiAnRheXtwqP793a69mlIwiBmcfVCs79KhS20/h37H6Hi8W//E4V9PnsFlhkUmABEggNQKU0dTQx8+4GBk1XcCE7Xywkhob3Pv3/Lx2TL1aLY19Lq+dukl+Nb5RjtwreEN676/S+41++8g6NRf1sdc794Di3F+c0yDHD6tVw7tYnR11FFrZj2srQUajhumLebHQ22th79Zf3LftRSFKRv1x0sP8WFv/x1lNMudt8+242DMaVev5dxIgARIobwKU0RzGt9DWTtgHdOpzxW/tpGU0SAqvOK5eMI9z+VdtMnHKJvXPQ/pvm/upEaLnEl+B2tLSrrZ5wj6UD/+1Rc1DPXD3Gnnkta1zS70HFs2cMqKzBGPFNhY73flCk0yb33lf07AtrCqhZ9R0AVMxLxZgjQ8bRB1Bm9/7r8GHCvbdOXjXhULpU0aj6PPvJFDeBFaubZc7nm9SeyoHHiH/ueNczxqHTteHXRd2vr642Osslw87zFxyVJ36MEylHE5ldPXq1TJr1ixZtGiRNDc3S7du3WTkyJEybtw4aWxsDGW8efNmmTp1qixdurRgHAYPHixXXHFFR1rIZ9q0aYHX9O7dWyZNmiS9evXKfWyDZBQCMnZkrSxZ2Sa/fmhbD1fYpvfoqcT8Tf0VI90T9s2m9k7D9PiMJ7aGwteQova3DBum12X7eFXnYXps7fQPZzXIgF7Vct/LzWp7Jxx/N7ZBzjiwVq3q927gr/eybGppV0PBevN8b0Dz3jOqt3bq2SBy/dNNnT7jarq1UzEvFpj7i48L+I++PavUIqY1G9vVNk+r1rarXRAK7cxAGc1908IfQAKJE8Ci1Ctv3hT5uenEC5aBDO/6fnfpH9A+Z6Bo1ovgTEbXrFkjN998s3z11Vey9957C8Tx/fffV4KJf54wYYKS06CjtbVVPvroI1m/fn3g37/55ht55pln5IADDpDzzz9fqv576ferr74q9913nwwdOrSLdHbv3l1OOumk0Dytk3WYYNTnQPFt+MVftMnOvasEi1Kw4Mf7OVAtnus2b9ugHHP+fnFugwwdsPV8LGDC39FrtkNPsy//hMkoxBeChM+Trtu0dQETDqS9XbcqNfzvFWg9TxW9r+hdxfnbd6tSb4m1NeW9mh5cMBUBzF5f0ir/fP/WRWNhm97jv4/cvVqwCb3egN7Gi0XYMP1vLmyUw/eskdeXYtX8tgVt+Izs90+uV58u9e+PGnUrsGc0ihD/TgLlSwB7KeNDGTy6Erj8mDrBp7Yr4XAmo48//rg899xzShYPPfRQxbK9vV1mz56t/nfhhRfKQQcdFIsx0n7xxRflyiuvlCFDhnSkgXTnzZsnEydOlEGDBsVKOw8XBckoyo3tk7A9D6QN2yK1tol8trpNfcITX0/SB3rYLj+mXvV6YbESxAIHekEnnlAvhw2tkZ7dqgT9ZRDTN5e3yfT5TZ32GA3iVGhrJ/098xG7Vku3hq09cdi2CYtmpsxt6hApnW7Y989nL2qRG5/pPNTvLUvee0bxW7yfA8Ver8u/bpdBfatkpz7VXT4HqufQLlq+7XOvNl4swmRULzrDKnr9ooAFaNgZAV9tev5vLWqRWjEHZbQYWjyXBMqLAGU0PJ6U0RLrelNTkxpmxzD9ddddJxgi18fnn38uN954o+yxxx5y6aWXdvRqmmaJNG+66SbZaaed5JJLLpGamm0LaWbMmCGLFy+Wa6+9VnbccUfTJHN3XpiM5u6HOChwOcgosKCn8aLD69RKdfQ2NreK6kG+9bkmtc2WPn55QaNgw3nM0f2HGdsWgJX6YlFoARPmBeNlBvuKNtSJtLWL+ozs3Hda5PZ54R8kCAs3ZdTBjcAkSSAnBCijlFEQcNIzimH066+/Xkmod06n6g1bv14mT54sGDb3/83k3kHP5xNPPCGXXXaZDBs2rOMS9LpOnz5dli9fXjZzQ8N4UEbDa0q5yKjJvVAu51BGyyWS/B0kUDwByihlNBUZ1YuTNm7cqHowe/bsaVx7161bp3pVt99+e/nud78rdXV1HdfqdDFXFRL8ySefSEtLi5o7euqpp8ro0aOluro8VqZRRimjxjdNDk6kjOYgSCwiCTgiQBmljKYqo5DGYle3v/LKK/LAAw/I+PHju8w31T2uK1euVAKKRVJr165VPaVYEHXyySfLmDFjip4W4Oj+KylZyihltKQKlLGLKaMZC0jOi4P58dj5AVNHeIgM6FUl3z+5QY7cO3pv6DR4UUYpo7mS0U2bNqnV+ZiPes0118h2223XKYJtbW2qNxRSuu+++3b0gq5YsUJuvfVWtbUUrhs4cKDR/fbhhx8Kem+zePxyziD5emNtFouWepl+f+ZHqZchqAD/98WdZPFXwbtHZLLACRbqn8Yskx26m2+Sn2DRmFXOCCz5ulH+64Wdc1bqZIr7zyctkz7dsnefvbJ8O/nzG/2SgZCzXMbuvVrG7rM6c6XGjkWYamnzSHzOaNxh+jfeeEPuvvtuOe200+TYY48tigFW2T/11FNqnumIESOMrsWUgKweV99eLSvXZrV06ZbroR9s3TYqa8fPH6iStz6N2mk5a6VOpjw3TWiT/tsnkxdzKW8CM16ukhmv8D4LivIPT2qXE/fLXm/xM+9WyR9mM2ZBMbvo0Ha56LDsxQwLx3Mvo3EWMKFXE72bq1atUvNM+/btW1SLqjfDP+WUU9Reo3k/OEwfHkEuYMpf7c7yMD2+OvbAghbZ0py9B0IakR7Sr1rGH7Ztrn4aZSiU5+3PN8kdz3f+alvWyphWef7nGQ1y6gHZG1HjMH14jeDWTiXeLXprJ2x4j3mhpW7t9M4776gvKx1zzDHq601Bx/z582XmzJly+eWXy/DhwzudMnfu3I4V+KY9oyUicHo5ZZQy6rSCJZx4VmUUIvqdGzclTCP72R2/X636QEYWD8poeFTyJqP4oMeEY+vkxOG10qfH1p7TTVva5eUPW+XGOV33pvb+cv0Vuqg6ivnFc95ukX84s0Gwd3Kh48t17fJ/Zm7blxvnoowXH1knJw6rlb7bbd2b+66XmuW2eZ33wu7Yam/PGunZuDWftRvb5YX3W+WG2U3qwyZBB2U0KoIGf8fQ+NNPP91p4VChTe8xfI+uX+8KeWSDxUfYsmnJkiVy9dVXy847B88H+uyzz9T+o9gEH/uX6v1HN2zYIFOmTFGLmXD9gAEDDEqf7VMoo5TRbNfQ4kqXVRn9r1lN8shf2csWFM0/XN4ow3fN3oIYymj5yCiEEj25La0iS79sUx9gwQddujdUdfo6XdAvxnX4il3Ygc8u79CjSqbNb5J5f2uVsw+qVV8DDDp6dauS0YNrVBl+NG1zhzjiS4H/eE6D7NG/WvBJ06/Wt6tFc0+80SKPvLat3YCw/sv5DXLgkJqOrxvio5H4LXW1ovaI/uld2/aI9paBMlrcsyTwbO/nQLGgCJvcY0N6fBLU/znQZcuWKWHERvVXXXVVp092QkJvueUWGTVqVKdPf/ozhejOmTNHCXC/fv3U+VjUtGDBAsG+p1xNbyGoOUiCw/Q5CJKviFmVUXyiEEOIPLoS+M9LGtUX37J2UEbLQ0bxpTf05Harr1I7Izzw6la5w3+HpHavF7l5brM8HONl8eyD6uSqE+rU1+x+fu8W+eTrwusMfn9Zo+y3S43c93Kz3Dx3a4+nVzDxlUP01KKXM+g452DkVy+bm9rld09ukfnvbT3vrNF1MvGEOmlrE/ndk03y3Ltd2xrKqKUWBr2R+HQn5mxi3ie+RT9y5Eg11N7Y2NiRC77KBBlFryUWGem/6V7RDz74oMunP4OKCPnEQif0ymKKAA7ML8VcUeSrv2Fv6eellgx7RsPRU0ZTq5axM6aMxkaX2oWU0dTQx844T8P0lx1dJ5ccVS+fft0mP7h9W28kfvyvxjfKkXvVyFOLWuS3M4v79DCuxyeUDxjUWS7DoJ4+qlauPrFe9Xh6xVUL7cYmUZ/UfuXDYBFFuvprdu+taJMf3tF52s/Uq7vJLn2qA4f2cS1lNHZ154VJEKCMUkaTqGdJ5UEZTYq0vXwoo/ZYJpVSnmRUz/l8bWmr/D9/7jyE/cNT61Wv4usfd/1bFMsxw2vlB6fWy8YtIr9+aLO882nhXtHfXNgohw2tkUdfb5HfP7lNfCHE+Azz3Ldb5DcPFxZiLdYr1rTJpFu3ifWwXarl5+c0Sq/uVarH9aEFXacEUUajIsq/p0qAMkoZTbUCWs6cMmoZaALJUUYTgGw5i3KRUd3TuGRVm1w7tbgFhr8e3yiH7Vkjj/nkMgj1CcNq5X9AXJu6iit6NAf0qpa577SoqQM79Nw63xQ9qI++1iKYLqIPzC39+TkNMrhftbz0QauadoDjupPq5aAhNfLB523ykzs79/7qaymjlm8CJmeXAGWUMmq3RqWbGmU0Xf5xcs+bjIatZn7mnRaZ+mxz6GpmsClmZTaGbHGcvH+t/HBsvZpbGHRgFbc+F3/H0DEWyQQdQau4cd7R+9TI2aPrZM+B1fLwX1u6rOD2p1VuMvrp6ja54iZzGQWvH41tEKxbx3zwQkPrYIcdI47bt1YJp7f3EwujsPoeq+eR2NpN7WrxUkOtyMDe1dLaJnLfK80d0om0ML/6B6fUC7ZG0wcWPb25vFX+68km+fjL4B5aymic1onXJEaAMkoZTayyJZARZTQByJazyJuM/vbiRtULhRXZS1a2C1YzD+2/dTXz7LcKzz0sZmX2n1/cOtSqF600t7bLqrVdt+15/r2WTvuh/uHybrLfLtWCodwtvtHaNRvaZcqzTYI5h+hlG3tArRy3X63077V1KyGsNg/aTogy2pnAP57dIOjt/MviVvn5vcGr1/UVegFVbbUIdtWAkOrDK6OvL2mVf75/S8fLzI9Oa5Bxo2pl5dp2+eUDm1XM8ELyk9Pr5eh9amXjlnbVE9pQVyVD+ldJbXWVmvv6uyeCh/opo5YbLiZnlwBllDJqt0almxplNF3+cXLPk4zqxSaQvKDVzE0tZj1lQZzCVmbroWT0fPnnPAalg2HffttXyR+ebJKn3wrfwUH30kJAP1zZprYnwh6clSijxQzTa4FsqBP546wmtbdooeOnZzao3m3safqP93QWV51W9wbpEi/9tx4NItc/3SToAdd1Aav2f/nglo5eUAjvj8c1yHaNnXcM8JaLMhqndeI1iRGgjFJGE6tsCWSUNxktZci30HCsRh3V0zXhmHq56Ig6qa6K7hE7bWStXDOmXj3w/EPD3tAWO+SbJxlFb9XpB9bK6wGLYSZf0U0Nnd79l2aZ+lznjcpNqn7Yymyd53PvtMivHiq8wAV7XmK/yrpqkX9/fIuaVxh2fOvwOundvUqefLNFSU3UamxvOuUyTB9nAdPfjW2QMw6slbc+aZW/m1a4V1QvLNq+W/D2UYVkFLz9MUEdwTWYp+rvAf3FOQ1y/LBaefGDVvlFQG8tZdTkLuQ5qRGgjFJGU6t8DjLOm4yWMuQLmRjSf9u8MS/OmipRQ8nV1eG9N3io/fSMBtWLFiWtu+5QLf90XoMajsbhl9FShnzzJKP6BSBIxvU2QYVEPazKF1qZjZ61U0bUFnwB0Oki5jgfcwj9X/iJut3KVUbDVqCDR7FbO0XJpZ+xibiql5j+1Z32HkU6QaKqZHT3GrUR/h9mdX7h0fVkQcjG95TRqDuAf0+VAGWUMppqBbSceZ5k1OWQLzbGvuCwOnn30/DeG4gwHmwQFxyFhmcxpAshamkTtbjCL1ylDPmWi4xqBmE9U4WqeqGV2RCQkYNqZNW6djWUXl8ramHL4i/a5NbnmuTVj7b1furFTq2tIs1t0vHpy/Wb2mX224UXWJWrjGqp275bVafFQGGb3mO0Agu5Fn7c1mUx2rVj6uXcQ+pk6arOX1AKii1e0H51AV72qtXXmfQcYP+5Ok3sg4qFaHqLqO+fUi9njq6TFavbOvYlRR0bO7JWPl7VeZgekvwPZzWoVfneDfW9eVFGLT9smJxdApRRyqjdGpVuanmSUVdDvujF/N/nNcjA3thzMPjLMlceXy8XHFqnvhhTVyOyU+/wzbLPHF0rE4+vl03NohbQ4MHnl9FShnzLTUaD9rMsdFdErcxGz9leA7eurMZilta2dum/fbWSUgjqfz6+bTU34jDh2Hr1t/Wb29WXgfp0r5JeParUS0ehBVblKqNg7/0cKCQeXzAC057dOn8OFAuE/jihUXbvV91l30/cV78ev1X4CsmljrV+IYwSV+8XmPDSgJiGraaHWOO3DOxVJes2bV3AhAO/BZ8g/Whlm/z6oW1zSSmj6T6PmHsRBCijlNEiqkvmT82TjLoa8v32kXVy2dH1suyr4N4bvdihsU7UpwfHH1YX+uUWva8hHsQzXmqW/XerVtsGRQ1FFyM2lS6jUSuz8eWe4bvWyAvvt3R8JhLb+/xobL3s1re60xxBxAsvD5uaRO56cds2U5gbefqoOrUDQNjnIouJWZ7mjOpG65oT6+WkEbUdvcWbtrSrRUW4ByCAOCCG/35JowwdUC1PL+q8ZZbuwfT2VIY1iLpXdEDv8J5K77XojcV87MP3rFGfLW1r3/ri8eCCZtXT6T3wMnjp0fUyYtdq6dawdbsvvHi8vLhVpszd9lv8ZWPPaOYfX5VdQMooZbSc7oBykdG4Q776YYqFNEG9N7oXBjKDbWAwLFhIQjAPDfMZ8YWan961uWMPS8poZ1HRvW9Y5FXMMH2xK7O996peWW2yR6bu8cNLRdh0jHKX0XJq5+L8FspoHGq8JjEClFHKaGKVLYGMyk1Gix3yPe+QOsEQ/Kq12+aZebHr4XlsZaO/1BImIXp4fv1mkd88vPVzh4V6c735FCM25dIzGmcBk8kCl7DbRs8PxecoTRYrRcWumJjlsWc0geYn01lQRjMdHhaOMkoZLae7oNJl9PeXNaoh3ZkBq231go36ms6bbwdJCIYZ/+ncBtmpT7VMe75J9abhiBIaXZeKEZs8yaie57vw41b5+zs7b+tT7NZOJiuz9RzQz75uk4lTOn8hSK8S/8zz9SCUAZ+KvPOFJpk2v/Pw7pSJ3dSwPntGy6nFM/8tlFFzVjwzBQKUUcpoCtXOWZblJqPFDPlibuHVJ9bLhi1dv3+NYdpfXtAgIwbVyIOvNsvkOdu2hQkSx5+d1SAnDK+VeX9rkV89uG1vy0qXUXxB6fsn16s5ffiS0czXtm54ftboOpl4Qp34N70vdWW2FtZe3TtvZo54/r8XNWydS/oevtyzVYx1T+vbn7bK/5qx7Ws+use8qaVd/uPxLTL/va77jxbzAsGeUWdNmLOEKaPO0DJhGwQoo5RRG/UoK2mUi4zGGfL9zYWNctieNV1WASM2uocNq3QLHdhvFAJ84O5bV+dGHWFzR4sRmzz1jIKHd2/Y91dgN4Ktn2NsrKvqtFrd1spsPbUCeS/9sk2tkN97YLX6njn+2buaXi84w76VX6/futoaWxrtOaBaamsqdzV9VD2uhL9TRishyjn+jZRRymiO9etEhQAAIABJREFUq2+XoudJRm0O+epN0yGT//botq1+NKCj9q6RI/eulZqAPfKxOh5f4lm4rFWt4F3+ZZsansfnDv3HPjtVy6C+1Wr+KBbO4EtEs97s+jnEcpZRSOYPTq2XI/aqkZ6NW4V97cZ2eeadzvt42lqZjfTxlSzsOdl/+yr1tSz0wGKLIvTOYsqA99CrrQ/YrVqtzMY68dUb2mX2oha58ZnwL0MVEzP2jOav1aSM5i9mFVViyihltJwqfJ5ktNghX4hg94YqJYD+4xfnNshx+9Wq7V3837+Oim8xElLpw/RRLCvl75TR/EWaMpq/mFVUiSmjlNFyqvB5klFwNx3y1eJaVdX1G9dYmAQ5wDDsH2c1yZy3u/ZUFooxZTSYzu3PN8kdz3deBFRO90opv4UyWgq9dK6ljKbDnbkaEqCMUkYNq0ouTsubjJoO+Z4wrFbweUAM0d70TJPadF4fulf0reXhn/6kjBZffSmj4cwoo8XXp7SvoIymHQHmX5AAZZQyWk63SN5ktJzYx/0teVvAFPd3ltN1lNH8RZMymr+YVVSJKaOU0XKq8JTR/EWTMpq/mFFG8xczymj+YlZRJaaMUkbLqcJTRvMXTcpo/mJGGc1fzCij+YtZRZWYMkoZLacKTxnNXzQpo/mLGWU0fzGjjOYvZhVVYsooZbScKjxlNH/RpIzmL2aU0fzFjDKav5hVVIkpo5TRcqrwlNH8RZMymr+YUUbzFzPKaP5iVlElpoxSRsupwlNG8xdNymj+YkYZzV/MKKP5i1lFlZgyShktpwpPGc1fNCmj+YsZZTR/MaOM5i9mFVViyihltJwqPGU0f9GkjOYvZpTR/MWMMpq/mFVUiSmjlNFyqvCU0fxFkzKav5hRRvMXM8po/mJWUSWmjFJGy6nCU0bzF03KaP5iRhnNX8woo/mLWUWVmDJKGS2nCk8ZzV80KaP5ixllNH8xo4zmL2YVVWLKKGW0nCo8ZTR/0aSM5i9mlNH8xYwymr+YVVSJKaOU0XKq8JTR/EWTMpq/mFFG8xczymj+YlZRJaaMUkbLqcJTRvMXTcpo/mJGGc1fzCij+YtZRZWYMkoZLacKTxnNXzQpo/mLGWU0fzGjjOYvZhVVYsooZbScKjxlNH/RpIzmL2aU0fzFjDKav5hVVIkpo5TRcqrwlNH8RZMymr+YUUbzFzPKaP5iVlElpoxSRsupwlNG8xdNymj+YkYZzV/MKKP5i1lFlZgyShktpwpPGc1fNCmj+YsZZTR/MaOM5i9mFVViyihltJwqPGU0f9GkjOYvZpTR/MWMMpq/mFVUiSmjlNFyqvCU0fxFkzKav5hRRvMXM8po/mJWUSWmjFJGy6nCU0bzF03KaP5iRhnNX8woo/mLWUWVmDJKGS2nCk8ZzV80KaP5ixllNH8xo4zmL2YVVWLKKGW0nCo8ZTR/0aSM5i9mlNH8xYwymr+YVVSJKaOU0XKq8JTR/EWTMpq/mFFG8xczymj+YlZRJaaMUkbLqcJTRvMXTcpo/mJGGc1fzCij+YtZRZWYMkoZLacKTxnNXzQpo/mLGWU0fzGjjOYvZhVVYsooZbScKjxlNH/RpIzmL2aU0fzFjDKav5hVVIkpo5TRcqrwlNH8RZMymr+YUUbzFzPKaP5iVlElpoxSRsupwlNG8xdNymj+YkYZzV/MKKP5i1lFlZgyShktpwpPGc1fNCmj+YsZZTR/MaOM5i9mFVViyihltJwqPGU0f9GkjOYvZpTR/MWMMpq/mFVUiSmjlNFyqvCU0fxFkzKav5hRRvMXM8po/mJWUSWmjFJGy6nCU0bzF03KaP5iRhnNX8woo/mLWUWVmDJKGS2nCk8ZzV80KaP5ixllNH8xo4zmL2YVVWLKKGW0nCo8ZTR/0aSM5i9mlNH8xYwymr+YVVSJKaOU0XKq8JTR/EWTMpq/mFFG8xczymj+YlZRJaaMUkbLqcJTRvMXTcpo/mJGGc1fzCij+YtZRZWYMkoZLacKTxnNXzQpo/mLGWU0fzGjjKYQs7a2NnnjjTdk9uzZ8tVXX0lVVZX0799fzjjjDNlrr73Uv0cdixYtkmnTpgWe1rt3b5k0aZL06tUrKpnM/50yShnNfCUtooCU0SJgZeRUymhGAlFEMSijRcDKyKmU0RQC8cwzz8isWbOULB5wwAGi5XTz5s1y4YUXyqhRoyJL9eqrr8p9990nQ4cO7SKd3bt3l5NOOkm6desWmU7WT6CMUkazXkeLKR9ltBha2TiXMpqNOBRTCspoMbSycS5lNOE4oCd08uTJ0rNnT5k4caL06NFDlQD//eabbxaI5FVXXRUpkuhVnTdvnkpj0KBBCf+K5LKjjFJGk6tt7nOijLpnbDsHyqhtou7To4y6Z2w7B8qobaIR6b399ttyxx13yMknn6x6L73H/fffLwsXLpQrr7xSdt9994IpzZgxQxYvXizXXnut7Ljjjgn/iuSyo4xSRpOrbe5zooy6Z2w7B8qobaLu06OMumdsOwfKqG2iEemhR/Opp56Syy67TEaMGNHp7Pnz58sjjzwS+Dfvie3t7TJ9+nRZvnx52cwNDcNGGaWMJnyLOs2OMuoUr5PEKaNOsDpNlDLqFK+TxCmjTrCGJ1pIRvWipLPOOkuOPvro0EQwt3Tq1KmyZs0awWKlTz75RFpaWtTc0VNPPVVGjx4t1dXVCf8yN9lRRimjbmpWOqlSRtPhXkqulNFS6KVzLWU0He6l5EoZLYVejGtNZPSUU07pMoTvzWr9+vVq3unKlSuVgA4ePFjWrl2rekpbW1vVFIAxY8YYrcqP8RMSvYQyShlNtMI5zowy6hiwg+Qpow6gOk6SMuoYsIPkKaMOoBZK0oaMYvU9ekMhpfvuu29HL+iKFSvk1ltvlebmZrnmmmtk4MCBRr/uww8/VBKbxePnjw+UrzbWZLFoqZfphgs+Tb0MQQX43XM7yvurGjJZtrQL9etxn0vf7tm71+5Y0EdeWto9bTyZzP9Hx30pe/fbkrmyPfbO9vLoO9tlrlxZKNDlh6yWI3bfmIWidCrDSx93lzte7ZO5cmWhQGcMWyenD1ubhaJ0KsOuu+6qFpbbPKraMdky5cNERqOG6ePKbth1WMmf1WPSnxtk1brofVezWn6X5brnms0uk4+d9r/MrJe3PyuPaSKxIYRceP23t0i/7VJvhrqU7k/P1smz7/GlLyhs//vMJhm2c5vtqlByevf+tVbuXVBbcjrlmMD3jm+W4/fJ3ksf7jHcazy6Ehh/cIuMP6glc2iwRWbFyajpAqZC0dLzTqOG+jMX8ZACcZg+PFJzfrZ1W7CsHT+evlkWLsvegyALnDhMn4UoFFcGDtMXxysLZ3OYPgtRKK4MHKYvjlfJZ+utnTCnE8LoPUy3doK0zpw5Uy6//HIZPnx4pzTmzp0rTzzxROSK/JJ/SEIJUEYpowlVtUSyoYwmgtlqJpRRqzgTSYwymghmq5lQRq3ijE4MK+BvuOEGNc8Tm9vvsMMO6qKwTe8x/xPzORsbGzsS/+yzz+Smm26SIUOGyKWXXio1NVuH1zZs2CBTpkxRi5muvvpqGTBgQHSBMn4GZZQymvEqWlTxKKNF4crEyZTRTIShqEJQRovClYmTKaMphMH7OdCDDz5Ympqa5M0331QLkryfA9XiigVL2Ny+b9++qrSY+jpnzhx5+umnpV+/furzoThnwYIF8s0333A1fQoxTSNLDtOnQb20PCmjpfFL42rKaBrUS8uTMloavzSupoymQB0yiS8tYfN79IhWVVVJ//795YwzzpC99tqrY0umdevWqZ5OiCa+yoQ9RfWhv2ePBVF6ARJkFUP/I0eOLIttnfBb2TPKntEUblFnWVJGnaF1ljBl1BlaZwlTRp2hdZYwZdQZWiZsgwBllDJqox5lJQ3KaFYiYV4Oyqg5q6ycSRnNSiTMy0EZNWfFM1MgQBmljKZQ7ZxlSRl1htZZwpRRZ2idJUwZdYbWWcKUUWdombANApRRyqiNepSVNCijWYmEeTkoo+assnImZTQrkTAvB2XUnBXPTIEAZZQymkK1c5YlZdQZWmcJU0adoXWWMGXUGVpnCVNGnaFlwjYIUEYpozbqUVbSoIxmJRLm5aCMmrPKypmU0axEwrwclFFzVjwzBQKUUcpoCtXOWZaUUWdonSVMGXWG1lnClFFnaJ0lTBl1hpYJ2yBAGaWM2qhHWUmDMpqVSJiXgzJqziorZ1JGsxIJ83JQRs1Z8cwUCFBGKaMpVDtnWVJGnaF1ljBl1BlaZwlTRp2hdZYwZdQZWiZsgwBllDJqox5lJQ3KaFYiYV4Oyqg5q6ycSRnNSiTMy0EZNWfFM1MgQBmljKZQ7ZxlSRl1htZZwpRRZ2idJUwZdYbWWcKUUWdombANApRRyqiNepSVNCijWYmEeTkoo+assnImZTQrkTAvB2XUnBXPTIEAZZQymkK1c5YlZdQZWmcJU0adoXWWMGXUGVpnCVNGnaFlwjYIUEYpozbqUVbSoIxmJRLm5aCMmrPKypmU0axEwrwclFFzVjwzBQKUUcpoCtXOWZaUUWdonSVMGXWG1lnClFFnaJ0lTBl1hpYJ2yBAGaWM2qhHWUmDMpqVSJiXgzJqziorZ1JGsxIJ83JQRs1Z8cwUCFBGKaMpVDtnWVJGnaF1ljBl1BlaZwlTRp2hdZYwZdQZWiZsgwBllDJqox5lJQ3KaFYiYV4Oyqg5q6ycSRnNSiTMy0EZNWfFM1MgQBmljKZQ7ZxlSRl1htZZwpRRZ2idJUwZdYbWWcKUUWdombANApRRyqiNepSVNCijWYmEeTkoo+assnImZTQrkTAvB2XUnBXPTIEAZZQymkK1c5YlZdQZWmcJU0adoXWWMGXUGVpnCVNGnaFlwjYIUEYpozbqUVbSoIxmJRLm5aCMmrPKypmU0axEwrwclFFzVjwzBQKUUcpoCtXOWZaUUWdonSVMGXWG1lnClFFnaJ0lTBl1hpYJ2yBAGaWM2qhHWUmDMpqVSJiXgzJqziorZ1JGsxIJ83JQRs1Z8cwUCFBGKaMpVDtnWVJGnaF1ljBl1BlaZwlTRp2hdZYwZdQZWiZsgwBllDJqox5lJQ3KaFYiYV4Oyqg5q6ycSRnNSiTMy0EZNWfFM1MgQBmljKZQ7ZxlSRl1htZZwpRRZ2idJUwZdYbWWcKUUWdombANApRRyqiNepSVNCijWYmEeTkoo+assnImZTQrkTAvB2XUnBXPTIEAZZQymkK1c5YlZdQZWmcJU0adoXWWMGXUGVpnCVNGnaFlwjYIUEYpozbqUVbSoIxmJRLm5aCMmrPKypmU0axEwrwclFFzVjwzBQKUUcpoCtXOWZaUUWdonSVMGXWG1lnClFFnaJ0lTBl1hpYJ2yBAGaWM2qhHWUmDMpqVSJiXgzJqziorZ1JGsxIJ83JQRs1Z8cwUCFBGKaMpVDtnWVJGnaF1ljBl1BlaZwlTRp2hdZYwZdQZWiZsgwBllDJqox5lJQ3KaFYiYV4Oyqg5q6ycSRnNSiTMy0EZNWfFM1MgQBmljKZQ7ZxlSRl1htZZwpRRZ2idJUwZdYbWWcKUUWdombANApRRyqiNepSVNCijWYmEeTkoo+assnImZTQrkTAvB2XUnBXPTIEAZZQymkK1c5YlZdQZWmcJU0adoXWWMGXUGVpnCVNGnaFlwjYIUEYpozbqUVbSoIxmJRLm5aCMmrPKypmU0axEwrwclFFzVjwzBQKUUcpoCtXOWZaUUWdonSVMGXWG1lnClFFnaJ0lTBl1hpYJ2yBAGaWM2qhHWUmDMpqVSJiXgzJqziorZ1JGsxIJ83JQRs1Z8cwUCFBGKaMpVDtnWVJGnaF1ljBl1BlaZwlTRp2hdZYwZdQZWiZsgwBllDJqox5lJQ3KaFYiYV4Oyqg5q6ycSRnNSiTMy0EZNWfFM1MgQBmljKZQ7ZxlSRl1htZZwpRRZ2idJUwZdYbWWcKUUWdombANApRRyqiNepSVNCijWYmEeTkoo+assnImZTQrkTAvB2XUnBXPTIEAZZQymkK1c5YlZdQZWmcJU0adoXWWMGXUGVpnCVNGnaFlwjYIUEYpozbqUVbSoIxmJRLm5aCMmrPKypmU0axEwrwclFFzVjwzBQKUUcpoCtXOWZaUUWdonSVMGXWG1lnClFFnaJ0lTBl1hpYJ2yBAGaWM2qhHWUmDMpqVSJiXgzJqziorZ1JGsxIJ83JQRs1Z8cwUCFBGKaMpVDtnWVJGnaF1ljBl1BlaZwlTRp2hdZYwZdQZWiZsgwBllDJqox5lJQ3KaFYiYV4Oyqg5q6ycSRnNSiTMy0EZNWfFM1MgQBmljKZQ7ZxlSRl1htZZwpRRZ2idJUwZdYbWWcKUUWdombANApRRyqiNepSVNCijWYmEeTkoo+assnImZTQrkTAvB2XUnBXPTIEAZZQymkK1c5YlZdQZWmcJU0adoXWWMGXUGVpnCVNGnaFlwjYIUEYpozbqUVbSoIxmJRLm5aCMmrPKypmU0axEwrwclFFzVjwzBQKUUcpoCtXOWZaUUWdonSVMGXWG1lnClFFnaJ0lTBl1hpYJ2yBAGaWM2qhHWUmDMpqVSJiXgzJqziorZ1JGsxIJ83JQRs1Z8cwUCFBGKaMpVDtnWVJGnaF1ljBl1BlaZwlTRp2hdZYwZdQZWiZsgwBllDJqox5lJQ3KaFYiYV4Oyqg5q6ycSRnNSiTMy0EZNWfFM1MgQBmljKZQ7ZxlSRl1htZZwpRRZ2idJUwZdYbWWcKUUWdombANApRRyqiNepSVNCijWYmEeTkoo+assnImZTQrkTAvB2XUnBXPTIEAZZQymkK1c5YlZdQZWmcJU0adoXWWMGXUGVpnCVNGLaFdvXq1zJo1SxYtWiTNzc3SrVs3GTlypIwbN04aGxsjc2lra5M33nhDZs+eLV999ZU6v3fv3nLUUUep/9XU1HRKA/lMmzYtMF1cN2nSJOnVq1dkvlk/gTJKGc16HS2mfJTRYmhl41zKaDbiUEwpKKPF0MrGuZRRC3FYs2aN3HzzzUoi9957bxk8eLC8//77snTpUvXPEyZMUHIadrS2tsqDDz4or776qvTp00f2339/deqbb74pSPuggw6SCy64oJOQ4tz77rtPhg4d2kU6u3fvLieddFLBPC387ESSoIxSRhOpaAllQhlNCLTFbCijFmEmlBRlNCHQFrOhjFqA+fjjj8tzzz0n559/vhx66KEqxfb2dtXLif9deOGFSijDjiVLlsgtt9wiu+++u1x22WUdPakbNmyQKVOmKMmdOHGiDBo0qCMJpDtv3rwu/93Cz8lUEpRRymimKmSJhaGMlggwhcspoylALzFLymiJAFO4nDJaIvSmpiaZOnWqYJj+uuuuU0Pr+vj888/lxhtvlD322EMuvfRSqaqqCswNYvn000+rc0aMGNHpnKeeekoJLSTV+7cZM2bI4sWL5dprr5Udd9yxxF+R3cspo5TR7NbO4ktGGS2eWdpXUEbTjkDx+VNGi2eW9hWU0RIj8M0338j111+vJPSKK67oND90/fr1MnnyZMGwuf9v3mwxnL927VrZc8891bneAzKKXldcjyF5HOh1nT59uixfvrxs5oaGhYEyShkt8RbN1OWU0UyFw6gwlFEjTJk6iTKaqXAYFYYyaoQp/KRCMrp582bVa7px40bVg9mzZ8+ictPD9OhRveqqqzrmgOp0MZ8UEvzJJ59IS0uLmjt66qmnyujRo6W6urqovLJ6MmWUMprVuhmnXJTRONTSvYYymi7/OLlTRuNQS/caymiJ/E1kFNJY7Op2LGrCAqWFCxfKxRdf3GmIXve4rly5UgkoFkmhZxU9pbju5JNPljFjxoROCyjxJyd6OWWUMppohXOcGWXUMWAHyVNGHUB1nCRl1DFgB8lTRkuE6kJGMQw/Z84cNVf02GOPldNOO62TWGIbKPSGQkr33Xffjl7QFStWyK233qq2lrrmmmtk4MCBRr/us88+MzovjZN+dN928uX68ujltc1v2ne+sZ2klfT+9cke8u7ntVbSKrdEfnfBOtmxZ1vmftZN87vJ84vrM1euLBToZ2M3yH4DW7JQlE5leOCNRnnwjYbMlSsLBbr66E1yzJ5NWShKpzLgHsO9xqMrgXNHbZHzRm3OHBqMPvunT5ZayKp2WJ7lw0RGixmmRxFffvlleeSRR9Q+pf4tnaKKD4HFPFP/gqdC12HOalaPnz68g3y5ofMeq1kta9LluuXbq5LO0ii/f5vdW95bWWd0bqWd9Nuzv5Yde7Rm7mdP/ct28sJH0fshZ67gCRTof45ZI/sMaE4gp+KyeHhRd3lkUY/iLqqQs684fJ0ctUf2xAb3GO41Hl0JnDVig5w9YmPm0PTv3z//Mmq6gMlLHxvf33PPPTJs2DAZP368NDQU9+arN8M/5ZRT1F6jeT84TB8ewTk/y+aD6MfTN8vCZdkTrizcCxymz0IUiisDh+mL45WFszlMn4UoFFcGDtMXx6vL2XprJ+wFinmhcbZ20om+9dZbSkR33XVX1bMZtlH+/PnzZebMmXL55ZfL8OHDO5Vp7ty58sQTTxTVM1oiAqeXU0Ypo04rWMKJU0YTBm4hO8qoBYgJJ0EZTRi4hewooxYg6n1CvQuHCm16j9Xw+LxnXd22ocyPP/5YzffEPM+oLzZhjudNN90kQ4YMUXuT6k+F6tX3WMx09dVXy4ABAyz8unSToIxSRtOtgXZzp4za5ZlEapTRJCjbzYMyapdnEqlRRi1Q9n4OFAuKsMk9NqTHJ0H9nwNdtmyZ+qoSNqrX2zVhFTy+wASpPOGEE6RHj67Dr/X19epToxBYvcAJG+X369dPRo0aJVjUtGDBAsEcVq6mtxDUHCTBYfocBMlXRMpo/mJGGc1fzCij+YsZZdRSzNAbic+CYs4mVrNjiB0LkMaNG9dpI3x8lQkyil5L/elPPc+zUFEw/O/dHgryifml6JXFFAEcffv2FcwVRb5hX3uy9HMTS4Y9o+wZTayyJZARZTQByJazoIxaBppAcpTRBCBbzoIyahkok7NLgDJKGbVbo9JNjTKaLv84uVNG41BL9xrKaLr84+ROGY1DjdckRoAyShlNrLIlkBFlNAHIlrOgjFoGmkBylNEEIFvOgjJqGSiTs0uAMkoZtVuj0k2NMpou/zi5U0bjUEv3Gspouvzj5E4ZjUON1yRGgDJKGU2ssiWQEWU0AciWs6CMWgaaQHKU0QQgW86CMmoZKJOzS4AyShm1W6PSTY0ymi7/OLlTRuNQS/caymi6/OPkThmNQ43XJEaAMkoZTayyJZARZTQByJazoIxaBppAcpTRBCBbzoIyahkok7NLgDJKGbVbo9JNjTKaLv84uVNG41BL9xrKaLr84+ROGY1DjdckRoAyShlNrLIlkBFlNAHIlrOgjFoGmkBylNEEIFvOgjJqGSiTs0uAMkoZtVuj0k2NMpou/zi5U0bjUEv3Gspouvzj5E4ZjUON1yRGgDJKGU2ssiWQEWU0AciWs6CMWgaaQHKU0QQgW86CMmoZKJOzS4AyShm1W6PSTY0ymi7/OLlTRuNQS/caymi6/OPkThmNQ43XJEaAMkoZTayyJZARZTQByJazoIxaBppAcpTRBCBbzoIyahkok7NLgDJKGbVbo9JNjTKaLv84uVNG41BL9xrKaLr84+ROGY1DjdckRoAyShlNrLIlkBFlNAHIlrOgjFoGmkBylNEEIFvOgjJqGSiTs0uAMkoZtVuj0k2NMpou/zi5U0bjUEv3Gspouvzj5E4ZjUON1yRGgDJKGU2ssiWQEWU0AciWs6CMWgaaQHKU0QQgW86CMmoZKJOzS4AyShm1W6PSTY0ymi7/OLlTRuNQS/caymi6/OPkThmNQ43XJEaAMkoZTayyJZARZTQByJazoIxaBppAcpTRBCBbzoIyahkok7NLgDJKGbVbo9JNjTKaLv84uVNG41BL9xrKaLr84+ROGY1DjdckRoAyShlNrLIlkBFlNAHIlrOgjFoGmkBylNEEIFvOgjJqGSiTs0uAMkoZtVuj0k2NMpou/zi5U0bjUEv3Gspouvzj5E4ZjUON1yRGgDJKGU2ssiWQEWU0AciWs6CMWgaaQHKU0QQgW86CMmoZKJOzS4AyShm1W6PSTY0ymi7/OLlTRuNQS/caymi6/OPkThmNQ43XJEaAMkoZTayyJZARZTQByJazoIxaBppAcpTRBCBbzoIyahkok7NLgDJKGbVbo9JNjTKaLv84uVNG41BL9xrKaLr84+ROGY1DjdckRoAyShlNrLIlkBFlNAHIlrOgjFoGmkBylNEEIFvOgjJqGSiTs0uAMkoZtVuj0k2NMpou/zi5U0bjUEv3Gspouvzj5E4ZjUON1yRGgDJKGU2ssiWQEWU0AciWs6CMWgaaQHKU0QQgW86CMmoZKJOzS4AyShm1W6PSTY0ymi7/OLlTRuNQS/caymi6/OPkThmNQ43XJEaAMkoZTayyJZARZTQByJazoIxaBppAcpTRBCBbzoIyahkok7NLgDJKGbVbo9JNjTKaLv84uVNG41BL9xrKaLr84+ROGY1DjdckRoAyShlNrLIlkBFlNAHIlrOgjFoGmkBylNEEIFvOgjJqGSiTs0uAMkoZtVuj0k2NMpou/zi5U0bjUEv3Gspouvzj5E4ZjUON1yRGgDJKGU2ssiWQEWU0AciWs6CMWgaaQHKU0QQgW86CMmoZKJOzS4AyShm1W6PSTY0ymi7/OLlTRuNQS/caymi6/OPkThmNQ43XJEaAMkoZTayyJZARZTQByJazoIxaBppAcpTRBCBbzoIyahkok7NLgDJKGbVbo9JNjTKaLv84uVNG41BL9xrKaLr84+ROGY1DjdckRoAyShlNrLIlkBFlNAHIlrOgjFoGmkBylNEEIFvOgjJqGSiTs0uAMkoZtVuj0k2NMpou/ziilSWtAAAY70lEQVS5U0bjUEv3Gspouvzj5E4ZjUON1yRGgDJKGU2ssiWQEWU0AciWs6CMWgaaQHKU0QQgW86CMmoZKJOzS4AyShm1W6PSTY0ymi7/OLlTRuNQS/caymi6/OPkThmNQ43XJEaAMkoZTayyJZARZTQByJazoIxaBppAcpTRBCBbzoIyahkok7NLgDJKGbVbo9JNjTKaLv84uVNG41BL9xrKaLr84+ROGY1DjdckRoAyShlNrLIlkBFlNAHIlrOgjFoGmkBylNEEIFvOgjJqGSiTs0uAMkoZtVuj0k2NMpou/zi5U0bjUEv3Gspouvzj5E4ZjUON1yRGgDJKGU2ssiWQEWU0AciWs6CMWgaaQHKU0QQgW86CMmoZKJOzS4AyShm1W6PSTY0ymi7/OLlTRuNQS/caymi6/OPkThmNQ43XJEaAMkoZTayyJZARZTQByJazoIxaBppAcpTRBCBbzoIyahkok7NLgDJKGbVbo9JNjTKaLv84uVNG41BL9xrKaLr84+ROGY1DjdckRoAyShlNrLIlkBFlNAHIlrOgjFoGmkBylNEEIFvOgjJqGSiTs0uAMkoZtVuj0k2NMpou/zi5U0bjUEv3Gspouvzj5E4ZjUON1yRGgDJKGU2ssiWQEWU0AciWs6CMWgaaQHKU0QQgW86CMmoZKJOzS4AyShm1W6PSTY0ymi7/OLlTRuNQS/caymi6/OPkThmNQ43XJEaAMkoZTayyJZARZTQByJazoIxaBppAcpTRBCBbzoIyahkok7NLgDJKGbVbo9JNjTKaLv84uVNG41BL9xrKaLr84+ROGY1DjdckRoAyShlNrLIlkBFlNAHIlrOgjFoGmkBylNEEIFvOgjJqGSiTs0uAMkoZtVuj0k2NMpou/zi5U0bjUEv3Gspouvzj5E4ZjUON1yRGgDJKGU2ssiWQEWU0AciWs6CMWgaaQHKU0QQgW86CMmoZKJOzS4AyShm1W6PSTY0ymi7/OLlTRuNQS/caymi6/OPkThmNQy0D12zevFmeeuopee2112Tjxo1SV1cn++yzj5x55pnSp0+fDJTQThEoo5RROzUpG6lQRrMRh2JKQRkthlY2zqWMZiMOxZSCMloMrYycCxG9/fbb5aOPPpLddttNhg8fLsuWLZP33ntPevXqJVdddZXssMMOGSltacWgjFJGS6tB2bqaMpqteJiUhjJqQilb51BGsxUPk9JQRk0oZeycv/71r3LPPffIscceK+PGjZOqqipVQvSS3nvvvXLMMceo/14OB2WUMloO9Vj/Bspo/qJJGc1fzCij+YsZZTR/MZMZM2bIO++8IxMnTpRBgwZ1/IL169fL5MmTpbGxUf0N/5/3gzJKGc17HfaWnzKav2hSRvMXM8po/mJGGc1ZzDBEP3XqVFmzZo1MmjRJDcvro7m5WW677TZZtWpVl7/l7Gd2FJcyShnNa90NKjdlNH/RpIzmL2aU0fzFjDKas5gVklH8lDvvvFMWL14s11xzjQwcODBnv65rcSmjlNHcV2LPD6CM5i+alNH8xYwymr+YUUZzFjMTGcVCJv8Qfs5+Zkdxx/zrhrwW3Xm55/ysh/M84mTw4+mbZeGy1jiXlv01lNH8hZgymr+YUUbzFzPKaM5i5kJGH3300cxSmLV8v8yWLe2Cnbrbu2kXITB/xiw8LEcMWCLb12/OXNwYs/CQDO+zQnbtuSZzMXvpi8Gytqlb5sqVhQLt1nO1DOvzeRaK0qkM76weKMvXl8/WizYBb1+/SY4YsNRmklbS2nvvvQX/s3lUtbe3t9tMMI20TGS02GH6n/zkJ7Ju3bo0fg7zJAESIAESIAESIIFMEvj7v/97ymhQZCptAVMmaycLRQIkQAIkQAIkQAIxCJRFzyh+t97a6corr5Tdd9+9A0U5bu0UI868hARIgARIgARIgAQySaBsZHTRokUyffp0GT16tFxwwQVSU1OjgJfjpveZrEksFAmQAAmQAAmQAAnEIFA2Mur9HCh6Rvfff39Zvny52gh/++23L6vPgcaIMy8hARIgARIgARIggUwSKBsZBd0tW7bIU089Jfg06MaNG6Wurk722WcfOfPMM6VPH67Wy2QNZKFIgARIgARIgAQqmkBZyWhFR5I/ngRIgARIgARIgARySIAymsOgscgkQAIkQAIkQAIkUC4EKKPlEkn+DhIgARIgARIgARLIIQHKaA6DxiKTAAmQAAmQAAmQQLkQoIyWSyT5O0iABEiABEiABEgghwQoozkMWtJFbm5ultmzZ8vLL7+sdinYc8895Tvf+Y7U19cbFQVbbN1yyy0yaNAgueyyy9QuBzyyQ4DxyU4sWBISIAESqEQClNEcRh1iiC2sIHYjRoxw/gsef/xxefbZZ6V3794yZMgQGTx4sBxxxBHG+X7++ecyZcoU9S3b888/v+ODBP4EPv74Y7n11lulW7ducvXVV3fZjgtSfPvtt8sHH3yg0jn00EONy1BpJ37zzTdy/fXXq5hdccUV0tjYGIrAND6VxlD/Xs1yzZo1qs6h7lVVVYXimDdvnjz66KOK+cSJE9VLGI90COi20p872pihQ4fKySefLDvttJPTwun6g72wcS+i/fQfxdyvYYVN+rngFJph4kuWLFEdHTvvvHPBdu7VV1+Ve++9t8v9iy80ghs+mrNu3Tp1X6PNPPLII9X/wjpOVq1aJU8//bS89957smnTJqmurpYdd9xRTjzxRBk1apT6dx7FEaCMFscrE2cn2eigAZ06daqsXr1arr32Wunbt68zBu3t7aphwE1++OGHy7nnntvpof/KK6/I/fffL3vttZdMmDCBPawFImHj4eYs0DlL2CujvXr1Kngf4MF08803yyeffEIZzUCcdVsJ8YRk6OOrr76SZcuWqRfjiy66yOlLvbf+4IMsEFLIsPewcb8m+VzIQGhVEdBBgQ4MxBKfAkdnif/AObfddpt89NFH6rmx7777qlNwDf77hg0bZMCAAbLLLrtIW1uboFPk66+/lj322EOd74/VG2+8ocS2tbVVvWjimdjS0iIffvihQG4POuigTl+BzAqrrJeDMpr1CAWUL8lGx0YjWQxiPMwhvytWrFBTATAlAAd6pfCQx9+vuuoq570ZxZQ5i+cmHbcsMrBVJs1y7dq1ghem008/XY499tjA5PHFt2nTpqm/oVeFPaO2ohAvnUJtJaTinnvukYEDB6o2xS8d8XLsepVXRvFX9MaedNJJnV60bdyvST4XbLGxkc78+fPlkUcekeOPP17GjRvXJUmM/Nx4441qpE3HGQKK0bovvvhCieOBBx7YEQ9I5pNPPinPPfecHHfccSpNPRKCHlGkBfm8/PLLlbDqAx/dufvuu+Xtt9/myF2MwFJGY0BL+5KgRufOO+9UQwb+hx/e/nDT4UtUl1xySUfRccO98MIL8vzzzwsaQjw4MeSPGw+fT8URNMTlH3rEzYyGAMMlSBNviaeccoqMHDmy4wYOK0MYx8WLF6s3Vj300tDQIA8++KCas3rqqaeqoRB9YHgFD3/kiQZeH7pHFxI7adIkQY9WJR3FPNyKjU8lccRv1SzxMEPPR48ePQKHBFH/cR+iBwb3AR5c/vtRD+/hgYUeGwgQ7hXcd96pFPp+xujAiy++qHpxxo4dKyeccILCDzHG9BnUf6TTvXt31SOD+wD3iz4gz+ixeeKJJ+TTTz9VMh10j+J8/A1TYDDFYOXKlQXPzUsdKCRouo1AGwZJ2XXXXTt+FpiBL5jhQK8ZYoQeVi9bE166/mDoFnUE0uIfri90v/q/LOiPtW4D/TFJahpX2nUBvdyTJ0+W7bbbLvClQk+b8T4j8JVGvIgccsghgdNucH9BOiGhGBHs2bOn+pl6ytoZZ5wR+EL62WefyU033aTqCzpTuD7CvHZQRs1ZZebMUmUUDeJ9990nr7/+uprHiTlMS5culffff189qNAwY0gLb5R4sGJ+KhpAvHnigYneSvy7nuOJhUwHHHCA4vPmm2+qh7dXGouVHTwUcdOjEcGnXPGQQG8pbnAMm3gf2pTR4GpJGbV3u2qWGGKFkEIOg4YE9YNI95bgpcoro/p+QclGjx6tevchpX/729/U8KK3bkNG33rrrY65ZxBg9MYeffTRaggRowSYOqPvX6SB9HU6upcPL5sQUdwzei6bvkfRQzdmzJiOl0bdU4gHb6H72R5Z9ykVklG0M9OnT1cC7o2T5rDDDjsoDngBAbOmpia5+OKLO4b0TXl578WDDz5YHnroITW86x0CDrtfMRKEefJYZDhs2DD1go46g3/Xw8iQanQGoL6gPUQd2W233VRd8E5NcE87nRz0SyA6YyD53hcGPYyPexPrEMAPx4wZM2ThwoWdhu29pUfdAFPEXj/vEH88h/Dycs0116gedf+BsuC+R88p7k3KqHmdoIyas8rMmaXKKOZeokE877zzVG+KHoJ47bXX1FyYY445pmO4I6yR1MMcmHOFBgByikMPs6NHUs8xLVZGkQ4mk+PNFI0BHqxI97vf/a5ACLwHZZQy6vrG9N4D6J284447ZP/99+/So4IXKMgfeqTwoucfqcAIAqQRw4JaWPHQmzlzprz00kudHoyQUTwsIa1YMKUfanjY4R6FHF144YVKMHHo+dZoG/DfcV9jqgukFXKJe1SLiRYczGvVUq0ftOgRxX3bv39/lS56nZBGbW1tpx4i18xtpV9IRnXvF8ThuuuuU3z0MCziM378+A7umgPaObyso92DmJjw8tYf9Jah5xk9c96XgaB2Vr+UY0QI4qolKyjW4FWpw/T47Xp6DGQf94s+9LMH8cR9ibjpug5BLWYaDerLn/70JzWvtBJH22zdk2HpUEZdE3aQfikyqidzY4smNKpaIlFM3SD269evY4ghTEbxUMUbO4QWQx3eA+WbM2dOx8M1jowiPeSBBz8eFkHzrHAOZZQy6uAW65Sk9x7AA+2uu+5S0uJd0KfFBkPkuK8eeOCBwGkzQWXVddg7rKqH6SGL3hcwvOTdcMMNagQDL2fenhf02Pz5z39W0nLWWWd1LAbUcurN2//w1kPW+K1azLTkoq3AAxi9s3lbJRzUVkLmvvzySzW9CC8M3rYF8w/Rk+zvYQMLxAS9XugVg7hCRk14+dtQsIbg44Vev2AHtbN4EcfwM1Zpa5HySxameGj5qmQZ1azAxz+sjrmf3nvAuygXUqlf0vxze5GWd1qa/jumsUFi9Qidfr4hXX0gTQprcS0zZbQ4Xpk4uxQZDbrh/D8Kw/Z6O6AwGQ3bMsWbln64+mU0aI6Tf84n0tE9tegNClpdTxkNr44cprd3q/pZYpgU8828C5n0HDT938LmcEMY8aKmt4QJul+0+BSaA+6VkLBfijJg6o1/PqT3xRND0bjXMdXmmWeekVmzZinpPOyww9QQNXpI0ZuU16NQOwWxxvY9iJn+jbpHOuz3euXElFfQvYg2EC81ergevXX+rdiCJMdfLtQDvRagkmUUXLwjE5jSoHe2gPR7X7DCZBTngyFevnBgihr+m+49DZNR9JpDeNHRo4fpMZJAGS2u1aCMFscrE2fbkFFM9sbcoqADw3oY1kADXUhG0RhjHil6UoMOPWfJL6Po3cF8HO+B+XPeOTh6WAznYJgeD3GsXtTbcuhr2TMaXCUpo/ZuVT9LiAOmkOheUDx4sL2Mt7c0SEa9c6yPOuooNVcbPSgYAcCWZUE9o2ELEjF/1Ltgz/9roxbwhQ0LY+HOY489JhjCRA8i5AsjH/6FUfbouk0paGsnyAnmiULkMBTvlW3EDX8DW0i5/8C5eg6hXhwWxSuINaQFMdfD9RhexhCwd19g3W6ip1vP4fWXB3OY9b6llS6jes9RTF1BbzHWQWAPUv3vejqaHh3EvNtCw/T+e1j3vuL+DxPNqPvObW3Pd+qU0YzGD29kuGnQIPp7JmzIqMlm6N4eFP/5xTR8xQ7T6wVW6BlFo4LJ+BjWwop4NB7ehwRllDLq+hYOkglvLwzuDayg9c4j9T/I9ANQL37wvsAVGqYPk9FSe0bxQoieOMhM0EcRUF48rOfOnat6V/O6t29QO6U/noGeL/8LbliPdlQdK8Qr7MVQb1cHOcauCZDaIBn174QSVpZi2uSo35PHv+vFSujIQE8oplxgLnbQlAu8CGDtxKWXXhq6x2zYPVxIYimj8WsOZTQ+O6dXFlrth79hgQQa0uHDh6tymG7thCEIvRLXu7ow7MeENaRhX7QISqdYGdVDWHq1KHqe9Gb4/n3fKKOUUac3omcutVcUvCvnMdT9l7/8pdMKe//9qBc/YL6ZX/70vWTSM1pozijuVcgjNvDGF9L0PWMyZxTlg5xBkrFrhT7wYoi54ejVDRrud82+1PTDBA29ZpjzidEYbzywuAi7eIRt3aPLUwyvQqMUuq1DvUDb7C0P5rVizih64DFPVW+5RxkNrxUQUCwIPPvss9WuF5h+ErSHrJ4zjZE2CGnQVJSgZ6reJsr/HNIloozGv2Mpo/HZOb1Sz0FDD8i3vvWtjptFf7pR73+mv4iEhxAm3nsbUQwjYX4avmiEYR7/3CIMX3hXjOLNEm/nmG+DbSkK9YxiWxn0BuGt3rvSE9fgoYZtTzAXCw1pMTLq7S3A4g30iuLQq/cxFOrdDB8rgiHXeIB6F3R4h0Qrce4Oh+nt3Z5hw6x4WL377rtqUQ8WGXnrn/9Bph9SWH2N3k69pyXqM6QIvTkmMlpoNT3udcgX7mnvanqMKOBe0nslBq2m1xuDY7GM9wtBurcJK/PDtrOxR9p+SmEyirZR713s/bSwbquwsBMc9K4COB8dAIgT9jnWq+5NeBW6F/Vw/YIFC9SP987X17HGCBG24MJCK72ADOKqN3rX05v0b/32t7/dscuCfaLZTlHvOYqhdPwP3IKms3g/LY2/4zzv4jw8h/QCNe9LmN7lBdur+TfLBxn0muLlDR0o3/ve9yJfILJNM9nSUUaT5W2cm35gQOzQIELK8EDDnC5sguzfI1Bv44K/YUgN8yyxYTOGBdGQeie6I21sFI+VoUgbUoq0sV0M5sV4b7JCDan+LBp+FAQWZUSaGNbDwxmSikbdVEa9DXPQ6nndiwDx1A9Mb6OC/NGzg98ATliFX6mrGnXcwABz3ILe/LF4Aj1opvExrrxldmLYPaB7V7DS3N/7GNSrontt8IKGeYD6E4J4sUQ99i7iKzRcrPcZRbkwhIu52SgLevv0Fjb+fUb13qHoKYL44FpvG+J9cYW8Yg4j0sC2QhBovWVO3hYzFRq61kKJHQkwSoQpC+CAF3vsrYz5sniJxws/2h6IBr7UA3mFbOgX/SheUS+G+gUc5fHKKG4jxBpShL+hfcOHSSBcaKtxeL8CpHc4wXoA1Als0efdyL/MbsvAn6P3HMWeq3j2FBr9A3eII56TGN3AMwtCqp8fuK9xT+JDE3q+KTJFBwh2eUFc9WdE8d+9n5jFC6Hedq0SuNv4jZRRGxQdpQFBRKOI/QbxRoYbBSJ22mmnqYeZ9wZBETDx/uGHH1YNFx4aaJCwwAj7EuJG836BCQ8/DGPgAYmbCo0r0sZWTVhMpI+ohhQSjKEtTB7HwxUNIVaoYoGF3nbGVHbwQMUm1GgY0AuDtLwHGhp8bg0S7JVVDJmhlwOrj71fgcKqZ/SQVnLPKBrcsEO/oJjGx1E1z3yyYfeAXq2LF0D/MGqQTOreNYxg/P/t3cFq60AQRNH//+twFwIjAn4FvXnkGLJKp2OOJU1JHo3q2WDZXeuFjOoLGi2q3n79be7i+wlMBaJuSGzf+1zu6bcnMHXC1nqpTfH5PIY0+LZvdWNiXxH3t53MdbNVP/9bEG3D+jaP8vn959euv5nl0DGndV+fK2j/6vXtGNr7fE60C4/vaRzPONAV0q6I9vl2EtIDQQrQz6tjX3OZmyfZeyuodpHgr72ek8SM3ktivS0aB3NtfeC2+dw6CWt8bQxr3HyPs/XoM2nsbIpNx9i2mcar/mfbUiHVaxMQRjcv1QQIECBAgAABAocCwughplYECBAgQIAAAQKbgDC6eakmQIAAAQIECBA4FBBGDzG1IkCAAAECBAgQ2ASE0c1LNQECBAgQIECAwKGAMHqIqRUBAgQIECBAgMAmIIxuXqoJECBAgAABAgQOBYTRQ0ytCBAgQIAAAQIENgFhdPNSTYAAAQIECBAgcCggjB5iakWAAAECBAgQILAJCKObl2oCBAgQIECAAIFDAWH0EFMrAgQIECBAgACBTUAY3bxUEyBAgAABAgQIHAoIo4eYWhEgQIAAAQIECGwCwujmpZoAAQIECBAgQOBQQBg9xNSKAAECBAgQIEBgExBGNy/VBAgQIECAAAEChwLC6CGmVgQIECBAgAABApuAMLp5qSZAgAABAgQIEDgUEEYPMbUiQIAAAQIECBDYBITRzUs1AQIECBAgQIDAoYAweoipFQECBAgQIECAwCYgjG5eqgkQIECAAAECBA4FhNFDTK0IECBAgAABAgQ2AWF081JNgAABAgQIECBwKPADT0Qa+lQrJ78AAAAASUVORK5CYII="/>
          <p:cNvSpPr>
            <a:spLocks noChangeAspect="1" noChangeArrowheads="1"/>
          </p:cNvSpPr>
          <p:nvPr/>
        </p:nvSpPr>
        <p:spPr bwMode="auto">
          <a:xfrm>
            <a:off x="1831975" y="1531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6741" y="3535693"/>
            <a:ext cx="25490832" cy="15761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76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550597" y="7566596"/>
            <a:ext cx="28443160" cy="2801937"/>
          </a:xfrm>
        </p:spPr>
        <p:txBody>
          <a:bodyPr/>
          <a:lstStyle/>
          <a:p>
            <a:pPr algn="ctr"/>
            <a:r>
              <a:rPr lang="en-US" sz="14500" dirty="0" smtClean="0">
                <a:solidFill>
                  <a:schemeClr val="tx1"/>
                </a:solidFill>
              </a:rPr>
              <a:t>Thanks for Listening!</a:t>
            </a:r>
            <a:endParaRPr lang="en-US" sz="145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867076" y="12629812"/>
            <a:ext cx="2417435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9000" b="1" dirty="0" smtClean="0"/>
              <a:t>Questions?</a:t>
            </a:r>
            <a:endParaRPr lang="sv-SE" sz="9000" dirty="0"/>
          </a:p>
          <a:p>
            <a:pPr algn="ctr"/>
            <a:endParaRPr lang="en-GB" sz="90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7200181"/>
            <a:ext cx="5326461" cy="1225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 smtClean="0">
                <a:solidFill>
                  <a:schemeClr val="bg1"/>
                </a:solidFill>
              </a:rPr>
              <a:t>Jo Gay</a:t>
            </a:r>
          </a:p>
          <a:p>
            <a:pPr algn="ctr"/>
            <a:r>
              <a:rPr lang="en-GB" sz="4000" b="1" dirty="0" smtClean="0">
                <a:solidFill>
                  <a:schemeClr val="bg1"/>
                </a:solidFill>
              </a:rPr>
              <a:t>Hugo </a:t>
            </a:r>
            <a:r>
              <a:rPr lang="en-GB" sz="4000" b="1" dirty="0" err="1" smtClean="0">
                <a:solidFill>
                  <a:schemeClr val="bg1"/>
                </a:solidFill>
              </a:rPr>
              <a:t>Harlin</a:t>
            </a:r>
            <a:endParaRPr lang="en-GB" sz="4000" b="1" dirty="0" smtClean="0">
              <a:solidFill>
                <a:schemeClr val="bg1"/>
              </a:solidFill>
            </a:endParaRPr>
          </a:p>
          <a:p>
            <a:pPr algn="ctr"/>
            <a:endParaRPr lang="en-GB" sz="1600" b="1" dirty="0" smtClean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Project in Computational Science, January 2019</a:t>
            </a: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Supervisors:</a:t>
            </a:r>
          </a:p>
          <a:p>
            <a:pPr algn="ctr"/>
            <a:r>
              <a:rPr lang="sv-SE" sz="4000" b="1" dirty="0">
                <a:solidFill>
                  <a:schemeClr val="bg1"/>
                </a:solidFill>
              </a:rPr>
              <a:t>Joakim </a:t>
            </a:r>
            <a:r>
              <a:rPr lang="sv-SE" sz="4000" b="1" dirty="0" smtClean="0">
                <a:solidFill>
                  <a:schemeClr val="bg1"/>
                </a:solidFill>
              </a:rPr>
              <a:t>Lindblad </a:t>
            </a:r>
            <a:r>
              <a:rPr lang="sv-SE" sz="4000" b="1" dirty="0">
                <a:solidFill>
                  <a:schemeClr val="bg1"/>
                </a:solidFill>
              </a:rPr>
              <a:t>Nataša Sladoje</a:t>
            </a:r>
            <a:endParaRPr lang="sv-SE" sz="4000" b="1" dirty="0" smtClean="0">
              <a:solidFill>
                <a:schemeClr val="bg1"/>
              </a:solidFill>
            </a:endParaRPr>
          </a:p>
          <a:p>
            <a:pPr algn="ctr"/>
            <a:endParaRPr lang="sv-SE" sz="1600" b="1" dirty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Centre for Image Analysis,</a:t>
            </a: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Department of Information Technology</a:t>
            </a: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66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14400" dirty="0" smtClean="0"/>
              <a:t>Project Goals</a:t>
            </a:r>
            <a:endParaRPr lang="en-GB" sz="1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4573" y="3959821"/>
            <a:ext cx="29019224" cy="17640300"/>
          </a:xfrm>
        </p:spPr>
        <p:txBody>
          <a:bodyPr/>
          <a:lstStyle/>
          <a:p>
            <a:r>
              <a:rPr lang="sv-SE" sz="8000" dirty="0" smtClean="0"/>
              <a:t>Compare ability of methods to classify cell images as healthy or cancerous</a:t>
            </a:r>
          </a:p>
          <a:p>
            <a:r>
              <a:rPr lang="en-GB" sz="8000" dirty="0" smtClean="0"/>
              <a:t>Evaluate power of texture descriptors, in </a:t>
            </a:r>
            <a:r>
              <a:rPr lang="en-GB" sz="8000" dirty="0"/>
              <a:t>particular </a:t>
            </a:r>
            <a:r>
              <a:rPr lang="en-GB" sz="8000" dirty="0" smtClean="0"/>
              <a:t>LBPs, to improve </a:t>
            </a:r>
            <a:r>
              <a:rPr lang="en-GB" sz="8000" dirty="0"/>
              <a:t>the performance of </a:t>
            </a:r>
            <a:r>
              <a:rPr lang="en-GB" sz="8000" dirty="0" smtClean="0"/>
              <a:t>purely </a:t>
            </a:r>
            <a:r>
              <a:rPr lang="en-GB" sz="8000" dirty="0"/>
              <a:t>CNN-based </a:t>
            </a:r>
            <a:r>
              <a:rPr lang="en-GB" sz="8000" dirty="0" smtClean="0"/>
              <a:t>approaches</a:t>
            </a:r>
          </a:p>
          <a:p>
            <a:r>
              <a:rPr lang="sv-SE" sz="8000" dirty="0" smtClean="0"/>
              <a:t>Implement and compare three recently published models</a:t>
            </a:r>
          </a:p>
          <a:p>
            <a:pPr marL="0" indent="0">
              <a:buNone/>
            </a:pPr>
            <a:r>
              <a:rPr lang="sv-SE" sz="8000" dirty="0"/>
              <a:t> </a:t>
            </a:r>
            <a:r>
              <a:rPr lang="sv-SE" sz="8000" dirty="0" smtClean="0"/>
              <a:t>	- Juefei-Xu et al. [1] </a:t>
            </a:r>
          </a:p>
          <a:p>
            <a:pPr marL="0" indent="0">
              <a:buNone/>
            </a:pPr>
            <a:r>
              <a:rPr lang="sv-SE" sz="8000" dirty="0"/>
              <a:t>	</a:t>
            </a:r>
            <a:r>
              <a:rPr lang="sv-SE" sz="8000" dirty="0" smtClean="0"/>
              <a:t>- Li et al. [2]</a:t>
            </a:r>
          </a:p>
          <a:p>
            <a:pPr marL="0" indent="0">
              <a:buNone/>
            </a:pPr>
            <a:r>
              <a:rPr lang="sv-SE" sz="8000" dirty="0"/>
              <a:t>	- Marcos et al. </a:t>
            </a:r>
            <a:r>
              <a:rPr lang="sv-SE" sz="8000" dirty="0" smtClean="0"/>
              <a:t>[3]</a:t>
            </a:r>
            <a:endParaRPr lang="sv-SE" sz="8000" dirty="0"/>
          </a:p>
          <a:p>
            <a:r>
              <a:rPr lang="sv-SE" sz="8000" dirty="0" smtClean="0"/>
              <a:t>Compare with previous work using VGG and ResNet [4]</a:t>
            </a:r>
            <a:endParaRPr lang="en-GB" sz="8000" dirty="0"/>
          </a:p>
        </p:txBody>
      </p:sp>
      <p:sp>
        <p:nvSpPr>
          <p:cNvPr id="4" name="TextBox 3"/>
          <p:cNvSpPr txBox="1"/>
          <p:nvPr/>
        </p:nvSpPr>
        <p:spPr>
          <a:xfrm>
            <a:off x="6262564" y="17938918"/>
            <a:ext cx="29235249" cy="7183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800" b="1" dirty="0"/>
              <a:t>[1]</a:t>
            </a:r>
            <a:r>
              <a:rPr lang="en-GB" sz="4800" b="1" dirty="0"/>
              <a:t>	</a:t>
            </a:r>
            <a:r>
              <a:rPr lang="en-GB" sz="4800" dirty="0" err="1"/>
              <a:t>Juefei</a:t>
            </a:r>
            <a:r>
              <a:rPr lang="en-GB" sz="4800" dirty="0"/>
              <a:t>-Xu, F., </a:t>
            </a:r>
            <a:r>
              <a:rPr lang="en-GB" sz="4800" dirty="0" err="1"/>
              <a:t>Boddeti</a:t>
            </a:r>
            <a:r>
              <a:rPr lang="en-GB" sz="4800" dirty="0"/>
              <a:t>, V. N., and </a:t>
            </a:r>
            <a:r>
              <a:rPr lang="en-GB" sz="4800" dirty="0" err="1"/>
              <a:t>Savvides</a:t>
            </a:r>
            <a:r>
              <a:rPr lang="en-GB" sz="4800" dirty="0"/>
              <a:t>, M.. Local binary convolutional neural networks. 	In </a:t>
            </a:r>
            <a:r>
              <a:rPr lang="en-GB" sz="4800" i="1" dirty="0"/>
              <a:t>CVPR</a:t>
            </a:r>
            <a:r>
              <a:rPr lang="en-GB" sz="4800" dirty="0"/>
              <a:t>, 	volume 1. IEEE, 2017.</a:t>
            </a:r>
          </a:p>
          <a:p>
            <a:r>
              <a:rPr lang="sv-SE" sz="4800" b="1" dirty="0" smtClean="0"/>
              <a:t>[2]	</a:t>
            </a:r>
            <a:r>
              <a:rPr lang="en-GB" sz="4800" dirty="0" smtClean="0"/>
              <a:t>Li, L., Feng X., Xia, Z., Jiang, X., and </a:t>
            </a:r>
            <a:r>
              <a:rPr lang="en-GB" sz="4800" dirty="0" err="1" smtClean="0"/>
              <a:t>Hadid</a:t>
            </a:r>
            <a:r>
              <a:rPr lang="en-GB" sz="4800" dirty="0" smtClean="0"/>
              <a:t>, A.. Face spoofing detection with local binary pattern 	network. 	</a:t>
            </a:r>
            <a:r>
              <a:rPr lang="en-GB" sz="4800" i="1" dirty="0" smtClean="0"/>
              <a:t>Journal of Visual Communication and Image Representation</a:t>
            </a:r>
            <a:r>
              <a:rPr lang="en-GB" sz="4800" dirty="0" smtClean="0"/>
              <a:t>, 54:182–192, 2018.</a:t>
            </a:r>
          </a:p>
          <a:p>
            <a:r>
              <a:rPr lang="en-GB" sz="4800" b="1" dirty="0" smtClean="0"/>
              <a:t>[</a:t>
            </a:r>
            <a:r>
              <a:rPr lang="en-GB" sz="4800" b="1" dirty="0"/>
              <a:t>3</a:t>
            </a:r>
            <a:r>
              <a:rPr lang="en-GB" sz="4800" dirty="0"/>
              <a:t>] Marcos, M., </a:t>
            </a:r>
            <a:r>
              <a:rPr lang="en-GB" sz="4800" dirty="0" err="1"/>
              <a:t>Volpi</a:t>
            </a:r>
            <a:r>
              <a:rPr lang="en-GB" sz="4800" dirty="0"/>
              <a:t>, M., </a:t>
            </a:r>
            <a:r>
              <a:rPr lang="en-GB" sz="4800" dirty="0" err="1"/>
              <a:t>Komodakis</a:t>
            </a:r>
            <a:r>
              <a:rPr lang="en-GB" sz="4800" dirty="0"/>
              <a:t>, N., and </a:t>
            </a:r>
            <a:r>
              <a:rPr lang="en-GB" sz="4800" dirty="0" err="1"/>
              <a:t>Tuia</a:t>
            </a:r>
            <a:r>
              <a:rPr lang="en-GB" sz="4800" dirty="0"/>
              <a:t>, D. Rotation </a:t>
            </a:r>
            <a:r>
              <a:rPr lang="en-GB" sz="4800" dirty="0" err="1"/>
              <a:t>equivariant</a:t>
            </a:r>
            <a:r>
              <a:rPr lang="en-GB" sz="4800" dirty="0"/>
              <a:t> vector field networks.  In </a:t>
            </a:r>
            <a:r>
              <a:rPr lang="en-GB" sz="4800" i="1" dirty="0"/>
              <a:t>ICCV</a:t>
            </a:r>
            <a:r>
              <a:rPr lang="en-GB" sz="4800" dirty="0"/>
              <a:t>, 	pages 5058–5067, 2017.</a:t>
            </a:r>
          </a:p>
          <a:p>
            <a:r>
              <a:rPr lang="en-GB" sz="4800" b="1" dirty="0"/>
              <a:t>[4]</a:t>
            </a:r>
            <a:r>
              <a:rPr lang="en-GB" sz="4800" dirty="0"/>
              <a:t> </a:t>
            </a:r>
            <a:r>
              <a:rPr lang="en-GB" sz="4800" dirty="0" err="1"/>
              <a:t>Wieslander</a:t>
            </a:r>
            <a:r>
              <a:rPr lang="en-GB" sz="4800" dirty="0"/>
              <a:t>, H., </a:t>
            </a:r>
            <a:r>
              <a:rPr lang="en-GB" sz="4800" dirty="0" err="1"/>
              <a:t>Forslid</a:t>
            </a:r>
            <a:r>
              <a:rPr lang="en-GB" sz="4800" dirty="0"/>
              <a:t>, G., </a:t>
            </a:r>
            <a:r>
              <a:rPr lang="en-GB" sz="4800" dirty="0" err="1"/>
              <a:t>Bengtsson</a:t>
            </a:r>
            <a:r>
              <a:rPr lang="en-GB" sz="4800" dirty="0"/>
              <a:t>, E., </a:t>
            </a:r>
            <a:r>
              <a:rPr lang="en-GB" sz="4800" dirty="0" err="1"/>
              <a:t>Wählby</a:t>
            </a:r>
            <a:r>
              <a:rPr lang="en-GB" sz="4800" dirty="0"/>
              <a:t>, C., Hirsch, J.M., Stark, C.R. and </a:t>
            </a:r>
            <a:r>
              <a:rPr lang="en-GB" sz="4800" dirty="0" err="1"/>
              <a:t>Sadanandan</a:t>
            </a:r>
            <a:r>
              <a:rPr lang="en-GB" sz="4800" dirty="0"/>
              <a:t>, S.K., 	July. Deep convolutional neural networks for detecting cellular changes due to malignancy. In </a:t>
            </a:r>
            <a:r>
              <a:rPr lang="en-GB" sz="4800" i="1" dirty="0"/>
              <a:t>ICCV, 	</a:t>
            </a:r>
            <a:r>
              <a:rPr lang="en-GB" sz="4800" dirty="0"/>
              <a:t>pages 82-89, 2017.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7200181"/>
            <a:ext cx="5326461" cy="1225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 smtClean="0">
                <a:solidFill>
                  <a:schemeClr val="bg1"/>
                </a:solidFill>
              </a:rPr>
              <a:t>Jo Gay</a:t>
            </a:r>
          </a:p>
          <a:p>
            <a:pPr algn="ctr"/>
            <a:r>
              <a:rPr lang="en-GB" sz="4000" b="1" dirty="0" smtClean="0">
                <a:solidFill>
                  <a:schemeClr val="bg1"/>
                </a:solidFill>
              </a:rPr>
              <a:t>Hugo </a:t>
            </a:r>
            <a:r>
              <a:rPr lang="en-GB" sz="4000" b="1" dirty="0" err="1" smtClean="0">
                <a:solidFill>
                  <a:schemeClr val="bg1"/>
                </a:solidFill>
              </a:rPr>
              <a:t>Harlin</a:t>
            </a:r>
            <a:endParaRPr lang="en-GB" sz="4000" b="1" dirty="0" smtClean="0">
              <a:solidFill>
                <a:schemeClr val="bg1"/>
              </a:solidFill>
            </a:endParaRPr>
          </a:p>
          <a:p>
            <a:pPr algn="ctr"/>
            <a:endParaRPr lang="en-GB" sz="1600" b="1" dirty="0" smtClean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Project in Computational Science, January 2019</a:t>
            </a: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Supervisors:</a:t>
            </a:r>
          </a:p>
          <a:p>
            <a:pPr algn="ctr"/>
            <a:r>
              <a:rPr lang="sv-SE" sz="4000" b="1" dirty="0">
                <a:solidFill>
                  <a:schemeClr val="bg1"/>
                </a:solidFill>
              </a:rPr>
              <a:t>Joakim </a:t>
            </a:r>
            <a:r>
              <a:rPr lang="sv-SE" sz="4000" b="1" dirty="0" smtClean="0">
                <a:solidFill>
                  <a:schemeClr val="bg1"/>
                </a:solidFill>
              </a:rPr>
              <a:t>Lindblad </a:t>
            </a:r>
            <a:r>
              <a:rPr lang="sv-SE" sz="4000" b="1" dirty="0">
                <a:solidFill>
                  <a:schemeClr val="bg1"/>
                </a:solidFill>
              </a:rPr>
              <a:t>Nataša </a:t>
            </a:r>
            <a:r>
              <a:rPr lang="sv-SE" sz="4000" b="1" dirty="0" smtClean="0">
                <a:solidFill>
                  <a:schemeClr val="bg1"/>
                </a:solidFill>
              </a:rPr>
              <a:t>Sladoje</a:t>
            </a:r>
          </a:p>
          <a:p>
            <a:pPr algn="ctr"/>
            <a:endParaRPr lang="sv-SE" sz="1600" b="1" dirty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Centre for Image Analysis,</a:t>
            </a: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Department of Information Technology</a:t>
            </a: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89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14400" dirty="0" smtClean="0"/>
              <a:t>Data</a:t>
            </a:r>
            <a:endParaRPr lang="en-GB" sz="1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26661" y="3887813"/>
            <a:ext cx="27779663" cy="17280260"/>
          </a:xfrm>
        </p:spPr>
        <p:txBody>
          <a:bodyPr/>
          <a:lstStyle/>
          <a:p>
            <a:r>
              <a:rPr lang="sv-SE" sz="8800" dirty="0" smtClean="0"/>
              <a:t>10274 80x80 images (75% healthy)</a:t>
            </a:r>
          </a:p>
          <a:p>
            <a:r>
              <a:rPr lang="sv-SE" sz="8800" dirty="0" smtClean="0"/>
              <a:t>Three healthy patients, three with cancer</a:t>
            </a:r>
          </a:p>
          <a:p>
            <a:r>
              <a:rPr lang="sv-SE" sz="8800" dirty="0" err="1"/>
              <a:t>Individual</a:t>
            </a:r>
            <a:r>
              <a:rPr lang="sv-SE" sz="8800" dirty="0"/>
              <a:t> cells </a:t>
            </a:r>
            <a:r>
              <a:rPr lang="sv-SE" sz="8800" dirty="0" err="1"/>
              <a:t>isolated</a:t>
            </a:r>
            <a:r>
              <a:rPr lang="sv-SE" sz="8800" dirty="0"/>
              <a:t> </a:t>
            </a:r>
            <a:r>
              <a:rPr lang="sv-SE" sz="8800" dirty="0" err="1"/>
              <a:t>within</a:t>
            </a:r>
            <a:r>
              <a:rPr lang="sv-SE" sz="8800" dirty="0"/>
              <a:t> </a:t>
            </a:r>
            <a:r>
              <a:rPr lang="sv-SE" sz="8800" dirty="0" err="1"/>
              <a:t>samples</a:t>
            </a:r>
            <a:r>
              <a:rPr lang="sv-SE" sz="8800" dirty="0"/>
              <a:t> taken from patients </a:t>
            </a:r>
            <a:r>
              <a:rPr lang="sv-SE" sz="8800" dirty="0" err="1"/>
              <a:t>mouth</a:t>
            </a:r>
            <a:endParaRPr lang="sv-SE" sz="8800" dirty="0"/>
          </a:p>
          <a:p>
            <a:r>
              <a:rPr lang="sv-SE" sz="8800" dirty="0" err="1" smtClean="0"/>
              <a:t>Ground</a:t>
            </a:r>
            <a:r>
              <a:rPr lang="sv-SE" sz="8800" dirty="0" smtClean="0"/>
              <a:t> truth on patient level, not cell level</a:t>
            </a:r>
            <a:endParaRPr lang="en-GB" sz="8800" dirty="0"/>
          </a:p>
        </p:txBody>
      </p:sp>
      <p:pic>
        <p:nvPicPr>
          <p:cNvPr id="2051" name="Picture 3" descr="C:\Users\Bulb\Documents\Teknisk Fysik\15hp project\code\data\glass_3_im_8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1561" y="17988252"/>
            <a:ext cx="4873771" cy="4908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Bulb\Documents\Teknisk Fysik\15hp project\code\data\glass_3_im_2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1397" y="17966639"/>
            <a:ext cx="4873771" cy="4905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Bulb\Documents\Teknisk Fysik\15hp project\code\data\glass_3_im_100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988" y="12473646"/>
            <a:ext cx="4905322" cy="5021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244988" y="23240542"/>
            <a:ext cx="1041173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7000" b="1" dirty="0" smtClean="0"/>
              <a:t>Healthy Cells</a:t>
            </a:r>
            <a:endParaRPr lang="en-GB" sz="7000" b="1" dirty="0"/>
          </a:p>
        </p:txBody>
      </p:sp>
      <p:pic>
        <p:nvPicPr>
          <p:cNvPr id="2057" name="Picture 9" descr="C:\Users\Bulb\Documents\Teknisk Fysik\15hp project\code\data\glass_12_im_50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90267" y="12473646"/>
            <a:ext cx="4905322" cy="4997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C:\Users\Bulb\Documents\Teknisk Fysik\15hp project\code\data\glass_12_im_100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60909" y="17879082"/>
            <a:ext cx="4968552" cy="496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 descr="C:\Users\Bulb\Documents\Teknisk Fysik\15hp project\code\data\glass_12_im_200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90267" y="17920698"/>
            <a:ext cx="4896544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1" name="Picture 13" descr="C:\Users\Bulb\Documents\Teknisk Fysik\15hp project\code\data\glass_4_im_1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1397" y="12473646"/>
            <a:ext cx="4905322" cy="5021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21990267" y="23216214"/>
            <a:ext cx="997915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7000" b="1" dirty="0" smtClean="0"/>
              <a:t>Cancer Cells</a:t>
            </a:r>
            <a:endParaRPr lang="en-GB" sz="7000" b="1" dirty="0"/>
          </a:p>
        </p:txBody>
      </p:sp>
      <p:pic>
        <p:nvPicPr>
          <p:cNvPr id="2063" name="Picture 15" descr="C:\Users\Bulb\Documents\Teknisk Fysik\15hp project\code\data\glass_37_im_1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1903" y="12473646"/>
            <a:ext cx="4997557" cy="4997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0" y="7200181"/>
            <a:ext cx="5326461" cy="1225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 smtClean="0">
                <a:solidFill>
                  <a:schemeClr val="bg1"/>
                </a:solidFill>
              </a:rPr>
              <a:t>Jo Gay</a:t>
            </a:r>
          </a:p>
          <a:p>
            <a:pPr algn="ctr"/>
            <a:r>
              <a:rPr lang="en-GB" sz="4000" b="1" dirty="0" smtClean="0">
                <a:solidFill>
                  <a:schemeClr val="bg1"/>
                </a:solidFill>
              </a:rPr>
              <a:t>Hugo </a:t>
            </a:r>
            <a:r>
              <a:rPr lang="en-GB" sz="4000" b="1" dirty="0" err="1" smtClean="0">
                <a:solidFill>
                  <a:schemeClr val="bg1"/>
                </a:solidFill>
              </a:rPr>
              <a:t>Harlin</a:t>
            </a:r>
            <a:endParaRPr lang="en-GB" sz="4000" b="1" dirty="0" smtClean="0">
              <a:solidFill>
                <a:schemeClr val="bg1"/>
              </a:solidFill>
            </a:endParaRPr>
          </a:p>
          <a:p>
            <a:pPr algn="ctr"/>
            <a:endParaRPr lang="en-GB" sz="1600" b="1" dirty="0" smtClean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Project in Computational Science, January 2019</a:t>
            </a: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Supervisors:</a:t>
            </a:r>
          </a:p>
          <a:p>
            <a:pPr algn="ctr"/>
            <a:r>
              <a:rPr lang="sv-SE" sz="4000" b="1" dirty="0">
                <a:solidFill>
                  <a:schemeClr val="bg1"/>
                </a:solidFill>
              </a:rPr>
              <a:t>Joakim </a:t>
            </a:r>
            <a:r>
              <a:rPr lang="sv-SE" sz="4000" b="1" dirty="0" smtClean="0">
                <a:solidFill>
                  <a:schemeClr val="bg1"/>
                </a:solidFill>
              </a:rPr>
              <a:t>Lindblad </a:t>
            </a:r>
            <a:r>
              <a:rPr lang="sv-SE" sz="4000" b="1" dirty="0">
                <a:solidFill>
                  <a:schemeClr val="bg1"/>
                </a:solidFill>
              </a:rPr>
              <a:t>Nataša </a:t>
            </a:r>
            <a:r>
              <a:rPr lang="sv-SE" sz="4000" b="1" dirty="0" smtClean="0">
                <a:solidFill>
                  <a:schemeClr val="bg1"/>
                </a:solidFill>
              </a:rPr>
              <a:t>Sladoje</a:t>
            </a:r>
          </a:p>
          <a:p>
            <a:pPr algn="ctr"/>
            <a:endParaRPr lang="sv-SE" sz="1600" b="1" dirty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Centre for Image Analysis,</a:t>
            </a: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Department of Information Technology</a:t>
            </a: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80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14400" dirty="0" smtClean="0"/>
              <a:t>Local Binary Patterns</a:t>
            </a:r>
            <a:endParaRPr lang="en-GB" sz="1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0575" y="5041601"/>
            <a:ext cx="27779663" cy="15624076"/>
          </a:xfrm>
        </p:spPr>
        <p:txBody>
          <a:bodyPr/>
          <a:lstStyle/>
          <a:p>
            <a:r>
              <a:rPr lang="sv-SE" dirty="0" smtClean="0"/>
              <a:t>Conceived by Ojala et al in 1996 and extended in 2002. [1]</a:t>
            </a:r>
          </a:p>
          <a:p>
            <a:r>
              <a:rPr lang="sv-SE" dirty="0" smtClean="0"/>
              <a:t>Rotationally invariant thresholding filters</a:t>
            </a:r>
          </a:p>
          <a:p>
            <a:r>
              <a:rPr lang="sv-SE" dirty="0" smtClean="0"/>
              <a:t>Orientation of cells arbitrary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5830517" y="21968786"/>
            <a:ext cx="295952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5400" b="1" dirty="0"/>
              <a:t>[1] </a:t>
            </a:r>
            <a:r>
              <a:rPr lang="fi-FI" sz="5400" dirty="0"/>
              <a:t>Ojala, T., </a:t>
            </a:r>
            <a:r>
              <a:rPr lang="fi-FI" sz="5400" dirty="0" err="1"/>
              <a:t>Pietikainen</a:t>
            </a:r>
            <a:r>
              <a:rPr lang="fi-FI" sz="5400" dirty="0"/>
              <a:t>, M., and </a:t>
            </a:r>
            <a:r>
              <a:rPr lang="fi-FI" sz="5400" dirty="0" err="1"/>
              <a:t>Maenpaa</a:t>
            </a:r>
            <a:r>
              <a:rPr lang="fi-FI" sz="5400" dirty="0"/>
              <a:t>, T. </a:t>
            </a:r>
            <a:r>
              <a:rPr lang="fi-FI" sz="5400" dirty="0" err="1"/>
              <a:t>Multiresolution</a:t>
            </a:r>
            <a:r>
              <a:rPr lang="fi-FI" sz="5400" dirty="0"/>
              <a:t> </a:t>
            </a:r>
            <a:r>
              <a:rPr lang="en-GB" sz="5400" dirty="0" err="1"/>
              <a:t>gray</a:t>
            </a:r>
            <a:r>
              <a:rPr lang="en-GB" sz="5400" dirty="0"/>
              <a:t>-scale and rotation invariant </a:t>
            </a:r>
            <a:r>
              <a:rPr lang="en-GB" sz="5400" dirty="0" smtClean="0"/>
              <a:t>	texture </a:t>
            </a:r>
            <a:r>
              <a:rPr lang="en-GB" sz="5400" dirty="0"/>
              <a:t>classification with local binary patterns. </a:t>
            </a:r>
            <a:r>
              <a:rPr lang="en-GB" sz="5400" i="1" dirty="0"/>
              <a:t>IEEE Transactions on pattern analysis and </a:t>
            </a:r>
            <a:r>
              <a:rPr lang="en-GB" sz="5400" i="1" dirty="0" smtClean="0"/>
              <a:t>	machine </a:t>
            </a:r>
            <a:r>
              <a:rPr lang="en-GB" sz="5400" i="1" dirty="0"/>
              <a:t>intelligence</a:t>
            </a:r>
            <a:r>
              <a:rPr lang="en-GB" sz="5400" dirty="0"/>
              <a:t>, 24(7):971–987, 2002.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0" y="7200181"/>
            <a:ext cx="5326461" cy="1225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 smtClean="0">
                <a:solidFill>
                  <a:schemeClr val="bg1"/>
                </a:solidFill>
              </a:rPr>
              <a:t>Jo Gay</a:t>
            </a:r>
          </a:p>
          <a:p>
            <a:pPr algn="ctr"/>
            <a:r>
              <a:rPr lang="en-GB" sz="4000" b="1" dirty="0" smtClean="0">
                <a:solidFill>
                  <a:schemeClr val="bg1"/>
                </a:solidFill>
              </a:rPr>
              <a:t>Hugo </a:t>
            </a:r>
            <a:r>
              <a:rPr lang="en-GB" sz="4000" b="1" dirty="0" err="1" smtClean="0">
                <a:solidFill>
                  <a:schemeClr val="bg1"/>
                </a:solidFill>
              </a:rPr>
              <a:t>Harlin</a:t>
            </a:r>
            <a:endParaRPr lang="en-GB" sz="4000" b="1" dirty="0" smtClean="0">
              <a:solidFill>
                <a:schemeClr val="bg1"/>
              </a:solidFill>
            </a:endParaRPr>
          </a:p>
          <a:p>
            <a:pPr algn="ctr"/>
            <a:endParaRPr lang="en-GB" sz="1600" b="1" dirty="0" smtClean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Project in Computational Science, January 2019</a:t>
            </a: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Supervisors:</a:t>
            </a:r>
          </a:p>
          <a:p>
            <a:pPr algn="ctr"/>
            <a:r>
              <a:rPr lang="sv-SE" sz="4000" b="1" dirty="0">
                <a:solidFill>
                  <a:schemeClr val="bg1"/>
                </a:solidFill>
              </a:rPr>
              <a:t>Joakim </a:t>
            </a:r>
            <a:r>
              <a:rPr lang="sv-SE" sz="4000" b="1" dirty="0" smtClean="0">
                <a:solidFill>
                  <a:schemeClr val="bg1"/>
                </a:solidFill>
              </a:rPr>
              <a:t>Lindblad </a:t>
            </a:r>
            <a:r>
              <a:rPr lang="sv-SE" sz="4000" b="1" dirty="0">
                <a:solidFill>
                  <a:schemeClr val="bg1"/>
                </a:solidFill>
              </a:rPr>
              <a:t>Nataša </a:t>
            </a:r>
            <a:r>
              <a:rPr lang="sv-SE" sz="4000" b="1" dirty="0" smtClean="0">
                <a:solidFill>
                  <a:schemeClr val="bg1"/>
                </a:solidFill>
              </a:rPr>
              <a:t>Sladoje</a:t>
            </a:r>
          </a:p>
          <a:p>
            <a:pPr algn="ctr"/>
            <a:endParaRPr lang="sv-SE" sz="1600" b="1" dirty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Centre for Image Analysis,</a:t>
            </a: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Department of Information Technology</a:t>
            </a: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4709" y="14408133"/>
            <a:ext cx="4286448" cy="428644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75961">
            <a:off x="14666192" y="14408133"/>
            <a:ext cx="4286448" cy="428644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111023">
            <a:off x="22496378" y="14288978"/>
            <a:ext cx="4286448" cy="428644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9915221" y="14408132"/>
            <a:ext cx="4286448" cy="4286448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 bwMode="auto">
          <a:xfrm>
            <a:off x="12311237" y="16551356"/>
            <a:ext cx="1368152" cy="1"/>
          </a:xfrm>
          <a:prstGeom prst="straightConnector1">
            <a:avLst/>
          </a:prstGeom>
          <a:noFill/>
          <a:ln w="190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Straight Arrow Connector 26"/>
          <p:cNvCxnSpPr/>
          <p:nvPr/>
        </p:nvCxnSpPr>
        <p:spPr bwMode="auto">
          <a:xfrm>
            <a:off x="19800069" y="16551355"/>
            <a:ext cx="1368152" cy="1"/>
          </a:xfrm>
          <a:prstGeom prst="straightConnector1">
            <a:avLst/>
          </a:prstGeom>
          <a:noFill/>
          <a:ln w="190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Straight Arrow Connector 29"/>
          <p:cNvCxnSpPr/>
          <p:nvPr/>
        </p:nvCxnSpPr>
        <p:spPr bwMode="auto">
          <a:xfrm>
            <a:off x="28080989" y="16551357"/>
            <a:ext cx="1368152" cy="1"/>
          </a:xfrm>
          <a:prstGeom prst="straightConnector1">
            <a:avLst/>
          </a:prstGeom>
          <a:noFill/>
          <a:ln w="190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TextBox 4"/>
          <p:cNvSpPr txBox="1"/>
          <p:nvPr/>
        </p:nvSpPr>
        <p:spPr>
          <a:xfrm>
            <a:off x="8566821" y="19325986"/>
            <a:ext cx="676875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Move stuff around!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154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14400" dirty="0" smtClean="0"/>
              <a:t>Local Binary Patterns</a:t>
            </a:r>
            <a:endParaRPr lang="en-GB" sz="14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6782669"/>
              </p:ext>
            </p:extLst>
          </p:nvPr>
        </p:nvGraphicFramePr>
        <p:xfrm>
          <a:off x="7414693" y="7920264"/>
          <a:ext cx="10009110" cy="94330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01822"/>
                <a:gridCol w="2001822"/>
                <a:gridCol w="2001822"/>
                <a:gridCol w="2001822"/>
                <a:gridCol w="2001822"/>
              </a:tblGrid>
              <a:tr h="1886609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1886609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1886609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1886609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1886609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Oval 6"/>
          <p:cNvSpPr/>
          <p:nvPr/>
        </p:nvSpPr>
        <p:spPr bwMode="auto">
          <a:xfrm>
            <a:off x="12005203" y="12240743"/>
            <a:ext cx="932311" cy="86409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11951197" y="8496327"/>
            <a:ext cx="932311" cy="864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11959719" y="16093171"/>
            <a:ext cx="932311" cy="864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15965643" y="12245958"/>
            <a:ext cx="932311" cy="86409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 w="57150">
                <a:solidFill>
                  <a:schemeClr val="tx1"/>
                </a:solidFill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7990757" y="12240743"/>
            <a:ext cx="932311" cy="864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9142885" y="9576447"/>
            <a:ext cx="932311" cy="864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4813515" y="9648455"/>
            <a:ext cx="932311" cy="864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9052875" y="14905039"/>
            <a:ext cx="932311" cy="86409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14903525" y="14905039"/>
            <a:ext cx="932311" cy="86409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486701" y="17613465"/>
            <a:ext cx="957706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6600" b="1" dirty="0" smtClean="0"/>
              <a:t>P = 8, R = 2</a:t>
            </a:r>
            <a:endParaRPr lang="en-GB" sz="6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9007981" y="6710762"/>
                <a:ext cx="16345816" cy="153394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57250" indent="-857250">
                  <a:buFont typeface="Arial" panose="020B0604020202020204" pitchFamily="34" charset="0"/>
                  <a:buChar char="•"/>
                </a:pPr>
                <a:r>
                  <a:rPr lang="en-GB" sz="9000" i="1" dirty="0" smtClean="0"/>
                  <a:t>P</a:t>
                </a:r>
                <a:r>
                  <a:rPr lang="en-GB" sz="9000" dirty="0" smtClean="0"/>
                  <a:t> uniformly spaced points</a:t>
                </a:r>
              </a:p>
              <a:p>
                <a:pPr marL="857250" indent="-857250">
                  <a:buFont typeface="Arial" panose="020B0604020202020204" pitchFamily="34" charset="0"/>
                  <a:buChar char="•"/>
                </a:pPr>
                <a:r>
                  <a:rPr lang="en-GB" sz="9000" dirty="0" err="1" smtClean="0"/>
                  <a:t>Center</a:t>
                </a:r>
                <a:r>
                  <a:rPr lang="en-GB" sz="9000" dirty="0" smtClean="0"/>
                  <a:t> pixel – threshold value</a:t>
                </a:r>
              </a:p>
              <a:p>
                <a:pPr marL="857250" indent="-857250">
                  <a:buFont typeface="Arial" panose="020B0604020202020204" pitchFamily="34" charset="0"/>
                  <a:buChar char="•"/>
                </a:pPr>
                <a:r>
                  <a:rPr lang="en-GB" sz="9000" dirty="0" smtClean="0"/>
                  <a:t>Generates binary string</a:t>
                </a:r>
              </a:p>
              <a:p>
                <a:pPr marL="857250" indent="-857250">
                  <a:buFont typeface="Arial" panose="020B0604020202020204" pitchFamily="34" charset="0"/>
                  <a:buChar char="•"/>
                </a:pPr>
                <a:r>
                  <a:rPr lang="en-GB" sz="9000" dirty="0" smtClean="0"/>
                  <a:t>Pattern encoding:</a:t>
                </a:r>
              </a:p>
              <a:p>
                <a:r>
                  <a:rPr lang="en-GB" sz="1000" dirty="0" smtClean="0"/>
                  <a:t>	</a:t>
                </a:r>
              </a:p>
              <a:p>
                <a:r>
                  <a:rPr lang="en-GB" sz="8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9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GB" sz="9000" i="1">
                            <a:latin typeface="Cambria Math"/>
                          </a:rPr>
                          <m:t>𝐿𝐵𝑃</m:t>
                        </m:r>
                      </m:e>
                      <m:sub>
                        <m:r>
                          <a:rPr lang="en-GB" sz="9000" b="0" i="1" smtClean="0">
                            <a:latin typeface="Cambria Math"/>
                          </a:rPr>
                          <m:t>𝑃</m:t>
                        </m:r>
                        <m:r>
                          <a:rPr lang="en-GB" sz="9000" b="0" i="1" smtClean="0">
                            <a:latin typeface="Cambria Math"/>
                          </a:rPr>
                          <m:t>,</m:t>
                        </m:r>
                        <m:r>
                          <a:rPr lang="en-GB" sz="9000" b="0" i="1" smtClean="0">
                            <a:latin typeface="Cambria Math"/>
                          </a:rPr>
                          <m:t>𝑅</m:t>
                        </m:r>
                      </m:sub>
                    </m:sSub>
                    <m:r>
                      <a:rPr lang="en-GB" sz="9000" b="0" i="1" smtClean="0">
                        <a:latin typeface="Cambria Math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GB" sz="9000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sz="9000" b="0" i="1" smtClean="0">
                            <a:latin typeface="Cambria Math"/>
                          </a:rPr>
                          <m:t>𝑝</m:t>
                        </m:r>
                        <m:r>
                          <a:rPr lang="en-GB" sz="9000" b="0" i="1" smtClean="0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GB" sz="9000" b="0" i="1" smtClean="0">
                            <a:latin typeface="Cambria Math"/>
                          </a:rPr>
                          <m:t>𝑃</m:t>
                        </m:r>
                        <m:r>
                          <a:rPr lang="en-GB" sz="9000" b="0" i="1" smtClean="0">
                            <a:latin typeface="Cambria Math"/>
                          </a:rPr>
                          <m:t>−1</m:t>
                        </m:r>
                      </m:sup>
                      <m:e>
                        <m:r>
                          <a:rPr lang="en-GB" sz="9000" b="0" i="1" smtClean="0">
                            <a:latin typeface="Cambria Math"/>
                          </a:rPr>
                          <m:t> </m:t>
                        </m:r>
                        <m:r>
                          <a:rPr lang="en-GB" sz="9000" b="0" i="1" smtClean="0">
                            <a:latin typeface="Cambria Math"/>
                          </a:rPr>
                          <m:t>𝑠</m:t>
                        </m:r>
                        <m:r>
                          <a:rPr lang="en-GB" sz="9000" b="0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GB" sz="9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GB" sz="9000" b="0" i="1" smtClean="0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GB" sz="9000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  <m:r>
                          <a:rPr lang="en-GB" sz="9000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GB" sz="9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GB" sz="9000" b="0" i="1" smtClean="0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GB" sz="9000" b="0" i="1" smtClean="0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  <m:r>
                          <a:rPr lang="en-GB" sz="9000" b="0" i="1" smtClean="0">
                            <a:latin typeface="Cambria Math"/>
                          </a:rPr>
                          <m:t>)</m:t>
                        </m:r>
                        <m:sSup>
                          <m:sSupPr>
                            <m:ctrlPr>
                              <a:rPr lang="en-GB" sz="90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GB" sz="9000" b="0" i="1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GB" sz="9000" b="0" i="1" smtClean="0">
                                <a:latin typeface="Cambria Math"/>
                              </a:rPr>
                              <m:t>𝑝</m:t>
                            </m:r>
                          </m:sup>
                        </m:sSup>
                      </m:e>
                    </m:nary>
                  </m:oMath>
                </a14:m>
                <a:endParaRPr lang="en-GB" sz="9000" b="0" dirty="0" smtClean="0"/>
              </a:p>
              <a:p>
                <a:endParaRPr lang="en-GB" sz="2400" dirty="0" smtClean="0"/>
              </a:p>
              <a:p>
                <a:r>
                  <a:rPr lang="en-GB" sz="6500" i="1" dirty="0" smtClean="0"/>
                  <a:t>	P</a:t>
                </a:r>
                <a:r>
                  <a:rPr lang="en-GB" sz="6500" dirty="0" smtClean="0"/>
                  <a:t>      	=  Number of points</a:t>
                </a:r>
              </a:p>
              <a:p>
                <a:r>
                  <a:rPr lang="en-GB" sz="6500" i="1" dirty="0" smtClean="0"/>
                  <a:t>	R    		</a:t>
                </a:r>
                <a:r>
                  <a:rPr lang="en-GB" sz="6500" dirty="0" smtClean="0"/>
                  <a:t>=  Radius</a:t>
                </a:r>
              </a:p>
              <a:p>
                <a:r>
                  <a:rPr lang="en-GB" sz="6500" i="1" dirty="0" smtClean="0"/>
                  <a:t>	s</a:t>
                </a:r>
                <a:r>
                  <a:rPr lang="en-GB" sz="6500" dirty="0" smtClean="0"/>
                  <a:t>        	=  Binary thresholding function</a:t>
                </a:r>
              </a:p>
              <a:p>
                <a:r>
                  <a:rPr lang="en-GB" sz="650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65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GB" sz="6500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GB" sz="6500" b="0" i="1" smtClean="0">
                            <a:latin typeface="Cambria Math"/>
                          </a:rPr>
                          <m:t>𝑝</m:t>
                        </m:r>
                        <m:r>
                          <a:rPr lang="en-GB" sz="6500" b="0" i="1" smtClean="0">
                            <a:latin typeface="Cambria Math"/>
                          </a:rPr>
                          <m:t> </m:t>
                        </m:r>
                      </m:sub>
                    </m:sSub>
                    <m:r>
                      <a:rPr lang="en-GB" sz="6500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GB" sz="65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GB" sz="6500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GB" sz="6500" b="0" i="1" smtClean="0"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GB" sz="6500" dirty="0" smtClean="0"/>
                  <a:t> </a:t>
                </a:r>
                <a:r>
                  <a:rPr lang="en-GB" sz="6500" dirty="0"/>
                  <a:t>	</a:t>
                </a:r>
                <a:r>
                  <a:rPr lang="en-GB" sz="6500" dirty="0" smtClean="0"/>
                  <a:t>= 	Intensity values</a:t>
                </a:r>
              </a:p>
              <a:p>
                <a:r>
                  <a:rPr lang="en-GB" sz="8000" dirty="0"/>
                  <a:t> </a:t>
                </a:r>
                <a:r>
                  <a:rPr lang="en-GB" sz="8000" dirty="0" smtClean="0"/>
                  <a:t> </a:t>
                </a:r>
                <a:endParaRPr lang="en-GB" sz="80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07981" y="6710762"/>
                <a:ext cx="16345816" cy="15339456"/>
              </a:xfrm>
              <a:prstGeom prst="rect">
                <a:avLst/>
              </a:prstGeom>
              <a:blipFill rotWithShape="1">
                <a:blip r:embed="rId3"/>
                <a:stretch>
                  <a:fillRect l="-3356" t="-1987" r="-257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0" y="7200181"/>
            <a:ext cx="5326461" cy="1225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 smtClean="0">
                <a:solidFill>
                  <a:schemeClr val="bg1"/>
                </a:solidFill>
              </a:rPr>
              <a:t>Jo Gay</a:t>
            </a:r>
          </a:p>
          <a:p>
            <a:pPr algn="ctr"/>
            <a:r>
              <a:rPr lang="en-GB" sz="4000" b="1" dirty="0" smtClean="0">
                <a:solidFill>
                  <a:schemeClr val="bg1"/>
                </a:solidFill>
              </a:rPr>
              <a:t>Hugo </a:t>
            </a:r>
            <a:r>
              <a:rPr lang="en-GB" sz="4000" b="1" dirty="0" err="1" smtClean="0">
                <a:solidFill>
                  <a:schemeClr val="bg1"/>
                </a:solidFill>
              </a:rPr>
              <a:t>Harlin</a:t>
            </a:r>
            <a:endParaRPr lang="en-GB" sz="4000" b="1" dirty="0" smtClean="0">
              <a:solidFill>
                <a:schemeClr val="bg1"/>
              </a:solidFill>
            </a:endParaRPr>
          </a:p>
          <a:p>
            <a:pPr algn="ctr"/>
            <a:endParaRPr lang="en-GB" sz="1600" b="1" dirty="0" smtClean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Project in Computational Science, January 2019</a:t>
            </a: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Supervisors:</a:t>
            </a:r>
          </a:p>
          <a:p>
            <a:pPr algn="ctr"/>
            <a:r>
              <a:rPr lang="sv-SE" sz="4000" b="1" dirty="0">
                <a:solidFill>
                  <a:schemeClr val="bg1"/>
                </a:solidFill>
              </a:rPr>
              <a:t>Joakim </a:t>
            </a:r>
            <a:r>
              <a:rPr lang="sv-SE" sz="4000" b="1" dirty="0" smtClean="0">
                <a:solidFill>
                  <a:schemeClr val="bg1"/>
                </a:solidFill>
              </a:rPr>
              <a:t>Lindblad </a:t>
            </a:r>
            <a:r>
              <a:rPr lang="sv-SE" sz="4000" b="1" dirty="0">
                <a:solidFill>
                  <a:schemeClr val="bg1"/>
                </a:solidFill>
              </a:rPr>
              <a:t>Nataša </a:t>
            </a:r>
            <a:r>
              <a:rPr lang="sv-SE" sz="4000" b="1" dirty="0" smtClean="0">
                <a:solidFill>
                  <a:schemeClr val="bg1"/>
                </a:solidFill>
              </a:rPr>
              <a:t>Sladoje</a:t>
            </a:r>
          </a:p>
          <a:p>
            <a:pPr algn="ctr"/>
            <a:endParaRPr lang="sv-SE" sz="1600" b="1" dirty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Centre for Image Analysis,</a:t>
            </a: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Department of Information Technology</a:t>
            </a: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595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7261" y="16811824"/>
            <a:ext cx="3676650" cy="3614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47341" y="13027746"/>
            <a:ext cx="3676650" cy="375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14400" dirty="0" smtClean="0"/>
              <a:t>Model 1: Juefei-Xu et al.	</a:t>
            </a:r>
            <a:endParaRPr lang="en-GB" sz="1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70677" y="4751909"/>
            <a:ext cx="27779663" cy="5544616"/>
          </a:xfrm>
        </p:spPr>
        <p:txBody>
          <a:bodyPr/>
          <a:lstStyle/>
          <a:p>
            <a:r>
              <a:rPr lang="sv-SE" sz="9200" dirty="0" smtClean="0"/>
              <a:t>Idea: Fixed LBP-inspired convolutional layers</a:t>
            </a:r>
          </a:p>
          <a:p>
            <a:r>
              <a:rPr lang="sv-SE" sz="9200" dirty="0" smtClean="0"/>
              <a:t>LBCNN Module</a:t>
            </a:r>
          </a:p>
          <a:p>
            <a:pPr marL="0" indent="0">
              <a:buNone/>
            </a:pPr>
            <a:endParaRPr lang="sv-SE" sz="9200" dirty="0"/>
          </a:p>
          <a:p>
            <a:pPr marL="0" indent="0">
              <a:buNone/>
            </a:pPr>
            <a:endParaRPr lang="sv-SE" sz="92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1672277" y="14331334"/>
                <a:ext cx="3024336" cy="35516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sz="80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pt-BR" sz="8000" i="1" smtClean="0">
                              <a:latin typeface="Cambria Math"/>
                            </a:rPr>
                            <m:t>𝑘</m:t>
                          </m:r>
                          <m:r>
                            <a:rPr lang="pt-BR" sz="8000" i="1" smtClean="0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pt-BR" sz="8000" i="1" smtClean="0">
                              <a:latin typeface="Cambria Math"/>
                            </a:rPr>
                            <m:t>𝑛</m:t>
                          </m:r>
                          <m:r>
                            <a:rPr lang="en-GB" sz="8000" b="0" i="1" smtClean="0">
                              <a:latin typeface="Cambria Math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GB" sz="8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8000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sz="8000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pt-BR" sz="8000" i="1" smtClean="0">
                              <a:latin typeface="Cambria Math"/>
                              <a:ea typeface="Cambria Math"/>
                            </a:rPr>
                            <m:t>𝜎</m:t>
                          </m:r>
                          <m:r>
                            <a:rPr lang="en-GB" sz="8000" b="0" i="1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GB" sz="80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GB" sz="8000" b="0" i="1" smtClean="0">
                                  <a:latin typeface="Cambria Math"/>
                                  <a:ea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GB" sz="8000" b="0" i="1" smtClean="0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en-GB" sz="8000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GB" sz="8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72277" y="14331334"/>
                <a:ext cx="3024336" cy="3551678"/>
              </a:xfrm>
              <a:prstGeom prst="rect">
                <a:avLst/>
              </a:prstGeom>
              <a:blipFill rotWithShape="1">
                <a:blip r:embed="rId4"/>
                <a:stretch>
                  <a:fillRect r="-677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ight Arrow 4"/>
          <p:cNvSpPr/>
          <p:nvPr/>
        </p:nvSpPr>
        <p:spPr bwMode="auto">
          <a:xfrm>
            <a:off x="19872077" y="15473628"/>
            <a:ext cx="1296144" cy="1303616"/>
          </a:xfrm>
          <a:prstGeom prst="rightArrow">
            <a:avLst/>
          </a:prstGeom>
          <a:solidFill>
            <a:srgbClr val="FF0000"/>
          </a:solidFill>
          <a:ln w="38100">
            <a:headEnd type="none" w="med" len="med"/>
            <a:tailEnd type="none" w="med" len="med"/>
          </a:ln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6677317" y="18855679"/>
                <a:ext cx="1135247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7200" b="0" i="1" smtClean="0">
                          <a:latin typeface="Cambria Math"/>
                        </a:rPr>
                        <m:t>…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77317" y="18855679"/>
                <a:ext cx="1135247" cy="120032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ight Arrow 9"/>
          <p:cNvSpPr/>
          <p:nvPr/>
        </p:nvSpPr>
        <p:spPr bwMode="auto">
          <a:xfrm rot="21600000">
            <a:off x="27792957" y="15473628"/>
            <a:ext cx="1224136" cy="1303616"/>
          </a:xfrm>
          <a:prstGeom prst="rightArrow">
            <a:avLst/>
          </a:prstGeom>
          <a:solidFill>
            <a:srgbClr val="FF0000"/>
          </a:solidFill>
          <a:ln w="38100">
            <a:headEnd type="none" w="med" len="med"/>
            <a:tailEnd type="none" w="med" len="med"/>
          </a:ln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0943085" y="20809693"/>
                <a:ext cx="8140180" cy="4154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sv-SE" sz="5400" dirty="0" smtClean="0"/>
                  <a:t>Apply </a:t>
                </a:r>
                <a:r>
                  <a:rPr lang="sv-SE" sz="6600" dirty="0"/>
                  <a:t>𝑛</a:t>
                </a:r>
                <a:r>
                  <a:rPr lang="sv-SE" sz="5400" dirty="0"/>
                  <a:t> </a:t>
                </a:r>
                <a:r>
                  <a:rPr lang="sv-SE" sz="5400" dirty="0" smtClean="0"/>
                  <a:t>fixed convolutional </a:t>
                </a:r>
              </a:p>
              <a:p>
                <a:pPr algn="ctr"/>
                <a:r>
                  <a:rPr lang="sv-SE" sz="5400" dirty="0" smtClean="0"/>
                  <a:t>filters to image, giving </a:t>
                </a:r>
              </a:p>
              <a:p>
                <a:pPr algn="ctr"/>
                <a:r>
                  <a:rPr lang="sv-SE" sz="5400" dirty="0" smtClean="0"/>
                  <a:t>outputs </a:t>
                </a:r>
                <a14:m>
                  <m:oMath xmlns:m="http://schemas.openxmlformats.org/officeDocument/2006/math">
                    <m:r>
                      <a:rPr lang="en-GB" sz="6600" i="1">
                        <a:latin typeface="Cambria Math"/>
                        <a:ea typeface="Cambria Math"/>
                      </a:rPr>
                      <m:t>𝑓</m:t>
                    </m:r>
                  </m:oMath>
                </a14:m>
                <a:endParaRPr lang="sv-SE" sz="5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3085" y="20809693"/>
                <a:ext cx="8140180" cy="4154984"/>
              </a:xfrm>
              <a:prstGeom prst="rect">
                <a:avLst/>
              </a:prstGeom>
              <a:blipFill rotWithShape="1">
                <a:blip r:embed="rId6"/>
                <a:stretch>
                  <a:fillRect t="-4993" b="-73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0448141" y="20809693"/>
                <a:ext cx="7200800" cy="4463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sv-SE" sz="5400" dirty="0" smtClean="0"/>
                  <a:t>Calculate weighted </a:t>
                </a:r>
                <a:r>
                  <a:rPr lang="sv-SE" sz="5400" dirty="0" err="1" smtClean="0"/>
                  <a:t>sum</a:t>
                </a:r>
                <a:r>
                  <a:rPr lang="sv-SE" sz="5400" dirty="0" smtClean="0"/>
                  <a:t> </a:t>
                </a:r>
                <a:r>
                  <a:rPr lang="sv-SE" sz="5400" dirty="0" err="1" smtClean="0"/>
                  <a:t>of</a:t>
                </a:r>
                <a:r>
                  <a:rPr lang="sv-SE" sz="5400" dirty="0" smtClean="0"/>
                  <a:t> </a:t>
                </a:r>
                <a:r>
                  <a:rPr lang="sv-SE" sz="5400" dirty="0" err="1" smtClean="0"/>
                  <a:t>activation</a:t>
                </a:r>
                <a:r>
                  <a:rPr lang="sv-SE" sz="5400" dirty="0" smtClean="0"/>
                  <a:t> </a:t>
                </a:r>
                <a:r>
                  <a:rPr lang="sv-SE" sz="5400" dirty="0" err="1" smtClean="0"/>
                  <a:t>function</a:t>
                </a:r>
                <a:r>
                  <a:rPr lang="sv-SE" sz="5400" dirty="0" smtClean="0"/>
                  <a:t> </a:t>
                </a:r>
                <a14:m>
                  <m:oMath xmlns:m="http://schemas.openxmlformats.org/officeDocument/2006/math">
                    <m:r>
                      <a:rPr lang="pt-BR" sz="6600" i="1">
                        <a:latin typeface="Cambria Math"/>
                        <a:ea typeface="Cambria Math"/>
                      </a:rPr>
                      <m:t>𝜎</m:t>
                    </m:r>
                  </m:oMath>
                </a14:m>
                <a:r>
                  <a:rPr lang="sv-SE" sz="5400" dirty="0" smtClean="0"/>
                  <a:t>  for each pixel</a:t>
                </a:r>
                <a:endParaRPr lang="sv-SE" sz="5400" dirty="0"/>
              </a:p>
              <a:p>
                <a:endParaRPr lang="en-GB" sz="48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48141" y="20809693"/>
                <a:ext cx="7200800" cy="4463979"/>
              </a:xfrm>
              <a:prstGeom prst="rect">
                <a:avLst/>
              </a:prstGeom>
              <a:blipFill rotWithShape="1">
                <a:blip r:embed="rId7"/>
                <a:stretch>
                  <a:fillRect t="-38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28801069" y="20809693"/>
            <a:ext cx="6840760" cy="374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5400" dirty="0" smtClean="0"/>
              <a:t>These form a feature map</a:t>
            </a:r>
          </a:p>
          <a:p>
            <a:pPr algn="ctr"/>
            <a:r>
              <a:rPr lang="sv-SE" sz="5400" dirty="0" smtClean="0"/>
              <a:t>which can be used in</a:t>
            </a:r>
          </a:p>
          <a:p>
            <a:pPr algn="ctr"/>
            <a:r>
              <a:rPr lang="sv-SE" sz="5400" dirty="0" smtClean="0"/>
              <a:t>further layers</a:t>
            </a:r>
            <a:endParaRPr lang="sv-SE" sz="5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/>
              <p:cNvSpPr txBox="1">
                <a:spLocks/>
              </p:cNvSpPr>
              <p:nvPr/>
            </p:nvSpPr>
            <p:spPr bwMode="auto">
              <a:xfrm>
                <a:off x="7358110" y="9648453"/>
                <a:ext cx="27779663" cy="1728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349592" tIns="174796" rIns="349592" bIns="174796" numCol="1" anchor="t" anchorCtr="0" compatLnSpc="1">
                <a:prstTxWarp prst="textNoShape">
                  <a:avLst/>
                </a:prstTxWarp>
              </a:bodyPr>
              <a:lstStyle>
                <a:lvl1pPr marL="1311275" indent="-1311275" algn="l" defTabSz="3495675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10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838450" indent="-1089025" algn="l" defTabSz="3495675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9000">
                    <a:solidFill>
                      <a:schemeClr val="tx1"/>
                    </a:solidFill>
                    <a:latin typeface="+mn-lt"/>
                  </a:defRPr>
                </a:lvl2pPr>
                <a:lvl3pPr marL="4368800" indent="-873125" algn="l" defTabSz="3495675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7500">
                    <a:solidFill>
                      <a:schemeClr val="tx1"/>
                    </a:solidFill>
                    <a:latin typeface="+mn-lt"/>
                  </a:defRPr>
                </a:lvl3pPr>
                <a:lvl4pPr marL="6119813" indent="-876300" algn="l" defTabSz="3495675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6400">
                    <a:solidFill>
                      <a:schemeClr val="tx1"/>
                    </a:solidFill>
                    <a:latin typeface="+mn-lt"/>
                  </a:defRPr>
                </a:lvl4pPr>
                <a:lvl5pPr marL="7867650" indent="-874713" algn="l" defTabSz="3495675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6400">
                    <a:solidFill>
                      <a:schemeClr val="tx1"/>
                    </a:solidFill>
                    <a:latin typeface="+mn-lt"/>
                  </a:defRPr>
                </a:lvl5pPr>
                <a:lvl6pPr marL="8324850" indent="-874713" algn="l" defTabSz="3495675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6400">
                    <a:solidFill>
                      <a:schemeClr val="tx1"/>
                    </a:solidFill>
                    <a:latin typeface="+mn-lt"/>
                  </a:defRPr>
                </a:lvl6pPr>
                <a:lvl7pPr marL="8782050" indent="-874713" algn="l" defTabSz="3495675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6400">
                    <a:solidFill>
                      <a:schemeClr val="tx1"/>
                    </a:solidFill>
                    <a:latin typeface="+mn-lt"/>
                  </a:defRPr>
                </a:lvl7pPr>
                <a:lvl8pPr marL="9239250" indent="-874713" algn="l" defTabSz="3495675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6400">
                    <a:solidFill>
                      <a:schemeClr val="tx1"/>
                    </a:solidFill>
                    <a:latin typeface="+mn-lt"/>
                  </a:defRPr>
                </a:lvl8pPr>
                <a:lvl9pPr marL="9696450" indent="-874713" algn="l" defTabSz="3495675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64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lvl="1"/>
                <a:r>
                  <a:rPr lang="sv-SE" sz="8000" dirty="0" smtClean="0"/>
                  <a:t>Multiply each output by learnable constant </a:t>
                </a:r>
                <a14:m>
                  <m:oMath xmlns:m="http://schemas.openxmlformats.org/officeDocument/2006/math">
                    <m:r>
                      <a:rPr lang="en-GB" sz="8000">
                        <a:latin typeface="Cambria Math"/>
                      </a:rPr>
                      <m:t>𝑣</m:t>
                    </m:r>
                  </m:oMath>
                </a14:m>
                <a:r>
                  <a:rPr lang="sv-SE" sz="8000" dirty="0" smtClean="0"/>
                  <a:t> and </a:t>
                </a:r>
                <a:r>
                  <a:rPr lang="sv-SE" sz="8000" dirty="0" err="1" smtClean="0"/>
                  <a:t>sum</a:t>
                </a:r>
                <a:endParaRPr lang="sv-SE" sz="8000" dirty="0"/>
              </a:p>
              <a:p>
                <a:pPr marL="0" indent="0">
                  <a:buFontTx/>
                  <a:buNone/>
                </a:pPr>
                <a:endParaRPr lang="sv-SE" sz="9200" kern="0" dirty="0" smtClean="0"/>
              </a:p>
            </p:txBody>
          </p:sp>
        </mc:Choice>
        <mc:Fallback xmlns="">
          <p:sp>
            <p:nvSpPr>
              <p:cNvPr id="1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58110" y="9648453"/>
                <a:ext cx="27779663" cy="1728192"/>
              </a:xfrm>
              <a:prstGeom prst="rect">
                <a:avLst/>
              </a:prstGeom>
              <a:blipFill rotWithShape="1">
                <a:blip r:embed="rId8"/>
                <a:stretch>
                  <a:fillRect t="-7774" r="-219" b="-1625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ontent Placeholder 2"/>
          <p:cNvSpPr txBox="1">
            <a:spLocks/>
          </p:cNvSpPr>
          <p:nvPr/>
        </p:nvSpPr>
        <p:spPr bwMode="auto">
          <a:xfrm>
            <a:off x="7358110" y="8208293"/>
            <a:ext cx="27779663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t" anchorCtr="0" compatLnSpc="1">
            <a:prstTxWarp prst="textNoShape">
              <a:avLst/>
            </a:prstTxWarp>
          </a:bodyPr>
          <a:lstStyle>
            <a:lvl1pPr marL="1311275" indent="-1311275" algn="l" defTabSz="3495675" rtl="0" fontAlgn="base">
              <a:spcBef>
                <a:spcPct val="20000"/>
              </a:spcBef>
              <a:spcAft>
                <a:spcPct val="0"/>
              </a:spcAft>
              <a:buChar char="•"/>
              <a:defRPr sz="10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38450" indent="-1089025" algn="l" defTabSz="3495675" rtl="0" fontAlgn="base">
              <a:spcBef>
                <a:spcPct val="20000"/>
              </a:spcBef>
              <a:spcAft>
                <a:spcPct val="0"/>
              </a:spcAft>
              <a:buChar char="–"/>
              <a:defRPr sz="9000">
                <a:solidFill>
                  <a:schemeClr val="tx1"/>
                </a:solidFill>
                <a:latin typeface="+mn-lt"/>
              </a:defRPr>
            </a:lvl2pPr>
            <a:lvl3pPr marL="4368800" indent="-873125" algn="l" defTabSz="3495675" rtl="0" fontAlgn="base">
              <a:spcBef>
                <a:spcPct val="20000"/>
              </a:spcBef>
              <a:spcAft>
                <a:spcPct val="0"/>
              </a:spcAft>
              <a:buChar char="•"/>
              <a:defRPr sz="7500">
                <a:solidFill>
                  <a:schemeClr val="tx1"/>
                </a:solidFill>
                <a:latin typeface="+mn-lt"/>
              </a:defRPr>
            </a:lvl3pPr>
            <a:lvl4pPr marL="6119813" indent="-876300" algn="l" defTabSz="3495675" rtl="0" fontAlgn="base">
              <a:spcBef>
                <a:spcPct val="20000"/>
              </a:spcBef>
              <a:spcAft>
                <a:spcPct val="0"/>
              </a:spcAft>
              <a:buChar char="–"/>
              <a:defRPr sz="6400">
                <a:solidFill>
                  <a:schemeClr val="tx1"/>
                </a:solidFill>
                <a:latin typeface="+mn-lt"/>
              </a:defRPr>
            </a:lvl4pPr>
            <a:lvl5pPr marL="7867650" indent="-874713" algn="l" defTabSz="3495675" rtl="0" fontAlgn="base">
              <a:spcBef>
                <a:spcPct val="20000"/>
              </a:spcBef>
              <a:spcAft>
                <a:spcPct val="0"/>
              </a:spcAft>
              <a:buChar char="»"/>
              <a:defRPr sz="6400">
                <a:solidFill>
                  <a:schemeClr val="tx1"/>
                </a:solidFill>
                <a:latin typeface="+mn-lt"/>
              </a:defRPr>
            </a:lvl5pPr>
            <a:lvl6pPr marL="8324850" indent="-874713" algn="l" defTabSz="3495675" rtl="0" fontAlgn="base">
              <a:spcBef>
                <a:spcPct val="20000"/>
              </a:spcBef>
              <a:spcAft>
                <a:spcPct val="0"/>
              </a:spcAft>
              <a:buChar char="»"/>
              <a:defRPr sz="6400">
                <a:solidFill>
                  <a:schemeClr val="tx1"/>
                </a:solidFill>
                <a:latin typeface="+mn-lt"/>
              </a:defRPr>
            </a:lvl6pPr>
            <a:lvl7pPr marL="8782050" indent="-874713" algn="l" defTabSz="3495675" rtl="0" fontAlgn="base">
              <a:spcBef>
                <a:spcPct val="20000"/>
              </a:spcBef>
              <a:spcAft>
                <a:spcPct val="0"/>
              </a:spcAft>
              <a:buChar char="»"/>
              <a:defRPr sz="6400">
                <a:solidFill>
                  <a:schemeClr val="tx1"/>
                </a:solidFill>
                <a:latin typeface="+mn-lt"/>
              </a:defRPr>
            </a:lvl7pPr>
            <a:lvl8pPr marL="9239250" indent="-874713" algn="l" defTabSz="3495675" rtl="0" fontAlgn="base">
              <a:spcBef>
                <a:spcPct val="20000"/>
              </a:spcBef>
              <a:spcAft>
                <a:spcPct val="0"/>
              </a:spcAft>
              <a:buChar char="»"/>
              <a:defRPr sz="6400">
                <a:solidFill>
                  <a:schemeClr val="tx1"/>
                </a:solidFill>
                <a:latin typeface="+mn-lt"/>
              </a:defRPr>
            </a:lvl8pPr>
            <a:lvl9pPr marL="9696450" indent="-874713" algn="l" defTabSz="3495675" rtl="0" fontAlgn="base">
              <a:spcBef>
                <a:spcPct val="20000"/>
              </a:spcBef>
              <a:spcAft>
                <a:spcPct val="0"/>
              </a:spcAft>
              <a:buChar char="»"/>
              <a:defRPr sz="64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sv-SE" sz="8000" dirty="0"/>
              <a:t>3x3 filters with randomly arranged values of 1 and -</a:t>
            </a:r>
            <a:r>
              <a:rPr lang="sv-SE" sz="8000" dirty="0" smtClean="0"/>
              <a:t>1</a:t>
            </a:r>
            <a:endParaRPr lang="sv-SE" sz="9200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7358110" y="11299554"/>
            <a:ext cx="27779663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t" anchorCtr="0" compatLnSpc="1">
            <a:prstTxWarp prst="textNoShape">
              <a:avLst/>
            </a:prstTxWarp>
          </a:bodyPr>
          <a:lstStyle>
            <a:lvl1pPr marL="1311275" indent="-1311275" algn="l" defTabSz="3495675" rtl="0" fontAlgn="base">
              <a:spcBef>
                <a:spcPct val="20000"/>
              </a:spcBef>
              <a:spcAft>
                <a:spcPct val="0"/>
              </a:spcAft>
              <a:buChar char="•"/>
              <a:defRPr sz="10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38450" indent="-1089025" algn="l" defTabSz="3495675" rtl="0" fontAlgn="base">
              <a:spcBef>
                <a:spcPct val="20000"/>
              </a:spcBef>
              <a:spcAft>
                <a:spcPct val="0"/>
              </a:spcAft>
              <a:buChar char="–"/>
              <a:defRPr sz="9000">
                <a:solidFill>
                  <a:schemeClr val="tx1"/>
                </a:solidFill>
                <a:latin typeface="+mn-lt"/>
              </a:defRPr>
            </a:lvl2pPr>
            <a:lvl3pPr marL="4368800" indent="-873125" algn="l" defTabSz="3495675" rtl="0" fontAlgn="base">
              <a:spcBef>
                <a:spcPct val="20000"/>
              </a:spcBef>
              <a:spcAft>
                <a:spcPct val="0"/>
              </a:spcAft>
              <a:buChar char="•"/>
              <a:defRPr sz="7500">
                <a:solidFill>
                  <a:schemeClr val="tx1"/>
                </a:solidFill>
                <a:latin typeface="+mn-lt"/>
              </a:defRPr>
            </a:lvl3pPr>
            <a:lvl4pPr marL="6119813" indent="-876300" algn="l" defTabSz="3495675" rtl="0" fontAlgn="base">
              <a:spcBef>
                <a:spcPct val="20000"/>
              </a:spcBef>
              <a:spcAft>
                <a:spcPct val="0"/>
              </a:spcAft>
              <a:buChar char="–"/>
              <a:defRPr sz="6400">
                <a:solidFill>
                  <a:schemeClr val="tx1"/>
                </a:solidFill>
                <a:latin typeface="+mn-lt"/>
              </a:defRPr>
            </a:lvl4pPr>
            <a:lvl5pPr marL="7867650" indent="-874713" algn="l" defTabSz="3495675" rtl="0" fontAlgn="base">
              <a:spcBef>
                <a:spcPct val="20000"/>
              </a:spcBef>
              <a:spcAft>
                <a:spcPct val="0"/>
              </a:spcAft>
              <a:buChar char="»"/>
              <a:defRPr sz="6400">
                <a:solidFill>
                  <a:schemeClr val="tx1"/>
                </a:solidFill>
                <a:latin typeface="+mn-lt"/>
              </a:defRPr>
            </a:lvl5pPr>
            <a:lvl6pPr marL="8324850" indent="-874713" algn="l" defTabSz="3495675" rtl="0" fontAlgn="base">
              <a:spcBef>
                <a:spcPct val="20000"/>
              </a:spcBef>
              <a:spcAft>
                <a:spcPct val="0"/>
              </a:spcAft>
              <a:buChar char="»"/>
              <a:defRPr sz="6400">
                <a:solidFill>
                  <a:schemeClr val="tx1"/>
                </a:solidFill>
                <a:latin typeface="+mn-lt"/>
              </a:defRPr>
            </a:lvl6pPr>
            <a:lvl7pPr marL="8782050" indent="-874713" algn="l" defTabSz="3495675" rtl="0" fontAlgn="base">
              <a:spcBef>
                <a:spcPct val="20000"/>
              </a:spcBef>
              <a:spcAft>
                <a:spcPct val="0"/>
              </a:spcAft>
              <a:buChar char="»"/>
              <a:defRPr sz="6400">
                <a:solidFill>
                  <a:schemeClr val="tx1"/>
                </a:solidFill>
                <a:latin typeface="+mn-lt"/>
              </a:defRPr>
            </a:lvl7pPr>
            <a:lvl8pPr marL="9239250" indent="-874713" algn="l" defTabSz="3495675" rtl="0" fontAlgn="base">
              <a:spcBef>
                <a:spcPct val="20000"/>
              </a:spcBef>
              <a:spcAft>
                <a:spcPct val="0"/>
              </a:spcAft>
              <a:buChar char="»"/>
              <a:defRPr sz="6400">
                <a:solidFill>
                  <a:schemeClr val="tx1"/>
                </a:solidFill>
                <a:latin typeface="+mn-lt"/>
              </a:defRPr>
            </a:lvl8pPr>
            <a:lvl9pPr marL="9696450" indent="-874713" algn="l" defTabSz="3495675" rtl="0" fontAlgn="base">
              <a:spcBef>
                <a:spcPct val="20000"/>
              </a:spcBef>
              <a:spcAft>
                <a:spcPct val="0"/>
              </a:spcAft>
              <a:buChar char="»"/>
              <a:defRPr sz="64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en-GB" sz="8000" dirty="0" smtClean="0"/>
              <a:t>Use resulting feature map </a:t>
            </a:r>
            <a:r>
              <a:rPr lang="en-GB" sz="8000" dirty="0"/>
              <a:t>as input for next layer</a:t>
            </a:r>
            <a:endParaRPr lang="sv-SE" sz="8000" dirty="0"/>
          </a:p>
        </p:txBody>
      </p:sp>
      <p:sp>
        <p:nvSpPr>
          <p:cNvPr id="18" name="TextBox 17"/>
          <p:cNvSpPr txBox="1"/>
          <p:nvPr/>
        </p:nvSpPr>
        <p:spPr>
          <a:xfrm>
            <a:off x="0" y="7200181"/>
            <a:ext cx="5326461" cy="1225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 smtClean="0">
                <a:solidFill>
                  <a:schemeClr val="bg1"/>
                </a:solidFill>
              </a:rPr>
              <a:t>Jo Gay</a:t>
            </a:r>
          </a:p>
          <a:p>
            <a:pPr algn="ctr"/>
            <a:r>
              <a:rPr lang="en-GB" sz="4000" b="1" dirty="0" smtClean="0">
                <a:solidFill>
                  <a:schemeClr val="bg1"/>
                </a:solidFill>
              </a:rPr>
              <a:t>Hugo </a:t>
            </a:r>
            <a:r>
              <a:rPr lang="en-GB" sz="4000" b="1" dirty="0" err="1" smtClean="0">
                <a:solidFill>
                  <a:schemeClr val="bg1"/>
                </a:solidFill>
              </a:rPr>
              <a:t>Harlin</a:t>
            </a:r>
            <a:endParaRPr lang="en-GB" sz="4000" b="1" dirty="0" smtClean="0">
              <a:solidFill>
                <a:schemeClr val="bg1"/>
              </a:solidFill>
            </a:endParaRPr>
          </a:p>
          <a:p>
            <a:pPr algn="ctr"/>
            <a:endParaRPr lang="en-GB" sz="1600" b="1" dirty="0" smtClean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Project in Computational Science, January 2019</a:t>
            </a: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Supervisors:</a:t>
            </a:r>
          </a:p>
          <a:p>
            <a:pPr algn="ctr"/>
            <a:r>
              <a:rPr lang="sv-SE" sz="4000" b="1" dirty="0">
                <a:solidFill>
                  <a:schemeClr val="bg1"/>
                </a:solidFill>
              </a:rPr>
              <a:t>Joakim </a:t>
            </a:r>
            <a:r>
              <a:rPr lang="sv-SE" sz="4000" b="1" dirty="0" smtClean="0">
                <a:solidFill>
                  <a:schemeClr val="bg1"/>
                </a:solidFill>
              </a:rPr>
              <a:t>Lindblad </a:t>
            </a:r>
            <a:r>
              <a:rPr lang="sv-SE" sz="4000" b="1" dirty="0">
                <a:solidFill>
                  <a:schemeClr val="bg1"/>
                </a:solidFill>
              </a:rPr>
              <a:t>Nataša </a:t>
            </a:r>
            <a:r>
              <a:rPr lang="sv-SE" sz="4000" b="1" dirty="0" smtClean="0">
                <a:solidFill>
                  <a:schemeClr val="bg1"/>
                </a:solidFill>
              </a:rPr>
              <a:t>Sladoje</a:t>
            </a:r>
          </a:p>
          <a:p>
            <a:pPr algn="ctr"/>
            <a:endParaRPr lang="sv-SE" sz="1600" b="1" dirty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Centre for Image Analysis,</a:t>
            </a: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Department of Information Technology</a:t>
            </a: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</p:txBody>
      </p:sp>
      <p:pic>
        <p:nvPicPr>
          <p:cNvPr id="19" name="Image2"/>
          <p:cNvPicPr/>
          <p:nvPr/>
        </p:nvPicPr>
        <p:blipFill rotWithShape="1">
          <a:blip r:embed="rId9">
            <a:lum/>
            <a:alphaModFix/>
          </a:blip>
          <a:srcRect l="45336" t="13437" r="43917" b="76631"/>
          <a:stretch/>
        </p:blipFill>
        <p:spPr bwMode="auto">
          <a:xfrm>
            <a:off x="30200649" y="14011143"/>
            <a:ext cx="4721100" cy="455232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2" name="Image2"/>
          <p:cNvPicPr/>
          <p:nvPr/>
        </p:nvPicPr>
        <p:blipFill rotWithShape="1">
          <a:blip r:embed="rId9">
            <a:lum/>
            <a:alphaModFix/>
          </a:blip>
          <a:srcRect l="1637" t="13121" r="87561" b="76685"/>
          <a:stretch/>
        </p:blipFill>
        <p:spPr bwMode="auto">
          <a:xfrm>
            <a:off x="5902525" y="14065590"/>
            <a:ext cx="4571920" cy="450158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06615" y="15121292"/>
            <a:ext cx="3676650" cy="376078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</p:pic>
      <p:sp>
        <p:nvSpPr>
          <p:cNvPr id="24" name="Right Arrow 23"/>
          <p:cNvSpPr/>
          <p:nvPr/>
        </p:nvSpPr>
        <p:spPr bwMode="auto">
          <a:xfrm>
            <a:off x="10943085" y="15455365"/>
            <a:ext cx="1296144" cy="1303616"/>
          </a:xfrm>
          <a:prstGeom prst="rightArrow">
            <a:avLst/>
          </a:prstGeom>
          <a:solidFill>
            <a:srgbClr val="FF0000"/>
          </a:solidFill>
          <a:ln w="38100">
            <a:headEnd type="none" w="med" len="med"/>
            <a:tailEnd type="none" w="med" len="med"/>
          </a:ln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758509" y="20962093"/>
            <a:ext cx="45508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dirty="0" smtClean="0"/>
              <a:t>Input image</a:t>
            </a:r>
            <a:endParaRPr lang="sv-SE" sz="5400" dirty="0"/>
          </a:p>
        </p:txBody>
      </p:sp>
    </p:spTree>
    <p:extLst>
      <p:ext uri="{BB962C8B-B14F-4D97-AF65-F5344CB8AC3E}">
        <p14:creationId xmlns:p14="http://schemas.microsoft.com/office/powerpoint/2010/main" val="171060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  <p:bldP spid="10" grpId="0" animBg="1"/>
      <p:bldP spid="7" grpId="0"/>
      <p:bldP spid="13" grpId="0"/>
      <p:bldP spid="14" grpId="0"/>
      <p:bldP spid="15" grpId="0"/>
      <p:bldP spid="16" grpId="0"/>
      <p:bldP spid="17" grpId="0"/>
      <p:bldP spid="24" grpId="0" animBg="1"/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14400" dirty="0" err="1"/>
              <a:t>Model</a:t>
            </a:r>
            <a:r>
              <a:rPr lang="sv-SE" sz="14400" dirty="0"/>
              <a:t> 1: </a:t>
            </a:r>
            <a:r>
              <a:rPr lang="sv-SE" sz="14400" dirty="0" err="1"/>
              <a:t>Juefei</a:t>
            </a:r>
            <a:r>
              <a:rPr lang="sv-SE" sz="14400" dirty="0"/>
              <a:t>-Xu et al.	</a:t>
            </a:r>
            <a:endParaRPr lang="en-GB" sz="1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Pros:</a:t>
            </a:r>
          </a:p>
          <a:p>
            <a:pPr lvl="1"/>
            <a:r>
              <a:rPr lang="en-GB" dirty="0" smtClean="0"/>
              <a:t>Efficient to run, easy to implement</a:t>
            </a:r>
          </a:p>
          <a:p>
            <a:pPr lvl="1"/>
            <a:r>
              <a:rPr lang="en-GB" dirty="0" smtClean="0"/>
              <a:t>Translates idea of LBPs to a form that can be used in a CNN</a:t>
            </a:r>
          </a:p>
          <a:p>
            <a:pPr lvl="1"/>
            <a:r>
              <a:rPr lang="en-GB" dirty="0" smtClean="0"/>
              <a:t>Drop-in layer suitable for any CNN architecture</a:t>
            </a:r>
          </a:p>
          <a:p>
            <a:pPr lvl="1"/>
            <a:endParaRPr lang="en-GB" dirty="0"/>
          </a:p>
          <a:p>
            <a:r>
              <a:rPr lang="en-GB" dirty="0" smtClean="0"/>
              <a:t>Cons:</a:t>
            </a:r>
          </a:p>
          <a:p>
            <a:pPr lvl="1"/>
            <a:r>
              <a:rPr lang="en-GB" dirty="0" smtClean="0"/>
              <a:t>Not rotationally invariant</a:t>
            </a:r>
          </a:p>
          <a:p>
            <a:pPr lvl="1"/>
            <a:r>
              <a:rPr lang="en-GB" dirty="0" smtClean="0"/>
              <a:t>Filters randomly initialized so not utilizing LBPs as designed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677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14400" dirty="0" smtClean="0"/>
              <a:t>Model </a:t>
            </a:r>
            <a:r>
              <a:rPr lang="sv-SE" sz="14400" dirty="0"/>
              <a:t>2</a:t>
            </a:r>
            <a:r>
              <a:rPr lang="sv-SE" sz="14400" dirty="0" smtClean="0"/>
              <a:t>: Li et al.</a:t>
            </a:r>
            <a:endParaRPr lang="en-GB" sz="144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 smtClean="0"/>
              <a:t>Network comprised of four sequentially coupled modules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7200181"/>
            <a:ext cx="5326461" cy="1225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 smtClean="0">
                <a:solidFill>
                  <a:schemeClr val="bg1"/>
                </a:solidFill>
              </a:rPr>
              <a:t>Jo Gay</a:t>
            </a:r>
          </a:p>
          <a:p>
            <a:pPr algn="ctr"/>
            <a:r>
              <a:rPr lang="en-GB" sz="4000" b="1" dirty="0" smtClean="0">
                <a:solidFill>
                  <a:schemeClr val="bg1"/>
                </a:solidFill>
              </a:rPr>
              <a:t>Hugo </a:t>
            </a:r>
            <a:r>
              <a:rPr lang="en-GB" sz="4000" b="1" dirty="0" err="1" smtClean="0">
                <a:solidFill>
                  <a:schemeClr val="bg1"/>
                </a:solidFill>
              </a:rPr>
              <a:t>Harlin</a:t>
            </a:r>
            <a:endParaRPr lang="en-GB" sz="4000" b="1" dirty="0" smtClean="0">
              <a:solidFill>
                <a:schemeClr val="bg1"/>
              </a:solidFill>
            </a:endParaRPr>
          </a:p>
          <a:p>
            <a:pPr algn="ctr"/>
            <a:endParaRPr lang="en-GB" sz="1600" b="1" dirty="0" smtClean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Project in Computational Science, January 2019</a:t>
            </a: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Supervisors:</a:t>
            </a:r>
          </a:p>
          <a:p>
            <a:pPr algn="ctr"/>
            <a:r>
              <a:rPr lang="sv-SE" sz="4000" b="1" dirty="0">
                <a:solidFill>
                  <a:schemeClr val="bg1"/>
                </a:solidFill>
              </a:rPr>
              <a:t>Joakim </a:t>
            </a:r>
            <a:r>
              <a:rPr lang="sv-SE" sz="4000" b="1" dirty="0" smtClean="0">
                <a:solidFill>
                  <a:schemeClr val="bg1"/>
                </a:solidFill>
              </a:rPr>
              <a:t>Lindblad </a:t>
            </a:r>
            <a:r>
              <a:rPr lang="sv-SE" sz="4000" b="1" dirty="0">
                <a:solidFill>
                  <a:schemeClr val="bg1"/>
                </a:solidFill>
              </a:rPr>
              <a:t>Nataša Sladoje</a:t>
            </a:r>
            <a:endParaRPr lang="sv-SE" sz="4000" b="1" dirty="0" smtClean="0">
              <a:solidFill>
                <a:schemeClr val="bg1"/>
              </a:solidFill>
            </a:endParaRPr>
          </a:p>
          <a:p>
            <a:pPr algn="ctr"/>
            <a:endParaRPr lang="sv-SE" sz="1600" b="1" dirty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Centre for Image Analysis,</a:t>
            </a: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Department of Information Technology</a:t>
            </a: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549" y="8461296"/>
            <a:ext cx="29149244" cy="1609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13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14400" dirty="0" smtClean="0"/>
              <a:t>Model 2: Convolutional Layers</a:t>
            </a:r>
            <a:endParaRPr lang="en-GB" sz="14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589" y="8064277"/>
            <a:ext cx="28348548" cy="8496944"/>
          </a:xfrm>
        </p:spPr>
      </p:pic>
      <p:sp>
        <p:nvSpPr>
          <p:cNvPr id="5" name="TextBox 4"/>
          <p:cNvSpPr txBox="1"/>
          <p:nvPr/>
        </p:nvSpPr>
        <p:spPr>
          <a:xfrm>
            <a:off x="7918749" y="18577445"/>
            <a:ext cx="2657095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0000" b="1" dirty="0" smtClean="0"/>
              <a:t>Output: 40x40x64 tensor</a:t>
            </a:r>
            <a:endParaRPr lang="en-GB" sz="10000" b="1" dirty="0"/>
          </a:p>
        </p:txBody>
      </p:sp>
    </p:spTree>
    <p:extLst>
      <p:ext uri="{BB962C8B-B14F-4D97-AF65-F5344CB8AC3E}">
        <p14:creationId xmlns:p14="http://schemas.microsoft.com/office/powerpoint/2010/main" val="2987462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formgivning">
  <a:themeElements>
    <a:clrScheme name="">
      <a:dk1>
        <a:srgbClr val="000000"/>
      </a:dk1>
      <a:lt1>
        <a:srgbClr val="FFFFFF"/>
      </a:lt1>
      <a:dk2>
        <a:srgbClr val="666666"/>
      </a:dk2>
      <a:lt2>
        <a:srgbClr val="808080"/>
      </a:lt2>
      <a:accent1>
        <a:srgbClr val="C7D6EA"/>
      </a:accent1>
      <a:accent2>
        <a:srgbClr val="F9E7C9"/>
      </a:accent2>
      <a:accent3>
        <a:srgbClr val="FFFFFF"/>
      </a:accent3>
      <a:accent4>
        <a:srgbClr val="000000"/>
      </a:accent4>
      <a:accent5>
        <a:srgbClr val="E0E8F3"/>
      </a:accent5>
      <a:accent6>
        <a:srgbClr val="E2D1B6"/>
      </a:accent6>
      <a:hlink>
        <a:srgbClr val="B9D3C6"/>
      </a:hlink>
      <a:folHlink>
        <a:srgbClr val="990000"/>
      </a:folHlink>
    </a:clrScheme>
    <a:fontScheme name="Standardformgivnin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457200" tIns="228600" rIns="457200" bIns="2286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sv-SE" sz="4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457200" tIns="228600" rIns="457200" bIns="2286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sv-SE" sz="4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formgivning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3144</TotalTime>
  <Words>967</Words>
  <Application>Microsoft Office PowerPoint</Application>
  <PresentationFormat>Custom</PresentationFormat>
  <Paragraphs>250</Paragraphs>
  <Slides>17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Standardformgivning</vt:lpstr>
      <vt:lpstr>Detecting Cancer using Texture Classification</vt:lpstr>
      <vt:lpstr>Project Goals</vt:lpstr>
      <vt:lpstr>Data</vt:lpstr>
      <vt:lpstr>Local Binary Patterns</vt:lpstr>
      <vt:lpstr>Local Binary Patterns</vt:lpstr>
      <vt:lpstr>Model 1: Juefei-Xu et al. </vt:lpstr>
      <vt:lpstr>Model 1: Juefei-Xu et al. </vt:lpstr>
      <vt:lpstr>Model 2: Li et al.</vt:lpstr>
      <vt:lpstr>Model 2: Convolutional Layers</vt:lpstr>
      <vt:lpstr>Model 2: Convolutional Module</vt:lpstr>
      <vt:lpstr>Model 2: Gate layer</vt:lpstr>
      <vt:lpstr>Model 2: Dense Layers</vt:lpstr>
      <vt:lpstr>Model 2: Li et al.</vt:lpstr>
      <vt:lpstr>Model 3: Marcos et al.</vt:lpstr>
      <vt:lpstr>Model 3: Marcos et al.</vt:lpstr>
      <vt:lpstr>Results</vt:lpstr>
      <vt:lpstr>Thanks for Listening!</vt:lpstr>
    </vt:vector>
  </TitlesOfParts>
  <Company>Kopieringshuset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Lena Pettersson</dc:creator>
  <cp:lastModifiedBy>Hugo Harlin</cp:lastModifiedBy>
  <cp:revision>185</cp:revision>
  <dcterms:created xsi:type="dcterms:W3CDTF">2001-10-15T06:35:57Z</dcterms:created>
  <dcterms:modified xsi:type="dcterms:W3CDTF">2019-01-14T11:05:09Z</dcterms:modified>
</cp:coreProperties>
</file>