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6004500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sa Sladoje" initials="N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CC0000"/>
    <a:srgbClr val="F2F2F2"/>
    <a:srgbClr val="FDF8E3"/>
    <a:srgbClr val="FCF5D8"/>
    <a:srgbClr val="FAF0C4"/>
    <a:srgbClr val="FEFFE5"/>
    <a:srgbClr val="FEFFCD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7558" autoAdjust="0"/>
  </p:normalViewPr>
  <p:slideViewPr>
    <p:cSldViewPr>
      <p:cViewPr varScale="1">
        <p:scale>
          <a:sx n="18" d="100"/>
          <a:sy n="18" d="100"/>
        </p:scale>
        <p:origin x="-1388" y="-84"/>
      </p:cViewPr>
      <p:guideLst>
        <p:guide orient="horz" pos="7938"/>
        <p:guide pos="11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</c:spPr>
          <c:invertIfNegative val="0"/>
          <c:cat>
            <c:strRef>
              <c:f>Sheet1!$F$3:$M$3</c:f>
              <c:strCache>
                <c:ptCount val="8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</c:strCache>
            </c:strRef>
          </c:cat>
          <c:val>
            <c:numRef>
              <c:f>Sheet1!$F$4:$M$4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9</c:v>
                </c:pt>
                <c:pt idx="7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861184"/>
        <c:axId val="120091776"/>
      </c:barChart>
      <c:catAx>
        <c:axId val="1188611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20091776"/>
        <c:crosses val="autoZero"/>
        <c:auto val="1"/>
        <c:lblAlgn val="ctr"/>
        <c:lblOffset val="100"/>
        <c:noMultiLvlLbl val="0"/>
      </c:catAx>
      <c:valAx>
        <c:axId val="120091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1886118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Sheet1!$A$20:$A$25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Sheet1!$B$20:$B$25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36192"/>
        <c:axId val="121754368"/>
      </c:scatterChart>
      <c:valAx>
        <c:axId val="12173619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1754368"/>
        <c:crosses val="autoZero"/>
        <c:crossBetween val="midCat"/>
      </c:valAx>
      <c:valAx>
        <c:axId val="12175436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173619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Sheet1!$A$11:$A$16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xVal>
          <c:yVal>
            <c:numRef>
              <c:f>Sheet1!$B$11:$B$16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782272"/>
        <c:axId val="121783808"/>
      </c:scatterChart>
      <c:valAx>
        <c:axId val="12178227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1783808"/>
        <c:crosses val="autoZero"/>
        <c:crossBetween val="midCat"/>
      </c:valAx>
      <c:valAx>
        <c:axId val="121783808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1782272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03520"/>
        <c:axId val="121805056"/>
      </c:scatterChart>
      <c:valAx>
        <c:axId val="121803520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121805056"/>
        <c:crosses val="autoZero"/>
        <c:crossBetween val="midCat"/>
      </c:valAx>
      <c:valAx>
        <c:axId val="121805056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121803520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Performance measured by F</a:t>
            </a:r>
            <a:r>
              <a:rPr lang="en-US" baseline="-25000" dirty="0"/>
              <a:t>1</a:t>
            </a:r>
            <a:r>
              <a:rPr lang="en-US" dirty="0"/>
              <a:t>-Score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rgbClr val="B40000"/>
            </a:solidFill>
          </c:spPr>
          <c:invertIfNegative val="0"/>
          <c:cat>
            <c:strRef>
              <c:f>Sheet1!$O$3:$O$7</c:f>
              <c:strCache>
                <c:ptCount val="5"/>
                <c:pt idx="0">
                  <c:v>Juefei-Xu</c:v>
                </c:pt>
                <c:pt idx="1">
                  <c:v>Li</c:v>
                </c:pt>
                <c:pt idx="2">
                  <c:v>Marcos</c:v>
                </c:pt>
                <c:pt idx="3">
                  <c:v>ResNet</c:v>
                </c:pt>
                <c:pt idx="4">
                  <c:v>VGG</c:v>
                </c:pt>
              </c:strCache>
            </c:strRef>
          </c:cat>
          <c:val>
            <c:numRef>
              <c:f>Sheet1!$Q$3:$Q$7</c:f>
              <c:numCache>
                <c:formatCode>General</c:formatCode>
                <c:ptCount val="5"/>
                <c:pt idx="0">
                  <c:v>84.85</c:v>
                </c:pt>
                <c:pt idx="1">
                  <c:v>83.02</c:v>
                </c:pt>
                <c:pt idx="2">
                  <c:v>66.8</c:v>
                </c:pt>
                <c:pt idx="3">
                  <c:v>75.510000000000005</c:v>
                </c:pt>
                <c:pt idx="4">
                  <c:v>77.680000000000007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2165504"/>
        <c:axId val="122167296"/>
      </c:barChart>
      <c:catAx>
        <c:axId val="122165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22167296"/>
        <c:crosses val="autoZero"/>
        <c:auto val="1"/>
        <c:lblAlgn val="ctr"/>
        <c:lblOffset val="100"/>
        <c:noMultiLvlLbl val="0"/>
      </c:catAx>
      <c:valAx>
        <c:axId val="122167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165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5313" y="3505200"/>
            <a:ext cx="24818975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7829553"/>
            <a:ext cx="30603110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3" y="14281150"/>
            <a:ext cx="25201721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3890" y="1008063"/>
            <a:ext cx="7004977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5785" y="1008063"/>
            <a:ext cx="20865684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0" y="16194093"/>
            <a:ext cx="30604699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590" y="10682288"/>
            <a:ext cx="30604699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1518" y="4760913"/>
            <a:ext cx="13814666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8607" y="4760913"/>
            <a:ext cx="13816251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009651"/>
            <a:ext cx="32403573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5641975"/>
            <a:ext cx="15907267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4" y="7991477"/>
            <a:ext cx="15907267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0422" y="5641975"/>
            <a:ext cx="15913619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0422" y="7991477"/>
            <a:ext cx="15913619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5" y="1003302"/>
            <a:ext cx="11844317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637" y="1003300"/>
            <a:ext cx="20127400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5" y="5273676"/>
            <a:ext cx="11844317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375" y="17641888"/>
            <a:ext cx="21602381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375" y="2251075"/>
            <a:ext cx="21602381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375" y="19723100"/>
            <a:ext cx="21602381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5786" y="1008067"/>
            <a:ext cx="28023081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1520" y="4760913"/>
            <a:ext cx="27783339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9703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81608" y="22961606"/>
            <a:ext cx="11401344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22928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5471249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jpe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chart" Target="../charts/chart4.xml"/><Relationship Id="rId12" Type="http://schemas.openxmlformats.org/officeDocument/2006/relationships/image" Target="../media/image7.jpeg"/><Relationship Id="rId17" Type="http://schemas.openxmlformats.org/officeDocument/2006/relationships/image" Target="../media/image12.jpeg"/><Relationship Id="rId2" Type="http://schemas.openxmlformats.org/officeDocument/2006/relationships/chart" Target="../charts/chart1.xml"/><Relationship Id="rId16" Type="http://schemas.openxmlformats.org/officeDocument/2006/relationships/image" Target="../media/image11.jpeg"/><Relationship Id="rId20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6.jpeg"/><Relationship Id="rId24" Type="http://schemas.openxmlformats.org/officeDocument/2006/relationships/image" Target="../media/image19.jpg"/><Relationship Id="rId5" Type="http://schemas.openxmlformats.org/officeDocument/2006/relationships/chart" Target="../charts/chart2.xml"/><Relationship Id="rId15" Type="http://schemas.openxmlformats.org/officeDocument/2006/relationships/image" Target="../media/image10.jpeg"/><Relationship Id="rId23" Type="http://schemas.openxmlformats.org/officeDocument/2006/relationships/image" Target="../media/image18.jpg"/><Relationship Id="rId10" Type="http://schemas.openxmlformats.org/officeDocument/2006/relationships/image" Target="../media/image5.jpe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chart" Target="../charts/chart5.xml"/><Relationship Id="rId14" Type="http://schemas.openxmlformats.org/officeDocument/2006/relationships/image" Target="../media/image9.jpe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5734050" y="10771981"/>
            <a:ext cx="20345400" cy="118110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55786" y="-277019"/>
            <a:ext cx="28023081" cy="2801937"/>
          </a:xfrm>
          <a:ln w="76200">
            <a:noFill/>
            <a:prstDash val="sysDot"/>
          </a:ln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Detecting Cancer using Texture Classification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94191" y="2403134"/>
            <a:ext cx="10299886" cy="7759247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sv-SE" sz="3200" dirty="0" smtClean="0"/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ability of methods to classify cell images as healthy or cancerous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Evaluate power of texture descriptors, in particular LBPs, to improve </a:t>
            </a:r>
            <a:r>
              <a:rPr lang="en-GB" sz="3200" dirty="0" smtClean="0"/>
              <a:t>on performance </a:t>
            </a:r>
            <a:r>
              <a:rPr lang="en-GB" sz="3200" dirty="0"/>
              <a:t>of purely CNN-based approaches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/>
              <a:t>Implement and compare three recently published models</a:t>
            </a:r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 	</a:t>
            </a:r>
            <a:r>
              <a:rPr lang="sv-SE" sz="3200" dirty="0" smtClean="0"/>
              <a:t>Juefei-Xu </a:t>
            </a:r>
            <a:r>
              <a:rPr lang="sv-SE" sz="3200" dirty="0"/>
              <a:t>et al. </a:t>
            </a:r>
            <a:r>
              <a:rPr lang="sv-SE" sz="3200" dirty="0" smtClean="0"/>
              <a:t>[3] 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	</a:t>
            </a:r>
            <a:r>
              <a:rPr lang="sv-SE" sz="3200" dirty="0" smtClean="0"/>
              <a:t>Li </a:t>
            </a:r>
            <a:r>
              <a:rPr lang="sv-SE" sz="3200" dirty="0"/>
              <a:t>et al. </a:t>
            </a:r>
            <a:r>
              <a:rPr lang="sv-SE" sz="3200" dirty="0" smtClean="0"/>
              <a:t>[4]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 smtClean="0"/>
              <a:t>	Marcos et al. [5]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with previous work using VGG </a:t>
            </a:r>
            <a:r>
              <a:rPr lang="sv-SE" sz="3200" dirty="0" smtClean="0"/>
              <a:t>and </a:t>
            </a:r>
            <a:r>
              <a:rPr lang="sv-SE" sz="3200" dirty="0"/>
              <a:t>ResNet </a:t>
            </a:r>
            <a:r>
              <a:rPr lang="sv-SE" sz="3200" dirty="0" smtClean="0"/>
              <a:t>[1]</a:t>
            </a:r>
            <a:endParaRPr lang="en-GB" sz="32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3512" y="2008981"/>
            <a:ext cx="4725979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Project Goals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43212" y="10771981"/>
            <a:ext cx="8880987" cy="118110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30512" y="10428962"/>
            <a:ext cx="417701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Results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0185"/>
            <a:ext cx="5327166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794192" y="22887781"/>
            <a:ext cx="29737998" cy="210256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fi-FI" sz="100" b="1" dirty="0" smtClean="0"/>
          </a:p>
          <a:p>
            <a:r>
              <a:rPr lang="fi-FI" sz="2030" dirty="0" smtClean="0"/>
              <a:t>[</a:t>
            </a:r>
            <a:r>
              <a:rPr lang="fi-FI" sz="2030" dirty="0"/>
              <a:t>1] </a:t>
            </a:r>
            <a:r>
              <a:rPr lang="fi-FI" sz="2030" dirty="0" smtClean="0"/>
              <a:t>  </a:t>
            </a:r>
            <a:r>
              <a:rPr lang="en-GB" sz="2030" dirty="0" smtClean="0"/>
              <a:t>H </a:t>
            </a:r>
            <a:r>
              <a:rPr lang="en-GB" sz="2030" dirty="0" err="1"/>
              <a:t>Wieslander</a:t>
            </a:r>
            <a:r>
              <a:rPr lang="en-GB" sz="2030" dirty="0"/>
              <a:t>, </a:t>
            </a:r>
            <a:r>
              <a:rPr lang="en-GB" sz="2030" dirty="0" smtClean="0"/>
              <a:t>G </a:t>
            </a:r>
            <a:r>
              <a:rPr lang="en-GB" sz="2030" dirty="0" err="1"/>
              <a:t>Forslid</a:t>
            </a:r>
            <a:r>
              <a:rPr lang="en-GB" sz="2030" dirty="0"/>
              <a:t>, </a:t>
            </a:r>
            <a:r>
              <a:rPr lang="en-GB" sz="2030" dirty="0" smtClean="0"/>
              <a:t>E </a:t>
            </a:r>
            <a:r>
              <a:rPr lang="en-GB" sz="2030" dirty="0" err="1"/>
              <a:t>Bengtsson</a:t>
            </a:r>
            <a:r>
              <a:rPr lang="en-GB" sz="2030" dirty="0"/>
              <a:t>, </a:t>
            </a:r>
            <a:r>
              <a:rPr lang="en-GB" sz="2030" dirty="0" smtClean="0"/>
              <a:t>C </a:t>
            </a:r>
            <a:r>
              <a:rPr lang="en-GB" sz="2030" dirty="0" err="1" smtClean="0"/>
              <a:t>Wählby</a:t>
            </a:r>
            <a:r>
              <a:rPr lang="en-GB" sz="2030" dirty="0" smtClean="0"/>
              <a:t>, J Hirsch, C </a:t>
            </a:r>
            <a:r>
              <a:rPr lang="en-GB" sz="2030" dirty="0" err="1" smtClean="0"/>
              <a:t>Runow</a:t>
            </a:r>
            <a:r>
              <a:rPr lang="en-GB" sz="2030" dirty="0" smtClean="0"/>
              <a:t> Stark, S </a:t>
            </a:r>
            <a:r>
              <a:rPr lang="en-GB" sz="2030" dirty="0" err="1"/>
              <a:t>Kecheril</a:t>
            </a:r>
            <a:r>
              <a:rPr lang="en-GB" sz="2030" dirty="0"/>
              <a:t> </a:t>
            </a:r>
            <a:r>
              <a:rPr lang="en-GB" sz="2030" dirty="0" err="1"/>
              <a:t>Sadanandan</a:t>
            </a:r>
            <a:r>
              <a:rPr lang="en-GB" sz="2030" dirty="0"/>
              <a:t>. Deep convolutional neural networks </a:t>
            </a:r>
            <a:r>
              <a:rPr lang="en-GB" sz="2030" dirty="0" smtClean="0"/>
              <a:t>for detecting </a:t>
            </a:r>
            <a:r>
              <a:rPr lang="en-GB" sz="2030" dirty="0"/>
              <a:t>cellular changes due to malignancy. </a:t>
            </a:r>
            <a:r>
              <a:rPr lang="en-GB" sz="2030" dirty="0" smtClean="0"/>
              <a:t>In </a:t>
            </a:r>
            <a:r>
              <a:rPr lang="en-GB" sz="2030" i="1" dirty="0" smtClean="0"/>
              <a:t>CVPR</a:t>
            </a:r>
            <a:r>
              <a:rPr lang="en-GB" sz="2030" dirty="0" smtClean="0"/>
              <a:t>, pages 82–89</a:t>
            </a:r>
            <a:r>
              <a:rPr lang="en-GB" sz="2030" dirty="0"/>
              <a:t>, 2017</a:t>
            </a:r>
          </a:p>
          <a:p>
            <a:r>
              <a:rPr lang="fi-FI" sz="2030" dirty="0" smtClean="0"/>
              <a:t>[2]   T Ojala</a:t>
            </a:r>
            <a:r>
              <a:rPr lang="fi-FI" sz="2030" dirty="0"/>
              <a:t>, </a:t>
            </a:r>
            <a:r>
              <a:rPr lang="fi-FI" sz="2030" dirty="0" smtClean="0"/>
              <a:t>M </a:t>
            </a:r>
            <a:r>
              <a:rPr lang="fi-FI" sz="2030" dirty="0"/>
              <a:t>Pietikainen, </a:t>
            </a:r>
            <a:r>
              <a:rPr lang="fi-FI" sz="2030" dirty="0" smtClean="0"/>
              <a:t>T </a:t>
            </a:r>
            <a:r>
              <a:rPr lang="fi-FI" sz="2030" dirty="0"/>
              <a:t>Maenpaa. Multiresolution </a:t>
            </a:r>
            <a:r>
              <a:rPr lang="en-GB" sz="2030" dirty="0" err="1"/>
              <a:t>gray</a:t>
            </a:r>
            <a:r>
              <a:rPr lang="en-GB" sz="2030" dirty="0"/>
              <a:t>-scale and rotation invariant texture classification with local binary patterns</a:t>
            </a:r>
            <a:r>
              <a:rPr lang="en-GB" sz="2030" dirty="0" smtClean="0"/>
              <a:t>.</a:t>
            </a:r>
            <a:r>
              <a:rPr lang="en-GB" sz="2030" i="1" dirty="0" smtClean="0"/>
              <a:t> </a:t>
            </a:r>
            <a:r>
              <a:rPr lang="en-GB" sz="2030" i="1" dirty="0"/>
              <a:t>IEEE Transactions on </a:t>
            </a:r>
            <a:r>
              <a:rPr lang="en-GB" sz="2030" i="1" dirty="0" smtClean="0"/>
              <a:t>PAMI</a:t>
            </a:r>
            <a:r>
              <a:rPr lang="en-GB" sz="2030" dirty="0" smtClean="0"/>
              <a:t>, 24(7</a:t>
            </a:r>
            <a:r>
              <a:rPr lang="en-GB" sz="2030" dirty="0"/>
              <a:t>):971–987, 2002</a:t>
            </a:r>
            <a:r>
              <a:rPr lang="en-GB" sz="2030" dirty="0" smtClean="0"/>
              <a:t>.</a:t>
            </a:r>
            <a:endParaRPr lang="en-GB" sz="2030" dirty="0"/>
          </a:p>
          <a:p>
            <a:r>
              <a:rPr lang="en-GB" sz="2030" dirty="0" smtClean="0"/>
              <a:t>[3]   F </a:t>
            </a:r>
            <a:r>
              <a:rPr lang="en-GB" sz="2030" dirty="0" err="1" smtClean="0"/>
              <a:t>Juefei</a:t>
            </a:r>
            <a:r>
              <a:rPr lang="en-GB" sz="2030" dirty="0" smtClean="0"/>
              <a:t>-Xu</a:t>
            </a:r>
            <a:r>
              <a:rPr lang="en-GB" sz="2030" dirty="0"/>
              <a:t>, </a:t>
            </a:r>
            <a:r>
              <a:rPr lang="en-GB" sz="2030" dirty="0" smtClean="0"/>
              <a:t>V </a:t>
            </a:r>
            <a:r>
              <a:rPr lang="en-GB" sz="2030" dirty="0" err="1"/>
              <a:t>Boddeti</a:t>
            </a:r>
            <a:r>
              <a:rPr lang="en-GB" sz="2030" dirty="0"/>
              <a:t>, </a:t>
            </a:r>
            <a:r>
              <a:rPr lang="en-GB" sz="2030" dirty="0" smtClean="0"/>
              <a:t>M </a:t>
            </a:r>
            <a:r>
              <a:rPr lang="en-GB" sz="2030" dirty="0" err="1"/>
              <a:t>Savvides</a:t>
            </a:r>
            <a:r>
              <a:rPr lang="en-GB" sz="2030" dirty="0"/>
              <a:t>. </a:t>
            </a:r>
            <a:r>
              <a:rPr lang="en-GB" sz="2030" dirty="0" smtClean="0"/>
              <a:t>Local binary </a:t>
            </a:r>
            <a:r>
              <a:rPr lang="en-GB" sz="2030" dirty="0"/>
              <a:t>convolutional neural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CVPR,</a:t>
            </a:r>
            <a:r>
              <a:rPr lang="en-GB" sz="2030" dirty="0" smtClean="0"/>
              <a:t> </a:t>
            </a:r>
            <a:r>
              <a:rPr lang="en-GB" sz="2030" dirty="0"/>
              <a:t>volume </a:t>
            </a:r>
            <a:r>
              <a:rPr lang="en-GB" sz="2030" dirty="0" smtClean="0"/>
              <a:t>1, 2017.</a:t>
            </a:r>
          </a:p>
          <a:p>
            <a:r>
              <a:rPr lang="en-GB" sz="2030" dirty="0" smtClean="0"/>
              <a:t>[4]   L </a:t>
            </a:r>
            <a:r>
              <a:rPr lang="en-GB" sz="2030" dirty="0"/>
              <a:t>Li, </a:t>
            </a:r>
            <a:r>
              <a:rPr lang="en-GB" sz="2030" dirty="0" smtClean="0"/>
              <a:t>X </a:t>
            </a:r>
            <a:r>
              <a:rPr lang="en-GB" sz="2030" dirty="0"/>
              <a:t>Feng, </a:t>
            </a:r>
            <a:r>
              <a:rPr lang="en-GB" sz="2030" dirty="0" smtClean="0"/>
              <a:t>Z </a:t>
            </a:r>
            <a:r>
              <a:rPr lang="en-GB" sz="2030" dirty="0"/>
              <a:t>Xia, </a:t>
            </a:r>
            <a:r>
              <a:rPr lang="en-GB" sz="2030" dirty="0" smtClean="0"/>
              <a:t>X Jiang</a:t>
            </a:r>
            <a:r>
              <a:rPr lang="en-GB" sz="2030" dirty="0"/>
              <a:t>, </a:t>
            </a:r>
            <a:r>
              <a:rPr lang="en-GB" sz="2030" dirty="0" smtClean="0"/>
              <a:t>A </a:t>
            </a:r>
            <a:r>
              <a:rPr lang="en-GB" sz="2030" dirty="0" err="1" smtClean="0"/>
              <a:t>Hadid</a:t>
            </a:r>
            <a:r>
              <a:rPr lang="en-GB" sz="2030" dirty="0" smtClean="0"/>
              <a:t>. Face </a:t>
            </a:r>
            <a:r>
              <a:rPr lang="en-GB" sz="2030" dirty="0"/>
              <a:t>spoofing detection with local binary pattern </a:t>
            </a:r>
            <a:r>
              <a:rPr lang="en-GB" sz="2030" dirty="0" smtClean="0"/>
              <a:t>network. </a:t>
            </a:r>
            <a:r>
              <a:rPr lang="en-GB" sz="2030" i="1" dirty="0" smtClean="0"/>
              <a:t>Journal </a:t>
            </a:r>
            <a:r>
              <a:rPr lang="en-GB" sz="2030" i="1" dirty="0"/>
              <a:t>of Visual Communication and Image </a:t>
            </a:r>
            <a:r>
              <a:rPr lang="en-GB" sz="2030" i="1" dirty="0" smtClean="0"/>
              <a:t>Representation</a:t>
            </a:r>
            <a:r>
              <a:rPr lang="en-GB" sz="2030" dirty="0" smtClean="0"/>
              <a:t>, 54:182–192</a:t>
            </a:r>
            <a:r>
              <a:rPr lang="en-GB" sz="2030" dirty="0"/>
              <a:t>, </a:t>
            </a:r>
            <a:r>
              <a:rPr lang="en-GB" sz="2030" dirty="0" smtClean="0"/>
              <a:t>2018.</a:t>
            </a:r>
          </a:p>
          <a:p>
            <a:r>
              <a:rPr lang="sv-SE" sz="2030" dirty="0" smtClean="0"/>
              <a:t>[5]   </a:t>
            </a:r>
            <a:r>
              <a:rPr lang="en-GB" sz="2030" dirty="0" smtClean="0"/>
              <a:t>D </a:t>
            </a:r>
            <a:r>
              <a:rPr lang="en-GB" sz="2030" dirty="0"/>
              <a:t>Marcos, </a:t>
            </a:r>
            <a:r>
              <a:rPr lang="en-GB" sz="2030" dirty="0" smtClean="0"/>
              <a:t>M </a:t>
            </a:r>
            <a:r>
              <a:rPr lang="en-GB" sz="2030" dirty="0" err="1" smtClean="0"/>
              <a:t>Volpi</a:t>
            </a:r>
            <a:r>
              <a:rPr lang="en-GB" sz="2030" dirty="0"/>
              <a:t>, </a:t>
            </a:r>
            <a:r>
              <a:rPr lang="en-GB" sz="2030" dirty="0" smtClean="0"/>
              <a:t>N </a:t>
            </a:r>
            <a:r>
              <a:rPr lang="en-GB" sz="2030" dirty="0" err="1"/>
              <a:t>Komodakis</a:t>
            </a:r>
            <a:r>
              <a:rPr lang="en-GB" sz="2030" dirty="0"/>
              <a:t>, </a:t>
            </a:r>
            <a:r>
              <a:rPr lang="en-GB" sz="2030" dirty="0" smtClean="0"/>
              <a:t>D </a:t>
            </a:r>
            <a:r>
              <a:rPr lang="en-GB" sz="2030" dirty="0" err="1" smtClean="0"/>
              <a:t>Tuia</a:t>
            </a:r>
            <a:r>
              <a:rPr lang="en-GB" sz="2030" dirty="0" smtClean="0"/>
              <a:t>. Rotation </a:t>
            </a:r>
            <a:r>
              <a:rPr lang="en-GB" sz="2030" dirty="0" err="1"/>
              <a:t>equivariant</a:t>
            </a:r>
            <a:r>
              <a:rPr lang="en-GB" sz="2030" dirty="0"/>
              <a:t> vector field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ICCV</a:t>
            </a:r>
            <a:r>
              <a:rPr lang="en-GB" sz="2030" dirty="0" smtClean="0"/>
              <a:t> , </a:t>
            </a:r>
            <a:r>
              <a:rPr lang="en-GB" sz="2030" dirty="0"/>
              <a:t>pages </a:t>
            </a:r>
            <a:r>
              <a:rPr lang="en-GB" sz="2030" dirty="0" smtClean="0"/>
              <a:t>5058–5067</a:t>
            </a:r>
            <a:r>
              <a:rPr lang="en-GB" sz="2030" dirty="0"/>
              <a:t>, 2017.</a:t>
            </a:r>
          </a:p>
          <a:p>
            <a:endParaRPr lang="en-GB" sz="203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0841"/>
              </p:ext>
            </p:extLst>
          </p:nvPr>
        </p:nvGraphicFramePr>
        <p:xfrm>
          <a:off x="26715229" y="17622774"/>
          <a:ext cx="8808969" cy="4691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39"/>
                <a:gridCol w="3012503"/>
                <a:gridCol w="2669627"/>
              </a:tblGrid>
              <a:tr h="755522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Model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Accuracy</a:t>
                      </a:r>
                      <a:endParaRPr lang="en-GB" sz="2800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F</a:t>
                      </a:r>
                      <a:r>
                        <a:rPr lang="sv-SE" sz="2800" baseline="-25000" dirty="0" smtClean="0"/>
                        <a:t>1</a:t>
                      </a:r>
                      <a:r>
                        <a:rPr lang="sv-SE" sz="2800" dirty="0" smtClean="0"/>
                        <a:t>-Score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299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Juefei-Xu [3]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81.03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84.85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Li [4]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78.57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83.02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Marcos [5]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55.91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66.80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ResNet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78.34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75.51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VGG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80.66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77.68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3986807" y="10428962"/>
            <a:ext cx="607852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Three CNN Models</a:t>
            </a:r>
            <a:endParaRPr lang="en-GB" b="1" dirty="0">
              <a:solidFill>
                <a:schemeClr val="accent3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5502"/>
              </p:ext>
            </p:extLst>
          </p:nvPr>
        </p:nvGraphicFramePr>
        <p:xfrm>
          <a:off x="10632167" y="11641538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95637"/>
              </p:ext>
            </p:extLst>
          </p:nvPr>
        </p:nvGraphicFramePr>
        <p:xfrm>
          <a:off x="9978001" y="1239677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2660"/>
              </p:ext>
            </p:extLst>
          </p:nvPr>
        </p:nvGraphicFramePr>
        <p:xfrm>
          <a:off x="9467850" y="12821612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45250" y="11738034"/>
            <a:ext cx="67056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1, </a:t>
            </a:r>
            <a:r>
              <a:rPr lang="en-GB" sz="3200" dirty="0" err="1" smtClean="0"/>
              <a:t>Juefei</a:t>
            </a:r>
            <a:r>
              <a:rPr lang="en-GB" sz="3200" dirty="0" smtClean="0"/>
              <a:t>-Xu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Fixed random  ±1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Weighted linear sum to create feature map</a:t>
            </a:r>
            <a:endParaRPr lang="en-GB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19145250" y="14509901"/>
            <a:ext cx="6705599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2, Li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fixed difference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Sum of sigmoid activations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Gating functions applied to sum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Histogram of results</a:t>
            </a:r>
            <a:endParaRPr lang="en-GB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45250" y="18179443"/>
            <a:ext cx="6705599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3, Marcos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Stack of rotated filters, adapted for vector field input.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sv-SE" sz="3200" dirty="0" smtClean="0"/>
              <a:t>The output angle is given by the rotation of the filter with highest activation </a:t>
            </a:r>
            <a:endParaRPr lang="en-GB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Activation magnitude &amp; direction forms 2D vector field output</a:t>
            </a:r>
          </a:p>
        </p:txBody>
      </p:sp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131646"/>
              </p:ext>
            </p:extLst>
          </p:nvPr>
        </p:nvGraphicFramePr>
        <p:xfrm>
          <a:off x="15908867" y="15238563"/>
          <a:ext cx="2931583" cy="219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32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20096"/>
              </p:ext>
            </p:extLst>
          </p:nvPr>
        </p:nvGraphicFramePr>
        <p:xfrm>
          <a:off x="10211802" y="1502005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5646"/>
              </p:ext>
            </p:extLst>
          </p:nvPr>
        </p:nvGraphicFramePr>
        <p:xfrm>
          <a:off x="9663746" y="15874824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49031"/>
              </p:ext>
            </p:extLst>
          </p:nvPr>
        </p:nvGraphicFramePr>
        <p:xfrm>
          <a:off x="9315450" y="16310750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886450" y="144654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triped Right Arrow 11"/>
          <p:cNvSpPr/>
          <p:nvPr/>
        </p:nvSpPr>
        <p:spPr bwMode="auto">
          <a:xfrm>
            <a:off x="12624699" y="12678496"/>
            <a:ext cx="653151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Striped Right Arrow 65"/>
          <p:cNvSpPr/>
          <p:nvPr/>
        </p:nvSpPr>
        <p:spPr bwMode="auto">
          <a:xfrm>
            <a:off x="15640050" y="12679567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844" y="11738034"/>
            <a:ext cx="2274355" cy="1844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46" name="Group 45"/>
          <p:cNvGrpSpPr/>
          <p:nvPr/>
        </p:nvGrpSpPr>
        <p:grpSpPr>
          <a:xfrm>
            <a:off x="16456452" y="13683387"/>
            <a:ext cx="2409881" cy="381256"/>
            <a:chOff x="21416658" y="4904581"/>
            <a:chExt cx="1719567" cy="228600"/>
          </a:xfrm>
        </p:grpSpPr>
        <p:sp>
          <p:nvSpPr>
            <p:cNvPr id="20" name="Pentagon 1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Pentagon 6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610122" y="13695311"/>
            <a:ext cx="23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feature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5" name="Freeform 44"/>
          <p:cNvSpPr/>
          <p:nvPr/>
        </p:nvSpPr>
        <p:spPr bwMode="auto">
          <a:xfrm rot="21355972" flipH="1">
            <a:off x="11997072" y="13855411"/>
            <a:ext cx="4331992" cy="350859"/>
          </a:xfrm>
          <a:custGeom>
            <a:avLst/>
            <a:gdLst>
              <a:gd name="connsiteX0" fmla="*/ 0 w 10229850"/>
              <a:gd name="connsiteY0" fmla="*/ 0 h 1372279"/>
              <a:gd name="connsiteX1" fmla="*/ 2057400 w 10229850"/>
              <a:gd name="connsiteY1" fmla="*/ 1371600 h 1372279"/>
              <a:gd name="connsiteX2" fmla="*/ 10229850 w 10229850"/>
              <a:gd name="connsiteY2" fmla="*/ 200025 h 1372279"/>
              <a:gd name="connsiteX3" fmla="*/ 10229850 w 10229850"/>
              <a:gd name="connsiteY3" fmla="*/ 200025 h 13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9850" h="1372279">
                <a:moveTo>
                  <a:pt x="0" y="0"/>
                </a:moveTo>
                <a:cubicBezTo>
                  <a:pt x="176212" y="669131"/>
                  <a:pt x="352425" y="1338263"/>
                  <a:pt x="2057400" y="1371600"/>
                </a:cubicBezTo>
                <a:cubicBezTo>
                  <a:pt x="3762375" y="1404937"/>
                  <a:pt x="10229850" y="200025"/>
                  <a:pt x="10229850" y="200025"/>
                </a:cubicBezTo>
                <a:lnTo>
                  <a:pt x="10229850" y="200025"/>
                </a:ln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6" name="Striped Right Arrow 75"/>
          <p:cNvSpPr/>
          <p:nvPr/>
        </p:nvSpPr>
        <p:spPr bwMode="auto">
          <a:xfrm>
            <a:off x="15261563" y="163345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85" name="Chart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98225"/>
              </p:ext>
            </p:extLst>
          </p:nvPr>
        </p:nvGraphicFramePr>
        <p:xfrm>
          <a:off x="13526850" y="15488955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6" name="Chart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093089"/>
              </p:ext>
            </p:extLst>
          </p:nvPr>
        </p:nvGraphicFramePr>
        <p:xfrm>
          <a:off x="13263491" y="15958649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>
            <a:off x="5886450" y="18027043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4" name="Char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958754"/>
              </p:ext>
            </p:extLst>
          </p:nvPr>
        </p:nvGraphicFramePr>
        <p:xfrm>
          <a:off x="12945188" y="16418208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7" name="Striped Right Arrow 86"/>
          <p:cNvSpPr/>
          <p:nvPr/>
        </p:nvSpPr>
        <p:spPr bwMode="auto">
          <a:xfrm>
            <a:off x="12211050" y="16105981"/>
            <a:ext cx="53340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/>
                        </a:rPr>
                        <m:t>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9926179" y="11693644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9535389" y="15199272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graphicFrame>
        <p:nvGraphicFramePr>
          <p:cNvPr id="107" name="Chart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214989"/>
              </p:ext>
            </p:extLst>
          </p:nvPr>
        </p:nvGraphicFramePr>
        <p:xfrm>
          <a:off x="26722921" y="11914981"/>
          <a:ext cx="8801279" cy="504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3" name="Rounded Rectangle 82"/>
          <p:cNvSpPr/>
          <p:nvPr/>
        </p:nvSpPr>
        <p:spPr bwMode="auto">
          <a:xfrm>
            <a:off x="20122878" y="4480862"/>
            <a:ext cx="5259651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6643212" y="2067123"/>
            <a:ext cx="8920828" cy="8095258"/>
            <a:chOff x="13992226" y="13011514"/>
            <a:chExt cx="9525000" cy="943443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3992226" y="13428140"/>
              <a:ext cx="9525000" cy="9017804"/>
            </a:xfrm>
            <a:prstGeom prst="roundRect">
              <a:avLst>
                <a:gd name="adj" fmla="val 4188"/>
              </a:avLst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44000" tIns="72000" rIns="144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v-SE" sz="320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618953" y="13011514"/>
              <a:ext cx="2128397" cy="800219"/>
            </a:xfrm>
            <a:prstGeom prst="rect">
              <a:avLst/>
            </a:prstGeom>
            <a:solidFill>
              <a:srgbClr val="B40000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solidFill>
                    <a:schemeClr val="accent3"/>
                  </a:solidFill>
                </a:rPr>
                <a:t>Data</a:t>
              </a:r>
              <a:endParaRPr lang="en-GB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7014956" y="3032572"/>
            <a:ext cx="824055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6 patients, 3 with </a:t>
            </a:r>
            <a:r>
              <a:rPr lang="en-GB" sz="3200" dirty="0"/>
              <a:t>cancer and </a:t>
            </a:r>
            <a:r>
              <a:rPr lang="en-GB" sz="3200" dirty="0" smtClean="0"/>
              <a:t>3 healthy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10274 cell images, size </a:t>
            </a:r>
            <a:r>
              <a:rPr lang="en-GB" sz="3200" dirty="0" smtClean="0"/>
              <a:t>80x80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Individual cells have been identified in samples from the patients’ mouths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Only patient diagnosis known, not individual cell classification</a:t>
            </a:r>
            <a:endParaRPr lang="en-GB" sz="3200" dirty="0"/>
          </a:p>
          <a:p>
            <a:endParaRPr lang="en-GB" sz="32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7527250" y="6580981"/>
            <a:ext cx="6934200" cy="3189987"/>
            <a:chOff x="15394642" y="16985058"/>
            <a:chExt cx="7504127" cy="4472707"/>
          </a:xfrm>
        </p:grpSpPr>
        <p:pic>
          <p:nvPicPr>
            <p:cNvPr id="109" name="Picture 3" descr="C:\Users\Bulb\Documents\Teknisk Fysik\15hp project\code\data\glass_3_im_8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11730" y="18919156"/>
              <a:ext cx="1576724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Users\Bulb\Documents\Teknisk Fysik\15hp project\code\data\glass_3_im_200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37778" y="18919156"/>
              <a:ext cx="1577597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5" descr="C:\Users\Bulb\Documents\Teknisk Fysik\15hp project\code\data\glass_3_im_100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09771" y="16985058"/>
              <a:ext cx="1580642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 flipH="1">
              <a:off x="15394642" y="20872990"/>
              <a:ext cx="3659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Healthy Cells</a:t>
              </a:r>
              <a:endParaRPr lang="en-GB" sz="7000" b="1" dirty="0"/>
            </a:p>
          </p:txBody>
        </p:sp>
        <p:pic>
          <p:nvPicPr>
            <p:cNvPr id="113" name="Picture 9" descr="C:\Users\Bulb\Documents\Teknisk Fysik\15hp project\code\data\glass_12_im_50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6985058"/>
              <a:ext cx="1587810" cy="179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Bulb\Documents\Teknisk Fysik\15hp project\code\data\glass_12_im_10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" descr="C:\Users\Bulb\Documents\Teknisk Fysik\15hp project\code\data\glass_12_im_200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3" descr="C:\Users\Bulb\Documents\Teknisk Fysik\15hp project\code\data\glass_4_im_1.jpg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/>
            <a:stretch/>
          </p:blipFill>
          <p:spPr bwMode="auto">
            <a:xfrm flipH="1">
              <a:off x="17258144" y="16985058"/>
              <a:ext cx="1536864" cy="176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 flipH="1">
              <a:off x="19224808" y="20867614"/>
              <a:ext cx="3673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Cancer Cells</a:t>
              </a:r>
              <a:endParaRPr lang="en-GB" sz="3200" b="1" dirty="0"/>
            </a:p>
          </p:txBody>
        </p:sp>
        <p:pic>
          <p:nvPicPr>
            <p:cNvPr id="118" name="Picture 15" descr="C:\Users\Bulb\Documents\Teknisk Fysik\15hp project\code\data\glass_37_im_1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6985058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ounded Rectangle 118"/>
          <p:cNvSpPr/>
          <p:nvPr/>
        </p:nvSpPr>
        <p:spPr bwMode="auto">
          <a:xfrm>
            <a:off x="16747666" y="2485292"/>
            <a:ext cx="9331784" cy="7677089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200" dirty="0" smtClean="0"/>
              <a:t>LBPs [2] are </a:t>
            </a:r>
            <a:r>
              <a:rPr lang="sv-SE" sz="3200" dirty="0"/>
              <a:t>powerful texture </a:t>
            </a:r>
            <a:r>
              <a:rPr lang="sv-SE" sz="3200" dirty="0" smtClean="0"/>
              <a:t>classifiers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Use intensity level of central pixel to threshold </a:t>
            </a:r>
            <a:r>
              <a:rPr lang="en-GB" sz="3200" dirty="0"/>
              <a:t>intensity values of P points surrounding </a:t>
            </a:r>
            <a:r>
              <a:rPr lang="en-GB" sz="3200" dirty="0" smtClean="0"/>
              <a:t>it at </a:t>
            </a:r>
            <a:r>
              <a:rPr lang="en-GB" sz="3200" dirty="0"/>
              <a:t>radius </a:t>
            </a:r>
            <a:r>
              <a:rPr lang="en-GB" sz="3200" dirty="0" smtClean="0"/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Binary string gives pattern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Rotational equivalents may be combined</a:t>
            </a:r>
            <a:endParaRPr lang="sv-SE" sz="3200" dirty="0" smtClean="0"/>
          </a:p>
          <a:p>
            <a:endParaRPr lang="sv-SE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641723" y="2067129"/>
            <a:ext cx="675330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576796" y="7238092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11101001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2576796" y="8603053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00111101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89725" y="7863701"/>
            <a:ext cx="640599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=</a:t>
            </a:r>
            <a:endParaRPr lang="en-GB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665" y="6849885"/>
            <a:ext cx="2701536" cy="331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Striped Right Arrow 124"/>
          <p:cNvSpPr/>
          <p:nvPr/>
        </p:nvSpPr>
        <p:spPr bwMode="auto">
          <a:xfrm>
            <a:off x="21552330" y="7918550"/>
            <a:ext cx="720139" cy="68033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333" b="45730"/>
          <a:stretch/>
        </p:blipFill>
        <p:spPr>
          <a:xfrm>
            <a:off x="15884582" y="18789043"/>
            <a:ext cx="2392334" cy="2209800"/>
          </a:xfrm>
          <a:prstGeom prst="rect">
            <a:avLst/>
          </a:prstGeom>
          <a:solidFill>
            <a:schemeClr val="tx2">
              <a:lumMod val="40000"/>
              <a:lumOff val="60000"/>
              <a:alpha val="82000"/>
            </a:schemeClr>
          </a:solidFill>
          <a:ln w="38100">
            <a:solidFill>
              <a:schemeClr val="tx1"/>
            </a:solidFill>
          </a:ln>
        </p:spPr>
      </p:pic>
      <p:grpSp>
        <p:nvGrpSpPr>
          <p:cNvPr id="93" name="Group 92"/>
          <p:cNvGrpSpPr/>
          <p:nvPr/>
        </p:nvGrpSpPr>
        <p:grpSpPr>
          <a:xfrm>
            <a:off x="15906251" y="21227443"/>
            <a:ext cx="2476999" cy="425155"/>
            <a:chOff x="21416658" y="4904581"/>
            <a:chExt cx="1719567" cy="228600"/>
          </a:xfrm>
        </p:grpSpPr>
        <p:sp>
          <p:nvSpPr>
            <p:cNvPr id="95" name="Pentagon 9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Pentagon 9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6179424" y="21224684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vector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8" name="Striped Right Arrow 97"/>
          <p:cNvSpPr/>
          <p:nvPr/>
        </p:nvSpPr>
        <p:spPr bwMode="auto">
          <a:xfrm>
            <a:off x="15058113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184777" y="21262245"/>
            <a:ext cx="2292474" cy="381727"/>
            <a:chOff x="21416658" y="4904581"/>
            <a:chExt cx="1719567" cy="228600"/>
          </a:xfrm>
        </p:grpSpPr>
        <p:sp>
          <p:nvSpPr>
            <p:cNvPr id="80" name="Pentagon 7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Pentagon 8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67450" y="21227443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1939959" y="21770379"/>
            <a:ext cx="2585644" cy="443151"/>
            <a:chOff x="21416658" y="4904581"/>
            <a:chExt cx="1719567" cy="228600"/>
          </a:xfrm>
        </p:grpSpPr>
        <p:sp>
          <p:nvSpPr>
            <p:cNvPr id="129" name="Pentagon 128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Pentagon 129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2005200" y="21800044"/>
            <a:ext cx="252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fixed rotated copies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8865243"/>
            <a:ext cx="2292473" cy="2292473"/>
          </a:xfrm>
          <a:prstGeom prst="rect">
            <a:avLst/>
          </a:prstGeom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050" y="18391981"/>
            <a:ext cx="2314552" cy="330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113" y="19092375"/>
            <a:ext cx="1585107" cy="158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Striped Right Arrow 164"/>
          <p:cNvSpPr/>
          <p:nvPr/>
        </p:nvSpPr>
        <p:spPr bwMode="auto">
          <a:xfrm>
            <a:off x="8705850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33" name="Straight Arrow Connector 1032"/>
          <p:cNvCxnSpPr/>
          <p:nvPr/>
        </p:nvCxnSpPr>
        <p:spPr bwMode="auto">
          <a:xfrm>
            <a:off x="11677650" y="19883804"/>
            <a:ext cx="457200" cy="0"/>
          </a:xfrm>
          <a:prstGeom prst="straightConnector1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9" name="Group 168"/>
          <p:cNvGrpSpPr/>
          <p:nvPr/>
        </p:nvGrpSpPr>
        <p:grpSpPr>
          <a:xfrm>
            <a:off x="9772650" y="20761782"/>
            <a:ext cx="1981200" cy="443151"/>
            <a:chOff x="21416658" y="4904581"/>
            <a:chExt cx="1719567" cy="228600"/>
          </a:xfrm>
        </p:grpSpPr>
        <p:sp>
          <p:nvSpPr>
            <p:cNvPr id="170" name="Pentagon 16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71" name="Pentagon 17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9908114" y="20791447"/>
            <a:ext cx="16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Trainable filter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35" name="Rounded Rectangle 1034"/>
          <p:cNvSpPr/>
          <p:nvPr/>
        </p:nvSpPr>
        <p:spPr bwMode="auto">
          <a:xfrm>
            <a:off x="9564942" y="18391981"/>
            <a:ext cx="5236908" cy="3909407"/>
          </a:xfrm>
          <a:prstGeom prst="roundRect">
            <a:avLst>
              <a:gd name="adj" fmla="val 9772"/>
            </a:avLst>
          </a:prstGeom>
          <a:noFill/>
          <a:ln w="38100">
            <a:solidFill>
              <a:schemeClr val="tx1"/>
            </a:solidFill>
            <a:prstDash val="sysDot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4" name="Striped Right Arrow 103"/>
          <p:cNvSpPr/>
          <p:nvPr/>
        </p:nvSpPr>
        <p:spPr bwMode="auto">
          <a:xfrm>
            <a:off x="8657313" y="126007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1362001"/>
            <a:ext cx="2293200" cy="22932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6184776" y="17287282"/>
            <a:ext cx="2292474" cy="381727"/>
            <a:chOff x="21416658" y="4904581"/>
            <a:chExt cx="1719567" cy="228600"/>
          </a:xfrm>
        </p:grpSpPr>
        <p:sp>
          <p:nvSpPr>
            <p:cNvPr id="105" name="Pentagon 10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Pentagon 10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267449" y="17252480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6147789" y="13743054"/>
            <a:ext cx="2292474" cy="381727"/>
            <a:chOff x="21416658" y="4904581"/>
            <a:chExt cx="1719567" cy="228600"/>
          </a:xfrm>
        </p:grpSpPr>
        <p:sp>
          <p:nvSpPr>
            <p:cNvPr id="137" name="Pentagon 136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Pentagon 13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6230462" y="13708252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0" name="Striped Right Arrow 139"/>
          <p:cNvSpPr/>
          <p:nvPr/>
        </p:nvSpPr>
        <p:spPr bwMode="auto">
          <a:xfrm>
            <a:off x="8613995" y="15908448"/>
            <a:ext cx="549056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89" y="14879581"/>
            <a:ext cx="2293200" cy="229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50" y="8638381"/>
            <a:ext cx="4476750" cy="447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080">
            <a:off x="19025244" y="9274908"/>
            <a:ext cx="4476750" cy="447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762">
            <a:off x="19352904" y="10060863"/>
            <a:ext cx="4476750" cy="447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6839">
            <a:off x="19465562" y="10784185"/>
            <a:ext cx="4476750" cy="4470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18535650" y="7114381"/>
            <a:ext cx="0" cy="59944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8535650" y="7038181"/>
            <a:ext cx="1600200" cy="60960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8535650" y="7495381"/>
            <a:ext cx="3200400" cy="56388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18535650" y="8333581"/>
            <a:ext cx="4572000" cy="48006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rc 26"/>
          <p:cNvSpPr/>
          <p:nvPr/>
        </p:nvSpPr>
        <p:spPr bwMode="auto">
          <a:xfrm rot="19102817">
            <a:off x="17757956" y="766404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3042" y="70168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29" name="Arc 28"/>
          <p:cNvSpPr/>
          <p:nvPr/>
        </p:nvSpPr>
        <p:spPr bwMode="auto">
          <a:xfrm rot="20013590">
            <a:off x="18888437" y="787843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6850" y="73216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31" name="Arc 30"/>
          <p:cNvSpPr/>
          <p:nvPr/>
        </p:nvSpPr>
        <p:spPr bwMode="auto">
          <a:xfrm rot="20764226">
            <a:off x="19868380" y="8373369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2250" y="7952581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11410971"/>
            <a:ext cx="4476750" cy="4470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875">
            <a:off x="9279334" y="12413606"/>
            <a:ext cx="44767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</a:ln>
        <a:effectLst/>
        <a:extLst/>
      </a:spPr>
      <a:bodyPr vert="horz" wrap="square" lIns="457200" tIns="228600" rIns="457200" bIns="2286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</TotalTime>
  <Words>554</Words>
  <Application>Microsoft Office PowerPoint</Application>
  <PresentationFormat>Custom</PresentationFormat>
  <Paragraphs>144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Standardformgivning</vt:lpstr>
      <vt:lpstr>Detecting Cancer using Texture Classification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178</cp:revision>
  <dcterms:created xsi:type="dcterms:W3CDTF">2001-10-15T06:35:57Z</dcterms:created>
  <dcterms:modified xsi:type="dcterms:W3CDTF">2019-01-08T13:45:13Z</dcterms:modified>
</cp:coreProperties>
</file>