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32404050" cy="25201563"/>
  <p:notesSz cx="46342300" cy="46342300"/>
  <p:defaultTextStyle>
    <a:defPPr>
      <a:defRPr lang="sv-SE"/>
    </a:defPPr>
    <a:lvl1pPr algn="l" rtl="0" fontAlgn="base">
      <a:spcBef>
        <a:spcPct val="20000"/>
      </a:spcBef>
      <a:spcAft>
        <a:spcPct val="0"/>
      </a:spcAft>
      <a:defRPr sz="4600" kern="1200">
        <a:solidFill>
          <a:srgbClr val="000000"/>
        </a:solidFill>
        <a:latin typeface="Arial" charset="0"/>
        <a:ea typeface="+mn-ea"/>
        <a:cs typeface="+mn-cs"/>
      </a:defRPr>
    </a:lvl1pPr>
    <a:lvl2pPr marL="457200" algn="l" rtl="0" fontAlgn="base">
      <a:spcBef>
        <a:spcPct val="20000"/>
      </a:spcBef>
      <a:spcAft>
        <a:spcPct val="0"/>
      </a:spcAft>
      <a:defRPr sz="4600" kern="1200">
        <a:solidFill>
          <a:srgbClr val="000000"/>
        </a:solidFill>
        <a:latin typeface="Arial" charset="0"/>
        <a:ea typeface="+mn-ea"/>
        <a:cs typeface="+mn-cs"/>
      </a:defRPr>
    </a:lvl2pPr>
    <a:lvl3pPr marL="914400" algn="l" rtl="0" fontAlgn="base">
      <a:spcBef>
        <a:spcPct val="20000"/>
      </a:spcBef>
      <a:spcAft>
        <a:spcPct val="0"/>
      </a:spcAft>
      <a:defRPr sz="4600" kern="1200">
        <a:solidFill>
          <a:srgbClr val="000000"/>
        </a:solidFill>
        <a:latin typeface="Arial" charset="0"/>
        <a:ea typeface="+mn-ea"/>
        <a:cs typeface="+mn-cs"/>
      </a:defRPr>
    </a:lvl3pPr>
    <a:lvl4pPr marL="1371600" algn="l" rtl="0" fontAlgn="base">
      <a:spcBef>
        <a:spcPct val="20000"/>
      </a:spcBef>
      <a:spcAft>
        <a:spcPct val="0"/>
      </a:spcAft>
      <a:defRPr sz="4600" kern="1200">
        <a:solidFill>
          <a:srgbClr val="000000"/>
        </a:solidFill>
        <a:latin typeface="Arial" charset="0"/>
        <a:ea typeface="+mn-ea"/>
        <a:cs typeface="+mn-cs"/>
      </a:defRPr>
    </a:lvl4pPr>
    <a:lvl5pPr marL="1828800" algn="l" rtl="0" fontAlgn="base">
      <a:spcBef>
        <a:spcPct val="20000"/>
      </a:spcBef>
      <a:spcAft>
        <a:spcPct val="0"/>
      </a:spcAft>
      <a:defRPr sz="4600" kern="1200">
        <a:solidFill>
          <a:srgbClr val="000000"/>
        </a:solidFill>
        <a:latin typeface="Arial" charset="0"/>
        <a:ea typeface="+mn-ea"/>
        <a:cs typeface="+mn-cs"/>
      </a:defRPr>
    </a:lvl5pPr>
    <a:lvl6pPr marL="2286000" algn="l" defTabSz="914400" rtl="0" eaLnBrk="1" latinLnBrk="0" hangingPunct="1">
      <a:defRPr sz="4600" kern="1200">
        <a:solidFill>
          <a:srgbClr val="000000"/>
        </a:solidFill>
        <a:latin typeface="Arial" charset="0"/>
        <a:ea typeface="+mn-ea"/>
        <a:cs typeface="+mn-cs"/>
      </a:defRPr>
    </a:lvl6pPr>
    <a:lvl7pPr marL="2743200" algn="l" defTabSz="914400" rtl="0" eaLnBrk="1" latinLnBrk="0" hangingPunct="1">
      <a:defRPr sz="4600" kern="1200">
        <a:solidFill>
          <a:srgbClr val="000000"/>
        </a:solidFill>
        <a:latin typeface="Arial" charset="0"/>
        <a:ea typeface="+mn-ea"/>
        <a:cs typeface="+mn-cs"/>
      </a:defRPr>
    </a:lvl7pPr>
    <a:lvl8pPr marL="3200400" algn="l" defTabSz="914400" rtl="0" eaLnBrk="1" latinLnBrk="0" hangingPunct="1">
      <a:defRPr sz="4600" kern="1200">
        <a:solidFill>
          <a:srgbClr val="000000"/>
        </a:solidFill>
        <a:latin typeface="Arial" charset="0"/>
        <a:ea typeface="+mn-ea"/>
        <a:cs typeface="+mn-cs"/>
      </a:defRPr>
    </a:lvl8pPr>
    <a:lvl9pPr marL="3657600" algn="l" defTabSz="914400" rtl="0" eaLnBrk="1" latinLnBrk="0" hangingPunct="1">
      <a:defRPr sz="4600" kern="1200">
        <a:solidFill>
          <a:srgbClr val="00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asa Sladoje" initials="NS"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00"/>
    <a:srgbClr val="CC0000"/>
    <a:srgbClr val="F2F2F2"/>
    <a:srgbClr val="FDF8E3"/>
    <a:srgbClr val="FCF5D8"/>
    <a:srgbClr val="FAF0C4"/>
    <a:srgbClr val="FEFFE5"/>
    <a:srgbClr val="FEFFCD"/>
    <a:srgbClr val="990033"/>
    <a:srgbClr val="FC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8714" autoAdjust="0"/>
    <p:restoredTop sz="99321" autoAdjust="0"/>
  </p:normalViewPr>
  <p:slideViewPr>
    <p:cSldViewPr>
      <p:cViewPr>
        <p:scale>
          <a:sx n="33" d="100"/>
          <a:sy n="33" d="100"/>
        </p:scale>
        <p:origin x="-2292" y="-78"/>
      </p:cViewPr>
      <p:guideLst>
        <p:guide orient="horz" pos="7938"/>
        <p:guide pos="1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4"/>
            </a:solidFill>
          </c:spPr>
          <c:invertIfNegative val="0"/>
          <c:cat>
            <c:strRef>
              <c:f>Sheet1!$F$3:$M$3</c:f>
              <c:strCache>
                <c:ptCount val="8"/>
                <c:pt idx="0">
                  <c:v>0-1</c:v>
                </c:pt>
                <c:pt idx="1">
                  <c:v>1-2</c:v>
                </c:pt>
                <c:pt idx="2">
                  <c:v>2-3</c:v>
                </c:pt>
                <c:pt idx="3">
                  <c:v>3-4</c:v>
                </c:pt>
                <c:pt idx="4">
                  <c:v>4-5</c:v>
                </c:pt>
                <c:pt idx="5">
                  <c:v>5-6</c:v>
                </c:pt>
                <c:pt idx="6">
                  <c:v>6-7</c:v>
                </c:pt>
                <c:pt idx="7">
                  <c:v>7-8</c:v>
                </c:pt>
              </c:strCache>
            </c:strRef>
          </c:cat>
          <c:val>
            <c:numRef>
              <c:f>Sheet1!$F$4:$M$4</c:f>
              <c:numCache>
                <c:formatCode>General</c:formatCode>
                <c:ptCount val="8"/>
                <c:pt idx="0">
                  <c:v>1</c:v>
                </c:pt>
                <c:pt idx="1">
                  <c:v>4</c:v>
                </c:pt>
                <c:pt idx="2">
                  <c:v>3</c:v>
                </c:pt>
                <c:pt idx="3">
                  <c:v>7</c:v>
                </c:pt>
                <c:pt idx="4">
                  <c:v>4</c:v>
                </c:pt>
                <c:pt idx="5">
                  <c:v>4</c:v>
                </c:pt>
                <c:pt idx="6">
                  <c:v>9</c:v>
                </c:pt>
                <c:pt idx="7">
                  <c:v>12</c:v>
                </c:pt>
              </c:numCache>
            </c:numRef>
          </c:val>
        </c:ser>
        <c:dLbls>
          <c:showLegendKey val="0"/>
          <c:showVal val="0"/>
          <c:showCatName val="0"/>
          <c:showSerName val="0"/>
          <c:showPercent val="0"/>
          <c:showBubbleSize val="0"/>
        </c:dLbls>
        <c:gapWidth val="150"/>
        <c:axId val="174775808"/>
        <c:axId val="167186944"/>
      </c:barChart>
      <c:catAx>
        <c:axId val="174775808"/>
        <c:scaling>
          <c:orientation val="minMax"/>
        </c:scaling>
        <c:delete val="0"/>
        <c:axPos val="b"/>
        <c:majorTickMark val="out"/>
        <c:minorTickMark val="none"/>
        <c:tickLblPos val="nextTo"/>
        <c:txPr>
          <a:bodyPr/>
          <a:lstStyle/>
          <a:p>
            <a:pPr>
              <a:defRPr lang="en-GB"/>
            </a:pPr>
            <a:endParaRPr lang="en-US"/>
          </a:p>
        </c:txPr>
        <c:crossAx val="167186944"/>
        <c:crosses val="autoZero"/>
        <c:auto val="1"/>
        <c:lblAlgn val="ctr"/>
        <c:lblOffset val="100"/>
        <c:noMultiLvlLbl val="0"/>
      </c:catAx>
      <c:valAx>
        <c:axId val="167186944"/>
        <c:scaling>
          <c:orientation val="minMax"/>
        </c:scaling>
        <c:delete val="0"/>
        <c:axPos val="l"/>
        <c:majorGridlines/>
        <c:numFmt formatCode="General" sourceLinked="1"/>
        <c:majorTickMark val="out"/>
        <c:minorTickMark val="none"/>
        <c:tickLblPos val="nextTo"/>
        <c:txPr>
          <a:bodyPr/>
          <a:lstStyle/>
          <a:p>
            <a:pPr>
              <a:defRPr lang="en-GB"/>
            </a:pPr>
            <a:endParaRPr lang="en-US"/>
          </a:p>
        </c:txPr>
        <c:crossAx val="174775808"/>
        <c:crosses val="autoZero"/>
        <c:crossBetween val="between"/>
      </c:valAx>
      <c:spPr>
        <a:solidFill>
          <a:schemeClr val="bg1"/>
        </a:solidFill>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Sheet1!$B$1</c:f>
              <c:strCache>
                <c:ptCount val="1"/>
                <c:pt idx="0">
                  <c:v>y</c:v>
                </c:pt>
              </c:strCache>
            </c:strRef>
          </c:tx>
          <c:spPr>
            <a:ln w="44450">
              <a:solidFill>
                <a:schemeClr val="tx1"/>
              </a:solidFill>
            </a:ln>
          </c:spPr>
          <c:marker>
            <c:symbol val="none"/>
          </c:marker>
          <c:xVal>
            <c:numRef>
              <c:f>Sheet1!$A$20:$A$25</c:f>
              <c:numCache>
                <c:formatCode>General</c:formatCode>
                <c:ptCount val="6"/>
                <c:pt idx="0">
                  <c:v>1</c:v>
                </c:pt>
                <c:pt idx="1">
                  <c:v>2</c:v>
                </c:pt>
                <c:pt idx="2">
                  <c:v>2.5</c:v>
                </c:pt>
                <c:pt idx="3">
                  <c:v>3</c:v>
                </c:pt>
                <c:pt idx="4">
                  <c:v>4</c:v>
                </c:pt>
                <c:pt idx="5">
                  <c:v>5</c:v>
                </c:pt>
              </c:numCache>
            </c:numRef>
          </c:xVal>
          <c:yVal>
            <c:numRef>
              <c:f>Sheet1!$B$20:$B$25</c:f>
              <c:numCache>
                <c:formatCode>General</c:formatCode>
                <c:ptCount val="6"/>
                <c:pt idx="0">
                  <c:v>0</c:v>
                </c:pt>
                <c:pt idx="1">
                  <c:v>0</c:v>
                </c:pt>
                <c:pt idx="2">
                  <c:v>2</c:v>
                </c:pt>
                <c:pt idx="3">
                  <c:v>0</c:v>
                </c:pt>
                <c:pt idx="4">
                  <c:v>0</c:v>
                </c:pt>
                <c:pt idx="5">
                  <c:v>0</c:v>
                </c:pt>
              </c:numCache>
            </c:numRef>
          </c:yVal>
          <c:smooth val="0"/>
        </c:ser>
        <c:dLbls>
          <c:showLegendKey val="0"/>
          <c:showVal val="0"/>
          <c:showCatName val="0"/>
          <c:showSerName val="0"/>
          <c:showPercent val="0"/>
          <c:showBubbleSize val="0"/>
        </c:dLbls>
        <c:axId val="151245888"/>
        <c:axId val="151247040"/>
      </c:scatterChart>
      <c:valAx>
        <c:axId val="151245888"/>
        <c:scaling>
          <c:orientation val="minMax"/>
          <c:max val="4"/>
          <c:min val="0"/>
        </c:scaling>
        <c:delete val="0"/>
        <c:axPos val="b"/>
        <c:numFmt formatCode="General" sourceLinked="1"/>
        <c:majorTickMark val="none"/>
        <c:minorTickMark val="none"/>
        <c:tickLblPos val="nextTo"/>
        <c:spPr>
          <a:ln w="12700"/>
        </c:spPr>
        <c:crossAx val="151247040"/>
        <c:crosses val="autoZero"/>
        <c:crossBetween val="midCat"/>
      </c:valAx>
      <c:valAx>
        <c:axId val="151247040"/>
        <c:scaling>
          <c:orientation val="minMax"/>
          <c:max val="2"/>
        </c:scaling>
        <c:delete val="0"/>
        <c:axPos val="l"/>
        <c:numFmt formatCode="General" sourceLinked="1"/>
        <c:majorTickMark val="none"/>
        <c:minorTickMark val="none"/>
        <c:tickLblPos val="nextTo"/>
        <c:crossAx val="151245888"/>
        <c:crosses val="autoZero"/>
        <c:crossBetween val="midCat"/>
        <c:majorUnit val="1"/>
      </c:valAx>
    </c:plotArea>
    <c:plotVisOnly val="1"/>
    <c:dispBlanksAs val="gap"/>
    <c:showDLblsOverMax val="0"/>
  </c:chart>
  <c:spPr>
    <a:solidFill>
      <a:schemeClr val="bg1"/>
    </a:solidFill>
    <a:ln>
      <a:solidFill>
        <a:schemeClr val="tx1">
          <a:tint val="75000"/>
          <a:shade val="95000"/>
          <a:satMod val="105000"/>
        </a:schemeClr>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Sheet1!$B$1</c:f>
              <c:strCache>
                <c:ptCount val="1"/>
                <c:pt idx="0">
                  <c:v>y</c:v>
                </c:pt>
              </c:strCache>
            </c:strRef>
          </c:tx>
          <c:spPr>
            <a:ln w="44450">
              <a:solidFill>
                <a:schemeClr val="tx1"/>
              </a:solidFill>
            </a:ln>
          </c:spPr>
          <c:marker>
            <c:symbol val="none"/>
          </c:marker>
          <c:xVal>
            <c:numRef>
              <c:f>Sheet1!$A$11:$A$16</c:f>
              <c:numCache>
                <c:formatCode>General</c:formatCode>
                <c:ptCount val="6"/>
                <c:pt idx="0">
                  <c:v>0</c:v>
                </c:pt>
                <c:pt idx="1">
                  <c:v>1</c:v>
                </c:pt>
                <c:pt idx="2">
                  <c:v>1.5</c:v>
                </c:pt>
                <c:pt idx="3">
                  <c:v>2</c:v>
                </c:pt>
                <c:pt idx="4">
                  <c:v>3</c:v>
                </c:pt>
                <c:pt idx="5">
                  <c:v>4</c:v>
                </c:pt>
              </c:numCache>
            </c:numRef>
          </c:xVal>
          <c:yVal>
            <c:numRef>
              <c:f>Sheet1!$B$11:$B$16</c:f>
              <c:numCache>
                <c:formatCode>General</c:formatCode>
                <c:ptCount val="6"/>
                <c:pt idx="0">
                  <c:v>0</c:v>
                </c:pt>
                <c:pt idx="1">
                  <c:v>0</c:v>
                </c:pt>
                <c:pt idx="2">
                  <c:v>2</c:v>
                </c:pt>
                <c:pt idx="3">
                  <c:v>0</c:v>
                </c:pt>
                <c:pt idx="4">
                  <c:v>0</c:v>
                </c:pt>
                <c:pt idx="5">
                  <c:v>0</c:v>
                </c:pt>
              </c:numCache>
            </c:numRef>
          </c:yVal>
          <c:smooth val="0"/>
        </c:ser>
        <c:dLbls>
          <c:showLegendKey val="0"/>
          <c:showVal val="0"/>
          <c:showCatName val="0"/>
          <c:showSerName val="0"/>
          <c:showPercent val="0"/>
          <c:showBubbleSize val="0"/>
        </c:dLbls>
        <c:axId val="151248192"/>
        <c:axId val="167183488"/>
      </c:scatterChart>
      <c:valAx>
        <c:axId val="151248192"/>
        <c:scaling>
          <c:orientation val="minMax"/>
          <c:max val="4"/>
          <c:min val="0"/>
        </c:scaling>
        <c:delete val="0"/>
        <c:axPos val="b"/>
        <c:numFmt formatCode="General" sourceLinked="1"/>
        <c:majorTickMark val="none"/>
        <c:minorTickMark val="none"/>
        <c:tickLblPos val="nextTo"/>
        <c:spPr>
          <a:ln w="12700"/>
        </c:spPr>
        <c:crossAx val="167183488"/>
        <c:crosses val="autoZero"/>
        <c:crossBetween val="midCat"/>
      </c:valAx>
      <c:valAx>
        <c:axId val="167183488"/>
        <c:scaling>
          <c:orientation val="minMax"/>
          <c:max val="2"/>
        </c:scaling>
        <c:delete val="0"/>
        <c:axPos val="l"/>
        <c:numFmt formatCode="General" sourceLinked="1"/>
        <c:majorTickMark val="none"/>
        <c:minorTickMark val="none"/>
        <c:tickLblPos val="nextTo"/>
        <c:crossAx val="151248192"/>
        <c:crosses val="autoZero"/>
        <c:crossBetween val="midCat"/>
        <c:majorUnit val="1"/>
      </c:valAx>
    </c:plotArea>
    <c:plotVisOnly val="1"/>
    <c:dispBlanksAs val="gap"/>
    <c:showDLblsOverMax val="0"/>
  </c:chart>
  <c:spPr>
    <a:solidFill>
      <a:schemeClr val="bg1"/>
    </a:solidFill>
    <a:ln>
      <a:solidFill>
        <a:schemeClr val="tx1">
          <a:tint val="75000"/>
          <a:shade val="95000"/>
          <a:satMod val="105000"/>
        </a:schemeClr>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Sheet1!$B$1</c:f>
              <c:strCache>
                <c:ptCount val="1"/>
                <c:pt idx="0">
                  <c:v>y</c:v>
                </c:pt>
              </c:strCache>
            </c:strRef>
          </c:tx>
          <c:spPr>
            <a:ln w="44450">
              <a:solidFill>
                <a:schemeClr val="tx1"/>
              </a:solidFill>
            </a:ln>
          </c:spPr>
          <c:marker>
            <c:symbol val="none"/>
          </c:marker>
          <c:xVal>
            <c:numRef>
              <c:f>Sheet1!$A$2:$A$7</c:f>
              <c:numCache>
                <c:formatCode>General</c:formatCode>
                <c:ptCount val="6"/>
                <c:pt idx="0">
                  <c:v>-1</c:v>
                </c:pt>
                <c:pt idx="1">
                  <c:v>0</c:v>
                </c:pt>
                <c:pt idx="2">
                  <c:v>0.5</c:v>
                </c:pt>
                <c:pt idx="3">
                  <c:v>1</c:v>
                </c:pt>
                <c:pt idx="4">
                  <c:v>2</c:v>
                </c:pt>
                <c:pt idx="5">
                  <c:v>3</c:v>
                </c:pt>
              </c:numCache>
            </c:numRef>
          </c:xVal>
          <c:yVal>
            <c:numRef>
              <c:f>Sheet1!$B$2:$B$7</c:f>
              <c:numCache>
                <c:formatCode>General</c:formatCode>
                <c:ptCount val="6"/>
                <c:pt idx="0">
                  <c:v>0</c:v>
                </c:pt>
                <c:pt idx="1">
                  <c:v>0</c:v>
                </c:pt>
                <c:pt idx="2">
                  <c:v>2</c:v>
                </c:pt>
                <c:pt idx="3">
                  <c:v>0</c:v>
                </c:pt>
                <c:pt idx="4">
                  <c:v>0</c:v>
                </c:pt>
                <c:pt idx="5">
                  <c:v>0</c:v>
                </c:pt>
              </c:numCache>
            </c:numRef>
          </c:yVal>
          <c:smooth val="0"/>
        </c:ser>
        <c:dLbls>
          <c:showLegendKey val="0"/>
          <c:showVal val="0"/>
          <c:showCatName val="0"/>
          <c:showSerName val="0"/>
          <c:showPercent val="0"/>
          <c:showBubbleSize val="0"/>
        </c:dLbls>
        <c:axId val="151243584"/>
        <c:axId val="151240704"/>
      </c:scatterChart>
      <c:valAx>
        <c:axId val="151243584"/>
        <c:scaling>
          <c:orientation val="minMax"/>
          <c:max val="4"/>
          <c:min val="0"/>
        </c:scaling>
        <c:delete val="0"/>
        <c:axPos val="b"/>
        <c:numFmt formatCode="General" sourceLinked="1"/>
        <c:majorTickMark val="none"/>
        <c:minorTickMark val="none"/>
        <c:tickLblPos val="nextTo"/>
        <c:spPr>
          <a:ln w="12700"/>
        </c:spPr>
        <c:crossAx val="151240704"/>
        <c:crosses val="autoZero"/>
        <c:crossBetween val="midCat"/>
      </c:valAx>
      <c:valAx>
        <c:axId val="151240704"/>
        <c:scaling>
          <c:orientation val="minMax"/>
          <c:max val="2"/>
        </c:scaling>
        <c:delete val="0"/>
        <c:axPos val="l"/>
        <c:numFmt formatCode="General" sourceLinked="1"/>
        <c:majorTickMark val="none"/>
        <c:minorTickMark val="none"/>
        <c:tickLblPos val="nextTo"/>
        <c:crossAx val="151243584"/>
        <c:crosses val="autoZero"/>
        <c:crossBetween val="midCat"/>
        <c:majorUnit val="1"/>
      </c:valAx>
    </c:plotArea>
    <c:plotVisOnly val="1"/>
    <c:dispBlanksAs val="gap"/>
    <c:showDLblsOverMax val="0"/>
  </c:chart>
  <c:spPr>
    <a:solidFill>
      <a:schemeClr val="bg1"/>
    </a:solidFill>
    <a:ln>
      <a:solidFill>
        <a:schemeClr val="tx1">
          <a:tint val="75000"/>
          <a:shade val="95000"/>
          <a:satMod val="105000"/>
        </a:schemeClr>
      </a:solid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Performance measured by F</a:t>
            </a:r>
            <a:r>
              <a:rPr lang="en-US" baseline="-25000" dirty="0"/>
              <a:t>1</a:t>
            </a:r>
            <a:r>
              <a:rPr lang="en-US" dirty="0"/>
              <a:t>-Score</a:t>
            </a:r>
          </a:p>
        </c:rich>
      </c:tx>
      <c:layout/>
      <c:overlay val="0"/>
    </c:title>
    <c:autoTitleDeleted val="0"/>
    <c:plotArea>
      <c:layout/>
      <c:barChart>
        <c:barDir val="col"/>
        <c:grouping val="clustered"/>
        <c:varyColors val="0"/>
        <c:ser>
          <c:idx val="0"/>
          <c:order val="0"/>
          <c:tx>
            <c:strRef>
              <c:f>Sheet1!$Q$2</c:f>
              <c:strCache>
                <c:ptCount val="1"/>
                <c:pt idx="0">
                  <c:v>F1-Score</c:v>
                </c:pt>
              </c:strCache>
            </c:strRef>
          </c:tx>
          <c:spPr>
            <a:solidFill>
              <a:srgbClr val="B40000"/>
            </a:solidFill>
          </c:spPr>
          <c:invertIfNegative val="0"/>
          <c:cat>
            <c:strRef>
              <c:f>Sheet1!$O$3:$O$7</c:f>
              <c:strCache>
                <c:ptCount val="5"/>
                <c:pt idx="0">
                  <c:v>Juefei-Xu</c:v>
                </c:pt>
                <c:pt idx="1">
                  <c:v>Li</c:v>
                </c:pt>
                <c:pt idx="2">
                  <c:v>Marcos</c:v>
                </c:pt>
                <c:pt idx="3">
                  <c:v>ResNet</c:v>
                </c:pt>
                <c:pt idx="4">
                  <c:v>VGG</c:v>
                </c:pt>
              </c:strCache>
            </c:strRef>
          </c:cat>
          <c:val>
            <c:numRef>
              <c:f>Sheet1!$Q$3:$Q$7</c:f>
              <c:numCache>
                <c:formatCode>General</c:formatCode>
                <c:ptCount val="5"/>
                <c:pt idx="0">
                  <c:v>84.85</c:v>
                </c:pt>
                <c:pt idx="1">
                  <c:v>83.02</c:v>
                </c:pt>
                <c:pt idx="2">
                  <c:v>66.8</c:v>
                </c:pt>
                <c:pt idx="3">
                  <c:v>75.510000000000005</c:v>
                </c:pt>
                <c:pt idx="4">
                  <c:v>77.680000000000007</c:v>
                </c:pt>
              </c:numCache>
            </c:numRef>
          </c:val>
        </c:ser>
        <c:dLbls>
          <c:showLegendKey val="0"/>
          <c:showVal val="0"/>
          <c:showCatName val="0"/>
          <c:showSerName val="0"/>
          <c:showPercent val="0"/>
          <c:showBubbleSize val="0"/>
        </c:dLbls>
        <c:gapWidth val="100"/>
        <c:axId val="160927232"/>
        <c:axId val="195670528"/>
      </c:barChart>
      <c:catAx>
        <c:axId val="160927232"/>
        <c:scaling>
          <c:orientation val="minMax"/>
        </c:scaling>
        <c:delete val="0"/>
        <c:axPos val="b"/>
        <c:majorTickMark val="out"/>
        <c:minorTickMark val="none"/>
        <c:tickLblPos val="nextTo"/>
        <c:crossAx val="195670528"/>
        <c:crosses val="autoZero"/>
        <c:auto val="1"/>
        <c:lblAlgn val="ctr"/>
        <c:lblOffset val="100"/>
        <c:noMultiLvlLbl val="0"/>
      </c:catAx>
      <c:valAx>
        <c:axId val="195670528"/>
        <c:scaling>
          <c:orientation val="minMax"/>
        </c:scaling>
        <c:delete val="0"/>
        <c:axPos val="l"/>
        <c:majorGridlines/>
        <c:numFmt formatCode="General" sourceLinked="1"/>
        <c:majorTickMark val="out"/>
        <c:minorTickMark val="none"/>
        <c:tickLblPos val="nextTo"/>
        <c:crossAx val="160927232"/>
        <c:crosses val="autoZero"/>
        <c:crossBetween val="between"/>
      </c:valAx>
    </c:plotArea>
    <c:plotVisOnly val="1"/>
    <c:dispBlanksAs val="gap"/>
    <c:showDLblsOverMax val="0"/>
  </c:chart>
  <c:txPr>
    <a:bodyPr/>
    <a:lstStyle/>
    <a:p>
      <a:pPr>
        <a:defRPr sz="2400" baseline="0"/>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8-12-23T20:47:39.315" idx="6">
    <p:pos x="14912" y="3216"/>
    <p:text>This is not very informativce</p:text>
  </p:cm>
  <p:cm authorId="0" dt="2018-12-23T20:47:58.486" idx="7">
    <p:pos x="13106" y="2268"/>
    <p:text>This is missing something</p:text>
  </p:cm>
  <p:cm authorId="0" dt="2018-12-23T20:52:35.737" idx="11">
    <p:pos x="10" y="10"/>
    <p:text>
Nice work!
I think it looks much better now, and I believe that the su´ggested small changes can improve it even futrther.  </p:text>
  </p:cm>
  <p:cm authorId="0" dt="2018-12-23T20:53:24.298" idx="13">
    <p:pos x="11032" y="5856"/>
    <p:text>Not very informative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00771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3" name="Rectangle 3"/>
          <p:cNvSpPr>
            <a:spLocks noGrp="1" noChangeArrowheads="1"/>
          </p:cNvSpPr>
          <p:nvPr>
            <p:ph type="dt" sz="quarter" idx="1"/>
          </p:nvPr>
        </p:nvSpPr>
        <p:spPr bwMode="auto">
          <a:xfrm>
            <a:off x="26265188" y="0"/>
            <a:ext cx="20077112"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endParaRPr lang="sv-SE"/>
          </a:p>
        </p:txBody>
      </p:sp>
      <p:sp>
        <p:nvSpPr>
          <p:cNvPr id="5124" name="Rectangle 4"/>
          <p:cNvSpPr>
            <a:spLocks noGrp="1" noChangeArrowheads="1"/>
          </p:cNvSpPr>
          <p:nvPr>
            <p:ph type="ftr" sz="quarter" idx="2"/>
          </p:nvPr>
        </p:nvSpPr>
        <p:spPr bwMode="auto">
          <a:xfrm>
            <a:off x="0" y="44019788"/>
            <a:ext cx="20077113"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5" name="Rectangle 5"/>
          <p:cNvSpPr>
            <a:spLocks noGrp="1" noChangeArrowheads="1"/>
          </p:cNvSpPr>
          <p:nvPr>
            <p:ph type="sldNum" sz="quarter" idx="3"/>
          </p:nvPr>
        </p:nvSpPr>
        <p:spPr bwMode="auto">
          <a:xfrm>
            <a:off x="26265188" y="44019788"/>
            <a:ext cx="20077112"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fld id="{77BEBC12-A63C-4461-A5FF-6E89596957E7}" type="slidenum">
              <a:rPr lang="sv-SE"/>
              <a:pPr/>
              <a:t>‹#›</a:t>
            </a:fld>
            <a:endParaRPr lang="sv-SE"/>
          </a:p>
        </p:txBody>
      </p:sp>
    </p:spTree>
    <p:extLst>
      <p:ext uri="{BB962C8B-B14F-4D97-AF65-F5344CB8AC3E}">
        <p14:creationId xmlns:p14="http://schemas.microsoft.com/office/powerpoint/2010/main" val="407872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defRPr sz="1200">
                <a:latin typeface="Gill Sans MT" pitchFamily="34" charset="0"/>
              </a:defRPr>
            </a:lvl1pPr>
          </a:lstStyle>
          <a:p>
            <a:endParaRPr lang="sv-SE"/>
          </a:p>
        </p:txBody>
      </p:sp>
      <p:sp>
        <p:nvSpPr>
          <p:cNvPr id="16387" name="Rectangle 3"/>
          <p:cNvSpPr>
            <a:spLocks noGrp="1" noChangeArrowheads="1"/>
          </p:cNvSpPr>
          <p:nvPr>
            <p:ph type="dt" idx="1"/>
          </p:nvPr>
        </p:nvSpPr>
        <p:spPr bwMode="auto">
          <a:xfrm>
            <a:off x="2621280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lgn="r">
              <a:defRPr sz="1200">
                <a:latin typeface="Gill Sans MT" pitchFamily="34" charset="0"/>
              </a:defRPr>
            </a:lvl1pPr>
          </a:lstStyle>
          <a:p>
            <a:endParaRPr lang="sv-SE"/>
          </a:p>
        </p:txBody>
      </p:sp>
      <p:sp>
        <p:nvSpPr>
          <p:cNvPr id="16388" name="Rectangle 4"/>
          <p:cNvSpPr>
            <a:spLocks noGrp="1" noRot="1" noChangeAspect="1" noChangeArrowheads="1" noTextEdit="1"/>
          </p:cNvSpPr>
          <p:nvPr>
            <p:ph type="sldImg" idx="2"/>
          </p:nvPr>
        </p:nvSpPr>
        <p:spPr bwMode="auto">
          <a:xfrm>
            <a:off x="11995150" y="3505200"/>
            <a:ext cx="22339300" cy="17373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172200" y="22021800"/>
            <a:ext cx="33985200" cy="2087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6390" name="Rectangle 6"/>
          <p:cNvSpPr>
            <a:spLocks noGrp="1" noChangeArrowheads="1"/>
          </p:cNvSpPr>
          <p:nvPr>
            <p:ph type="ftr" sz="quarter" idx="4"/>
          </p:nvPr>
        </p:nvSpPr>
        <p:spPr bwMode="auto">
          <a:xfrm>
            <a:off x="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defRPr sz="1200">
                <a:latin typeface="Gill Sans MT" pitchFamily="34" charset="0"/>
              </a:defRPr>
            </a:lvl1pPr>
          </a:lstStyle>
          <a:p>
            <a:endParaRPr lang="sv-SE"/>
          </a:p>
        </p:txBody>
      </p:sp>
      <p:sp>
        <p:nvSpPr>
          <p:cNvPr id="16391" name="Rectangle 7"/>
          <p:cNvSpPr>
            <a:spLocks noGrp="1" noChangeArrowheads="1"/>
          </p:cNvSpPr>
          <p:nvPr>
            <p:ph type="sldNum" sz="quarter" idx="5"/>
          </p:nvPr>
        </p:nvSpPr>
        <p:spPr bwMode="auto">
          <a:xfrm>
            <a:off x="2621280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lgn="r">
              <a:defRPr sz="1200">
                <a:latin typeface="Gill Sans MT" pitchFamily="34" charset="0"/>
              </a:defRPr>
            </a:lvl1pPr>
          </a:lstStyle>
          <a:p>
            <a:fld id="{D7E90208-E907-46C8-BFC1-0B56738D93F3}" type="slidenum">
              <a:rPr lang="sv-SE"/>
              <a:pPr/>
              <a:t>‹#›</a:t>
            </a:fld>
            <a:endParaRPr lang="sv-SE"/>
          </a:p>
        </p:txBody>
      </p:sp>
    </p:spTree>
    <p:extLst>
      <p:ext uri="{BB962C8B-B14F-4D97-AF65-F5344CB8AC3E}">
        <p14:creationId xmlns:p14="http://schemas.microsoft.com/office/powerpoint/2010/main" val="1175964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 charset="0"/>
        <a:ea typeface="+mn-ea"/>
        <a:cs typeface="+mn-cs"/>
      </a:defRPr>
    </a:lvl1pPr>
    <a:lvl2pPr marL="457200" algn="l" rtl="0" fontAlgn="base">
      <a:spcBef>
        <a:spcPct val="30000"/>
      </a:spcBef>
      <a:spcAft>
        <a:spcPct val="0"/>
      </a:spcAft>
      <a:defRPr sz="1200" kern="1200">
        <a:solidFill>
          <a:schemeClr val="tx1"/>
        </a:solidFill>
        <a:latin typeface="Times New Roman" pitchFamily="1" charset="0"/>
        <a:ea typeface="+mn-ea"/>
        <a:cs typeface="+mn-cs"/>
      </a:defRPr>
    </a:lvl2pPr>
    <a:lvl3pPr marL="914400" algn="l" rtl="0" fontAlgn="base">
      <a:spcBef>
        <a:spcPct val="30000"/>
      </a:spcBef>
      <a:spcAft>
        <a:spcPct val="0"/>
      </a:spcAft>
      <a:defRPr sz="1200" kern="1200">
        <a:solidFill>
          <a:schemeClr val="tx1"/>
        </a:solidFill>
        <a:latin typeface="Times New Roman" pitchFamily="1" charset="0"/>
        <a:ea typeface="+mn-ea"/>
        <a:cs typeface="+mn-cs"/>
      </a:defRPr>
    </a:lvl3pPr>
    <a:lvl4pPr marL="1371600" algn="l" rtl="0" fontAlgn="base">
      <a:spcBef>
        <a:spcPct val="30000"/>
      </a:spcBef>
      <a:spcAft>
        <a:spcPct val="0"/>
      </a:spcAft>
      <a:defRPr sz="1200" kern="1200">
        <a:solidFill>
          <a:schemeClr val="tx1"/>
        </a:solidFill>
        <a:latin typeface="Times New Roman" pitchFamily="1" charset="0"/>
        <a:ea typeface="+mn-ea"/>
        <a:cs typeface="+mn-cs"/>
      </a:defRPr>
    </a:lvl4pPr>
    <a:lvl5pPr marL="1828800" algn="l" rtl="0" fontAlgn="base">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626" y="7829551"/>
            <a:ext cx="27542799" cy="5400675"/>
          </a:xfrm>
        </p:spPr>
        <p:txBody>
          <a:bodyPr/>
          <a:lstStyle/>
          <a:p>
            <a:r>
              <a:rPr lang="en-US" smtClean="0"/>
              <a:t>Click to edit Master title style</a:t>
            </a:r>
            <a:endParaRPr lang="en-GB"/>
          </a:p>
        </p:txBody>
      </p:sp>
      <p:sp>
        <p:nvSpPr>
          <p:cNvPr id="3" name="Subtitle 2"/>
          <p:cNvSpPr>
            <a:spLocks noGrp="1"/>
          </p:cNvSpPr>
          <p:nvPr>
            <p:ph type="subTitle" idx="1"/>
          </p:nvPr>
        </p:nvSpPr>
        <p:spPr>
          <a:xfrm>
            <a:off x="4861251" y="14281150"/>
            <a:ext cx="22681549" cy="64404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D9DF6E6B-D5C3-44C9-8FDA-236A44420E93}" type="slidenum">
              <a:rPr lang="sv-SE"/>
              <a:pPr/>
              <a:t>‹#›</a:t>
            </a:fld>
            <a:endParaRPr lang="sv-SE"/>
          </a:p>
        </p:txBody>
      </p:sp>
    </p:spTree>
    <p:extLst>
      <p:ext uri="{BB962C8B-B14F-4D97-AF65-F5344CB8AC3E}">
        <p14:creationId xmlns:p14="http://schemas.microsoft.com/office/powerpoint/2010/main" val="22764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406D9C30-4F16-4309-A99A-5E4F58883BE7}" type="slidenum">
              <a:rPr lang="sv-SE"/>
              <a:pPr/>
              <a:t>‹#›</a:t>
            </a:fld>
            <a:endParaRPr lang="sv-SE"/>
          </a:p>
        </p:txBody>
      </p:sp>
    </p:spTree>
    <p:extLst>
      <p:ext uri="{BB962C8B-B14F-4D97-AF65-F5344CB8AC3E}">
        <p14:creationId xmlns:p14="http://schemas.microsoft.com/office/powerpoint/2010/main" val="8844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266499" y="1008063"/>
            <a:ext cx="6304479" cy="213931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350205" y="1008063"/>
            <a:ext cx="18779116" cy="21393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2A3F11F7-6649-41F1-B994-42C01104A9ED}" type="slidenum">
              <a:rPr lang="sv-SE"/>
              <a:pPr/>
              <a:t>‹#›</a:t>
            </a:fld>
            <a:endParaRPr lang="sv-SE"/>
          </a:p>
        </p:txBody>
      </p:sp>
    </p:spTree>
    <p:extLst>
      <p:ext uri="{BB962C8B-B14F-4D97-AF65-F5344CB8AC3E}">
        <p14:creationId xmlns:p14="http://schemas.microsoft.com/office/powerpoint/2010/main" val="2569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FA1DD675-F244-49EE-8D63-AC239F490BA2}" type="slidenum">
              <a:rPr lang="sv-SE"/>
              <a:pPr/>
              <a:t>‹#›</a:t>
            </a:fld>
            <a:endParaRPr lang="sv-SE"/>
          </a:p>
        </p:txBody>
      </p:sp>
    </p:spTree>
    <p:extLst>
      <p:ext uri="{BB962C8B-B14F-4D97-AF65-F5344CB8AC3E}">
        <p14:creationId xmlns:p14="http://schemas.microsoft.com/office/powerpoint/2010/main" val="21663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230" y="16194089"/>
            <a:ext cx="27544228" cy="5005387"/>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2559230" y="10682288"/>
            <a:ext cx="27544228" cy="5511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609E0BE6-7DD1-47B4-8781-7EB7A10FC738}" type="slidenum">
              <a:rPr lang="sv-SE"/>
              <a:pPr/>
              <a:t>‹#›</a:t>
            </a:fld>
            <a:endParaRPr lang="sv-SE"/>
          </a:p>
        </p:txBody>
      </p:sp>
    </p:spTree>
    <p:extLst>
      <p:ext uri="{BB962C8B-B14F-4D97-AF65-F5344CB8AC3E}">
        <p14:creationId xmlns:p14="http://schemas.microsoft.com/office/powerpoint/2010/main" val="2706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27367" y="4760913"/>
            <a:ext cx="12433199"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8997745" y="4760913"/>
            <a:ext cx="12434627"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E10C8701-0DB5-4CD5-AA24-D059DC52C878}" type="slidenum">
              <a:rPr lang="sv-SE"/>
              <a:pPr/>
              <a:t>‹#›</a:t>
            </a:fld>
            <a:endParaRPr lang="sv-SE"/>
          </a:p>
        </p:txBody>
      </p:sp>
    </p:spTree>
    <p:extLst>
      <p:ext uri="{BB962C8B-B14F-4D97-AF65-F5344CB8AC3E}">
        <p14:creationId xmlns:p14="http://schemas.microsoft.com/office/powerpoint/2010/main" val="254539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9651"/>
            <a:ext cx="29163216" cy="42005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620417" y="5641975"/>
            <a:ext cx="14316540"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0417" y="7991476"/>
            <a:ext cx="14316540"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6461378" y="5641975"/>
            <a:ext cx="14322256"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461378" y="7991476"/>
            <a:ext cx="14322256"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sv-SE"/>
          </a:p>
        </p:txBody>
      </p:sp>
      <p:sp>
        <p:nvSpPr>
          <p:cNvPr id="8" name="Footer Placeholder 7"/>
          <p:cNvSpPr>
            <a:spLocks noGrp="1"/>
          </p:cNvSpPr>
          <p:nvPr>
            <p:ph type="ftr" sz="quarter" idx="11"/>
          </p:nvPr>
        </p:nvSpPr>
        <p:spPr/>
        <p:txBody>
          <a:bodyPr/>
          <a:lstStyle>
            <a:lvl1pPr>
              <a:defRPr/>
            </a:lvl1pPr>
          </a:lstStyle>
          <a:p>
            <a:endParaRPr lang="sv-SE"/>
          </a:p>
        </p:txBody>
      </p:sp>
      <p:sp>
        <p:nvSpPr>
          <p:cNvPr id="9" name="Slide Number Placeholder 8"/>
          <p:cNvSpPr>
            <a:spLocks noGrp="1"/>
          </p:cNvSpPr>
          <p:nvPr>
            <p:ph type="sldNum" sz="quarter" idx="12"/>
          </p:nvPr>
        </p:nvSpPr>
        <p:spPr/>
        <p:txBody>
          <a:bodyPr/>
          <a:lstStyle>
            <a:lvl1pPr>
              <a:defRPr/>
            </a:lvl1pPr>
          </a:lstStyle>
          <a:p>
            <a:fld id="{7EC32C80-8052-4DB5-968C-2910101ED4F2}" type="slidenum">
              <a:rPr lang="sv-SE"/>
              <a:pPr/>
              <a:t>‹#›</a:t>
            </a:fld>
            <a:endParaRPr lang="sv-SE"/>
          </a:p>
        </p:txBody>
      </p:sp>
    </p:spTree>
    <p:extLst>
      <p:ext uri="{BB962C8B-B14F-4D97-AF65-F5344CB8AC3E}">
        <p14:creationId xmlns:p14="http://schemas.microsoft.com/office/powerpoint/2010/main" val="358954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sv-SE"/>
          </a:p>
        </p:txBody>
      </p:sp>
      <p:sp>
        <p:nvSpPr>
          <p:cNvPr id="4" name="Footer Placeholder 3"/>
          <p:cNvSpPr>
            <a:spLocks noGrp="1"/>
          </p:cNvSpPr>
          <p:nvPr>
            <p:ph type="ftr" sz="quarter" idx="11"/>
          </p:nvPr>
        </p:nvSpPr>
        <p:spPr/>
        <p:txBody>
          <a:bodyPr/>
          <a:lstStyle>
            <a:lvl1pPr>
              <a:defRPr/>
            </a:lvl1pPr>
          </a:lstStyle>
          <a:p>
            <a:endParaRPr lang="sv-SE"/>
          </a:p>
        </p:txBody>
      </p:sp>
      <p:sp>
        <p:nvSpPr>
          <p:cNvPr id="5" name="Slide Number Placeholder 4"/>
          <p:cNvSpPr>
            <a:spLocks noGrp="1"/>
          </p:cNvSpPr>
          <p:nvPr>
            <p:ph type="sldNum" sz="quarter" idx="12"/>
          </p:nvPr>
        </p:nvSpPr>
        <p:spPr/>
        <p:txBody>
          <a:bodyPr/>
          <a:lstStyle>
            <a:lvl1pPr>
              <a:defRPr/>
            </a:lvl1pPr>
          </a:lstStyle>
          <a:p>
            <a:fld id="{32122D69-D889-4652-9C09-84C7ADC37823}" type="slidenum">
              <a:rPr lang="sv-SE"/>
              <a:pPr/>
              <a:t>‹#›</a:t>
            </a:fld>
            <a:endParaRPr lang="sv-SE"/>
          </a:p>
        </p:txBody>
      </p:sp>
    </p:spTree>
    <p:extLst>
      <p:ext uri="{BB962C8B-B14F-4D97-AF65-F5344CB8AC3E}">
        <p14:creationId xmlns:p14="http://schemas.microsoft.com/office/powerpoint/2010/main" val="91917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sv-SE"/>
          </a:p>
        </p:txBody>
      </p:sp>
      <p:sp>
        <p:nvSpPr>
          <p:cNvPr id="3" name="Footer Placeholder 2"/>
          <p:cNvSpPr>
            <a:spLocks noGrp="1"/>
          </p:cNvSpPr>
          <p:nvPr>
            <p:ph type="ftr" sz="quarter" idx="11"/>
          </p:nvPr>
        </p:nvSpPr>
        <p:spPr/>
        <p:txBody>
          <a:bodyPr/>
          <a:lstStyle>
            <a:lvl1pPr>
              <a:defRPr/>
            </a:lvl1pPr>
          </a:lstStyle>
          <a:p>
            <a:endParaRPr lang="sv-SE"/>
          </a:p>
        </p:txBody>
      </p:sp>
      <p:sp>
        <p:nvSpPr>
          <p:cNvPr id="4" name="Slide Number Placeholder 3"/>
          <p:cNvSpPr>
            <a:spLocks noGrp="1"/>
          </p:cNvSpPr>
          <p:nvPr>
            <p:ph type="sldNum" sz="quarter" idx="12"/>
          </p:nvPr>
        </p:nvSpPr>
        <p:spPr/>
        <p:txBody>
          <a:bodyPr/>
          <a:lstStyle>
            <a:lvl1pPr>
              <a:defRPr/>
            </a:lvl1pPr>
          </a:lstStyle>
          <a:p>
            <a:fld id="{CCC1ED2E-0578-48B9-AC79-F4A7518323F9}" type="slidenum">
              <a:rPr lang="sv-SE"/>
              <a:pPr/>
              <a:t>‹#›</a:t>
            </a:fld>
            <a:endParaRPr lang="sv-SE"/>
          </a:p>
        </p:txBody>
      </p:sp>
    </p:spTree>
    <p:extLst>
      <p:ext uri="{BB962C8B-B14F-4D97-AF65-F5344CB8AC3E}">
        <p14:creationId xmlns:p14="http://schemas.microsoft.com/office/powerpoint/2010/main" val="131042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3301"/>
            <a:ext cx="10659885" cy="427037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12668973" y="1003300"/>
            <a:ext cx="18114660" cy="21509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620417" y="5273676"/>
            <a:ext cx="10659885" cy="17238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4D03ED05-FDB3-48C8-9478-5386DF189E5C}" type="slidenum">
              <a:rPr lang="sv-SE"/>
              <a:pPr/>
              <a:t>‹#›</a:t>
            </a:fld>
            <a:endParaRPr lang="sv-SE"/>
          </a:p>
        </p:txBody>
      </p:sp>
    </p:spTree>
    <p:extLst>
      <p:ext uri="{BB962C8B-B14F-4D97-AF65-F5344CB8AC3E}">
        <p14:creationId xmlns:p14="http://schemas.microsoft.com/office/powerpoint/2010/main" val="406816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635" y="17641888"/>
            <a:ext cx="19442144" cy="208121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6351635" y="2251075"/>
            <a:ext cx="19442144" cy="15120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51635" y="19723100"/>
            <a:ext cx="19442144" cy="2959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B221E2A3-C3A4-40FF-B48A-C154C3C7A52D}" type="slidenum">
              <a:rPr lang="sv-SE"/>
              <a:pPr/>
              <a:t>‹#›</a:t>
            </a:fld>
            <a:endParaRPr lang="sv-SE"/>
          </a:p>
        </p:txBody>
      </p:sp>
    </p:spTree>
    <p:extLst>
      <p:ext uri="{BB962C8B-B14F-4D97-AF65-F5344CB8AC3E}">
        <p14:creationId xmlns:p14="http://schemas.microsoft.com/office/powerpoint/2010/main" val="39181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50205" y="1008064"/>
            <a:ext cx="25220773"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ctr" anchorCtr="0" compatLnSpc="1">
            <a:prstTxWarp prst="textNoShape">
              <a:avLst/>
            </a:prstTxWarp>
          </a:bodyPr>
          <a:lstStyle/>
          <a:p>
            <a:pPr lvl="0"/>
            <a:r>
              <a:rPr lang="sv-SE" smtClean="0"/>
              <a:t>Klicka här för att ändra format</a:t>
            </a:r>
          </a:p>
        </p:txBody>
      </p:sp>
      <p:sp>
        <p:nvSpPr>
          <p:cNvPr id="1027" name="Rectangle 3"/>
          <p:cNvSpPr>
            <a:spLocks noGrp="1" noChangeArrowheads="1"/>
          </p:cNvSpPr>
          <p:nvPr>
            <p:ph type="body" idx="1"/>
          </p:nvPr>
        </p:nvSpPr>
        <p:spPr bwMode="auto">
          <a:xfrm>
            <a:off x="6427368" y="4760913"/>
            <a:ext cx="25005004" cy="176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028" name="Rectangle 4"/>
          <p:cNvSpPr>
            <a:spLocks noGrp="1" noChangeArrowheads="1"/>
          </p:cNvSpPr>
          <p:nvPr>
            <p:ph type="dt" sz="half" idx="2"/>
          </p:nvPr>
        </p:nvSpPr>
        <p:spPr bwMode="auto">
          <a:xfrm>
            <a:off x="5615730"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defTabSz="3495675">
              <a:spcBef>
                <a:spcPct val="0"/>
              </a:spcBef>
              <a:defRPr sz="5300">
                <a:solidFill>
                  <a:schemeClr val="tx1"/>
                </a:solidFill>
                <a:latin typeface="Times New Roman" pitchFamily="1" charset="0"/>
              </a:defRPr>
            </a:lvl1pPr>
          </a:lstStyle>
          <a:p>
            <a:endParaRPr lang="sv-SE"/>
          </a:p>
        </p:txBody>
      </p:sp>
      <p:sp>
        <p:nvSpPr>
          <p:cNvPr id="1029" name="Rectangle 5"/>
          <p:cNvSpPr>
            <a:spLocks noGrp="1" noChangeArrowheads="1"/>
          </p:cNvSpPr>
          <p:nvPr>
            <p:ph type="ftr" sz="quarter" idx="3"/>
          </p:nvPr>
        </p:nvSpPr>
        <p:spPr bwMode="auto">
          <a:xfrm>
            <a:off x="13393446" y="22961601"/>
            <a:ext cx="1026121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ctr" defTabSz="3495675">
              <a:spcBef>
                <a:spcPct val="0"/>
              </a:spcBef>
              <a:defRPr sz="5300">
                <a:solidFill>
                  <a:schemeClr val="tx1"/>
                </a:solidFill>
                <a:latin typeface="Times New Roman" pitchFamily="1" charset="0"/>
              </a:defRPr>
            </a:lvl1pPr>
          </a:lstStyle>
          <a:p>
            <a:endParaRPr lang="sv-SE"/>
          </a:p>
        </p:txBody>
      </p:sp>
      <p:sp>
        <p:nvSpPr>
          <p:cNvPr id="1030" name="Rectangle 6"/>
          <p:cNvSpPr>
            <a:spLocks noGrp="1" noChangeArrowheads="1"/>
          </p:cNvSpPr>
          <p:nvPr>
            <p:ph type="sldNum" sz="quarter" idx="4"/>
          </p:nvPr>
        </p:nvSpPr>
        <p:spPr bwMode="auto">
          <a:xfrm>
            <a:off x="24680634"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r" defTabSz="3495675">
              <a:spcBef>
                <a:spcPct val="0"/>
              </a:spcBef>
              <a:defRPr sz="5300">
                <a:solidFill>
                  <a:schemeClr val="tx1"/>
                </a:solidFill>
                <a:latin typeface="Times New Roman" pitchFamily="1" charset="0"/>
              </a:defRPr>
            </a:lvl1pPr>
          </a:lstStyle>
          <a:p>
            <a:fld id="{42374AF5-0D75-4AE2-9F58-5D540C5F75B1}" type="slidenum">
              <a:rPr lang="sv-SE"/>
              <a:pPr/>
              <a:t>‹#›</a:t>
            </a:fld>
            <a:endParaRPr lang="sv-SE"/>
          </a:p>
        </p:txBody>
      </p:sp>
      <p:pic>
        <p:nvPicPr>
          <p:cNvPr id="1033" name="Picture 9" descr="rödmarg-15x7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4924124" cy="252428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95675" rtl="0" fontAlgn="base">
        <a:spcBef>
          <a:spcPct val="0"/>
        </a:spcBef>
        <a:spcAft>
          <a:spcPct val="0"/>
        </a:spcAft>
        <a:defRPr sz="12000" b="1">
          <a:solidFill>
            <a:schemeClr val="tx2"/>
          </a:solidFill>
          <a:latin typeface="+mj-lt"/>
          <a:ea typeface="+mj-ea"/>
          <a:cs typeface="+mj-cs"/>
        </a:defRPr>
      </a:lvl1pPr>
      <a:lvl2pPr algn="l" defTabSz="3495675" rtl="0" fontAlgn="base">
        <a:spcBef>
          <a:spcPct val="0"/>
        </a:spcBef>
        <a:spcAft>
          <a:spcPct val="0"/>
        </a:spcAft>
        <a:defRPr sz="12000" b="1">
          <a:solidFill>
            <a:schemeClr val="tx2"/>
          </a:solidFill>
          <a:latin typeface="Arial" charset="0"/>
        </a:defRPr>
      </a:lvl2pPr>
      <a:lvl3pPr algn="l" defTabSz="3495675" rtl="0" fontAlgn="base">
        <a:spcBef>
          <a:spcPct val="0"/>
        </a:spcBef>
        <a:spcAft>
          <a:spcPct val="0"/>
        </a:spcAft>
        <a:defRPr sz="12000" b="1">
          <a:solidFill>
            <a:schemeClr val="tx2"/>
          </a:solidFill>
          <a:latin typeface="Arial" charset="0"/>
        </a:defRPr>
      </a:lvl3pPr>
      <a:lvl4pPr algn="l" defTabSz="3495675" rtl="0" fontAlgn="base">
        <a:spcBef>
          <a:spcPct val="0"/>
        </a:spcBef>
        <a:spcAft>
          <a:spcPct val="0"/>
        </a:spcAft>
        <a:defRPr sz="12000" b="1">
          <a:solidFill>
            <a:schemeClr val="tx2"/>
          </a:solidFill>
          <a:latin typeface="Arial" charset="0"/>
        </a:defRPr>
      </a:lvl4pPr>
      <a:lvl5pPr algn="l" defTabSz="3495675" rtl="0" fontAlgn="base">
        <a:spcBef>
          <a:spcPct val="0"/>
        </a:spcBef>
        <a:spcAft>
          <a:spcPct val="0"/>
        </a:spcAft>
        <a:defRPr sz="12000" b="1">
          <a:solidFill>
            <a:schemeClr val="tx2"/>
          </a:solidFill>
          <a:latin typeface="Arial" charset="0"/>
        </a:defRPr>
      </a:lvl5pPr>
      <a:lvl6pPr marL="457200" algn="l" defTabSz="3495675" rtl="0" fontAlgn="base">
        <a:spcBef>
          <a:spcPct val="0"/>
        </a:spcBef>
        <a:spcAft>
          <a:spcPct val="0"/>
        </a:spcAft>
        <a:defRPr sz="12000" b="1">
          <a:solidFill>
            <a:schemeClr val="tx2"/>
          </a:solidFill>
          <a:latin typeface="Arial" charset="0"/>
        </a:defRPr>
      </a:lvl6pPr>
      <a:lvl7pPr marL="914400" algn="l" defTabSz="3495675" rtl="0" fontAlgn="base">
        <a:spcBef>
          <a:spcPct val="0"/>
        </a:spcBef>
        <a:spcAft>
          <a:spcPct val="0"/>
        </a:spcAft>
        <a:defRPr sz="12000" b="1">
          <a:solidFill>
            <a:schemeClr val="tx2"/>
          </a:solidFill>
          <a:latin typeface="Arial" charset="0"/>
        </a:defRPr>
      </a:lvl7pPr>
      <a:lvl8pPr marL="1371600" algn="l" defTabSz="3495675" rtl="0" fontAlgn="base">
        <a:spcBef>
          <a:spcPct val="0"/>
        </a:spcBef>
        <a:spcAft>
          <a:spcPct val="0"/>
        </a:spcAft>
        <a:defRPr sz="12000" b="1">
          <a:solidFill>
            <a:schemeClr val="tx2"/>
          </a:solidFill>
          <a:latin typeface="Arial" charset="0"/>
        </a:defRPr>
      </a:lvl8pPr>
      <a:lvl9pPr marL="1828800" algn="l" defTabSz="3495675" rtl="0" fontAlgn="base">
        <a:spcBef>
          <a:spcPct val="0"/>
        </a:spcBef>
        <a:spcAft>
          <a:spcPct val="0"/>
        </a:spcAft>
        <a:defRPr sz="12000" b="1">
          <a:solidFill>
            <a:schemeClr val="tx2"/>
          </a:solidFill>
          <a:latin typeface="Arial" charset="0"/>
        </a:defRPr>
      </a:lvl9pPr>
    </p:titleStyle>
    <p:bodyStyle>
      <a:lvl1pPr marL="1311275" indent="-1311275" algn="l" defTabSz="3495675" rtl="0" fontAlgn="base">
        <a:spcBef>
          <a:spcPct val="20000"/>
        </a:spcBef>
        <a:spcAft>
          <a:spcPct val="0"/>
        </a:spcAft>
        <a:buChar char="•"/>
        <a:defRPr sz="10200">
          <a:solidFill>
            <a:schemeClr val="tx1"/>
          </a:solidFill>
          <a:latin typeface="+mn-lt"/>
          <a:ea typeface="+mn-ea"/>
          <a:cs typeface="+mn-cs"/>
        </a:defRPr>
      </a:lvl1pPr>
      <a:lvl2pPr marL="2838450" indent="-1089025" algn="l" defTabSz="3495675" rtl="0" fontAlgn="base">
        <a:spcBef>
          <a:spcPct val="20000"/>
        </a:spcBef>
        <a:spcAft>
          <a:spcPct val="0"/>
        </a:spcAft>
        <a:buChar char="–"/>
        <a:defRPr sz="9000">
          <a:solidFill>
            <a:schemeClr val="tx1"/>
          </a:solidFill>
          <a:latin typeface="+mn-lt"/>
        </a:defRPr>
      </a:lvl2pPr>
      <a:lvl3pPr marL="4368800" indent="-873125" algn="l" defTabSz="3495675" rtl="0" fontAlgn="base">
        <a:spcBef>
          <a:spcPct val="20000"/>
        </a:spcBef>
        <a:spcAft>
          <a:spcPct val="0"/>
        </a:spcAft>
        <a:buChar char="•"/>
        <a:defRPr sz="7500">
          <a:solidFill>
            <a:schemeClr val="tx1"/>
          </a:solidFill>
          <a:latin typeface="+mn-lt"/>
        </a:defRPr>
      </a:lvl3pPr>
      <a:lvl4pPr marL="6119813" indent="-876300" algn="l" defTabSz="3495675" rtl="0" fontAlgn="base">
        <a:spcBef>
          <a:spcPct val="20000"/>
        </a:spcBef>
        <a:spcAft>
          <a:spcPct val="0"/>
        </a:spcAft>
        <a:buChar char="–"/>
        <a:defRPr sz="6400">
          <a:solidFill>
            <a:schemeClr val="tx1"/>
          </a:solidFill>
          <a:latin typeface="+mn-lt"/>
        </a:defRPr>
      </a:lvl4pPr>
      <a:lvl5pPr marL="7867650" indent="-874713" algn="l" defTabSz="3495675" rtl="0" fontAlgn="base">
        <a:spcBef>
          <a:spcPct val="20000"/>
        </a:spcBef>
        <a:spcAft>
          <a:spcPct val="0"/>
        </a:spcAft>
        <a:buChar char="»"/>
        <a:defRPr sz="6400">
          <a:solidFill>
            <a:schemeClr val="tx1"/>
          </a:solidFill>
          <a:latin typeface="+mn-lt"/>
        </a:defRPr>
      </a:lvl5pPr>
      <a:lvl6pPr marL="8324850" indent="-874713" algn="l" defTabSz="3495675" rtl="0" fontAlgn="base">
        <a:spcBef>
          <a:spcPct val="20000"/>
        </a:spcBef>
        <a:spcAft>
          <a:spcPct val="0"/>
        </a:spcAft>
        <a:buChar char="»"/>
        <a:defRPr sz="6400">
          <a:solidFill>
            <a:schemeClr val="tx1"/>
          </a:solidFill>
          <a:latin typeface="+mn-lt"/>
        </a:defRPr>
      </a:lvl6pPr>
      <a:lvl7pPr marL="8782050" indent="-874713" algn="l" defTabSz="3495675" rtl="0" fontAlgn="base">
        <a:spcBef>
          <a:spcPct val="20000"/>
        </a:spcBef>
        <a:spcAft>
          <a:spcPct val="0"/>
        </a:spcAft>
        <a:buChar char="»"/>
        <a:defRPr sz="6400">
          <a:solidFill>
            <a:schemeClr val="tx1"/>
          </a:solidFill>
          <a:latin typeface="+mn-lt"/>
        </a:defRPr>
      </a:lvl7pPr>
      <a:lvl8pPr marL="9239250" indent="-874713" algn="l" defTabSz="3495675" rtl="0" fontAlgn="base">
        <a:spcBef>
          <a:spcPct val="20000"/>
        </a:spcBef>
        <a:spcAft>
          <a:spcPct val="0"/>
        </a:spcAft>
        <a:buChar char="»"/>
        <a:defRPr sz="6400">
          <a:solidFill>
            <a:schemeClr val="tx1"/>
          </a:solidFill>
          <a:latin typeface="+mn-lt"/>
        </a:defRPr>
      </a:lvl8pPr>
      <a:lvl9pPr marL="9696450" indent="-874713" algn="l" defTabSz="3495675"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2.png"/><Relationship Id="rId18" Type="http://schemas.openxmlformats.org/officeDocument/2006/relationships/chart" Target="../charts/chart2.xml"/><Relationship Id="rId3" Type="http://schemas.openxmlformats.org/officeDocument/2006/relationships/image" Target="../media/image3.jpeg"/><Relationship Id="rId21" Type="http://schemas.openxmlformats.org/officeDocument/2006/relationships/image" Target="../media/image17.png"/><Relationship Id="rId7" Type="http://schemas.openxmlformats.org/officeDocument/2006/relationships/image" Target="../media/image7.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2.jpeg"/><Relationship Id="rId16" Type="http://schemas.openxmlformats.org/officeDocument/2006/relationships/image" Target="../media/image15.png"/><Relationship Id="rId20"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chart" Target="../charts/chart1.xml"/><Relationship Id="rId5" Type="http://schemas.openxmlformats.org/officeDocument/2006/relationships/image" Target="../media/image5.jpeg"/><Relationship Id="rId15" Type="http://schemas.openxmlformats.org/officeDocument/2006/relationships/image" Target="../media/image14.png"/><Relationship Id="rId23" Type="http://schemas.openxmlformats.org/officeDocument/2006/relationships/comments" Target="../comments/comment1.xml"/><Relationship Id="rId10" Type="http://schemas.openxmlformats.org/officeDocument/2006/relationships/image" Target="../media/image10.png"/><Relationship Id="rId19" Type="http://schemas.openxmlformats.org/officeDocument/2006/relationships/chart" Target="../charts/chart3.xml"/><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3.png"/><Relationship Id="rId22" Type="http://schemas.openxmlformats.org/officeDocument/2006/relationships/chart" Target="../charts/chart5.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bwMode="auto">
          <a:xfrm>
            <a:off x="13992225" y="2612036"/>
            <a:ext cx="18041720" cy="9969043"/>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19458" name="Rectangle 2"/>
          <p:cNvSpPr>
            <a:spLocks noGrp="1" noChangeArrowheads="1"/>
          </p:cNvSpPr>
          <p:nvPr>
            <p:ph type="title"/>
          </p:nvPr>
        </p:nvSpPr>
        <p:spPr>
          <a:xfrm>
            <a:off x="6350205" y="-277019"/>
            <a:ext cx="25220773" cy="2801937"/>
          </a:xfrm>
          <a:ln w="76200">
            <a:noFill/>
            <a:prstDash val="sysDot"/>
          </a:ln>
        </p:spPr>
        <p:txBody>
          <a:bodyPr/>
          <a:lstStyle/>
          <a:p>
            <a:pPr algn="ctr"/>
            <a:r>
              <a:rPr lang="en-US" sz="8800" dirty="0" smtClean="0">
                <a:solidFill>
                  <a:schemeClr val="tx1"/>
                </a:solidFill>
              </a:rPr>
              <a:t>Detecting Cancer using Texture Classification</a:t>
            </a:r>
            <a:endParaRPr lang="en-US" sz="11000" dirty="0">
              <a:solidFill>
                <a:schemeClr val="tx1"/>
              </a:solidFill>
            </a:endParaRPr>
          </a:p>
        </p:txBody>
      </p:sp>
      <p:sp>
        <p:nvSpPr>
          <p:cNvPr id="7" name="Rounded Rectangle 6"/>
          <p:cNvSpPr/>
          <p:nvPr/>
        </p:nvSpPr>
        <p:spPr bwMode="auto">
          <a:xfrm>
            <a:off x="5400826" y="2561490"/>
            <a:ext cx="8093322" cy="9969043"/>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endParaRPr lang="sv-SE" sz="2400" dirty="0" smtClean="0"/>
          </a:p>
          <a:p>
            <a:pPr marL="571500" indent="-571500">
              <a:spcBef>
                <a:spcPts val="900"/>
              </a:spcBef>
              <a:spcAft>
                <a:spcPts val="200"/>
              </a:spcAft>
              <a:buFont typeface="Arial" panose="020B0604020202020204" pitchFamily="34" charset="0"/>
              <a:buChar char="•"/>
            </a:pPr>
            <a:r>
              <a:rPr lang="sv-SE" sz="3600" dirty="0" smtClean="0"/>
              <a:t>Compare </a:t>
            </a:r>
            <a:r>
              <a:rPr lang="sv-SE" sz="3600" dirty="0"/>
              <a:t>ability of methods to classify cell images as healthy or cancerous</a:t>
            </a:r>
          </a:p>
          <a:p>
            <a:pPr marL="571500" indent="-571500">
              <a:spcBef>
                <a:spcPts val="900"/>
              </a:spcBef>
              <a:spcAft>
                <a:spcPts val="200"/>
              </a:spcAft>
              <a:buFont typeface="Arial" panose="020B0604020202020204" pitchFamily="34" charset="0"/>
              <a:buChar char="•"/>
            </a:pPr>
            <a:r>
              <a:rPr lang="en-GB" sz="3600" dirty="0"/>
              <a:t>Evaluate power of texture descriptors, in particular LBPs, to improve </a:t>
            </a:r>
            <a:r>
              <a:rPr lang="en-GB" sz="3600" dirty="0" smtClean="0"/>
              <a:t>on the </a:t>
            </a:r>
            <a:r>
              <a:rPr lang="en-GB" sz="3600" dirty="0"/>
              <a:t>performance of purely CNN-based approaches</a:t>
            </a:r>
          </a:p>
          <a:p>
            <a:pPr marL="571500" indent="-571500">
              <a:spcBef>
                <a:spcPts val="900"/>
              </a:spcBef>
              <a:spcAft>
                <a:spcPts val="200"/>
              </a:spcAft>
              <a:buFont typeface="Arial" panose="020B0604020202020204" pitchFamily="34" charset="0"/>
              <a:buChar char="•"/>
            </a:pPr>
            <a:r>
              <a:rPr lang="sv-SE" sz="3600" dirty="0"/>
              <a:t>Implement and compare three recently published models</a:t>
            </a:r>
          </a:p>
          <a:p>
            <a:pPr marL="1028700" lvl="1" indent="-571500">
              <a:spcBef>
                <a:spcPts val="900"/>
              </a:spcBef>
              <a:spcAft>
                <a:spcPts val="200"/>
              </a:spcAft>
              <a:buFont typeface="Wingdings" panose="05000000000000000000" pitchFamily="2" charset="2"/>
              <a:buChar char="Ø"/>
            </a:pPr>
            <a:r>
              <a:rPr lang="sv-SE" sz="3600" dirty="0"/>
              <a:t> 	</a:t>
            </a:r>
            <a:r>
              <a:rPr lang="sv-SE" sz="3600" dirty="0" smtClean="0"/>
              <a:t>Juefei-Xu </a:t>
            </a:r>
            <a:r>
              <a:rPr lang="sv-SE" sz="3600" dirty="0"/>
              <a:t>et al. </a:t>
            </a:r>
            <a:r>
              <a:rPr lang="sv-SE" sz="3600" dirty="0" smtClean="0"/>
              <a:t>[3] </a:t>
            </a:r>
            <a:endParaRPr lang="sv-SE" sz="3600" dirty="0"/>
          </a:p>
          <a:p>
            <a:pPr marL="1028700" lvl="1" indent="-571500">
              <a:spcBef>
                <a:spcPts val="900"/>
              </a:spcBef>
              <a:spcAft>
                <a:spcPts val="200"/>
              </a:spcAft>
              <a:buFont typeface="Wingdings" panose="05000000000000000000" pitchFamily="2" charset="2"/>
              <a:buChar char="Ø"/>
            </a:pPr>
            <a:r>
              <a:rPr lang="sv-SE" sz="3600" dirty="0"/>
              <a:t>	</a:t>
            </a:r>
            <a:r>
              <a:rPr lang="sv-SE" sz="3600" dirty="0" smtClean="0"/>
              <a:t>Li </a:t>
            </a:r>
            <a:r>
              <a:rPr lang="sv-SE" sz="3600" dirty="0"/>
              <a:t>et al. </a:t>
            </a:r>
            <a:r>
              <a:rPr lang="sv-SE" sz="3600" dirty="0" smtClean="0"/>
              <a:t>[4]</a:t>
            </a:r>
            <a:endParaRPr lang="sv-SE" sz="3600" dirty="0"/>
          </a:p>
          <a:p>
            <a:pPr marL="1028700" lvl="1" indent="-571500">
              <a:spcBef>
                <a:spcPts val="900"/>
              </a:spcBef>
              <a:spcAft>
                <a:spcPts val="200"/>
              </a:spcAft>
              <a:buFont typeface="Wingdings" panose="05000000000000000000" pitchFamily="2" charset="2"/>
              <a:buChar char="Ø"/>
            </a:pPr>
            <a:r>
              <a:rPr lang="sv-SE" sz="3600" dirty="0" smtClean="0"/>
              <a:t>	Marcos et al. [5]</a:t>
            </a:r>
          </a:p>
          <a:p>
            <a:pPr marL="571500" indent="-571500">
              <a:spcBef>
                <a:spcPts val="900"/>
              </a:spcBef>
              <a:spcAft>
                <a:spcPts val="200"/>
              </a:spcAft>
              <a:buFont typeface="Arial" panose="020B0604020202020204" pitchFamily="34" charset="0"/>
              <a:buChar char="•"/>
            </a:pPr>
            <a:r>
              <a:rPr lang="sv-SE" sz="3600" dirty="0" smtClean="0"/>
              <a:t>Compare </a:t>
            </a:r>
            <a:r>
              <a:rPr lang="sv-SE" sz="3600" dirty="0"/>
              <a:t>with previous work using VGG and ResNet </a:t>
            </a:r>
            <a:r>
              <a:rPr lang="sv-SE" sz="3600" dirty="0" smtClean="0"/>
              <a:t>[1]</a:t>
            </a:r>
            <a:endParaRPr lang="en-GB" sz="3600" dirty="0"/>
          </a:p>
          <a:p>
            <a:pPr marL="0" marR="0" indent="0" defTabSz="914400" rtl="0" eaLnBrk="1" fontAlgn="base" latinLnBrk="0" hangingPunct="1">
              <a:lnSpc>
                <a:spcPct val="100000"/>
              </a:lnSpc>
              <a:spcBef>
                <a:spcPct val="20000"/>
              </a:spcBef>
              <a:spcAft>
                <a:spcPct val="0"/>
              </a:spcAft>
              <a:buClrTx/>
              <a:buSzTx/>
              <a:buFontTx/>
              <a:buNone/>
              <a:tabLst/>
            </a:pPr>
            <a:endParaRPr lang="sv-SE" sz="2000" i="1" dirty="0">
              <a:solidFill>
                <a:srgbClr val="000000"/>
              </a:solidFill>
              <a:latin typeface="Arial" charset="0"/>
            </a:endParaRPr>
          </a:p>
        </p:txBody>
      </p:sp>
      <p:sp>
        <p:nvSpPr>
          <p:cNvPr id="2" name="Rounded Rectangle 1"/>
          <p:cNvSpPr/>
          <p:nvPr/>
        </p:nvSpPr>
        <p:spPr bwMode="auto">
          <a:xfrm>
            <a:off x="8438517" y="15425253"/>
            <a:ext cx="5055630" cy="37444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1" name="TextBox 10"/>
          <p:cNvSpPr txBox="1"/>
          <p:nvPr/>
        </p:nvSpPr>
        <p:spPr>
          <a:xfrm>
            <a:off x="7176159" y="2167333"/>
            <a:ext cx="4542657"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Project Goals</a:t>
            </a:r>
            <a:endParaRPr lang="en-GB" b="1" dirty="0">
              <a:solidFill>
                <a:schemeClr val="accent3"/>
              </a:solidFill>
            </a:endParaRPr>
          </a:p>
        </p:txBody>
      </p:sp>
      <p:grpSp>
        <p:nvGrpSpPr>
          <p:cNvPr id="70" name="Group 69"/>
          <p:cNvGrpSpPr/>
          <p:nvPr/>
        </p:nvGrpSpPr>
        <p:grpSpPr>
          <a:xfrm>
            <a:off x="13992226" y="13011514"/>
            <a:ext cx="9525000" cy="9434430"/>
            <a:chOff x="13992226" y="13011514"/>
            <a:chExt cx="9525000" cy="9434430"/>
          </a:xfrm>
        </p:grpSpPr>
        <p:sp>
          <p:nvSpPr>
            <p:cNvPr id="16" name="Rounded Rectangle 15"/>
            <p:cNvSpPr/>
            <p:nvPr/>
          </p:nvSpPr>
          <p:spPr bwMode="auto">
            <a:xfrm>
              <a:off x="13992226" y="13428140"/>
              <a:ext cx="9525000" cy="901780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17" name="TextBox 16"/>
            <p:cNvSpPr txBox="1"/>
            <p:nvPr/>
          </p:nvSpPr>
          <p:spPr>
            <a:xfrm>
              <a:off x="17618953" y="13011514"/>
              <a:ext cx="2128397"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Data</a:t>
              </a:r>
              <a:endParaRPr lang="en-GB" b="1" dirty="0">
                <a:solidFill>
                  <a:schemeClr val="accent3"/>
                </a:solidFill>
              </a:endParaRPr>
            </a:p>
          </p:txBody>
        </p:sp>
      </p:grpSp>
      <p:sp>
        <p:nvSpPr>
          <p:cNvPr id="3" name="TextBox 2"/>
          <p:cNvSpPr txBox="1"/>
          <p:nvPr/>
        </p:nvSpPr>
        <p:spPr>
          <a:xfrm>
            <a:off x="14297026" y="13976962"/>
            <a:ext cx="9393832" cy="4339650"/>
          </a:xfrm>
          <a:prstGeom prst="rect">
            <a:avLst/>
          </a:prstGeom>
          <a:noFill/>
        </p:spPr>
        <p:txBody>
          <a:bodyPr wrap="square" rtlCol="0">
            <a:spAutoFit/>
          </a:bodyPr>
          <a:lstStyle/>
          <a:p>
            <a:pPr marL="457200" indent="-457200">
              <a:buFont typeface="Arial" panose="020B0604020202020204" pitchFamily="34" charset="0"/>
              <a:buChar char="•"/>
            </a:pPr>
            <a:r>
              <a:rPr lang="en-GB" sz="3600" dirty="0" smtClean="0"/>
              <a:t>6 patients, 3 with </a:t>
            </a:r>
            <a:r>
              <a:rPr lang="en-GB" sz="3600" dirty="0"/>
              <a:t>cancer and </a:t>
            </a:r>
            <a:r>
              <a:rPr lang="en-GB" sz="3600" dirty="0" smtClean="0"/>
              <a:t>3 healthy</a:t>
            </a:r>
          </a:p>
          <a:p>
            <a:pPr marL="457200" indent="-457200">
              <a:buFont typeface="Arial" panose="020B0604020202020204" pitchFamily="34" charset="0"/>
              <a:buChar char="•"/>
            </a:pPr>
            <a:r>
              <a:rPr lang="en-GB" sz="3600" dirty="0"/>
              <a:t>10274 cell images, size </a:t>
            </a:r>
            <a:r>
              <a:rPr lang="en-GB" sz="3600" dirty="0" smtClean="0"/>
              <a:t>80x80</a:t>
            </a:r>
          </a:p>
          <a:p>
            <a:pPr marL="457200" indent="-457200">
              <a:buFont typeface="Arial" panose="020B0604020202020204" pitchFamily="34" charset="0"/>
              <a:buChar char="•"/>
            </a:pPr>
            <a:r>
              <a:rPr lang="en-GB" sz="3600" dirty="0" smtClean="0"/>
              <a:t>Individual cells have been identified in samples from the patients’ mouths [1]</a:t>
            </a:r>
          </a:p>
          <a:p>
            <a:pPr marL="457200" indent="-457200">
              <a:buFont typeface="Arial" panose="020B0604020202020204" pitchFamily="34" charset="0"/>
              <a:buChar char="•"/>
            </a:pPr>
            <a:r>
              <a:rPr lang="en-GB" sz="3600" dirty="0" smtClean="0"/>
              <a:t>Only patient diagnosis known, not individual cell classification</a:t>
            </a:r>
            <a:endParaRPr lang="en-GB" sz="3600" dirty="0"/>
          </a:p>
          <a:p>
            <a:endParaRPr lang="en-GB" sz="3200" dirty="0"/>
          </a:p>
        </p:txBody>
      </p:sp>
      <p:grpSp>
        <p:nvGrpSpPr>
          <p:cNvPr id="64" name="Group 63"/>
          <p:cNvGrpSpPr/>
          <p:nvPr/>
        </p:nvGrpSpPr>
        <p:grpSpPr>
          <a:xfrm>
            <a:off x="15022498" y="17929191"/>
            <a:ext cx="7504127" cy="4472707"/>
            <a:chOff x="15394642" y="16985058"/>
            <a:chExt cx="7504127" cy="4472707"/>
          </a:xfrm>
        </p:grpSpPr>
        <p:pic>
          <p:nvPicPr>
            <p:cNvPr id="22" name="Picture 3" descr="C:\Users\Bulb\Documents\Teknisk Fysik\15hp project\code\data\glass_3_im_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511730" y="18919156"/>
              <a:ext cx="1576724"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Bulb\Documents\Teknisk Fysik\15hp project\code\data\glass_3_im_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237778" y="18919156"/>
              <a:ext cx="1577597"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Bulb\Documents\Teknisk Fysik\15hp project\code\data\glass_3_im_10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509771" y="16985058"/>
              <a:ext cx="1580642" cy="17640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flipH="1">
              <a:off x="15394642" y="20872990"/>
              <a:ext cx="3659277" cy="584775"/>
            </a:xfrm>
            <a:prstGeom prst="rect">
              <a:avLst/>
            </a:prstGeom>
            <a:noFill/>
          </p:spPr>
          <p:txBody>
            <a:bodyPr wrap="square" rtlCol="0">
              <a:spAutoFit/>
            </a:bodyPr>
            <a:lstStyle/>
            <a:p>
              <a:pPr algn="ctr"/>
              <a:r>
                <a:rPr lang="sv-SE" sz="3200" b="1" dirty="0" smtClean="0"/>
                <a:t>Healthy Cells</a:t>
              </a:r>
              <a:endParaRPr lang="en-GB" sz="7000" b="1" dirty="0"/>
            </a:p>
          </p:txBody>
        </p:sp>
        <p:pic>
          <p:nvPicPr>
            <p:cNvPr id="26" name="Picture 9" descr="C:\Users\Bulb\Documents\Teknisk Fysik\15hp project\code\data\glass_12_im_5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9455141" y="16985058"/>
              <a:ext cx="1587810" cy="17900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C:\Users\Bulb\Documents\Teknisk Fysik\15hp project\code\data\glass_12_im_1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1202651" y="18919156"/>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Bulb\Documents\Teknisk Fysik\15hp project\code\data\glass_12_im_2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9455141" y="18919156"/>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Bulb\Documents\Teknisk Fysik\15hp project\code\data\glass_4_im_1.jpg"/>
            <p:cNvPicPr>
              <a:picLocks noChangeAspect="1" noChangeArrowheads="1"/>
            </p:cNvPicPr>
            <p:nvPr/>
          </p:nvPicPr>
          <p:blipFill rotWithShape="1">
            <a:blip r:embed="rId8">
              <a:extLst>
                <a:ext uri="{28A0092B-C50C-407E-A947-70E740481C1C}">
                  <a14:useLocalDpi xmlns:a14="http://schemas.microsoft.com/office/drawing/2010/main" val="0"/>
                </a:ext>
              </a:extLst>
            </a:blip>
            <a:srcRect l="3208"/>
            <a:stretch/>
          </p:blipFill>
          <p:spPr bwMode="auto">
            <a:xfrm flipH="1">
              <a:off x="17258144" y="16985058"/>
              <a:ext cx="1536864" cy="176739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flipH="1">
              <a:off x="19224808" y="20867614"/>
              <a:ext cx="3673961" cy="584775"/>
            </a:xfrm>
            <a:prstGeom prst="rect">
              <a:avLst/>
            </a:prstGeom>
            <a:noFill/>
          </p:spPr>
          <p:txBody>
            <a:bodyPr wrap="square" rtlCol="0">
              <a:spAutoFit/>
            </a:bodyPr>
            <a:lstStyle/>
            <a:p>
              <a:pPr algn="ctr"/>
              <a:r>
                <a:rPr lang="sv-SE" sz="3200" b="1" dirty="0" smtClean="0"/>
                <a:t>Cancer Cells</a:t>
              </a:r>
              <a:endParaRPr lang="en-GB" sz="3200" b="1" dirty="0"/>
            </a:p>
          </p:txBody>
        </p:sp>
        <p:pic>
          <p:nvPicPr>
            <p:cNvPr id="31" name="Picture 15" descr="C:\Users\Bulb\Documents\Teknisk Fysik\15hp project\code\data\glass_37_im_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21202651" y="16985058"/>
              <a:ext cx="1587810" cy="1764000"/>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ounded Rectangle 33"/>
          <p:cNvSpPr/>
          <p:nvPr/>
        </p:nvSpPr>
        <p:spPr bwMode="auto">
          <a:xfrm>
            <a:off x="23978889" y="13428141"/>
            <a:ext cx="7992888" cy="903217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5" name="TextBox 34"/>
          <p:cNvSpPr txBox="1"/>
          <p:nvPr/>
        </p:nvSpPr>
        <p:spPr>
          <a:xfrm>
            <a:off x="26095676" y="13011513"/>
            <a:ext cx="3759315"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Results</a:t>
            </a:r>
            <a:endParaRPr lang="en-GB" b="1" dirty="0">
              <a:solidFill>
                <a:schemeClr val="accent3"/>
              </a:solidFill>
            </a:endParaRPr>
          </a:p>
        </p:txBody>
      </p:sp>
      <p:sp>
        <p:nvSpPr>
          <p:cNvPr id="5" name="TextBox 4"/>
          <p:cNvSpPr txBox="1"/>
          <p:nvPr/>
        </p:nvSpPr>
        <p:spPr>
          <a:xfrm>
            <a:off x="0" y="7200182"/>
            <a:ext cx="4794449" cy="12255663"/>
          </a:xfrm>
          <a:prstGeom prst="rect">
            <a:avLst/>
          </a:prstGeom>
          <a:noFill/>
        </p:spPr>
        <p:txBody>
          <a:bodyPr wrap="square" rtlCol="0">
            <a:spAutoFit/>
          </a:bodyPr>
          <a:lstStyle/>
          <a:p>
            <a:pPr algn="ctr"/>
            <a:r>
              <a:rPr lang="en-GB" sz="4000" b="1" dirty="0" smtClean="0">
                <a:solidFill>
                  <a:schemeClr val="bg1"/>
                </a:solidFill>
              </a:rPr>
              <a:t>Jo Gay</a:t>
            </a:r>
          </a:p>
          <a:p>
            <a:pPr algn="ctr"/>
            <a:r>
              <a:rPr lang="en-GB" sz="4000" b="1" dirty="0" smtClean="0">
                <a:solidFill>
                  <a:schemeClr val="bg1"/>
                </a:solidFill>
              </a:rPr>
              <a:t>Hugo </a:t>
            </a:r>
            <a:r>
              <a:rPr lang="en-GB" sz="4000" b="1" dirty="0" err="1" smtClean="0">
                <a:solidFill>
                  <a:schemeClr val="bg1"/>
                </a:solidFill>
              </a:rPr>
              <a:t>Harlin</a:t>
            </a:r>
            <a:endParaRPr lang="en-GB" sz="4000" b="1" dirty="0" smtClean="0">
              <a:solidFill>
                <a:schemeClr val="bg1"/>
              </a:solidFill>
            </a:endParaRPr>
          </a:p>
          <a:p>
            <a:pPr algn="ctr"/>
            <a:endParaRPr lang="en-GB" sz="1600" b="1" dirty="0" smtClean="0">
              <a:solidFill>
                <a:schemeClr val="bg1"/>
              </a:solidFill>
            </a:endParaRPr>
          </a:p>
          <a:p>
            <a:pPr algn="ctr"/>
            <a:r>
              <a:rPr lang="en-GB" sz="4000" dirty="0" smtClean="0">
                <a:solidFill>
                  <a:schemeClr val="bg1"/>
                </a:solidFill>
              </a:rPr>
              <a:t>Project in Computational Science, January 2019</a:t>
            </a:r>
          </a:p>
          <a:p>
            <a:pPr algn="ctr"/>
            <a:endParaRPr lang="en-GB" sz="4000" dirty="0" smtClean="0">
              <a:solidFill>
                <a:schemeClr val="bg1"/>
              </a:solidFill>
            </a:endParaRPr>
          </a:p>
          <a:p>
            <a:pPr algn="ctr"/>
            <a:endParaRPr lang="en-GB" sz="4000" dirty="0" smtClean="0">
              <a:solidFill>
                <a:schemeClr val="bg1"/>
              </a:solidFill>
            </a:endParaRPr>
          </a:p>
          <a:p>
            <a:pPr algn="ctr"/>
            <a:r>
              <a:rPr lang="en-GB" sz="4000" dirty="0" smtClean="0">
                <a:solidFill>
                  <a:schemeClr val="bg1"/>
                </a:solidFill>
              </a:rPr>
              <a:t>Supervisors:</a:t>
            </a:r>
          </a:p>
          <a:p>
            <a:pPr algn="ctr"/>
            <a:r>
              <a:rPr lang="sv-SE" sz="4000" b="1" dirty="0">
                <a:solidFill>
                  <a:schemeClr val="bg1"/>
                </a:solidFill>
              </a:rPr>
              <a:t>Joakim </a:t>
            </a:r>
            <a:r>
              <a:rPr lang="sv-SE" sz="4000" b="1" dirty="0" smtClean="0">
                <a:solidFill>
                  <a:schemeClr val="bg1"/>
                </a:solidFill>
              </a:rPr>
              <a:t>Lindblad </a:t>
            </a:r>
            <a:r>
              <a:rPr lang="sv-SE" sz="4000" b="1" dirty="0">
                <a:solidFill>
                  <a:schemeClr val="bg1"/>
                </a:solidFill>
              </a:rPr>
              <a:t>Nataša </a:t>
            </a:r>
            <a:r>
              <a:rPr lang="sv-SE" sz="4000" b="1" dirty="0" smtClean="0">
                <a:solidFill>
                  <a:schemeClr val="bg1"/>
                </a:solidFill>
              </a:rPr>
              <a:t>Sladoje</a:t>
            </a:r>
          </a:p>
          <a:p>
            <a:pPr algn="ctr"/>
            <a:endParaRPr lang="sv-SE" sz="1600" b="1" dirty="0">
              <a:solidFill>
                <a:schemeClr val="bg1"/>
              </a:solidFill>
            </a:endParaRPr>
          </a:p>
          <a:p>
            <a:pPr algn="ctr"/>
            <a:r>
              <a:rPr lang="en-GB" sz="4000" dirty="0" smtClean="0">
                <a:solidFill>
                  <a:schemeClr val="bg1"/>
                </a:solidFill>
              </a:rPr>
              <a:t>Centre for Image Analysis,</a:t>
            </a:r>
          </a:p>
          <a:p>
            <a:pPr algn="ctr"/>
            <a:r>
              <a:rPr lang="en-GB" sz="4000" dirty="0" smtClean="0">
                <a:solidFill>
                  <a:schemeClr val="bg1"/>
                </a:solidFill>
              </a:rPr>
              <a:t>Department of Information Technology</a:t>
            </a:r>
          </a:p>
          <a:p>
            <a:pPr algn="ctr"/>
            <a:endParaRPr lang="en-GB" sz="4000" dirty="0" smtClean="0">
              <a:solidFill>
                <a:schemeClr val="bg1"/>
              </a:solidFill>
            </a:endParaRPr>
          </a:p>
        </p:txBody>
      </p:sp>
      <p:sp>
        <p:nvSpPr>
          <p:cNvPr id="36" name="Rounded Rectangle 35"/>
          <p:cNvSpPr/>
          <p:nvPr/>
        </p:nvSpPr>
        <p:spPr bwMode="auto">
          <a:xfrm>
            <a:off x="5400825" y="22811581"/>
            <a:ext cx="26578145" cy="2102568"/>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endParaRPr lang="fi-FI" sz="100" b="1" dirty="0" smtClean="0"/>
          </a:p>
          <a:p>
            <a:r>
              <a:rPr lang="fi-FI" sz="2030" dirty="0" smtClean="0"/>
              <a:t>[</a:t>
            </a:r>
            <a:r>
              <a:rPr lang="fi-FI" sz="2030" dirty="0"/>
              <a:t>1] </a:t>
            </a:r>
            <a:r>
              <a:rPr lang="fi-FI" sz="2030" dirty="0" smtClean="0"/>
              <a:t>  </a:t>
            </a:r>
            <a:r>
              <a:rPr lang="en-GB" sz="2030" dirty="0" smtClean="0"/>
              <a:t>H </a:t>
            </a:r>
            <a:r>
              <a:rPr lang="en-GB" sz="2030" dirty="0" err="1"/>
              <a:t>Wieslander</a:t>
            </a:r>
            <a:r>
              <a:rPr lang="en-GB" sz="2030" dirty="0"/>
              <a:t>, </a:t>
            </a:r>
            <a:r>
              <a:rPr lang="en-GB" sz="2030" dirty="0" smtClean="0"/>
              <a:t>G </a:t>
            </a:r>
            <a:r>
              <a:rPr lang="en-GB" sz="2030" dirty="0" err="1"/>
              <a:t>Forslid</a:t>
            </a:r>
            <a:r>
              <a:rPr lang="en-GB" sz="2030" dirty="0"/>
              <a:t>, </a:t>
            </a:r>
            <a:r>
              <a:rPr lang="en-GB" sz="2030" dirty="0" smtClean="0"/>
              <a:t>E </a:t>
            </a:r>
            <a:r>
              <a:rPr lang="en-GB" sz="2030" dirty="0" err="1"/>
              <a:t>Bengtsson</a:t>
            </a:r>
            <a:r>
              <a:rPr lang="en-GB" sz="2030" dirty="0"/>
              <a:t>, </a:t>
            </a:r>
            <a:r>
              <a:rPr lang="en-GB" sz="2030" dirty="0" smtClean="0"/>
              <a:t>C </a:t>
            </a:r>
            <a:r>
              <a:rPr lang="en-GB" sz="2030" dirty="0" err="1" smtClean="0"/>
              <a:t>Wählby</a:t>
            </a:r>
            <a:r>
              <a:rPr lang="en-GB" sz="2030" dirty="0" smtClean="0"/>
              <a:t>, J Hirsch, C </a:t>
            </a:r>
            <a:r>
              <a:rPr lang="en-GB" sz="2030" dirty="0" err="1" smtClean="0"/>
              <a:t>Runow</a:t>
            </a:r>
            <a:r>
              <a:rPr lang="en-GB" sz="2030" dirty="0" smtClean="0"/>
              <a:t> Stark, S </a:t>
            </a:r>
            <a:r>
              <a:rPr lang="en-GB" sz="2030" dirty="0" err="1"/>
              <a:t>Kecheril</a:t>
            </a:r>
            <a:r>
              <a:rPr lang="en-GB" sz="2030" dirty="0"/>
              <a:t> </a:t>
            </a:r>
            <a:r>
              <a:rPr lang="en-GB" sz="2030" dirty="0" err="1"/>
              <a:t>Sadanandan</a:t>
            </a:r>
            <a:r>
              <a:rPr lang="en-GB" sz="2030" dirty="0"/>
              <a:t>. Deep convolutional neural networks </a:t>
            </a:r>
            <a:r>
              <a:rPr lang="en-GB" sz="2030" dirty="0" smtClean="0"/>
              <a:t>for detecting </a:t>
            </a:r>
            <a:r>
              <a:rPr lang="en-GB" sz="2030" dirty="0"/>
              <a:t>cellular changes due to malignancy. </a:t>
            </a:r>
            <a:r>
              <a:rPr lang="en-GB" sz="2030" dirty="0" smtClean="0"/>
              <a:t>In </a:t>
            </a:r>
            <a:r>
              <a:rPr lang="en-GB" sz="2030" i="1" dirty="0" smtClean="0"/>
              <a:t>CVPR</a:t>
            </a:r>
            <a:r>
              <a:rPr lang="en-GB" sz="2030" dirty="0" smtClean="0"/>
              <a:t>, pages 82–89</a:t>
            </a:r>
            <a:r>
              <a:rPr lang="en-GB" sz="2030" dirty="0"/>
              <a:t>, 2017</a:t>
            </a:r>
          </a:p>
          <a:p>
            <a:r>
              <a:rPr lang="fi-FI" sz="2030" dirty="0" smtClean="0"/>
              <a:t>[2]   T Ojala</a:t>
            </a:r>
            <a:r>
              <a:rPr lang="fi-FI" sz="2030" dirty="0"/>
              <a:t>, </a:t>
            </a:r>
            <a:r>
              <a:rPr lang="fi-FI" sz="2030" dirty="0" smtClean="0"/>
              <a:t>M </a:t>
            </a:r>
            <a:r>
              <a:rPr lang="fi-FI" sz="2030" dirty="0"/>
              <a:t>Pietikainen, </a:t>
            </a:r>
            <a:r>
              <a:rPr lang="fi-FI" sz="2030" dirty="0" smtClean="0"/>
              <a:t>T </a:t>
            </a:r>
            <a:r>
              <a:rPr lang="fi-FI" sz="2030" dirty="0"/>
              <a:t>Maenpaa. Multiresolution </a:t>
            </a:r>
            <a:r>
              <a:rPr lang="en-GB" sz="2030" dirty="0" err="1"/>
              <a:t>gray</a:t>
            </a:r>
            <a:r>
              <a:rPr lang="en-GB" sz="2030" dirty="0"/>
              <a:t>-scale and rotation invariant texture classification with local binary patterns</a:t>
            </a:r>
            <a:r>
              <a:rPr lang="en-GB" sz="2030" dirty="0" smtClean="0"/>
              <a:t>.</a:t>
            </a:r>
            <a:r>
              <a:rPr lang="en-GB" sz="2030" i="1" dirty="0" smtClean="0"/>
              <a:t> </a:t>
            </a:r>
            <a:r>
              <a:rPr lang="en-GB" sz="2030" i="1" dirty="0"/>
              <a:t>IEEE Transactions on </a:t>
            </a:r>
            <a:r>
              <a:rPr lang="en-GB" sz="2030" i="1" dirty="0" smtClean="0"/>
              <a:t>PAMI</a:t>
            </a:r>
            <a:r>
              <a:rPr lang="en-GB" sz="2030" dirty="0" smtClean="0"/>
              <a:t>, 24(7</a:t>
            </a:r>
            <a:r>
              <a:rPr lang="en-GB" sz="2030" dirty="0"/>
              <a:t>):971–987, 2002</a:t>
            </a:r>
            <a:r>
              <a:rPr lang="en-GB" sz="2030" dirty="0" smtClean="0"/>
              <a:t>.</a:t>
            </a:r>
            <a:endParaRPr lang="en-GB" sz="2030" dirty="0"/>
          </a:p>
          <a:p>
            <a:r>
              <a:rPr lang="en-GB" sz="2030" dirty="0" smtClean="0"/>
              <a:t>[3]   F </a:t>
            </a:r>
            <a:r>
              <a:rPr lang="en-GB" sz="2030" dirty="0" err="1" smtClean="0"/>
              <a:t>Juefei</a:t>
            </a:r>
            <a:r>
              <a:rPr lang="en-GB" sz="2030" dirty="0" smtClean="0"/>
              <a:t>-Xu</a:t>
            </a:r>
            <a:r>
              <a:rPr lang="en-GB" sz="2030" dirty="0"/>
              <a:t>, </a:t>
            </a:r>
            <a:r>
              <a:rPr lang="en-GB" sz="2030" dirty="0" smtClean="0"/>
              <a:t>V </a:t>
            </a:r>
            <a:r>
              <a:rPr lang="en-GB" sz="2030" dirty="0" err="1"/>
              <a:t>Boddeti</a:t>
            </a:r>
            <a:r>
              <a:rPr lang="en-GB" sz="2030" dirty="0"/>
              <a:t>, </a:t>
            </a:r>
            <a:r>
              <a:rPr lang="en-GB" sz="2030" dirty="0" smtClean="0"/>
              <a:t>M </a:t>
            </a:r>
            <a:r>
              <a:rPr lang="en-GB" sz="2030" dirty="0" err="1"/>
              <a:t>Savvides</a:t>
            </a:r>
            <a:r>
              <a:rPr lang="en-GB" sz="2030" dirty="0"/>
              <a:t>. </a:t>
            </a:r>
            <a:r>
              <a:rPr lang="en-GB" sz="2030" dirty="0" smtClean="0"/>
              <a:t>Local binary </a:t>
            </a:r>
            <a:r>
              <a:rPr lang="en-GB" sz="2030" dirty="0"/>
              <a:t>convolutional neural networks. </a:t>
            </a:r>
            <a:r>
              <a:rPr lang="en-GB" sz="2030" dirty="0" smtClean="0"/>
              <a:t>In </a:t>
            </a:r>
            <a:r>
              <a:rPr lang="en-GB" sz="2030" i="1" dirty="0" smtClean="0"/>
              <a:t>CVPR,</a:t>
            </a:r>
            <a:r>
              <a:rPr lang="en-GB" sz="2030" dirty="0" smtClean="0"/>
              <a:t> </a:t>
            </a:r>
            <a:r>
              <a:rPr lang="en-GB" sz="2030" dirty="0"/>
              <a:t>volume </a:t>
            </a:r>
            <a:r>
              <a:rPr lang="en-GB" sz="2030" dirty="0" smtClean="0"/>
              <a:t>1, 2017.</a:t>
            </a:r>
          </a:p>
          <a:p>
            <a:r>
              <a:rPr lang="en-GB" sz="2030" dirty="0" smtClean="0"/>
              <a:t>[4]   L </a:t>
            </a:r>
            <a:r>
              <a:rPr lang="en-GB" sz="2030" dirty="0"/>
              <a:t>Li, </a:t>
            </a:r>
            <a:r>
              <a:rPr lang="en-GB" sz="2030" dirty="0" smtClean="0"/>
              <a:t>X </a:t>
            </a:r>
            <a:r>
              <a:rPr lang="en-GB" sz="2030" dirty="0"/>
              <a:t>Feng, </a:t>
            </a:r>
            <a:r>
              <a:rPr lang="en-GB" sz="2030" dirty="0" smtClean="0"/>
              <a:t>Z </a:t>
            </a:r>
            <a:r>
              <a:rPr lang="en-GB" sz="2030" dirty="0"/>
              <a:t>Xia, </a:t>
            </a:r>
            <a:r>
              <a:rPr lang="en-GB" sz="2030" dirty="0" smtClean="0"/>
              <a:t>X Jiang</a:t>
            </a:r>
            <a:r>
              <a:rPr lang="en-GB" sz="2030" dirty="0"/>
              <a:t>, </a:t>
            </a:r>
            <a:r>
              <a:rPr lang="en-GB" sz="2030" dirty="0" smtClean="0"/>
              <a:t>A </a:t>
            </a:r>
            <a:r>
              <a:rPr lang="en-GB" sz="2030" dirty="0" err="1" smtClean="0"/>
              <a:t>Hadid</a:t>
            </a:r>
            <a:r>
              <a:rPr lang="en-GB" sz="2030" dirty="0" smtClean="0"/>
              <a:t>. Face </a:t>
            </a:r>
            <a:r>
              <a:rPr lang="en-GB" sz="2030" dirty="0"/>
              <a:t>spoofing detection with local binary pattern </a:t>
            </a:r>
            <a:r>
              <a:rPr lang="en-GB" sz="2030" dirty="0" smtClean="0"/>
              <a:t>network. </a:t>
            </a:r>
            <a:r>
              <a:rPr lang="en-GB" sz="2030" i="1" dirty="0" smtClean="0"/>
              <a:t>Journal </a:t>
            </a:r>
            <a:r>
              <a:rPr lang="en-GB" sz="2030" i="1" dirty="0"/>
              <a:t>of Visual Communication and Image </a:t>
            </a:r>
            <a:r>
              <a:rPr lang="en-GB" sz="2030" i="1" dirty="0" smtClean="0"/>
              <a:t>Representation</a:t>
            </a:r>
            <a:r>
              <a:rPr lang="en-GB" sz="2030" dirty="0" smtClean="0"/>
              <a:t>, 54:182–192</a:t>
            </a:r>
            <a:r>
              <a:rPr lang="en-GB" sz="2030" dirty="0"/>
              <a:t>, </a:t>
            </a:r>
            <a:r>
              <a:rPr lang="en-GB" sz="2030" dirty="0" smtClean="0"/>
              <a:t>2018.</a:t>
            </a:r>
          </a:p>
          <a:p>
            <a:r>
              <a:rPr lang="sv-SE" sz="2030" dirty="0" smtClean="0"/>
              <a:t>[5]   </a:t>
            </a:r>
            <a:r>
              <a:rPr lang="en-GB" sz="2030" dirty="0" smtClean="0"/>
              <a:t>D </a:t>
            </a:r>
            <a:r>
              <a:rPr lang="en-GB" sz="2030" dirty="0"/>
              <a:t>Marcos, </a:t>
            </a:r>
            <a:r>
              <a:rPr lang="en-GB" sz="2030" dirty="0" smtClean="0"/>
              <a:t>M </a:t>
            </a:r>
            <a:r>
              <a:rPr lang="en-GB" sz="2030" dirty="0" err="1" smtClean="0"/>
              <a:t>Volpi</a:t>
            </a:r>
            <a:r>
              <a:rPr lang="en-GB" sz="2030" dirty="0"/>
              <a:t>, </a:t>
            </a:r>
            <a:r>
              <a:rPr lang="en-GB" sz="2030" dirty="0" smtClean="0"/>
              <a:t>N </a:t>
            </a:r>
            <a:r>
              <a:rPr lang="en-GB" sz="2030" dirty="0" err="1"/>
              <a:t>Komodakis</a:t>
            </a:r>
            <a:r>
              <a:rPr lang="en-GB" sz="2030" dirty="0"/>
              <a:t>, </a:t>
            </a:r>
            <a:r>
              <a:rPr lang="en-GB" sz="2030" dirty="0" smtClean="0"/>
              <a:t>D </a:t>
            </a:r>
            <a:r>
              <a:rPr lang="en-GB" sz="2030" dirty="0" err="1" smtClean="0"/>
              <a:t>Tuia</a:t>
            </a:r>
            <a:r>
              <a:rPr lang="en-GB" sz="2030" dirty="0" smtClean="0"/>
              <a:t>. Rotation </a:t>
            </a:r>
            <a:r>
              <a:rPr lang="en-GB" sz="2030" dirty="0" err="1"/>
              <a:t>equivariant</a:t>
            </a:r>
            <a:r>
              <a:rPr lang="en-GB" sz="2030" dirty="0"/>
              <a:t> vector field networks. </a:t>
            </a:r>
            <a:r>
              <a:rPr lang="en-GB" sz="2030" dirty="0" smtClean="0"/>
              <a:t>In </a:t>
            </a:r>
            <a:r>
              <a:rPr lang="en-GB" sz="2030" i="1" dirty="0" smtClean="0"/>
              <a:t>ICCV</a:t>
            </a:r>
            <a:r>
              <a:rPr lang="en-GB" sz="2030" dirty="0" smtClean="0"/>
              <a:t> , </a:t>
            </a:r>
            <a:r>
              <a:rPr lang="en-GB" sz="2030" dirty="0"/>
              <a:t>pages </a:t>
            </a:r>
            <a:r>
              <a:rPr lang="en-GB" sz="2030" dirty="0" smtClean="0"/>
              <a:t>5058–5067</a:t>
            </a:r>
            <a:r>
              <a:rPr lang="en-GB" sz="2030" dirty="0"/>
              <a:t>, 2017.</a:t>
            </a:r>
          </a:p>
          <a:p>
            <a:endParaRPr lang="en-GB" sz="2030" b="1" dirty="0"/>
          </a:p>
        </p:txBody>
      </p:sp>
      <p:graphicFrame>
        <p:nvGraphicFramePr>
          <p:cNvPr id="44" name="Table 43"/>
          <p:cNvGraphicFramePr>
            <a:graphicFrameLocks noGrp="1"/>
          </p:cNvGraphicFramePr>
          <p:nvPr>
            <p:extLst>
              <p:ext uri="{D42A27DB-BD31-4B8C-83A1-F6EECF244321}">
                <p14:modId xmlns:p14="http://schemas.microsoft.com/office/powerpoint/2010/main" val="2108574443"/>
              </p:ext>
            </p:extLst>
          </p:nvPr>
        </p:nvGraphicFramePr>
        <p:xfrm>
          <a:off x="24043705" y="18468181"/>
          <a:ext cx="7928072" cy="3922682"/>
        </p:xfrm>
        <a:graphic>
          <a:graphicData uri="http://schemas.openxmlformats.org/drawingml/2006/table">
            <a:tbl>
              <a:tblPr firstRow="1" bandRow="1">
                <a:tableStyleId>{5940675A-B579-460E-94D1-54222C63F5DA}</a:tableStyleId>
              </a:tblPr>
              <a:tblGrid>
                <a:gridCol w="2814155"/>
                <a:gridCol w="2711253"/>
                <a:gridCol w="2402664"/>
              </a:tblGrid>
              <a:tr h="631659">
                <a:tc>
                  <a:txBody>
                    <a:bodyPr/>
                    <a:lstStyle/>
                    <a:p>
                      <a:pPr algn="ctr"/>
                      <a:r>
                        <a:rPr lang="sv-SE" sz="2800" dirty="0" smtClean="0"/>
                        <a:t>Model</a:t>
                      </a:r>
                      <a:endParaRPr lang="en-GB" sz="28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v-SE" sz="2800" dirty="0" smtClean="0"/>
                        <a:t>Accuracy</a:t>
                      </a:r>
                      <a:endParaRPr lang="en-GB" sz="2800" dirty="0"/>
                    </a:p>
                  </a:txBody>
                  <a:tcPr marL="82307" marR="82307"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v-SE" sz="2800" dirty="0" smtClean="0"/>
                        <a:t>F</a:t>
                      </a:r>
                      <a:r>
                        <a:rPr lang="sv-SE" sz="2800" baseline="-25000" dirty="0" smtClean="0"/>
                        <a:t>1</a:t>
                      </a:r>
                      <a:r>
                        <a:rPr lang="sv-SE" sz="2800" dirty="0" smtClean="0"/>
                        <a:t>-Score</a:t>
                      </a:r>
                      <a:endParaRPr lang="en-GB" sz="2800" dirty="0"/>
                    </a:p>
                  </a:txBody>
                  <a:tcPr marL="82307" marR="8230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9291">
                <a:tc>
                  <a:txBody>
                    <a:bodyPr/>
                    <a:lstStyle/>
                    <a:p>
                      <a:pPr algn="ctr"/>
                      <a:r>
                        <a:rPr lang="sv-SE" sz="2800" dirty="0" smtClean="0"/>
                        <a:t>Juefei-Xu [3]</a:t>
                      </a:r>
                      <a:endParaRPr lang="en-GB" sz="28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2800" b="1" dirty="0" smtClean="0"/>
                        <a:t>81.03</a:t>
                      </a:r>
                      <a:endParaRPr lang="en-GB" sz="2800" b="1" dirty="0"/>
                    </a:p>
                  </a:txBody>
                  <a:tcPr marL="82307" marR="82307" anchor="ctr">
                    <a:lnL w="7620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2800" b="1" dirty="0" smtClean="0"/>
                        <a:t>84.85</a:t>
                      </a:r>
                      <a:endParaRPr lang="en-GB" sz="2800" b="1" dirty="0"/>
                    </a:p>
                  </a:txBody>
                  <a:tcPr marL="82307" marR="82307" anchor="ctr">
                    <a:lnR w="127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r>
              <a:tr h="640433">
                <a:tc>
                  <a:txBody>
                    <a:bodyPr/>
                    <a:lstStyle/>
                    <a:p>
                      <a:pPr algn="ctr"/>
                      <a:r>
                        <a:rPr lang="sv-SE" sz="2800" dirty="0" smtClean="0"/>
                        <a:t>Li [4]</a:t>
                      </a:r>
                      <a:endParaRPr lang="en-GB" sz="28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2800" b="1" dirty="0" smtClean="0"/>
                        <a:t>78.57</a:t>
                      </a:r>
                      <a:endParaRPr lang="en-GB" sz="28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2800" b="1" dirty="0" smtClean="0"/>
                        <a:t>83.02</a:t>
                      </a:r>
                      <a:endParaRPr lang="en-GB" sz="28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r>
              <a:tr h="640433">
                <a:tc>
                  <a:txBody>
                    <a:bodyPr/>
                    <a:lstStyle/>
                    <a:p>
                      <a:pPr algn="ctr"/>
                      <a:r>
                        <a:rPr lang="sv-SE" sz="2800" dirty="0" smtClean="0"/>
                        <a:t>Marcos [5]</a:t>
                      </a:r>
                      <a:endParaRPr lang="en-GB" sz="28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sv-SE" sz="2800" b="1" dirty="0" smtClean="0"/>
                        <a:t>55.91</a:t>
                      </a:r>
                      <a:endParaRPr lang="en-GB" sz="28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sv-SE" sz="2800" b="1" dirty="0" smtClean="0"/>
                        <a:t>66.80</a:t>
                      </a:r>
                      <a:endParaRPr lang="en-GB" sz="28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r>
              <a:tr h="640433">
                <a:tc>
                  <a:txBody>
                    <a:bodyPr/>
                    <a:lstStyle/>
                    <a:p>
                      <a:pPr algn="ctr"/>
                      <a:r>
                        <a:rPr lang="sv-SE" sz="2800" dirty="0" smtClean="0"/>
                        <a:t>ResNet</a:t>
                      </a:r>
                      <a:endParaRPr lang="en-GB" sz="28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2800" b="1" dirty="0" smtClean="0"/>
                        <a:t>78.34</a:t>
                      </a:r>
                      <a:endParaRPr lang="en-GB" sz="28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2800" b="1" dirty="0" smtClean="0"/>
                        <a:t>75.51</a:t>
                      </a:r>
                      <a:endParaRPr lang="en-GB" sz="28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r>
              <a:tr h="640433">
                <a:tc>
                  <a:txBody>
                    <a:bodyPr/>
                    <a:lstStyle/>
                    <a:p>
                      <a:pPr algn="ctr"/>
                      <a:r>
                        <a:rPr lang="sv-SE" sz="2800" dirty="0" smtClean="0"/>
                        <a:t>VGG</a:t>
                      </a:r>
                      <a:endParaRPr lang="en-GB" sz="28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tcPr>
                </a:tc>
                <a:tc>
                  <a:txBody>
                    <a:bodyPr/>
                    <a:lstStyle/>
                    <a:p>
                      <a:pPr algn="ctr"/>
                      <a:r>
                        <a:rPr lang="en-GB" sz="2800" b="1" i="0" kern="1200" dirty="0" smtClean="0">
                          <a:solidFill>
                            <a:schemeClr val="tx1"/>
                          </a:solidFill>
                          <a:effectLst/>
                          <a:latin typeface="+mn-lt"/>
                          <a:ea typeface="+mn-ea"/>
                          <a:cs typeface="+mn-cs"/>
                        </a:rPr>
                        <a:t>80.66</a:t>
                      </a:r>
                      <a:endParaRPr lang="en-GB" sz="28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tcPr>
                </a:tc>
                <a:tc>
                  <a:txBody>
                    <a:bodyPr/>
                    <a:lstStyle/>
                    <a:p>
                      <a:pPr algn="ctr"/>
                      <a:r>
                        <a:rPr lang="sv-SE" sz="2800" b="1" dirty="0" smtClean="0"/>
                        <a:t>77.68</a:t>
                      </a:r>
                      <a:endParaRPr lang="en-GB" sz="28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8" name="Rounded Rectangle 17"/>
          <p:cNvSpPr/>
          <p:nvPr/>
        </p:nvSpPr>
        <p:spPr bwMode="auto">
          <a:xfrm>
            <a:off x="5400825" y="13429680"/>
            <a:ext cx="8093323" cy="9077101"/>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2400" dirty="0" smtClean="0">
              <a:solidFill>
                <a:srgbClr val="000000"/>
              </a:solidFill>
              <a:latin typeface="Arial" charset="0"/>
            </a:endParaRPr>
          </a:p>
          <a:p>
            <a:pPr marL="571500" indent="-571500">
              <a:buFont typeface="Arial" panose="020B0604020202020204" pitchFamily="34" charset="0"/>
              <a:buChar char="•"/>
            </a:pPr>
            <a:r>
              <a:rPr lang="sv-SE" sz="3600" dirty="0" smtClean="0"/>
              <a:t>LBPs [2] are </a:t>
            </a:r>
            <a:r>
              <a:rPr lang="sv-SE" sz="3600" dirty="0"/>
              <a:t>powerful texture </a:t>
            </a:r>
            <a:r>
              <a:rPr lang="sv-SE" sz="3600" dirty="0" smtClean="0"/>
              <a:t>classifiers</a:t>
            </a:r>
          </a:p>
          <a:p>
            <a:pPr marL="571500" indent="-571500">
              <a:buFont typeface="Arial" panose="020B0604020202020204" pitchFamily="34" charset="0"/>
              <a:buChar char="•"/>
            </a:pPr>
            <a:r>
              <a:rPr lang="en-GB" sz="3600" dirty="0" smtClean="0"/>
              <a:t>Use intensity level of central pixel to threshold </a:t>
            </a:r>
            <a:r>
              <a:rPr lang="en-GB" sz="3600" dirty="0"/>
              <a:t>intensity values of P points surrounding </a:t>
            </a:r>
            <a:r>
              <a:rPr lang="en-GB" sz="3600" dirty="0" smtClean="0"/>
              <a:t>it at </a:t>
            </a:r>
            <a:r>
              <a:rPr lang="en-GB" sz="3600" dirty="0"/>
              <a:t>radius </a:t>
            </a:r>
            <a:r>
              <a:rPr lang="en-GB" sz="3600" dirty="0" smtClean="0"/>
              <a:t>R</a:t>
            </a:r>
          </a:p>
          <a:p>
            <a:pPr marL="571500" indent="-571500">
              <a:buFont typeface="Arial" panose="020B0604020202020204" pitchFamily="34" charset="0"/>
              <a:buChar char="•"/>
            </a:pPr>
            <a:r>
              <a:rPr lang="en-GB" sz="3600" dirty="0" smtClean="0"/>
              <a:t>Binary string gives pattern index</a:t>
            </a:r>
            <a:endParaRPr lang="en-GB" sz="3600" dirty="0" smtClean="0"/>
          </a:p>
          <a:p>
            <a:pPr marL="571500" indent="-571500">
              <a:buFont typeface="Arial" panose="020B0604020202020204" pitchFamily="34" charset="0"/>
              <a:buChar char="•"/>
            </a:pPr>
            <a:r>
              <a:rPr lang="en-GB" sz="3600" dirty="0" smtClean="0"/>
              <a:t>Rotational equivalents </a:t>
            </a:r>
            <a:r>
              <a:rPr lang="en-GB" sz="3600" dirty="0" smtClean="0"/>
              <a:t>may be combined</a:t>
            </a:r>
            <a:endParaRPr lang="sv-SE" sz="3600" dirty="0" smtClean="0"/>
          </a:p>
          <a:p>
            <a:endParaRPr lang="sv-SE" sz="3600" dirty="0"/>
          </a:p>
        </p:txBody>
      </p:sp>
      <p:sp>
        <p:nvSpPr>
          <p:cNvPr id="19" name="TextBox 18"/>
          <p:cNvSpPr txBox="1"/>
          <p:nvPr/>
        </p:nvSpPr>
        <p:spPr>
          <a:xfrm>
            <a:off x="6205478" y="13011515"/>
            <a:ext cx="6491347" cy="817435"/>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Local Binary Patterns</a:t>
            </a:r>
            <a:endParaRPr lang="en-GB" b="1" dirty="0">
              <a:solidFill>
                <a:schemeClr val="accent3"/>
              </a:solidFill>
            </a:endParaRPr>
          </a:p>
        </p:txBody>
      </p:sp>
      <p:sp>
        <p:nvSpPr>
          <p:cNvPr id="10" name="TextBox 9"/>
          <p:cNvSpPr txBox="1"/>
          <p:nvPr/>
        </p:nvSpPr>
        <p:spPr>
          <a:xfrm>
            <a:off x="10976547" y="19582492"/>
            <a:ext cx="2787078" cy="660236"/>
          </a:xfrm>
          <a:prstGeom prst="rect">
            <a:avLst/>
          </a:prstGeom>
          <a:noFill/>
        </p:spPr>
        <p:txBody>
          <a:bodyPr wrap="square" rtlCol="0">
            <a:spAutoFit/>
          </a:bodyPr>
          <a:lstStyle/>
          <a:p>
            <a:r>
              <a:rPr lang="sv-SE" sz="3600" dirty="0" smtClean="0"/>
              <a:t>11101001</a:t>
            </a:r>
            <a:endParaRPr lang="en-GB" dirty="0"/>
          </a:p>
        </p:txBody>
      </p:sp>
      <p:sp>
        <p:nvSpPr>
          <p:cNvPr id="40" name="TextBox 39"/>
          <p:cNvSpPr txBox="1"/>
          <p:nvPr/>
        </p:nvSpPr>
        <p:spPr>
          <a:xfrm>
            <a:off x="10976547" y="20947453"/>
            <a:ext cx="2787078" cy="660236"/>
          </a:xfrm>
          <a:prstGeom prst="rect">
            <a:avLst/>
          </a:prstGeom>
          <a:noFill/>
        </p:spPr>
        <p:txBody>
          <a:bodyPr wrap="square" rtlCol="0">
            <a:spAutoFit/>
          </a:bodyPr>
          <a:lstStyle/>
          <a:p>
            <a:r>
              <a:rPr lang="sv-SE" sz="3600" dirty="0" smtClean="0"/>
              <a:t>00111101</a:t>
            </a:r>
            <a:endParaRPr lang="en-GB" dirty="0"/>
          </a:p>
        </p:txBody>
      </p:sp>
      <p:sp>
        <p:nvSpPr>
          <p:cNvPr id="39" name="TextBox 38"/>
          <p:cNvSpPr txBox="1"/>
          <p:nvPr/>
        </p:nvSpPr>
        <p:spPr>
          <a:xfrm>
            <a:off x="11708185" y="20208101"/>
            <a:ext cx="615750" cy="660236"/>
          </a:xfrm>
          <a:prstGeom prst="rect">
            <a:avLst/>
          </a:prstGeom>
          <a:noFill/>
        </p:spPr>
        <p:txBody>
          <a:bodyPr wrap="square" rtlCol="0">
            <a:spAutoFit/>
          </a:bodyPr>
          <a:lstStyle/>
          <a:p>
            <a:pPr algn="ctr"/>
            <a:r>
              <a:rPr lang="sv-SE" sz="3600" dirty="0" smtClean="0"/>
              <a:t>=</a:t>
            </a:r>
            <a:endParaRPr lang="en-GB" dirty="0"/>
          </a:p>
        </p:txBody>
      </p:sp>
      <p:pic>
        <p:nvPicPr>
          <p:cNvPr id="3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48425" y="19194285"/>
            <a:ext cx="2596745" cy="331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0332557" y="2161381"/>
            <a:ext cx="5470668"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Three CNN Models</a:t>
            </a:r>
            <a:endParaRPr lang="en-GB" b="1" dirty="0">
              <a:solidFill>
                <a:schemeClr val="accent3"/>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3155598792"/>
              </p:ext>
            </p:extLst>
          </p:nvPr>
        </p:nvGraphicFramePr>
        <p:xfrm>
          <a:off x="15807940" y="2909494"/>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8103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3087670669"/>
              </p:ext>
            </p:extLst>
          </p:nvPr>
        </p:nvGraphicFramePr>
        <p:xfrm>
          <a:off x="15046247" y="3664730"/>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r>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r>
              <a:tr h="48103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437771119"/>
              </p:ext>
            </p:extLst>
          </p:nvPr>
        </p:nvGraphicFramePr>
        <p:xfrm>
          <a:off x="14449950" y="4089565"/>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r>
              <a:tr h="48103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sp>
        <p:nvSpPr>
          <p:cNvPr id="13" name="TextBox 12"/>
          <p:cNvSpPr txBox="1"/>
          <p:nvPr/>
        </p:nvSpPr>
        <p:spPr>
          <a:xfrm>
            <a:off x="24329288" y="3097485"/>
            <a:ext cx="7704856" cy="2529923"/>
          </a:xfrm>
          <a:prstGeom prst="rect">
            <a:avLst/>
          </a:prstGeom>
          <a:noFill/>
        </p:spPr>
        <p:txBody>
          <a:bodyPr wrap="square" rtlCol="0">
            <a:spAutoFit/>
          </a:bodyPr>
          <a:lstStyle/>
          <a:p>
            <a:r>
              <a:rPr lang="en-GB" sz="3600" dirty="0" smtClean="0"/>
              <a:t>Model 1, </a:t>
            </a:r>
            <a:r>
              <a:rPr lang="en-GB" sz="3600" dirty="0" err="1" smtClean="0"/>
              <a:t>Juefei</a:t>
            </a:r>
            <a:r>
              <a:rPr lang="en-GB" sz="3600" dirty="0" smtClean="0"/>
              <a:t>-Xu et al.:</a:t>
            </a:r>
          </a:p>
          <a:p>
            <a:pPr marL="685800" indent="-685800">
              <a:buFont typeface="Arial" panose="020B0604020202020204" pitchFamily="34" charset="0"/>
              <a:buChar char="•"/>
            </a:pPr>
            <a:r>
              <a:rPr lang="en-GB" sz="3600" dirty="0" smtClean="0"/>
              <a:t>Fixed random  ±1 filters</a:t>
            </a:r>
          </a:p>
          <a:p>
            <a:pPr marL="685800" indent="-685800">
              <a:buFont typeface="Arial" panose="020B0604020202020204" pitchFamily="34" charset="0"/>
              <a:buChar char="•"/>
            </a:pPr>
            <a:r>
              <a:rPr lang="en-GB" sz="3600" dirty="0" smtClean="0"/>
              <a:t>Weighted linear sum to create feature map</a:t>
            </a:r>
            <a:endParaRPr lang="en-GB" dirty="0"/>
          </a:p>
        </p:txBody>
      </p:sp>
      <p:sp>
        <p:nvSpPr>
          <p:cNvPr id="53" name="TextBox 52"/>
          <p:cNvSpPr txBox="1"/>
          <p:nvPr/>
        </p:nvSpPr>
        <p:spPr>
          <a:xfrm>
            <a:off x="24329288" y="5824933"/>
            <a:ext cx="7704856" cy="3305520"/>
          </a:xfrm>
          <a:prstGeom prst="rect">
            <a:avLst/>
          </a:prstGeom>
          <a:noFill/>
        </p:spPr>
        <p:txBody>
          <a:bodyPr wrap="square" rtlCol="0">
            <a:spAutoFit/>
          </a:bodyPr>
          <a:lstStyle/>
          <a:p>
            <a:r>
              <a:rPr lang="en-GB" sz="3600" dirty="0" smtClean="0"/>
              <a:t>Model 2, Li et al.:</a:t>
            </a:r>
          </a:p>
          <a:p>
            <a:pPr marL="685800" indent="-685800">
              <a:buFont typeface="Arial" panose="020B0604020202020204" pitchFamily="34" charset="0"/>
              <a:buChar char="•"/>
            </a:pPr>
            <a:r>
              <a:rPr lang="en-GB" sz="3600" dirty="0" smtClean="0"/>
              <a:t>8 fixed difference filters</a:t>
            </a:r>
          </a:p>
          <a:p>
            <a:pPr marL="685800" indent="-685800">
              <a:buFont typeface="Arial" panose="020B0604020202020204" pitchFamily="34" charset="0"/>
              <a:buChar char="•"/>
            </a:pPr>
            <a:r>
              <a:rPr lang="en-GB" sz="3600" dirty="0" smtClean="0"/>
              <a:t>Sum of sigmoid activations</a:t>
            </a:r>
          </a:p>
          <a:p>
            <a:pPr marL="685800" indent="-685800">
              <a:buFont typeface="Arial" panose="020B0604020202020204" pitchFamily="34" charset="0"/>
              <a:buChar char="•"/>
            </a:pPr>
            <a:r>
              <a:rPr lang="en-GB" sz="3600" dirty="0" smtClean="0"/>
              <a:t>8 Gating functions applied to sum</a:t>
            </a:r>
          </a:p>
          <a:p>
            <a:pPr marL="685800" indent="-685800">
              <a:buFont typeface="Arial" panose="020B0604020202020204" pitchFamily="34" charset="0"/>
              <a:buChar char="•"/>
            </a:pPr>
            <a:r>
              <a:rPr lang="en-GB" sz="3600" dirty="0" smtClean="0"/>
              <a:t>Histogram of results</a:t>
            </a:r>
            <a:endParaRPr lang="en-GB" dirty="0"/>
          </a:p>
        </p:txBody>
      </p:sp>
      <p:sp>
        <p:nvSpPr>
          <p:cNvPr id="54" name="TextBox 53"/>
          <p:cNvSpPr txBox="1"/>
          <p:nvPr/>
        </p:nvSpPr>
        <p:spPr>
          <a:xfrm>
            <a:off x="24329288" y="9406333"/>
            <a:ext cx="7649681" cy="3083921"/>
          </a:xfrm>
          <a:prstGeom prst="rect">
            <a:avLst/>
          </a:prstGeom>
          <a:noFill/>
        </p:spPr>
        <p:txBody>
          <a:bodyPr wrap="square" rtlCol="0">
            <a:spAutoFit/>
          </a:bodyPr>
          <a:lstStyle/>
          <a:p>
            <a:r>
              <a:rPr lang="en-GB" sz="3600" dirty="0" smtClean="0"/>
              <a:t>Model 3, Marcos et al.:</a:t>
            </a:r>
          </a:p>
          <a:p>
            <a:pPr marL="685800" indent="-685800">
              <a:buFont typeface="Arial" panose="020B0604020202020204" pitchFamily="34" charset="0"/>
              <a:buChar char="•"/>
            </a:pPr>
            <a:r>
              <a:rPr lang="en-GB" sz="3600" dirty="0" smtClean="0"/>
              <a:t>CNN filters modified for vector input, plus </a:t>
            </a:r>
            <a:r>
              <a:rPr lang="en-GB" sz="3600" dirty="0" smtClean="0"/>
              <a:t>rotational copies</a:t>
            </a:r>
          </a:p>
          <a:p>
            <a:pPr marL="685800" indent="-685800">
              <a:buFont typeface="Arial" panose="020B0604020202020204" pitchFamily="34" charset="0"/>
              <a:buChar char="•"/>
            </a:pPr>
            <a:r>
              <a:rPr lang="en-GB" sz="3600" dirty="0" smtClean="0"/>
              <a:t>Activation magnitude &amp; direction forms 2D </a:t>
            </a:r>
            <a:r>
              <a:rPr lang="en-GB" sz="3600" dirty="0" smtClean="0"/>
              <a:t>vector field </a:t>
            </a:r>
            <a:r>
              <a:rPr lang="en-GB" sz="3600" dirty="0" smtClean="0"/>
              <a:t>output</a:t>
            </a:r>
            <a:endParaRPr lang="en-GB" sz="3600" dirty="0" smtClean="0"/>
          </a:p>
        </p:txBody>
      </p:sp>
      <p:graphicFrame>
        <p:nvGraphicFramePr>
          <p:cNvPr id="55" name="Chart 54"/>
          <p:cNvGraphicFramePr>
            <a:graphicFrameLocks/>
          </p:cNvGraphicFramePr>
          <p:nvPr>
            <p:extLst>
              <p:ext uri="{D42A27DB-BD31-4B8C-83A1-F6EECF244321}">
                <p14:modId xmlns:p14="http://schemas.microsoft.com/office/powerpoint/2010/main" val="1868031597"/>
              </p:ext>
            </p:extLst>
          </p:nvPr>
        </p:nvGraphicFramePr>
        <p:xfrm>
          <a:off x="21450074" y="6381566"/>
          <a:ext cx="2638425" cy="2192253"/>
        </p:xfrm>
        <a:graphic>
          <a:graphicData uri="http://schemas.openxmlformats.org/drawingml/2006/chart">
            <c:chart xmlns:c="http://schemas.openxmlformats.org/drawingml/2006/chart" xmlns:r="http://schemas.openxmlformats.org/officeDocument/2006/relationships" r:id="rId11"/>
          </a:graphicData>
        </a:graphic>
      </p:graphicFrame>
      <mc:AlternateContent xmlns:mc="http://schemas.openxmlformats.org/markup-compatibility/2006">
        <mc:Choice xmlns:a14="http://schemas.microsoft.com/office/drawing/2010/main" Requires="a14">
          <p:sp>
            <p:nvSpPr>
              <p:cNvPr id="56" name="TextBox 55"/>
              <p:cNvSpPr txBox="1"/>
              <p:nvPr/>
            </p:nvSpPr>
            <p:spPr>
              <a:xfrm>
                <a:off x="18606523" y="3529533"/>
                <a:ext cx="1938902" cy="14761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pt-BR" sz="3200" i="1" smtClean="0">
                              <a:latin typeface="Cambria Math"/>
                            </a:rPr>
                          </m:ctrlPr>
                        </m:naryPr>
                        <m:sub>
                          <m:r>
                            <a:rPr lang="pt-BR" sz="3200" i="1" smtClean="0">
                              <a:latin typeface="Cambria Math"/>
                            </a:rPr>
                            <m:t>𝑘</m:t>
                          </m:r>
                          <m:r>
                            <a:rPr lang="pt-BR" sz="3200" i="1" smtClean="0">
                              <a:latin typeface="Cambria Math"/>
                            </a:rPr>
                            <m:t>=0</m:t>
                          </m:r>
                        </m:sub>
                        <m:sup>
                          <m:r>
                            <a:rPr lang="pt-BR" sz="3200" i="1" smtClean="0">
                              <a:latin typeface="Cambria Math"/>
                            </a:rPr>
                            <m:t>𝑛</m:t>
                          </m:r>
                          <m:r>
                            <a:rPr lang="en-GB" sz="3200" b="0" i="1" smtClean="0">
                              <a:latin typeface="Cambria Math"/>
                            </a:rPr>
                            <m:t>−1</m:t>
                          </m:r>
                        </m:sup>
                        <m:e>
                          <m:sSub>
                            <m:sSubPr>
                              <m:ctrlPr>
                                <a:rPr lang="en-GB" sz="3200" b="0" i="1" smtClean="0">
                                  <a:latin typeface="Cambria Math"/>
                                </a:rPr>
                              </m:ctrlPr>
                            </m:sSubPr>
                            <m:e>
                              <m:r>
                                <a:rPr lang="en-GB" sz="3200" b="0" i="1" smtClean="0">
                                  <a:latin typeface="Cambria Math"/>
                                </a:rPr>
                                <m:t>𝑣</m:t>
                              </m:r>
                            </m:e>
                            <m:sub>
                              <m:r>
                                <a:rPr lang="en-GB" sz="3200" b="0" i="1" smtClean="0">
                                  <a:latin typeface="Cambria Math"/>
                                </a:rPr>
                                <m:t>𝑘</m:t>
                              </m:r>
                            </m:sub>
                          </m:sSub>
                          <m:r>
                            <a:rPr lang="pt-BR" sz="3200" i="1" smtClean="0">
                              <a:latin typeface="Cambria Math"/>
                              <a:ea typeface="Cambria Math"/>
                            </a:rPr>
                            <m:t>𝜎</m:t>
                          </m:r>
                          <m:r>
                            <a:rPr lang="en-GB" sz="3200" b="0" i="1" smtClean="0">
                              <a:latin typeface="Cambria Math"/>
                              <a:ea typeface="Cambria Math"/>
                            </a:rPr>
                            <m:t>(</m:t>
                          </m:r>
                          <m:sSub>
                            <m:sSubPr>
                              <m:ctrlPr>
                                <a:rPr lang="en-GB" sz="3200" b="0" i="1" smtClean="0">
                                  <a:latin typeface="Cambria Math"/>
                                  <a:ea typeface="Cambria Math"/>
                                </a:rPr>
                              </m:ctrlPr>
                            </m:sSubPr>
                            <m:e>
                              <m:r>
                                <a:rPr lang="en-GB" sz="3200" b="0" i="1" smtClean="0">
                                  <a:latin typeface="Cambria Math"/>
                                  <a:ea typeface="Cambria Math"/>
                                </a:rPr>
                                <m:t>𝑓</m:t>
                              </m:r>
                            </m:e>
                            <m:sub>
                              <m:r>
                                <a:rPr lang="en-GB" sz="3200" b="0" i="1" smtClean="0">
                                  <a:latin typeface="Cambria Math"/>
                                  <a:ea typeface="Cambria Math"/>
                                </a:rPr>
                                <m:t>𝑘</m:t>
                              </m:r>
                            </m:sub>
                          </m:sSub>
                          <m:r>
                            <a:rPr lang="en-GB" sz="3200" b="0" i="1" smtClean="0">
                              <a:latin typeface="Cambria Math"/>
                              <a:ea typeface="Cambria Math"/>
                            </a:rPr>
                            <m:t>)</m:t>
                          </m:r>
                        </m:e>
                      </m:nary>
                    </m:oMath>
                  </m:oMathPara>
                </a14:m>
                <a:endParaRPr lang="en-GB" sz="3200" dirty="0"/>
              </a:p>
            </p:txBody>
          </p:sp>
        </mc:Choice>
        <mc:Fallback>
          <p:sp>
            <p:nvSpPr>
              <p:cNvPr id="56" name="TextBox 55"/>
              <p:cNvSpPr txBox="1">
                <a:spLocks noRot="1" noChangeAspect="1" noMove="1" noResize="1" noEditPoints="1" noAdjustHandles="1" noChangeArrowheads="1" noChangeShapeType="1" noTextEdit="1"/>
              </p:cNvSpPr>
              <p:nvPr/>
            </p:nvSpPr>
            <p:spPr>
              <a:xfrm>
                <a:off x="18606523" y="3529533"/>
                <a:ext cx="1938902" cy="1476173"/>
              </a:xfrm>
              <a:prstGeom prst="rect">
                <a:avLst/>
              </a:prstGeom>
              <a:blipFill rotWithShape="1">
                <a:blip r:embed="rId12"/>
                <a:stretch>
                  <a:fillRect r="-7862"/>
                </a:stretch>
              </a:blipFill>
            </p:spPr>
            <p:txBody>
              <a:bodyPr/>
              <a:lstStyle/>
              <a:p>
                <a:r>
                  <a:rPr lang="en-GB">
                    <a:noFill/>
                  </a:rPr>
                  <a:t> </a:t>
                </a:r>
              </a:p>
            </p:txBody>
          </p:sp>
        </mc:Fallback>
      </mc:AlternateContent>
      <p:graphicFrame>
        <p:nvGraphicFramePr>
          <p:cNvPr id="58" name="Table 57"/>
          <p:cNvGraphicFramePr>
            <a:graphicFrameLocks noGrp="1"/>
          </p:cNvGraphicFramePr>
          <p:nvPr>
            <p:extLst>
              <p:ext uri="{D42A27DB-BD31-4B8C-83A1-F6EECF244321}">
                <p14:modId xmlns:p14="http://schemas.microsoft.com/office/powerpoint/2010/main" val="1418887217"/>
              </p:ext>
            </p:extLst>
          </p:nvPr>
        </p:nvGraphicFramePr>
        <p:xfrm>
          <a:off x="15866663" y="6026717"/>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en-GB"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81031">
                <a:tc>
                  <a:txBody>
                    <a:bodyPr/>
                    <a:lstStyle/>
                    <a:p>
                      <a:pPr algn="ctr"/>
                      <a:r>
                        <a:rPr lang="sv-SE" sz="2400" b="1" dirty="0" smtClean="0"/>
                        <a:t>0</a:t>
                      </a:r>
                      <a:endParaRPr lang="en-GB" sz="2400" b="1" dirty="0"/>
                    </a:p>
                  </a:txBody>
                  <a:tcPr>
                    <a:solidFill>
                      <a:schemeClr val="bg1"/>
                    </a:solidFill>
                  </a:tcPr>
                </a:tc>
                <a:tc>
                  <a:txBody>
                    <a:bodyPr/>
                    <a:lstStyle/>
                    <a:p>
                      <a:pPr algn="ctr"/>
                      <a:r>
                        <a:rPr lang="en-GB"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891054711"/>
              </p:ext>
            </p:extLst>
          </p:nvPr>
        </p:nvGraphicFramePr>
        <p:xfrm>
          <a:off x="15022498" y="6881490"/>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81031">
                <a:tc>
                  <a:txBody>
                    <a:bodyPr/>
                    <a:lstStyle/>
                    <a:p>
                      <a:pPr algn="ctr"/>
                      <a:r>
                        <a:rPr lang="sv-SE" sz="2400" b="1" dirty="0" smtClean="0"/>
                        <a:t>0</a:t>
                      </a:r>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3501790421"/>
              </p:ext>
            </p:extLst>
          </p:nvPr>
        </p:nvGraphicFramePr>
        <p:xfrm>
          <a:off x="14434711" y="7317411"/>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8103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cxnSp>
        <p:nvCxnSpPr>
          <p:cNvPr id="15" name="Straight Connector 14"/>
          <p:cNvCxnSpPr/>
          <p:nvPr/>
        </p:nvCxnSpPr>
        <p:spPr bwMode="auto">
          <a:xfrm>
            <a:off x="14162106" y="5824933"/>
            <a:ext cx="17809671" cy="0"/>
          </a:xfrm>
          <a:prstGeom prst="line">
            <a:avLst/>
          </a:prstGeom>
          <a:noFill/>
          <a:ln w="762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p:nvPr/>
        </p:nvCxnSpPr>
        <p:spPr bwMode="auto">
          <a:xfrm>
            <a:off x="14162106" y="9253933"/>
            <a:ext cx="17809671" cy="0"/>
          </a:xfrm>
          <a:prstGeom prst="line">
            <a:avLst/>
          </a:prstGeom>
          <a:noFill/>
          <a:ln w="762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0" name="Picture 99"/>
          <p:cNvPicPr>
            <a:picLocks noChangeAspect="1"/>
          </p:cNvPicPr>
          <p:nvPr/>
        </p:nvPicPr>
        <p:blipFill rotWithShape="1">
          <a:blip r:embed="rId13">
            <a:extLst>
              <a:ext uri="{28A0092B-C50C-407E-A947-70E740481C1C}">
                <a14:useLocalDpi xmlns:a14="http://schemas.microsoft.com/office/drawing/2010/main" val="0"/>
              </a:ext>
            </a:extLst>
          </a:blip>
          <a:srcRect t="-1" r="40333" b="45730"/>
          <a:stretch/>
        </p:blipFill>
        <p:spPr>
          <a:xfrm>
            <a:off x="21897525" y="9711133"/>
            <a:ext cx="2153101" cy="1950693"/>
          </a:xfrm>
          <a:prstGeom prst="rect">
            <a:avLst/>
          </a:prstGeom>
          <a:solidFill>
            <a:schemeClr val="tx2">
              <a:lumMod val="40000"/>
              <a:lumOff val="60000"/>
              <a:alpha val="82000"/>
            </a:schemeClr>
          </a:solidFill>
          <a:ln w="38100">
            <a:solidFill>
              <a:schemeClr val="tx1"/>
            </a:solidFill>
          </a:ln>
        </p:spPr>
      </p:pic>
      <p:grpSp>
        <p:nvGrpSpPr>
          <p:cNvPr id="102" name="Group 101"/>
          <p:cNvGrpSpPr/>
          <p:nvPr/>
        </p:nvGrpSpPr>
        <p:grpSpPr>
          <a:xfrm>
            <a:off x="18216142" y="9726234"/>
            <a:ext cx="2100683" cy="2042299"/>
            <a:chOff x="19052967" y="18120191"/>
            <a:chExt cx="4608095" cy="4480023"/>
          </a:xfrm>
        </p:grpSpPr>
        <p:pic>
          <p:nvPicPr>
            <p:cNvPr id="103"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052967" y="18120191"/>
              <a:ext cx="298132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200000">
              <a:off x="19683475" y="18426897"/>
              <a:ext cx="29749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2400000">
              <a:off x="20442928" y="18919811"/>
              <a:ext cx="29749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3600000">
              <a:off x="20689262" y="19628414"/>
              <a:ext cx="29749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7"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4806493" y="9722995"/>
            <a:ext cx="2002894" cy="199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triped Right Arrow 11"/>
          <p:cNvSpPr/>
          <p:nvPr/>
        </p:nvSpPr>
        <p:spPr bwMode="auto">
          <a:xfrm>
            <a:off x="17747788" y="4037948"/>
            <a:ext cx="587837" cy="457200"/>
          </a:xfrm>
          <a:prstGeom prst="stripedRightArrow">
            <a:avLst/>
          </a:prstGeom>
          <a:solidFill>
            <a:schemeClr val="accent4"/>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66" name="Striped Right Arrow 65"/>
          <p:cNvSpPr/>
          <p:nvPr/>
        </p:nvSpPr>
        <p:spPr bwMode="auto">
          <a:xfrm>
            <a:off x="21096102" y="4039019"/>
            <a:ext cx="592323" cy="457200"/>
          </a:xfrm>
          <a:prstGeom prst="stripedRightArrow">
            <a:avLst/>
          </a:prstGeom>
          <a:solidFill>
            <a:schemeClr val="accent4"/>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pic>
        <p:nvPicPr>
          <p:cNvPr id="14"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45625" y="3599407"/>
            <a:ext cx="1462529" cy="1318165"/>
          </a:xfrm>
          <a:prstGeom prst="rect">
            <a:avLst/>
          </a:prstGeom>
          <a:solidFill>
            <a:schemeClr val="bg1"/>
          </a:solidFill>
          <a:ln>
            <a:noFill/>
          </a:ln>
          <a:effectLst/>
        </p:spPr>
      </p:pic>
      <p:grpSp>
        <p:nvGrpSpPr>
          <p:cNvPr id="46" name="Group 45"/>
          <p:cNvGrpSpPr/>
          <p:nvPr/>
        </p:nvGrpSpPr>
        <p:grpSpPr>
          <a:xfrm>
            <a:off x="22026258" y="4758133"/>
            <a:ext cx="1719567" cy="228600"/>
            <a:chOff x="21416658" y="4904581"/>
            <a:chExt cx="1719567" cy="228600"/>
          </a:xfrm>
        </p:grpSpPr>
        <p:sp>
          <p:nvSpPr>
            <p:cNvPr id="20" name="Pentagon 19"/>
            <p:cNvSpPr/>
            <p:nvPr/>
          </p:nvSpPr>
          <p:spPr bwMode="auto">
            <a:xfrm flipH="1">
              <a:off x="21416658" y="4904581"/>
              <a:ext cx="1004869" cy="228600"/>
            </a:xfrm>
            <a:prstGeom prst="homePlate">
              <a:avLst/>
            </a:prstGeom>
            <a:solidFill>
              <a:srgbClr val="CC0000"/>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68" name="Pentagon 67"/>
            <p:cNvSpPr/>
            <p:nvPr/>
          </p:nvSpPr>
          <p:spPr bwMode="auto">
            <a:xfrm>
              <a:off x="22421528" y="4904581"/>
              <a:ext cx="714697" cy="228600"/>
            </a:xfrm>
            <a:prstGeom prst="homePlate">
              <a:avLst/>
            </a:prstGeom>
            <a:solidFill>
              <a:srgbClr val="CC0000"/>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grpSp>
      <p:sp>
        <p:nvSpPr>
          <p:cNvPr id="21" name="TextBox 20"/>
          <p:cNvSpPr txBox="1"/>
          <p:nvPr/>
        </p:nvSpPr>
        <p:spPr>
          <a:xfrm>
            <a:off x="22064961" y="4709734"/>
            <a:ext cx="1833264" cy="307777"/>
          </a:xfrm>
          <a:prstGeom prst="rect">
            <a:avLst/>
          </a:prstGeom>
          <a:noFill/>
        </p:spPr>
        <p:txBody>
          <a:bodyPr wrap="square" rtlCol="0">
            <a:spAutoFit/>
          </a:bodyPr>
          <a:lstStyle/>
          <a:p>
            <a:r>
              <a:rPr lang="en-GB" sz="1400" dirty="0" smtClean="0">
                <a:solidFill>
                  <a:schemeClr val="bg1"/>
                </a:solidFill>
              </a:rPr>
              <a:t>Output feature map</a:t>
            </a:r>
            <a:endParaRPr lang="en-GB" sz="4800" dirty="0">
              <a:solidFill>
                <a:schemeClr val="bg1"/>
              </a:solidFill>
            </a:endParaRPr>
          </a:p>
        </p:txBody>
      </p:sp>
      <p:sp>
        <p:nvSpPr>
          <p:cNvPr id="45" name="Freeform 44"/>
          <p:cNvSpPr/>
          <p:nvPr/>
        </p:nvSpPr>
        <p:spPr bwMode="auto">
          <a:xfrm flipH="1">
            <a:off x="17421220" y="5005707"/>
            <a:ext cx="4997095" cy="621702"/>
          </a:xfrm>
          <a:custGeom>
            <a:avLst/>
            <a:gdLst>
              <a:gd name="connsiteX0" fmla="*/ 0 w 10229850"/>
              <a:gd name="connsiteY0" fmla="*/ 0 h 1372279"/>
              <a:gd name="connsiteX1" fmla="*/ 2057400 w 10229850"/>
              <a:gd name="connsiteY1" fmla="*/ 1371600 h 1372279"/>
              <a:gd name="connsiteX2" fmla="*/ 10229850 w 10229850"/>
              <a:gd name="connsiteY2" fmla="*/ 200025 h 1372279"/>
              <a:gd name="connsiteX3" fmla="*/ 10229850 w 10229850"/>
              <a:gd name="connsiteY3" fmla="*/ 200025 h 1372279"/>
            </a:gdLst>
            <a:ahLst/>
            <a:cxnLst>
              <a:cxn ang="0">
                <a:pos x="connsiteX0" y="connsiteY0"/>
              </a:cxn>
              <a:cxn ang="0">
                <a:pos x="connsiteX1" y="connsiteY1"/>
              </a:cxn>
              <a:cxn ang="0">
                <a:pos x="connsiteX2" y="connsiteY2"/>
              </a:cxn>
              <a:cxn ang="0">
                <a:pos x="connsiteX3" y="connsiteY3"/>
              </a:cxn>
            </a:cxnLst>
            <a:rect l="l" t="t" r="r" b="b"/>
            <a:pathLst>
              <a:path w="10229850" h="1372279">
                <a:moveTo>
                  <a:pt x="0" y="0"/>
                </a:moveTo>
                <a:cubicBezTo>
                  <a:pt x="176212" y="669131"/>
                  <a:pt x="352425" y="1338263"/>
                  <a:pt x="2057400" y="1371600"/>
                </a:cubicBezTo>
                <a:cubicBezTo>
                  <a:pt x="3762375" y="1404937"/>
                  <a:pt x="10229850" y="200025"/>
                  <a:pt x="10229850" y="200025"/>
                </a:cubicBezTo>
                <a:lnTo>
                  <a:pt x="10229850" y="200025"/>
                </a:lnTo>
              </a:path>
            </a:pathLst>
          </a:custGeom>
          <a:noFill/>
          <a:ln w="63500">
            <a:solidFill>
              <a:schemeClr val="tx1"/>
            </a:solidFill>
            <a:tailEnd type="arrow" w="lg" len="lg"/>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76" name="Striped Right Arrow 75"/>
          <p:cNvSpPr/>
          <p:nvPr/>
        </p:nvSpPr>
        <p:spPr bwMode="auto">
          <a:xfrm>
            <a:off x="20867502" y="7632492"/>
            <a:ext cx="592323" cy="457200"/>
          </a:xfrm>
          <a:prstGeom prst="stripedRightArrow">
            <a:avLst/>
          </a:prstGeom>
          <a:solidFill>
            <a:schemeClr val="accent4"/>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graphicFrame>
        <p:nvGraphicFramePr>
          <p:cNvPr id="85" name="Chart 84"/>
          <p:cNvGraphicFramePr>
            <a:graphicFrameLocks/>
          </p:cNvGraphicFramePr>
          <p:nvPr>
            <p:extLst>
              <p:ext uri="{D42A27DB-BD31-4B8C-83A1-F6EECF244321}">
                <p14:modId xmlns:p14="http://schemas.microsoft.com/office/powerpoint/2010/main" val="608541202"/>
              </p:ext>
            </p:extLst>
          </p:nvPr>
        </p:nvGraphicFramePr>
        <p:xfrm>
          <a:off x="18818237" y="6663133"/>
          <a:ext cx="1955788" cy="906973"/>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86" name="Chart 85"/>
          <p:cNvGraphicFramePr>
            <a:graphicFrameLocks/>
          </p:cNvGraphicFramePr>
          <p:nvPr>
            <p:extLst>
              <p:ext uri="{D42A27DB-BD31-4B8C-83A1-F6EECF244321}">
                <p14:modId xmlns:p14="http://schemas.microsoft.com/office/powerpoint/2010/main" val="3166192350"/>
              </p:ext>
            </p:extLst>
          </p:nvPr>
        </p:nvGraphicFramePr>
        <p:xfrm>
          <a:off x="18731345" y="7068266"/>
          <a:ext cx="1955788" cy="906973"/>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84" name="Chart 83"/>
          <p:cNvGraphicFramePr>
            <a:graphicFrameLocks/>
          </p:cNvGraphicFramePr>
          <p:nvPr>
            <p:extLst>
              <p:ext uri="{D42A27DB-BD31-4B8C-83A1-F6EECF244321}">
                <p14:modId xmlns:p14="http://schemas.microsoft.com/office/powerpoint/2010/main" val="2149008851"/>
              </p:ext>
            </p:extLst>
          </p:nvPr>
        </p:nvGraphicFramePr>
        <p:xfrm>
          <a:off x="18558665" y="7525466"/>
          <a:ext cx="1955788" cy="906973"/>
        </p:xfrm>
        <a:graphic>
          <a:graphicData uri="http://schemas.openxmlformats.org/drawingml/2006/chart">
            <c:chart xmlns:c="http://schemas.openxmlformats.org/drawingml/2006/chart" xmlns:r="http://schemas.openxmlformats.org/officeDocument/2006/relationships" r:id="rId20"/>
          </a:graphicData>
        </a:graphic>
      </p:graphicFrame>
      <p:sp>
        <p:nvSpPr>
          <p:cNvPr id="87" name="Striped Right Arrow 86"/>
          <p:cNvSpPr/>
          <p:nvPr/>
        </p:nvSpPr>
        <p:spPr bwMode="auto">
          <a:xfrm>
            <a:off x="17819502" y="7729933"/>
            <a:ext cx="592323" cy="457200"/>
          </a:xfrm>
          <a:prstGeom prst="stripedRightArrow">
            <a:avLst/>
          </a:prstGeom>
          <a:solidFill>
            <a:schemeClr val="accent4"/>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mc:AlternateContent xmlns:mc="http://schemas.openxmlformats.org/markup-compatibility/2006">
        <mc:Choice xmlns:a14="http://schemas.microsoft.com/office/drawing/2010/main" Requires="a14">
          <p:sp>
            <p:nvSpPr>
              <p:cNvPr id="49" name="TextBox 48"/>
              <p:cNvSpPr txBox="1"/>
              <p:nvPr/>
            </p:nvSpPr>
            <p:spPr>
              <a:xfrm>
                <a:off x="16887825" y="7484232"/>
                <a:ext cx="693774" cy="8309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4800" i="1">
                          <a:latin typeface="Cambria Math"/>
                        </a:rPr>
                        <m:t>∑</m:t>
                      </m:r>
                    </m:oMath>
                  </m:oMathPara>
                </a14:m>
                <a:endParaRPr lang="en-GB" dirty="0"/>
              </a:p>
            </p:txBody>
          </p:sp>
        </mc:Choice>
        <mc:Fallback>
          <p:sp>
            <p:nvSpPr>
              <p:cNvPr id="49" name="TextBox 48"/>
              <p:cNvSpPr txBox="1">
                <a:spLocks noRot="1" noChangeAspect="1" noMove="1" noResize="1" noEditPoints="1" noAdjustHandles="1" noChangeArrowheads="1" noChangeShapeType="1" noTextEdit="1"/>
              </p:cNvSpPr>
              <p:nvPr/>
            </p:nvSpPr>
            <p:spPr>
              <a:xfrm>
                <a:off x="16887825" y="7484232"/>
                <a:ext cx="693774" cy="830997"/>
              </a:xfrm>
              <a:prstGeom prst="rect">
                <a:avLst/>
              </a:prstGeom>
              <a:blipFill rotWithShape="1">
                <a:blip r:embed="rId21"/>
                <a:stretch>
                  <a:fillRect/>
                </a:stretch>
              </a:blipFill>
            </p:spPr>
            <p:txBody>
              <a:bodyPr/>
              <a:lstStyle/>
              <a:p>
                <a:r>
                  <a:rPr lang="en-GB">
                    <a:noFill/>
                  </a:rPr>
                  <a:t> </a:t>
                </a:r>
              </a:p>
            </p:txBody>
          </p:sp>
        </mc:Fallback>
      </mc:AlternateContent>
      <p:sp>
        <p:nvSpPr>
          <p:cNvPr id="69" name="TextBox 68"/>
          <p:cNvSpPr txBox="1"/>
          <p:nvPr/>
        </p:nvSpPr>
        <p:spPr>
          <a:xfrm>
            <a:off x="15172552" y="2961600"/>
            <a:ext cx="530998" cy="584775"/>
          </a:xfrm>
          <a:prstGeom prst="rect">
            <a:avLst/>
          </a:prstGeom>
          <a:noFill/>
        </p:spPr>
        <p:txBody>
          <a:bodyPr wrap="square" rtlCol="0">
            <a:spAutoFit/>
          </a:bodyPr>
          <a:lstStyle/>
          <a:p>
            <a:r>
              <a:rPr lang="en-GB" sz="3200" dirty="0" smtClean="0"/>
              <a:t>…</a:t>
            </a:r>
            <a:endParaRPr lang="en-GB" dirty="0"/>
          </a:p>
        </p:txBody>
      </p:sp>
      <p:sp>
        <p:nvSpPr>
          <p:cNvPr id="91" name="TextBox 90"/>
          <p:cNvSpPr txBox="1"/>
          <p:nvPr/>
        </p:nvSpPr>
        <p:spPr>
          <a:xfrm>
            <a:off x="15257892" y="6205933"/>
            <a:ext cx="530998" cy="584775"/>
          </a:xfrm>
          <a:prstGeom prst="rect">
            <a:avLst/>
          </a:prstGeom>
          <a:noFill/>
        </p:spPr>
        <p:txBody>
          <a:bodyPr wrap="square" rtlCol="0">
            <a:spAutoFit/>
          </a:bodyPr>
          <a:lstStyle/>
          <a:p>
            <a:r>
              <a:rPr lang="en-GB" sz="3200" dirty="0" smtClean="0"/>
              <a:t>…</a:t>
            </a:r>
            <a:endParaRPr lang="en-GB" dirty="0"/>
          </a:p>
        </p:txBody>
      </p:sp>
      <p:grpSp>
        <p:nvGrpSpPr>
          <p:cNvPr id="93" name="Group 92"/>
          <p:cNvGrpSpPr/>
          <p:nvPr/>
        </p:nvGrpSpPr>
        <p:grpSpPr>
          <a:xfrm>
            <a:off x="21840825" y="11654130"/>
            <a:ext cx="2229299" cy="282126"/>
            <a:chOff x="21416658" y="4904581"/>
            <a:chExt cx="1719567" cy="228600"/>
          </a:xfrm>
        </p:grpSpPr>
        <p:sp>
          <p:nvSpPr>
            <p:cNvPr id="95" name="Pentagon 94"/>
            <p:cNvSpPr/>
            <p:nvPr/>
          </p:nvSpPr>
          <p:spPr bwMode="auto">
            <a:xfrm flipH="1">
              <a:off x="21416658" y="4904581"/>
              <a:ext cx="1004869" cy="228600"/>
            </a:xfrm>
            <a:prstGeom prst="homePlate">
              <a:avLst/>
            </a:prstGeom>
            <a:solidFill>
              <a:srgbClr val="CC0000"/>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96" name="Pentagon 95"/>
            <p:cNvSpPr/>
            <p:nvPr/>
          </p:nvSpPr>
          <p:spPr bwMode="auto">
            <a:xfrm>
              <a:off x="22421528" y="4904581"/>
              <a:ext cx="714697" cy="228600"/>
            </a:xfrm>
            <a:prstGeom prst="homePlate">
              <a:avLst/>
            </a:prstGeom>
            <a:solidFill>
              <a:srgbClr val="CC0000"/>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grpSp>
      <p:sp>
        <p:nvSpPr>
          <p:cNvPr id="94" name="TextBox 93"/>
          <p:cNvSpPr txBox="1"/>
          <p:nvPr/>
        </p:nvSpPr>
        <p:spPr>
          <a:xfrm>
            <a:off x="22212076" y="11619322"/>
            <a:ext cx="1914749" cy="307777"/>
          </a:xfrm>
          <a:prstGeom prst="rect">
            <a:avLst/>
          </a:prstGeom>
          <a:noFill/>
        </p:spPr>
        <p:txBody>
          <a:bodyPr wrap="square" rtlCol="0">
            <a:spAutoFit/>
          </a:bodyPr>
          <a:lstStyle/>
          <a:p>
            <a:r>
              <a:rPr lang="en-GB" sz="1400" dirty="0" smtClean="0">
                <a:solidFill>
                  <a:schemeClr val="bg1"/>
                </a:solidFill>
              </a:rPr>
              <a:t>Output vector map</a:t>
            </a:r>
            <a:endParaRPr lang="en-GB" sz="4800" dirty="0">
              <a:solidFill>
                <a:schemeClr val="bg1"/>
              </a:solidFill>
            </a:endParaRPr>
          </a:p>
        </p:txBody>
      </p:sp>
      <p:sp>
        <p:nvSpPr>
          <p:cNvPr id="97" name="Striped Right Arrow 96"/>
          <p:cNvSpPr/>
          <p:nvPr/>
        </p:nvSpPr>
        <p:spPr bwMode="auto">
          <a:xfrm>
            <a:off x="17125058" y="10493709"/>
            <a:ext cx="592323" cy="457200"/>
          </a:xfrm>
          <a:prstGeom prst="stripedRightArrow">
            <a:avLst/>
          </a:prstGeom>
          <a:solidFill>
            <a:schemeClr val="accent4"/>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98" name="Striped Right Arrow 97"/>
          <p:cNvSpPr/>
          <p:nvPr/>
        </p:nvSpPr>
        <p:spPr bwMode="auto">
          <a:xfrm>
            <a:off x="20867502" y="10483390"/>
            <a:ext cx="592323" cy="457200"/>
          </a:xfrm>
          <a:prstGeom prst="stripedRightArrow">
            <a:avLst/>
          </a:prstGeom>
          <a:solidFill>
            <a:schemeClr val="accent4"/>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99" name="Freeform 98"/>
          <p:cNvSpPr/>
          <p:nvPr/>
        </p:nvSpPr>
        <p:spPr bwMode="auto">
          <a:xfrm flipH="1">
            <a:off x="16996127" y="11936256"/>
            <a:ext cx="5215947" cy="502754"/>
          </a:xfrm>
          <a:custGeom>
            <a:avLst/>
            <a:gdLst>
              <a:gd name="connsiteX0" fmla="*/ 0 w 10229850"/>
              <a:gd name="connsiteY0" fmla="*/ 0 h 1372279"/>
              <a:gd name="connsiteX1" fmla="*/ 2057400 w 10229850"/>
              <a:gd name="connsiteY1" fmla="*/ 1371600 h 1372279"/>
              <a:gd name="connsiteX2" fmla="*/ 10229850 w 10229850"/>
              <a:gd name="connsiteY2" fmla="*/ 200025 h 1372279"/>
              <a:gd name="connsiteX3" fmla="*/ 10229850 w 10229850"/>
              <a:gd name="connsiteY3" fmla="*/ 200025 h 1372279"/>
            </a:gdLst>
            <a:ahLst/>
            <a:cxnLst>
              <a:cxn ang="0">
                <a:pos x="connsiteX0" y="connsiteY0"/>
              </a:cxn>
              <a:cxn ang="0">
                <a:pos x="connsiteX1" y="connsiteY1"/>
              </a:cxn>
              <a:cxn ang="0">
                <a:pos x="connsiteX2" y="connsiteY2"/>
              </a:cxn>
              <a:cxn ang="0">
                <a:pos x="connsiteX3" y="connsiteY3"/>
              </a:cxn>
            </a:cxnLst>
            <a:rect l="l" t="t" r="r" b="b"/>
            <a:pathLst>
              <a:path w="10229850" h="1372279">
                <a:moveTo>
                  <a:pt x="0" y="0"/>
                </a:moveTo>
                <a:cubicBezTo>
                  <a:pt x="176212" y="669131"/>
                  <a:pt x="352425" y="1338263"/>
                  <a:pt x="2057400" y="1371600"/>
                </a:cubicBezTo>
                <a:cubicBezTo>
                  <a:pt x="3762375" y="1404937"/>
                  <a:pt x="10229850" y="200025"/>
                  <a:pt x="10229850" y="200025"/>
                </a:cubicBezTo>
                <a:lnTo>
                  <a:pt x="10229850" y="200025"/>
                </a:lnTo>
              </a:path>
            </a:pathLst>
          </a:custGeom>
          <a:noFill/>
          <a:ln w="63500">
            <a:solidFill>
              <a:schemeClr val="tx1"/>
            </a:solidFill>
            <a:tailEnd type="arrow" w="lg" len="lg"/>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01" name="Striped Right Arrow 100"/>
          <p:cNvSpPr/>
          <p:nvPr/>
        </p:nvSpPr>
        <p:spPr bwMode="auto">
          <a:xfrm>
            <a:off x="9725024" y="20262950"/>
            <a:ext cx="692205" cy="680338"/>
          </a:xfrm>
          <a:prstGeom prst="stripedRightArrow">
            <a:avLst/>
          </a:prstGeom>
          <a:solidFill>
            <a:schemeClr val="accent4"/>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graphicFrame>
        <p:nvGraphicFramePr>
          <p:cNvPr id="107" name="Chart 106"/>
          <p:cNvGraphicFramePr>
            <a:graphicFrameLocks/>
          </p:cNvGraphicFramePr>
          <p:nvPr>
            <p:extLst>
              <p:ext uri="{D42A27DB-BD31-4B8C-83A1-F6EECF244321}">
                <p14:modId xmlns:p14="http://schemas.microsoft.com/office/powerpoint/2010/main" val="2872391765"/>
              </p:ext>
            </p:extLst>
          </p:nvPr>
        </p:nvGraphicFramePr>
        <p:xfrm>
          <a:off x="24050626" y="13976962"/>
          <a:ext cx="7921151" cy="4186420"/>
        </p:xfrm>
        <a:graphic>
          <a:graphicData uri="http://schemas.openxmlformats.org/drawingml/2006/chart">
            <c:chart xmlns:c="http://schemas.openxmlformats.org/drawingml/2006/chart" xmlns:r="http://schemas.openxmlformats.org/officeDocument/2006/relationships" r:id="rId2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75094107"/>
              </p:ext>
            </p:extLst>
          </p:nvPr>
        </p:nvGraphicFramePr>
        <p:xfrm>
          <a:off x="7127817" y="10512553"/>
          <a:ext cx="9009390" cy="9433045"/>
        </p:xfrm>
        <a:graphic>
          <a:graphicData uri="http://schemas.openxmlformats.org/drawingml/2006/table">
            <a:tbl>
              <a:tblPr firstRow="1" bandRow="1">
                <a:tableStyleId>{5940675A-B579-460E-94D1-54222C63F5DA}</a:tableStyleId>
              </a:tblPr>
              <a:tblGrid>
                <a:gridCol w="1801878"/>
                <a:gridCol w="1801878"/>
                <a:gridCol w="1801878"/>
                <a:gridCol w="1801878"/>
                <a:gridCol w="1801878"/>
              </a:tblGrid>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6" name="Oval 5"/>
          <p:cNvSpPr/>
          <p:nvPr/>
        </p:nvSpPr>
        <p:spPr bwMode="auto">
          <a:xfrm>
            <a:off x="11047315" y="14689011"/>
            <a:ext cx="1010758" cy="1013330"/>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7" name="Oval 6"/>
          <p:cNvSpPr/>
          <p:nvPr/>
        </p:nvSpPr>
        <p:spPr bwMode="auto">
          <a:xfrm>
            <a:off x="10964325" y="1101660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0971996" y="18613450"/>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9" name="Oval 8"/>
          <p:cNvSpPr/>
          <p:nvPr/>
        </p:nvSpPr>
        <p:spPr bwMode="auto">
          <a:xfrm>
            <a:off x="14577804" y="14766237"/>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10" name="Oval 9"/>
          <p:cNvSpPr/>
          <p:nvPr/>
        </p:nvSpPr>
        <p:spPr bwMode="auto">
          <a:xfrm>
            <a:off x="7399457" y="14761022"/>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1" name="Oval 10"/>
          <p:cNvSpPr/>
          <p:nvPr/>
        </p:nvSpPr>
        <p:spPr bwMode="auto">
          <a:xfrm>
            <a:off x="8436510" y="1209672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2" name="Oval 11"/>
          <p:cNvSpPr/>
          <p:nvPr/>
        </p:nvSpPr>
        <p:spPr bwMode="auto">
          <a:xfrm>
            <a:off x="13540752" y="12168734"/>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3" name="Oval 12"/>
          <p:cNvSpPr/>
          <p:nvPr/>
        </p:nvSpPr>
        <p:spPr bwMode="auto">
          <a:xfrm>
            <a:off x="8355490"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4" name="Oval 13"/>
          <p:cNvSpPr/>
          <p:nvPr/>
        </p:nvSpPr>
        <p:spPr bwMode="auto">
          <a:xfrm>
            <a:off x="13621772"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5" name="TextBox 14"/>
          <p:cNvSpPr txBox="1"/>
          <p:nvPr/>
        </p:nvSpPr>
        <p:spPr>
          <a:xfrm>
            <a:off x="7192632" y="20205753"/>
            <a:ext cx="8620498" cy="1107996"/>
          </a:xfrm>
          <a:prstGeom prst="rect">
            <a:avLst/>
          </a:prstGeom>
          <a:noFill/>
        </p:spPr>
        <p:txBody>
          <a:bodyPr wrap="square" rtlCol="0">
            <a:spAutoFit/>
          </a:bodyPr>
          <a:lstStyle/>
          <a:p>
            <a:pPr algn="ctr"/>
            <a:r>
              <a:rPr lang="sv-SE" sz="6600" b="1" dirty="0" smtClean="0"/>
              <a:t>P = 8, R = 2</a:t>
            </a:r>
            <a:endParaRPr lang="en-GB" sz="6600" b="1" dirty="0"/>
          </a:p>
        </p:txBody>
      </p:sp>
      <p:sp>
        <p:nvSpPr>
          <p:cNvPr id="16" name="TextBox 15"/>
          <p:cNvSpPr txBox="1"/>
          <p:nvPr/>
        </p:nvSpPr>
        <p:spPr>
          <a:xfrm>
            <a:off x="8096339"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7" name="TextBox 16"/>
          <p:cNvSpPr txBox="1"/>
          <p:nvPr/>
        </p:nvSpPr>
        <p:spPr>
          <a:xfrm>
            <a:off x="10559339" y="10368534"/>
            <a:ext cx="587056" cy="1246495"/>
          </a:xfrm>
          <a:prstGeom prst="rect">
            <a:avLst/>
          </a:prstGeom>
          <a:noFill/>
        </p:spPr>
        <p:txBody>
          <a:bodyPr wrap="square" rtlCol="0">
            <a:spAutoFit/>
          </a:bodyPr>
          <a:lstStyle/>
          <a:p>
            <a:r>
              <a:rPr lang="sv-SE" sz="7500" b="1" dirty="0" smtClean="0"/>
              <a:t>0</a:t>
            </a:r>
            <a:endParaRPr lang="en-GB" sz="7500" b="1" dirty="0"/>
          </a:p>
        </p:txBody>
      </p:sp>
      <p:sp>
        <p:nvSpPr>
          <p:cNvPr id="18" name="TextBox 17"/>
          <p:cNvSpPr txBox="1"/>
          <p:nvPr/>
        </p:nvSpPr>
        <p:spPr>
          <a:xfrm>
            <a:off x="13414947"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9" name="TextBox 18"/>
          <p:cNvSpPr txBox="1"/>
          <p:nvPr/>
        </p:nvSpPr>
        <p:spPr>
          <a:xfrm>
            <a:off x="7352815" y="13591752"/>
            <a:ext cx="587056" cy="1246495"/>
          </a:xfrm>
          <a:prstGeom prst="rect">
            <a:avLst/>
          </a:prstGeom>
          <a:noFill/>
        </p:spPr>
        <p:txBody>
          <a:bodyPr wrap="square" rtlCol="0">
            <a:spAutoFit/>
          </a:bodyPr>
          <a:lstStyle/>
          <a:p>
            <a:r>
              <a:rPr lang="sv-SE" sz="7500" b="1" dirty="0" smtClean="0"/>
              <a:t>0</a:t>
            </a:r>
            <a:endParaRPr lang="en-GB" sz="7500" b="1" dirty="0"/>
          </a:p>
        </p:txBody>
      </p:sp>
      <p:sp>
        <p:nvSpPr>
          <p:cNvPr id="20" name="TextBox 19"/>
          <p:cNvSpPr txBox="1"/>
          <p:nvPr/>
        </p:nvSpPr>
        <p:spPr>
          <a:xfrm>
            <a:off x="10753786" y="17546975"/>
            <a:ext cx="587056" cy="1246495"/>
          </a:xfrm>
          <a:prstGeom prst="rect">
            <a:avLst/>
          </a:prstGeom>
          <a:noFill/>
        </p:spPr>
        <p:txBody>
          <a:bodyPr wrap="square" rtlCol="0">
            <a:spAutoFit/>
          </a:bodyPr>
          <a:lstStyle/>
          <a:p>
            <a:r>
              <a:rPr lang="sv-SE" sz="7500" b="1" dirty="0" smtClean="0"/>
              <a:t>0</a:t>
            </a:r>
            <a:endParaRPr lang="en-GB" sz="7500" b="1" dirty="0"/>
          </a:p>
        </p:txBody>
      </p:sp>
      <p:sp>
        <p:nvSpPr>
          <p:cNvPr id="21" name="TextBox 20"/>
          <p:cNvSpPr txBox="1"/>
          <p:nvPr/>
        </p:nvSpPr>
        <p:spPr>
          <a:xfrm>
            <a:off x="8054289" y="16405462"/>
            <a:ext cx="587056" cy="1246495"/>
          </a:xfrm>
          <a:prstGeom prst="rect">
            <a:avLst/>
          </a:prstGeom>
          <a:noFill/>
        </p:spPr>
        <p:txBody>
          <a:bodyPr wrap="square" rtlCol="0">
            <a:spAutoFit/>
          </a:bodyPr>
          <a:lstStyle/>
          <a:p>
            <a:r>
              <a:rPr lang="sv-SE" sz="7500" b="1" dirty="0"/>
              <a:t>1</a:t>
            </a:r>
            <a:endParaRPr lang="en-GB" sz="7500" b="1" dirty="0"/>
          </a:p>
        </p:txBody>
      </p:sp>
      <p:sp>
        <p:nvSpPr>
          <p:cNvPr id="22" name="TextBox 21"/>
          <p:cNvSpPr txBox="1"/>
          <p:nvPr/>
        </p:nvSpPr>
        <p:spPr>
          <a:xfrm>
            <a:off x="13476049" y="16250831"/>
            <a:ext cx="587056" cy="1246495"/>
          </a:xfrm>
          <a:prstGeom prst="rect">
            <a:avLst/>
          </a:prstGeom>
          <a:noFill/>
        </p:spPr>
        <p:txBody>
          <a:bodyPr wrap="square" rtlCol="0">
            <a:spAutoFit/>
          </a:bodyPr>
          <a:lstStyle/>
          <a:p>
            <a:r>
              <a:rPr lang="sv-SE" sz="7500" b="1" dirty="0"/>
              <a:t>1</a:t>
            </a:r>
            <a:endParaRPr lang="en-GB" sz="7500" b="1" dirty="0"/>
          </a:p>
        </p:txBody>
      </p:sp>
      <p:sp>
        <p:nvSpPr>
          <p:cNvPr id="23" name="TextBox 22"/>
          <p:cNvSpPr txBox="1"/>
          <p:nvPr/>
        </p:nvSpPr>
        <p:spPr>
          <a:xfrm>
            <a:off x="14414320" y="13658543"/>
            <a:ext cx="587056" cy="1246495"/>
          </a:xfrm>
          <a:prstGeom prst="rect">
            <a:avLst/>
          </a:prstGeom>
          <a:noFill/>
        </p:spPr>
        <p:txBody>
          <a:bodyPr wrap="square" rtlCol="0">
            <a:spAutoFit/>
          </a:bodyPr>
          <a:lstStyle/>
          <a:p>
            <a:r>
              <a:rPr lang="sv-SE" sz="7500" b="1" dirty="0"/>
              <a:t>1</a:t>
            </a:r>
            <a:endParaRPr lang="en-GB" sz="7500" b="1" dirty="0"/>
          </a:p>
        </p:txBody>
      </p:sp>
      <p:graphicFrame>
        <p:nvGraphicFramePr>
          <p:cNvPr id="24" name="Table 23"/>
          <p:cNvGraphicFramePr>
            <a:graphicFrameLocks noGrp="1"/>
          </p:cNvGraphicFramePr>
          <p:nvPr>
            <p:extLst>
              <p:ext uri="{D42A27DB-BD31-4B8C-83A1-F6EECF244321}">
                <p14:modId xmlns:p14="http://schemas.microsoft.com/office/powerpoint/2010/main" val="2206955082"/>
              </p:ext>
            </p:extLst>
          </p:nvPr>
        </p:nvGraphicFramePr>
        <p:xfrm>
          <a:off x="16994113" y="10512553"/>
          <a:ext cx="9009390" cy="9433045"/>
        </p:xfrm>
        <a:graphic>
          <a:graphicData uri="http://schemas.openxmlformats.org/drawingml/2006/table">
            <a:tbl>
              <a:tblPr firstRow="1" bandRow="1">
                <a:tableStyleId>{5940675A-B579-460E-94D1-54222C63F5DA}</a:tableStyleId>
              </a:tblPr>
              <a:tblGrid>
                <a:gridCol w="1801878"/>
                <a:gridCol w="1801878"/>
                <a:gridCol w="1801878"/>
                <a:gridCol w="1801878"/>
                <a:gridCol w="1801878"/>
              </a:tblGrid>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25" name="Oval 24"/>
          <p:cNvSpPr/>
          <p:nvPr/>
        </p:nvSpPr>
        <p:spPr bwMode="auto">
          <a:xfrm>
            <a:off x="20913611" y="14689011"/>
            <a:ext cx="1010758" cy="1013330"/>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26" name="Oval 25"/>
          <p:cNvSpPr/>
          <p:nvPr/>
        </p:nvSpPr>
        <p:spPr bwMode="auto">
          <a:xfrm>
            <a:off x="20830621" y="1101660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0838292" y="18613450"/>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28" name="Oval 27"/>
          <p:cNvSpPr/>
          <p:nvPr/>
        </p:nvSpPr>
        <p:spPr bwMode="auto">
          <a:xfrm>
            <a:off x="24444100" y="14766237"/>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29" name="Oval 28"/>
          <p:cNvSpPr/>
          <p:nvPr/>
        </p:nvSpPr>
        <p:spPr bwMode="auto">
          <a:xfrm>
            <a:off x="17265753" y="14761022"/>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0" name="Oval 29"/>
          <p:cNvSpPr/>
          <p:nvPr/>
        </p:nvSpPr>
        <p:spPr bwMode="auto">
          <a:xfrm>
            <a:off x="18302806" y="1209672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1" name="Oval 30"/>
          <p:cNvSpPr/>
          <p:nvPr/>
        </p:nvSpPr>
        <p:spPr bwMode="auto">
          <a:xfrm>
            <a:off x="23407048" y="12168734"/>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2" name="Oval 31"/>
          <p:cNvSpPr/>
          <p:nvPr/>
        </p:nvSpPr>
        <p:spPr bwMode="auto">
          <a:xfrm>
            <a:off x="18221786"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3" name="Oval 32"/>
          <p:cNvSpPr/>
          <p:nvPr/>
        </p:nvSpPr>
        <p:spPr bwMode="auto">
          <a:xfrm>
            <a:off x="23488068"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4" name="TextBox 33"/>
          <p:cNvSpPr txBox="1"/>
          <p:nvPr/>
        </p:nvSpPr>
        <p:spPr>
          <a:xfrm>
            <a:off x="17058928" y="20205753"/>
            <a:ext cx="8620498" cy="1107996"/>
          </a:xfrm>
          <a:prstGeom prst="rect">
            <a:avLst/>
          </a:prstGeom>
          <a:noFill/>
        </p:spPr>
        <p:txBody>
          <a:bodyPr wrap="square" rtlCol="0">
            <a:spAutoFit/>
          </a:bodyPr>
          <a:lstStyle/>
          <a:p>
            <a:pPr algn="ctr"/>
            <a:r>
              <a:rPr lang="sv-SE" sz="6600" b="1" dirty="0" smtClean="0"/>
              <a:t>P = 8, R = 2</a:t>
            </a:r>
            <a:endParaRPr lang="en-GB" sz="66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59209" y="10598442"/>
            <a:ext cx="5149290" cy="643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6" name="Table 35"/>
          <p:cNvGraphicFramePr>
            <a:graphicFrameLocks noGrp="1"/>
          </p:cNvGraphicFramePr>
          <p:nvPr>
            <p:extLst>
              <p:ext uri="{D42A27DB-BD31-4B8C-83A1-F6EECF244321}">
                <p14:modId xmlns:p14="http://schemas.microsoft.com/office/powerpoint/2010/main" val="4157837274"/>
              </p:ext>
            </p:extLst>
          </p:nvPr>
        </p:nvGraphicFramePr>
        <p:xfrm>
          <a:off x="21445305" y="3167729"/>
          <a:ext cx="2082800" cy="1878856"/>
        </p:xfrm>
        <a:graphic>
          <a:graphicData uri="http://schemas.openxmlformats.org/drawingml/2006/table">
            <a:tbl>
              <a:tblPr firstRow="1" bandRow="1">
                <a:tableStyleId>{5940675A-B579-460E-94D1-54222C63F5DA}</a:tableStyleId>
              </a:tblPr>
              <a:tblGrid>
                <a:gridCol w="208280"/>
                <a:gridCol w="208280"/>
                <a:gridCol w="208280"/>
                <a:gridCol w="208280"/>
                <a:gridCol w="208280"/>
                <a:gridCol w="208280"/>
                <a:gridCol w="208280"/>
                <a:gridCol w="208280"/>
                <a:gridCol w="208280"/>
                <a:gridCol w="208280"/>
              </a:tblGrid>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r h="234857">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c>
                  <a:txBody>
                    <a:bodyPr/>
                    <a:lstStyle/>
                    <a:p>
                      <a:pPr algn="ctr"/>
                      <a:endParaRPr lang="en-GB" sz="100" b="1" dirty="0"/>
                    </a:p>
                  </a:txBody>
                  <a:tcPr/>
                </a:tc>
              </a:tr>
            </a:tbl>
          </a:graphicData>
        </a:graphic>
      </p:graphicFrame>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23598" y="7571581"/>
            <a:ext cx="2298027" cy="13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295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05994" y="3107993"/>
            <a:ext cx="22602738" cy="10716924"/>
          </a:xfrm>
          <a:prstGeom prst="rect">
            <a:avLst/>
          </a:prstGeom>
          <a:noFill/>
        </p:spPr>
        <p:txBody>
          <a:bodyPr wrap="square" rtlCol="0">
            <a:normAutofit fontScale="92500" lnSpcReduction="20000"/>
          </a:bodyPr>
          <a:lstStyle/>
          <a:p>
            <a:r>
              <a:rPr lang="sv-SE" sz="4300" b="1" dirty="0" smtClean="0"/>
              <a:t>Old Background text: </a:t>
            </a:r>
          </a:p>
          <a:p>
            <a:r>
              <a:rPr lang="sv-SE" sz="4300" i="1" dirty="0" smtClean="0"/>
              <a:t>Early </a:t>
            </a:r>
            <a:r>
              <a:rPr lang="sv-SE" sz="4300" i="1" dirty="0"/>
              <a:t>detection of cancer plays a major role in reducing cancer mortality. With deep convolutional neural networks, it is becoming possible to automatically classify cell images as either healthy or cancerous, a task previously done manually by highly trained professionals. </a:t>
            </a:r>
          </a:p>
          <a:p>
            <a:endParaRPr lang="sv-SE" sz="1300" i="1" dirty="0"/>
          </a:p>
          <a:p>
            <a:r>
              <a:rPr lang="sv-SE" sz="4300" i="1" dirty="0"/>
              <a:t>Local binary patterns are very good at identifying textures, which has been hypothesized to be of importance in cell classification. In this project three recent LBP based networks are tuned and compared to conventional network architectures</a:t>
            </a:r>
            <a:r>
              <a:rPr lang="sv-SE" sz="3900" i="1" dirty="0" smtClean="0"/>
              <a:t>.</a:t>
            </a:r>
          </a:p>
          <a:p>
            <a:endParaRPr lang="sv-SE" sz="4000" i="1" dirty="0" smtClean="0"/>
          </a:p>
          <a:p>
            <a:r>
              <a:rPr lang="sv-SE" sz="4000" b="1" dirty="0" smtClean="0"/>
              <a:t>Removed text re LBPs</a:t>
            </a:r>
            <a:endParaRPr lang="sv-SE" sz="4000" b="1" dirty="0"/>
          </a:p>
          <a:p>
            <a:pPr marL="571500" indent="-571500">
              <a:buFont typeface="Arial" panose="020B0604020202020204" pitchFamily="34" charset="0"/>
              <a:buChar char="•"/>
            </a:pPr>
            <a:r>
              <a:rPr lang="sv-SE" sz="4000" i="1" dirty="0"/>
              <a:t>Group patterns which are rotationally </a:t>
            </a:r>
            <a:r>
              <a:rPr lang="sv-SE" sz="4000" i="1" dirty="0" smtClean="0"/>
              <a:t>similar</a:t>
            </a:r>
            <a:endParaRPr lang="sv-SE" sz="4000" i="1" dirty="0"/>
          </a:p>
          <a:p>
            <a:pPr marL="571500" indent="-571500">
              <a:buFont typeface="Arial" panose="020B0604020202020204" pitchFamily="34" charset="0"/>
              <a:buChar char="•"/>
            </a:pPr>
            <a:endParaRPr lang="sv-SE" sz="300" i="1" dirty="0"/>
          </a:p>
          <a:p>
            <a:pPr marL="571500" indent="-571500">
              <a:buFont typeface="Arial" panose="020B0604020202020204" pitchFamily="34" charset="0"/>
              <a:buChar char="•"/>
            </a:pPr>
            <a:r>
              <a:rPr lang="sv-SE" sz="4000" i="1" dirty="0"/>
              <a:t>Translate binary string to pattern </a:t>
            </a:r>
            <a:r>
              <a:rPr lang="sv-SE" sz="4000" i="1" dirty="0" smtClean="0"/>
              <a:t>index		</a:t>
            </a:r>
            <a:endParaRPr lang="sv-SE" sz="4000" i="1" dirty="0"/>
          </a:p>
          <a:p>
            <a:pPr marL="571500" indent="-571500">
              <a:buFont typeface="Arial" panose="020B0604020202020204" pitchFamily="34" charset="0"/>
              <a:buChar char="•"/>
            </a:pPr>
            <a:r>
              <a:rPr lang="sv-SE" sz="4000" i="1" dirty="0"/>
              <a:t>Distribution of patterns can be used to classify </a:t>
            </a:r>
            <a:r>
              <a:rPr lang="sv-SE" sz="4000" i="1" dirty="0" smtClean="0"/>
              <a:t>textures</a:t>
            </a:r>
          </a:p>
          <a:p>
            <a:pPr marL="571500" indent="-571500">
              <a:buFont typeface="Arial" panose="020B0604020202020204" pitchFamily="34" charset="0"/>
              <a:buChar char="•"/>
            </a:pPr>
            <a:endParaRPr lang="sv-SE" sz="4000" i="1" dirty="0"/>
          </a:p>
          <a:p>
            <a:r>
              <a:rPr lang="sv-SE" sz="4000" b="1" dirty="0" smtClean="0"/>
              <a:t>Removed text re models</a:t>
            </a:r>
          </a:p>
          <a:p>
            <a:r>
              <a:rPr lang="sv-SE" sz="4000" i="1" dirty="0"/>
              <a:t>Three recently published LBP based architectures were implemented in this project, where the first two use LBPs directly in some form whereas the third model uses slightly different filters that share many properties with LBPs. [3] [4] [5]</a:t>
            </a:r>
          </a:p>
          <a:p>
            <a:r>
              <a:rPr lang="sv-SE" sz="4000" i="1" dirty="0"/>
              <a:t>Two conventional CNNs were used for benchmarking, Resnet and VGG. </a:t>
            </a:r>
            <a:endParaRPr lang="en-GB" sz="4000" i="1" dirty="0"/>
          </a:p>
          <a:p>
            <a:endParaRPr lang="sv-SE" sz="4000" b="1" dirty="0"/>
          </a:p>
          <a:p>
            <a:endParaRPr lang="sv-SE" sz="4400" i="1" dirty="0" smtClean="0"/>
          </a:p>
          <a:p>
            <a:endParaRPr lang="sv-SE" sz="4400" i="1" dirty="0"/>
          </a:p>
          <a:p>
            <a:endParaRPr lang="en-GB" dirty="0"/>
          </a:p>
        </p:txBody>
      </p:sp>
    </p:spTree>
    <p:extLst>
      <p:ext uri="{BB962C8B-B14F-4D97-AF65-F5344CB8AC3E}">
        <p14:creationId xmlns:p14="http://schemas.microsoft.com/office/powerpoint/2010/main" val="1262940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formgivning">
  <a:themeElements>
    <a:clrScheme name="">
      <a:dk1>
        <a:srgbClr val="000000"/>
      </a:dk1>
      <a:lt1>
        <a:srgbClr val="FFFFFF"/>
      </a:lt1>
      <a:dk2>
        <a:srgbClr val="666666"/>
      </a:dk2>
      <a:lt2>
        <a:srgbClr val="808080"/>
      </a:lt2>
      <a:accent1>
        <a:srgbClr val="C7D6EA"/>
      </a:accent1>
      <a:accent2>
        <a:srgbClr val="F9E7C9"/>
      </a:accent2>
      <a:accent3>
        <a:srgbClr val="FFFFFF"/>
      </a:accent3>
      <a:accent4>
        <a:srgbClr val="000000"/>
      </a:accent4>
      <a:accent5>
        <a:srgbClr val="E0E8F3"/>
      </a:accent5>
      <a:accent6>
        <a:srgbClr val="E2D1B6"/>
      </a:accent6>
      <a:hlink>
        <a:srgbClr val="B9D3C6"/>
      </a:hlink>
      <a:folHlink>
        <a:srgbClr val="990000"/>
      </a:folHlink>
    </a:clrScheme>
    <a:fontScheme name="Standardformgiv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ln>
        <a:effectLst/>
        <a:extLst/>
      </a:spPr>
      <a:bodyPr vert="horz" wrap="square" lIns="457200" tIns="228600" rIns="457200" bIns="22860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4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4446</TotalTime>
  <Words>651</Words>
  <Application>Microsoft Office PowerPoint</Application>
  <PresentationFormat>Custom</PresentationFormat>
  <Paragraphs>161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Standardformgivning</vt:lpstr>
      <vt:lpstr>Detecting Cancer using Texture Classification</vt:lpstr>
      <vt:lpstr>PowerPoint Presentation</vt:lpstr>
      <vt:lpstr>PowerPoint Presentation</vt:lpstr>
    </vt:vector>
  </TitlesOfParts>
  <Company>Kopieringshuset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Lena Pettersson</dc:creator>
  <cp:lastModifiedBy>HP Inc.</cp:lastModifiedBy>
  <cp:revision>150</cp:revision>
  <dcterms:created xsi:type="dcterms:W3CDTF">2001-10-15T06:35:57Z</dcterms:created>
  <dcterms:modified xsi:type="dcterms:W3CDTF">2019-01-07T13:03:44Z</dcterms:modified>
</cp:coreProperties>
</file>