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2" r:id="rId4"/>
    <p:sldId id="275" r:id="rId5"/>
    <p:sldId id="263" r:id="rId6"/>
    <p:sldId id="260" r:id="rId7"/>
    <p:sldId id="277" r:id="rId8"/>
    <p:sldId id="261" r:id="rId9"/>
    <p:sldId id="272" r:id="rId10"/>
    <p:sldId id="271" r:id="rId11"/>
    <p:sldId id="273" r:id="rId12"/>
    <p:sldId id="274" r:id="rId13"/>
    <p:sldId id="278" r:id="rId14"/>
    <p:sldId id="268" r:id="rId15"/>
    <p:sldId id="276" r:id="rId16"/>
    <p:sldId id="269" r:id="rId17"/>
    <p:sldId id="270" r:id="rId18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89484" autoAdjust="0"/>
  </p:normalViewPr>
  <p:slideViewPr>
    <p:cSldViewPr>
      <p:cViewPr varScale="1">
        <p:scale>
          <a:sx n="32" d="100"/>
          <a:sy n="32" d="100"/>
        </p:scale>
        <p:origin x="-1332" y="-90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96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>
                <a:solidFill>
                  <a:schemeClr val="tx1"/>
                </a:solidFill>
              </a:rPr>
              <a:t>Detecting Cancer using Texture Classification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Sladoje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Module</a:t>
            </a:r>
            <a:endParaRPr lang="en-GB" sz="144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33" y="5111949"/>
            <a:ext cx="28030568" cy="1562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40x40x64 </a:t>
            </a:r>
            <a:r>
              <a:rPr lang="sv-SE" sz="10000" b="1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5264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Gate layer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9" y="3947298"/>
            <a:ext cx="24778572" cy="17006411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 512 element vector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41768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Dense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9" y="6336085"/>
            <a:ext cx="26420674" cy="13969552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025717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512 element vector</a:t>
            </a:r>
          </a:p>
          <a:p>
            <a:pPr algn="ctr"/>
            <a:r>
              <a:rPr lang="sv-SE" sz="10000" b="1" dirty="0" smtClean="0"/>
              <a:t>Output:  Single value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721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400" dirty="0" smtClean="0"/>
              <a:t>Model 2: Li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Closely linked to LBP theory</a:t>
            </a:r>
          </a:p>
          <a:p>
            <a:pPr lvl="1"/>
            <a:r>
              <a:rPr lang="en-GB" dirty="0" smtClean="0"/>
              <a:t>Relatively shallow network saves computational time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Single LBP extraction layer applied to CNN feature maps</a:t>
            </a:r>
          </a:p>
          <a:p>
            <a:pPr lvl="1"/>
            <a:r>
              <a:rPr lang="en-GB" dirty="0" smtClean="0"/>
              <a:t>Classification based on histograms, discarding spatial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58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517" y="12312749"/>
            <a:ext cx="28875676" cy="12529392"/>
          </a:xfrm>
        </p:spPr>
        <p:txBody>
          <a:bodyPr/>
          <a:lstStyle/>
          <a:p>
            <a:r>
              <a:rPr lang="sv-SE" sz="8800" dirty="0" err="1" smtClean="0"/>
              <a:t>Rotationally</a:t>
            </a:r>
            <a:r>
              <a:rPr lang="sv-SE" sz="8800" dirty="0" smtClean="0"/>
              <a:t> </a:t>
            </a:r>
            <a:r>
              <a:rPr lang="sv-SE" sz="8800" dirty="0"/>
              <a:t>invariant filters with vector field outputs</a:t>
            </a:r>
          </a:p>
          <a:p>
            <a:r>
              <a:rPr lang="sv-SE" sz="8800" dirty="0"/>
              <a:t>Filters are organised in groups consisting of R filters</a:t>
            </a:r>
          </a:p>
          <a:p>
            <a:r>
              <a:rPr lang="sv-SE" sz="8800" dirty="0"/>
              <a:t>Only the first is </a:t>
            </a:r>
            <a:r>
              <a:rPr lang="sv-SE" sz="8800" dirty="0" smtClean="0"/>
              <a:t>trainable, the rest are rotations</a:t>
            </a:r>
            <a:endParaRPr lang="sv-SE" sz="8800" dirty="0"/>
          </a:p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629" y="4607893"/>
            <a:ext cx="27355415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525" y="5255965"/>
            <a:ext cx="29595288" cy="17857984"/>
          </a:xfrm>
        </p:spPr>
        <p:txBody>
          <a:bodyPr/>
          <a:lstStyle/>
          <a:p>
            <a:r>
              <a:rPr lang="sv-SE" dirty="0" smtClean="0"/>
              <a:t>Pros:</a:t>
            </a:r>
          </a:p>
          <a:p>
            <a:pPr lvl="1"/>
            <a:r>
              <a:rPr lang="sv-SE" dirty="0" err="1"/>
              <a:t>Rotationally</a:t>
            </a:r>
            <a:r>
              <a:rPr lang="sv-SE" dirty="0"/>
              <a:t> </a:t>
            </a:r>
            <a:r>
              <a:rPr lang="sv-SE" dirty="0" smtClean="0"/>
              <a:t>invariant</a:t>
            </a:r>
          </a:p>
          <a:p>
            <a:pPr lvl="1"/>
            <a:r>
              <a:rPr lang="sv-SE" dirty="0" smtClean="0"/>
              <a:t>RotEqNet modules are modular, can be used in any CNN architecture</a:t>
            </a:r>
          </a:p>
          <a:p>
            <a:pPr lvl="1"/>
            <a:r>
              <a:rPr lang="sv-SE" dirty="0" smtClean="0"/>
              <a:t>Fewer trainable paramaters compared to conventional CNN of the same size</a:t>
            </a:r>
          </a:p>
          <a:p>
            <a:r>
              <a:rPr lang="sv-SE" dirty="0" smtClean="0"/>
              <a:t>Cons:</a:t>
            </a:r>
          </a:p>
          <a:p>
            <a:pPr lvl="1"/>
            <a:r>
              <a:rPr lang="sv-SE" dirty="0" smtClean="0"/>
              <a:t>Requires custom back-propagation, challenging to implement</a:t>
            </a:r>
          </a:p>
          <a:p>
            <a:pPr lvl="1"/>
            <a:r>
              <a:rPr lang="sv-SE" dirty="0" smtClean="0"/>
              <a:t>Prone to overfitting on our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73" y="3959821"/>
            <a:ext cx="29019224" cy="17640300"/>
          </a:xfrm>
        </p:spPr>
        <p:txBody>
          <a:bodyPr/>
          <a:lstStyle/>
          <a:p>
            <a:r>
              <a:rPr lang="sv-SE" sz="8000" dirty="0" smtClean="0"/>
              <a:t>Compare ability of methods to classify cell images as healthy or cancerous</a:t>
            </a:r>
          </a:p>
          <a:p>
            <a:r>
              <a:rPr lang="en-GB" sz="8000" dirty="0" smtClean="0"/>
              <a:t>Evaluate power of texture descriptors, in </a:t>
            </a:r>
            <a:r>
              <a:rPr lang="en-GB" sz="8000" dirty="0"/>
              <a:t>particular </a:t>
            </a:r>
            <a:r>
              <a:rPr lang="en-GB" sz="8000" dirty="0" smtClean="0"/>
              <a:t>LBPs, to improve </a:t>
            </a:r>
            <a:r>
              <a:rPr lang="en-GB" sz="8000" dirty="0"/>
              <a:t>the performance of </a:t>
            </a:r>
            <a:r>
              <a:rPr lang="en-GB" sz="8000" dirty="0" smtClean="0"/>
              <a:t>purely </a:t>
            </a:r>
            <a:r>
              <a:rPr lang="en-GB" sz="8000" dirty="0"/>
              <a:t>CNN-based </a:t>
            </a:r>
            <a:r>
              <a:rPr lang="en-GB" sz="8000" dirty="0" smtClean="0"/>
              <a:t>approaches</a:t>
            </a:r>
          </a:p>
          <a:p>
            <a:r>
              <a:rPr lang="sv-SE" sz="8000" dirty="0" smtClean="0"/>
              <a:t>Implement and compare three recently published models</a:t>
            </a:r>
          </a:p>
          <a:p>
            <a:pPr marL="0" indent="0">
              <a:buNone/>
            </a:pPr>
            <a:r>
              <a:rPr lang="sv-SE" sz="8000" dirty="0"/>
              <a:t> </a:t>
            </a:r>
            <a:r>
              <a:rPr lang="sv-SE" sz="8000" dirty="0" smtClean="0"/>
              <a:t>	- Juefei-Xu et al. [1] </a:t>
            </a:r>
          </a:p>
          <a:p>
            <a:pPr marL="0" indent="0">
              <a:buNone/>
            </a:pPr>
            <a:r>
              <a:rPr lang="sv-SE" sz="8000" dirty="0"/>
              <a:t>	</a:t>
            </a:r>
            <a:r>
              <a:rPr lang="sv-SE" sz="8000" dirty="0" smtClean="0"/>
              <a:t>- Li et al. [2]</a:t>
            </a:r>
          </a:p>
          <a:p>
            <a:pPr marL="0" indent="0">
              <a:buNone/>
            </a:pPr>
            <a:r>
              <a:rPr lang="sv-SE" sz="8000" dirty="0"/>
              <a:t>	- Marcos et al. </a:t>
            </a:r>
            <a:r>
              <a:rPr lang="sv-SE" sz="8000" dirty="0" smtClean="0"/>
              <a:t>[3]</a:t>
            </a:r>
            <a:endParaRPr lang="sv-SE" sz="8000" dirty="0"/>
          </a:p>
          <a:p>
            <a:r>
              <a:rPr lang="sv-SE" sz="8000" dirty="0" smtClean="0"/>
              <a:t>Compare with previous work using VGG and ResNet [4]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6262564" y="17938918"/>
            <a:ext cx="29235249" cy="718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/>
              <a:t>[1]</a:t>
            </a:r>
            <a:r>
              <a:rPr lang="en-GB" sz="4800" b="1" dirty="0"/>
              <a:t>	</a:t>
            </a:r>
            <a:r>
              <a:rPr lang="en-GB" sz="4800" dirty="0" err="1"/>
              <a:t>Juefei</a:t>
            </a:r>
            <a:r>
              <a:rPr lang="en-GB" sz="4800" dirty="0"/>
              <a:t>-Xu, F., </a:t>
            </a:r>
            <a:r>
              <a:rPr lang="en-GB" sz="4800" dirty="0" err="1"/>
              <a:t>Boddeti</a:t>
            </a:r>
            <a:r>
              <a:rPr lang="en-GB" sz="4800" dirty="0"/>
              <a:t>, V. N., and </a:t>
            </a:r>
            <a:r>
              <a:rPr lang="en-GB" sz="4800" dirty="0" err="1"/>
              <a:t>Savvides</a:t>
            </a:r>
            <a:r>
              <a:rPr lang="en-GB" sz="4800" dirty="0"/>
              <a:t>, M.. Local binary convolutional neural networks. 	In </a:t>
            </a:r>
            <a:r>
              <a:rPr lang="en-GB" sz="4800" i="1" dirty="0"/>
              <a:t>CVPR</a:t>
            </a:r>
            <a:r>
              <a:rPr lang="en-GB" sz="4800" dirty="0"/>
              <a:t>, 	volume 1. IEEE, 2017.</a:t>
            </a:r>
          </a:p>
          <a:p>
            <a:r>
              <a:rPr lang="sv-SE" sz="4800" b="1" dirty="0" smtClean="0"/>
              <a:t>[2]	</a:t>
            </a:r>
            <a:r>
              <a:rPr lang="en-GB" sz="4800" dirty="0" smtClean="0"/>
              <a:t>Li, L., Feng X., Xia, Z., Jiang, X., and </a:t>
            </a:r>
            <a:r>
              <a:rPr lang="en-GB" sz="4800" dirty="0" err="1" smtClean="0"/>
              <a:t>Hadid</a:t>
            </a:r>
            <a:r>
              <a:rPr lang="en-GB" sz="4800" dirty="0" smtClean="0"/>
              <a:t>, A.. Face spoofing detection with local binary pattern 	network. 	</a:t>
            </a:r>
            <a:r>
              <a:rPr lang="en-GB" sz="4800" i="1" dirty="0" smtClean="0"/>
              <a:t>Journal of Visual Communication and Image Representation</a:t>
            </a:r>
            <a:r>
              <a:rPr lang="en-GB" sz="4800" dirty="0" smtClean="0"/>
              <a:t>, 54:182–192, 2018.</a:t>
            </a:r>
          </a:p>
          <a:p>
            <a:r>
              <a:rPr lang="en-GB" sz="4800" b="1" dirty="0" smtClean="0"/>
              <a:t>[</a:t>
            </a:r>
            <a:r>
              <a:rPr lang="en-GB" sz="4800" b="1" dirty="0"/>
              <a:t>3</a:t>
            </a:r>
            <a:r>
              <a:rPr lang="en-GB" sz="4800" dirty="0"/>
              <a:t>] Marcos, M., </a:t>
            </a:r>
            <a:r>
              <a:rPr lang="en-GB" sz="4800" dirty="0" err="1"/>
              <a:t>Volpi</a:t>
            </a:r>
            <a:r>
              <a:rPr lang="en-GB" sz="4800" dirty="0"/>
              <a:t>, M., </a:t>
            </a:r>
            <a:r>
              <a:rPr lang="en-GB" sz="4800" dirty="0" err="1"/>
              <a:t>Komodakis</a:t>
            </a:r>
            <a:r>
              <a:rPr lang="en-GB" sz="4800" dirty="0"/>
              <a:t>, N., and </a:t>
            </a:r>
            <a:r>
              <a:rPr lang="en-GB" sz="4800" dirty="0" err="1"/>
              <a:t>Tuia</a:t>
            </a:r>
            <a:r>
              <a:rPr lang="en-GB" sz="4800" dirty="0"/>
              <a:t>, D. Rotation </a:t>
            </a:r>
            <a:r>
              <a:rPr lang="en-GB" sz="4800" dirty="0" err="1"/>
              <a:t>equivariant</a:t>
            </a:r>
            <a:r>
              <a:rPr lang="en-GB" sz="4800" dirty="0"/>
              <a:t> vector field networks.  In </a:t>
            </a:r>
            <a:r>
              <a:rPr lang="en-GB" sz="4800" i="1" dirty="0"/>
              <a:t>ICCV</a:t>
            </a:r>
            <a:r>
              <a:rPr lang="en-GB" sz="4800" dirty="0"/>
              <a:t>, 	pages 5058–5067, 2017.</a:t>
            </a:r>
          </a:p>
          <a:p>
            <a:r>
              <a:rPr lang="en-GB" sz="4800" b="1" dirty="0"/>
              <a:t>[4]</a:t>
            </a:r>
            <a:r>
              <a:rPr lang="en-GB" sz="4800" dirty="0"/>
              <a:t> </a:t>
            </a:r>
            <a:r>
              <a:rPr lang="en-GB" sz="4800" dirty="0" err="1"/>
              <a:t>Wieslander</a:t>
            </a:r>
            <a:r>
              <a:rPr lang="en-GB" sz="4800" dirty="0"/>
              <a:t>, H., </a:t>
            </a:r>
            <a:r>
              <a:rPr lang="en-GB" sz="4800" dirty="0" err="1"/>
              <a:t>Forslid</a:t>
            </a:r>
            <a:r>
              <a:rPr lang="en-GB" sz="4800" dirty="0"/>
              <a:t>, G., </a:t>
            </a:r>
            <a:r>
              <a:rPr lang="en-GB" sz="4800" dirty="0" err="1"/>
              <a:t>Bengtsson</a:t>
            </a:r>
            <a:r>
              <a:rPr lang="en-GB" sz="4800" dirty="0"/>
              <a:t>, E., </a:t>
            </a:r>
            <a:r>
              <a:rPr lang="en-GB" sz="4800" dirty="0" err="1"/>
              <a:t>Wählby</a:t>
            </a:r>
            <a:r>
              <a:rPr lang="en-GB" sz="4800" dirty="0"/>
              <a:t>, C., Hirsch, J.M., Stark, C.R. and </a:t>
            </a:r>
            <a:r>
              <a:rPr lang="en-GB" sz="4800" dirty="0" err="1"/>
              <a:t>Sadanandan</a:t>
            </a:r>
            <a:r>
              <a:rPr lang="en-GB" sz="4800" dirty="0"/>
              <a:t>, S.K., 	July. Deep convolutional neural networks for detecting cellular changes due to malignancy. In </a:t>
            </a:r>
            <a:r>
              <a:rPr lang="en-GB" sz="4800" i="1" dirty="0"/>
              <a:t>ICCV, 	</a:t>
            </a:r>
            <a:r>
              <a:rPr lang="en-GB" sz="4800" dirty="0"/>
              <a:t>pages 82-89, 2017.</a:t>
            </a:r>
            <a:endParaRPr lang="en-GB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3887813"/>
            <a:ext cx="27779663" cy="17280260"/>
          </a:xfrm>
        </p:spPr>
        <p:txBody>
          <a:bodyPr/>
          <a:lstStyle/>
          <a:p>
            <a:r>
              <a:rPr lang="sv-SE" sz="8800" dirty="0" smtClean="0"/>
              <a:t>10274 80x80 images (75% healthy)</a:t>
            </a:r>
          </a:p>
          <a:p>
            <a:r>
              <a:rPr lang="sv-SE" sz="8800" dirty="0" smtClean="0"/>
              <a:t>Three </a:t>
            </a:r>
            <a:r>
              <a:rPr lang="sv-SE" sz="8800" dirty="0" smtClean="0"/>
              <a:t>healthy patients, three with cancer</a:t>
            </a:r>
          </a:p>
          <a:p>
            <a:r>
              <a:rPr lang="sv-SE" sz="8800" dirty="0" err="1"/>
              <a:t>Individual</a:t>
            </a:r>
            <a:r>
              <a:rPr lang="sv-SE" sz="8800" dirty="0"/>
              <a:t> cells </a:t>
            </a:r>
            <a:r>
              <a:rPr lang="sv-SE" sz="8800" dirty="0" err="1"/>
              <a:t>isolated</a:t>
            </a:r>
            <a:r>
              <a:rPr lang="sv-SE" sz="8800" dirty="0"/>
              <a:t> </a:t>
            </a:r>
            <a:r>
              <a:rPr lang="sv-SE" sz="8800" dirty="0" err="1"/>
              <a:t>within</a:t>
            </a:r>
            <a:r>
              <a:rPr lang="sv-SE" sz="8800" dirty="0"/>
              <a:t> </a:t>
            </a:r>
            <a:r>
              <a:rPr lang="sv-SE" sz="8800" dirty="0" err="1"/>
              <a:t>samples</a:t>
            </a:r>
            <a:r>
              <a:rPr lang="sv-SE" sz="8800" dirty="0"/>
              <a:t> taken from patients </a:t>
            </a:r>
            <a:r>
              <a:rPr lang="sv-SE" sz="8800" dirty="0" err="1"/>
              <a:t>mouth</a:t>
            </a:r>
            <a:endParaRPr lang="sv-SE" sz="8800" dirty="0"/>
          </a:p>
          <a:p>
            <a:r>
              <a:rPr lang="sv-SE" sz="8800" dirty="0" err="1" smtClean="0"/>
              <a:t>Ground</a:t>
            </a:r>
            <a:r>
              <a:rPr lang="sv-SE" sz="8800" dirty="0" smtClean="0"/>
              <a:t> </a:t>
            </a:r>
            <a:r>
              <a:rPr lang="sv-SE" sz="8800" dirty="0" smtClean="0"/>
              <a:t>truth on patient level, not cell level</a:t>
            </a:r>
            <a:endParaRPr lang="en-GB" sz="8800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61" y="17988252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7966639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88" y="12473646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4988" y="23240542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2473646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09" y="17879082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7920698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2473646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90267" y="23216214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903" y="12473646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5041601"/>
            <a:ext cx="27779663" cy="15624076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</a:p>
          <a:p>
            <a:r>
              <a:rPr lang="sv-SE" dirty="0" smtClean="0"/>
              <a:t>Orientation of cells arbitrary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30517" y="21968786"/>
            <a:ext cx="29595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/>
              <a:t>[1] </a:t>
            </a:r>
            <a:r>
              <a:rPr lang="fi-FI" sz="5400" dirty="0"/>
              <a:t>Ojala, T., </a:t>
            </a:r>
            <a:r>
              <a:rPr lang="fi-FI" sz="5400" dirty="0" err="1"/>
              <a:t>Pietikainen</a:t>
            </a:r>
            <a:r>
              <a:rPr lang="fi-FI" sz="5400" dirty="0"/>
              <a:t>, M., and </a:t>
            </a:r>
            <a:r>
              <a:rPr lang="fi-FI" sz="5400" dirty="0" err="1"/>
              <a:t>Maenpaa</a:t>
            </a:r>
            <a:r>
              <a:rPr lang="fi-FI" sz="5400" dirty="0"/>
              <a:t>, T. </a:t>
            </a:r>
            <a:r>
              <a:rPr lang="fi-FI" sz="5400" dirty="0" err="1"/>
              <a:t>Multiresolution</a:t>
            </a:r>
            <a:r>
              <a:rPr lang="fi-FI" sz="5400" dirty="0"/>
              <a:t> </a:t>
            </a:r>
            <a:r>
              <a:rPr lang="en-GB" sz="5400" dirty="0" err="1"/>
              <a:t>gray</a:t>
            </a:r>
            <a:r>
              <a:rPr lang="en-GB" sz="5400" dirty="0"/>
              <a:t>-scale and rotation invariant </a:t>
            </a:r>
            <a:r>
              <a:rPr lang="en-GB" sz="5400" dirty="0" smtClean="0"/>
              <a:t>	texture </a:t>
            </a:r>
            <a:r>
              <a:rPr lang="en-GB" sz="5400" dirty="0"/>
              <a:t>classification with local binary patterns. </a:t>
            </a:r>
            <a:r>
              <a:rPr lang="en-GB" sz="5400" i="1" dirty="0"/>
              <a:t>IEEE Transactions on pattern analysis and </a:t>
            </a:r>
            <a:r>
              <a:rPr lang="en-GB" sz="5400" i="1" dirty="0" smtClean="0"/>
              <a:t>	machine </a:t>
            </a:r>
            <a:r>
              <a:rPr lang="en-GB" sz="5400" i="1" dirty="0"/>
              <a:t>intelligence</a:t>
            </a:r>
            <a:r>
              <a:rPr lang="en-GB" sz="5400" dirty="0"/>
              <a:t>, 24(7):971–987, 2002.</a:t>
            </a:r>
            <a:endParaRPr lang="en-GB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09" y="14408133"/>
            <a:ext cx="4286448" cy="42864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961">
            <a:off x="14666192" y="14408133"/>
            <a:ext cx="4286448" cy="42864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1023">
            <a:off x="22496378" y="14288978"/>
            <a:ext cx="4286448" cy="42864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15221" y="14408132"/>
            <a:ext cx="4286448" cy="428644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>
            <a:off x="12311237" y="16551356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9800069" y="16551355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8080989" y="16551357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15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82669"/>
              </p:ext>
            </p:extLst>
          </p:nvPr>
        </p:nvGraphicFramePr>
        <p:xfrm>
          <a:off x="7414693" y="7920264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005203" y="12240743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951197" y="849632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959719" y="1609317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965643" y="12245958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990757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142885" y="957644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813515" y="964845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05287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490352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6701" y="17613465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i="1" dirty="0" smtClean="0"/>
                  <a:t>P</a:t>
                </a:r>
                <a:r>
                  <a:rPr lang="en-GB" sz="9000" dirty="0" smtClean="0"/>
                  <a:t>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err="1" smtClean="0"/>
                  <a:t>Center</a:t>
                </a:r>
                <a:r>
                  <a:rPr lang="en-GB" sz="9000" dirty="0" smtClean="0"/>
                  <a:t> pixel – </a:t>
                </a:r>
                <a:r>
                  <a:rPr lang="en-GB" sz="9000" dirty="0" smtClean="0"/>
                  <a:t>threshold value</a:t>
                </a:r>
                <a:endParaRPr lang="en-GB" sz="9000" dirty="0" smtClean="0"/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Pattern encoding</a:t>
                </a:r>
                <a:r>
                  <a:rPr lang="en-GB" sz="9000" dirty="0" smtClean="0"/>
                  <a:t>:</a:t>
                </a:r>
              </a:p>
              <a:p>
                <a:r>
                  <a:rPr lang="en-GB" sz="1000" dirty="0" smtClean="0"/>
                  <a:t>	</a:t>
                </a:r>
              </a:p>
              <a:p>
                <a:r>
                  <a:rPr lang="en-GB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9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9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,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GB" sz="9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GB" sz="9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90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9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GB" sz="9000" b="0" i="1" smtClean="0">
                            <a:latin typeface="Cambria Math"/>
                          </a:rPr>
                          <m:t>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en-GB" sz="9000" b="0" dirty="0" smtClean="0"/>
              </a:p>
              <a:p>
                <a:endParaRPr lang="en-GB" sz="2400" dirty="0" smtClean="0"/>
              </a:p>
              <a:p>
                <a:r>
                  <a:rPr lang="en-GB" sz="6500" i="1" dirty="0" smtClean="0"/>
                  <a:t>	P</a:t>
                </a:r>
                <a:r>
                  <a:rPr lang="en-GB" sz="6500" dirty="0" smtClean="0"/>
                  <a:t>      	=  Number </a:t>
                </a:r>
                <a:r>
                  <a:rPr lang="en-GB" sz="6500" dirty="0" smtClean="0"/>
                  <a:t>of points</a:t>
                </a:r>
              </a:p>
              <a:p>
                <a:r>
                  <a:rPr lang="en-GB" sz="6500" i="1" dirty="0" smtClean="0"/>
                  <a:t>	R    		</a:t>
                </a:r>
                <a:r>
                  <a:rPr lang="en-GB" sz="6500" dirty="0" smtClean="0"/>
                  <a:t>=  Radius</a:t>
                </a:r>
                <a:endParaRPr lang="en-GB" sz="6500" dirty="0" smtClean="0"/>
              </a:p>
              <a:p>
                <a:r>
                  <a:rPr lang="en-GB" sz="6500" i="1" dirty="0" smtClean="0"/>
                  <a:t>	s</a:t>
                </a:r>
                <a:r>
                  <a:rPr lang="en-GB" sz="6500" dirty="0" smtClean="0"/>
                  <a:t>        	=  Binary </a:t>
                </a:r>
                <a:r>
                  <a:rPr lang="en-GB" sz="6500" dirty="0" smtClean="0"/>
                  <a:t>thresholding function</a:t>
                </a:r>
              </a:p>
              <a:p>
                <a:r>
                  <a:rPr lang="en-GB" sz="65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65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GB" sz="6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GB" sz="6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6500" dirty="0" smtClean="0"/>
                  <a:t> </a:t>
                </a:r>
                <a:r>
                  <a:rPr lang="en-GB" sz="6500" dirty="0"/>
                  <a:t>	</a:t>
                </a:r>
                <a:r>
                  <a:rPr lang="en-GB" sz="6500" dirty="0" smtClean="0"/>
                  <a:t>= 	Intensity </a:t>
                </a:r>
                <a:r>
                  <a:rPr lang="en-GB" sz="6500" dirty="0" smtClean="0"/>
                  <a:t>values</a:t>
                </a:r>
              </a:p>
              <a:p>
                <a:r>
                  <a:rPr lang="en-GB" sz="8000" dirty="0"/>
                  <a:t> </a:t>
                </a:r>
                <a:r>
                  <a:rPr lang="en-GB" sz="8000" dirty="0" smtClean="0"/>
                  <a:t> </a:t>
                </a:r>
                <a:endParaRPr lang="en-GB" sz="8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blipFill rotWithShape="1">
                <a:blip r:embed="rId3"/>
                <a:stretch>
                  <a:fillRect l="-3356" t="-1987" r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14462"/>
              </p:ext>
            </p:extLst>
          </p:nvPr>
        </p:nvGraphicFramePr>
        <p:xfrm>
          <a:off x="6478590" y="13032830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10283"/>
              </p:ext>
            </p:extLst>
          </p:nvPr>
        </p:nvGraphicFramePr>
        <p:xfrm>
          <a:off x="6478589" y="16993268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83879"/>
              </p:ext>
            </p:extLst>
          </p:nvPr>
        </p:nvGraphicFramePr>
        <p:xfrm>
          <a:off x="10799069" y="14540894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5401620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5473628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3206"/>
              </p:ext>
            </p:extLst>
          </p:nvPr>
        </p:nvGraphicFramePr>
        <p:xfrm>
          <a:off x="28369021" y="14343672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blipFill rotWithShape="1">
                <a:blip r:embed="rId5"/>
                <a:stretch>
                  <a:fillRect l="-3305" t="-6239" r="-3305" b="-9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301328" y="21336049"/>
            <a:ext cx="8342348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Calculate weighted sum of</a:t>
            </a:r>
          </a:p>
          <a:p>
            <a:pPr algn="ctr"/>
            <a:r>
              <a:rPr lang="sv-SE" sz="5400" dirty="0" smtClean="0"/>
              <a:t>outputs for each pixel</a:t>
            </a:r>
            <a:endParaRPr lang="sv-SE" sz="5400" dirty="0"/>
          </a:p>
          <a:p>
            <a:endParaRPr lang="en-GB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96232" y="21025717"/>
            <a:ext cx="8148386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6"/>
                <a:stretch>
                  <a:fillRect t="-7774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sz="8000" dirty="0" smtClean="0"/>
              <a:t>Repeat</a:t>
            </a:r>
            <a:r>
              <a:rPr lang="sv-SE" sz="8000" dirty="0" smtClean="0"/>
              <a:t>, </a:t>
            </a:r>
            <a:r>
              <a:rPr lang="en-GB" sz="8000" dirty="0"/>
              <a:t>using sums as input for next layer</a:t>
            </a:r>
            <a:endParaRPr lang="sv-SE" sz="8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err="1"/>
              <a:t>Model</a:t>
            </a:r>
            <a:r>
              <a:rPr lang="sv-SE" sz="14400" dirty="0"/>
              <a:t> 1: </a:t>
            </a:r>
            <a:r>
              <a:rPr lang="sv-SE" sz="14400" dirty="0" err="1"/>
              <a:t>Juefei</a:t>
            </a:r>
            <a:r>
              <a:rPr lang="sv-SE" sz="14400" dirty="0"/>
              <a:t>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Efficient to run, easy to implement</a:t>
            </a:r>
          </a:p>
          <a:p>
            <a:pPr lvl="1"/>
            <a:r>
              <a:rPr lang="en-GB" dirty="0" smtClean="0"/>
              <a:t>Translates idea of LBPs to a form that can be used in a CNN</a:t>
            </a:r>
          </a:p>
          <a:p>
            <a:pPr lvl="1"/>
            <a:r>
              <a:rPr lang="en-GB" dirty="0" smtClean="0"/>
              <a:t>Drop-in layer suitable for any CNN architecture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Not rotationally invariant</a:t>
            </a:r>
          </a:p>
          <a:p>
            <a:pPr lvl="1"/>
            <a:r>
              <a:rPr lang="en-GB" dirty="0" smtClean="0"/>
              <a:t>Filters randomly initialized </a:t>
            </a:r>
            <a:r>
              <a:rPr lang="en-GB" dirty="0" smtClean="0"/>
              <a:t>so not utilizing LBPs as designed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7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9" y="8461296"/>
            <a:ext cx="29149244" cy="16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9" y="8064277"/>
            <a:ext cx="28348548" cy="8496944"/>
          </a:xfrm>
        </p:spPr>
      </p:pic>
      <p:sp>
        <p:nvSpPr>
          <p:cNvPr id="5" name="TextBox 4"/>
          <p:cNvSpPr txBox="1"/>
          <p:nvPr/>
        </p:nvSpPr>
        <p:spPr>
          <a:xfrm>
            <a:off x="7918749" y="18577445"/>
            <a:ext cx="26570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Output: 40x40x64 tensor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29874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995</Words>
  <Application>Microsoft Office PowerPoint</Application>
  <PresentationFormat>Custom</PresentationFormat>
  <Paragraphs>276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Standardformgivning</vt:lpstr>
      <vt:lpstr>Detecting Cancer using Texture Classification</vt:lpstr>
      <vt:lpstr>Project Goals</vt:lpstr>
      <vt:lpstr>Data</vt:lpstr>
      <vt:lpstr>Local Binary Patterns</vt:lpstr>
      <vt:lpstr>Local Binary Patterns</vt:lpstr>
      <vt:lpstr>Model 1: Juefei-Xu et al. </vt:lpstr>
      <vt:lpstr>Model 1: Juefei-Xu et al. </vt:lpstr>
      <vt:lpstr>Model 2: Li et al.</vt:lpstr>
      <vt:lpstr>Model 2: Convolutional Layers</vt:lpstr>
      <vt:lpstr>Model 2: Convolutional Module</vt:lpstr>
      <vt:lpstr>Model 2: Gate layer</vt:lpstr>
      <vt:lpstr>Model 2: Dense Layers</vt:lpstr>
      <vt:lpstr>Model 2: Li et al.</vt:lpstr>
      <vt:lpstr>Model 3: Marcos et al.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175</cp:revision>
  <dcterms:created xsi:type="dcterms:W3CDTF">2001-10-15T06:35:57Z</dcterms:created>
  <dcterms:modified xsi:type="dcterms:W3CDTF">2019-01-10T20:50:04Z</dcterms:modified>
</cp:coreProperties>
</file>