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32404050" cy="25201563"/>
  <p:notesSz cx="46342300" cy="46342300"/>
  <p:defaultTextStyle>
    <a:defPPr>
      <a:defRPr lang="sv-SE"/>
    </a:defPPr>
    <a:lvl1pPr algn="l" rtl="0" fontAlgn="base">
      <a:spcBef>
        <a:spcPct val="20000"/>
      </a:spcBef>
      <a:spcAft>
        <a:spcPct val="0"/>
      </a:spcAft>
      <a:defRPr sz="4600" kern="1200">
        <a:solidFill>
          <a:srgbClr val="000000"/>
        </a:solidFill>
        <a:latin typeface="Arial" charset="0"/>
        <a:ea typeface="+mn-ea"/>
        <a:cs typeface="+mn-cs"/>
      </a:defRPr>
    </a:lvl1pPr>
    <a:lvl2pPr marL="457200" algn="l" rtl="0" fontAlgn="base">
      <a:spcBef>
        <a:spcPct val="20000"/>
      </a:spcBef>
      <a:spcAft>
        <a:spcPct val="0"/>
      </a:spcAft>
      <a:defRPr sz="4600" kern="1200">
        <a:solidFill>
          <a:srgbClr val="000000"/>
        </a:solidFill>
        <a:latin typeface="Arial" charset="0"/>
        <a:ea typeface="+mn-ea"/>
        <a:cs typeface="+mn-cs"/>
      </a:defRPr>
    </a:lvl2pPr>
    <a:lvl3pPr marL="914400" algn="l" rtl="0" fontAlgn="base">
      <a:spcBef>
        <a:spcPct val="20000"/>
      </a:spcBef>
      <a:spcAft>
        <a:spcPct val="0"/>
      </a:spcAft>
      <a:defRPr sz="4600" kern="1200">
        <a:solidFill>
          <a:srgbClr val="000000"/>
        </a:solidFill>
        <a:latin typeface="Arial" charset="0"/>
        <a:ea typeface="+mn-ea"/>
        <a:cs typeface="+mn-cs"/>
      </a:defRPr>
    </a:lvl3pPr>
    <a:lvl4pPr marL="1371600" algn="l" rtl="0" fontAlgn="base">
      <a:spcBef>
        <a:spcPct val="20000"/>
      </a:spcBef>
      <a:spcAft>
        <a:spcPct val="0"/>
      </a:spcAft>
      <a:defRPr sz="4600" kern="1200">
        <a:solidFill>
          <a:srgbClr val="000000"/>
        </a:solidFill>
        <a:latin typeface="Arial" charset="0"/>
        <a:ea typeface="+mn-ea"/>
        <a:cs typeface="+mn-cs"/>
      </a:defRPr>
    </a:lvl4pPr>
    <a:lvl5pPr marL="1828800" algn="l" rtl="0" fontAlgn="base">
      <a:spcBef>
        <a:spcPct val="20000"/>
      </a:spcBef>
      <a:spcAft>
        <a:spcPct val="0"/>
      </a:spcAft>
      <a:defRPr sz="4600" kern="1200">
        <a:solidFill>
          <a:srgbClr val="000000"/>
        </a:solidFill>
        <a:latin typeface="Arial" charset="0"/>
        <a:ea typeface="+mn-ea"/>
        <a:cs typeface="+mn-cs"/>
      </a:defRPr>
    </a:lvl5pPr>
    <a:lvl6pPr marL="2286000" algn="l" defTabSz="914400" rtl="0" eaLnBrk="1" latinLnBrk="0" hangingPunct="1">
      <a:defRPr sz="4600" kern="1200">
        <a:solidFill>
          <a:srgbClr val="000000"/>
        </a:solidFill>
        <a:latin typeface="Arial" charset="0"/>
        <a:ea typeface="+mn-ea"/>
        <a:cs typeface="+mn-cs"/>
      </a:defRPr>
    </a:lvl6pPr>
    <a:lvl7pPr marL="2743200" algn="l" defTabSz="914400" rtl="0" eaLnBrk="1" latinLnBrk="0" hangingPunct="1">
      <a:defRPr sz="4600" kern="1200">
        <a:solidFill>
          <a:srgbClr val="000000"/>
        </a:solidFill>
        <a:latin typeface="Arial" charset="0"/>
        <a:ea typeface="+mn-ea"/>
        <a:cs typeface="+mn-cs"/>
      </a:defRPr>
    </a:lvl7pPr>
    <a:lvl8pPr marL="3200400" algn="l" defTabSz="914400" rtl="0" eaLnBrk="1" latinLnBrk="0" hangingPunct="1">
      <a:defRPr sz="4600" kern="1200">
        <a:solidFill>
          <a:srgbClr val="000000"/>
        </a:solidFill>
        <a:latin typeface="Arial" charset="0"/>
        <a:ea typeface="+mn-ea"/>
        <a:cs typeface="+mn-cs"/>
      </a:defRPr>
    </a:lvl8pPr>
    <a:lvl9pPr marL="3657600" algn="l" defTabSz="914400" rtl="0" eaLnBrk="1" latinLnBrk="0" hangingPunct="1">
      <a:defRPr sz="46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40000"/>
    <a:srgbClr val="FDF8E3"/>
    <a:srgbClr val="FCF5D8"/>
    <a:srgbClr val="FAF0C4"/>
    <a:srgbClr val="FEFFE5"/>
    <a:srgbClr val="FEFFCD"/>
    <a:srgbClr val="CC0000"/>
    <a:srgbClr val="990033"/>
    <a:srgbClr val="FC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4" autoAdjust="0"/>
    <p:restoredTop sz="98972" autoAdjust="0"/>
  </p:normalViewPr>
  <p:slideViewPr>
    <p:cSldViewPr>
      <p:cViewPr varScale="1">
        <p:scale>
          <a:sx n="18" d="100"/>
          <a:sy n="18" d="100"/>
        </p:scale>
        <p:origin x="-1220" y="-108"/>
      </p:cViewPr>
      <p:guideLst>
        <p:guide orient="horz" pos="7938"/>
        <p:guide pos="1020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0077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3" name="Rectangle 3"/>
          <p:cNvSpPr>
            <a:spLocks noGrp="1" noChangeArrowheads="1"/>
          </p:cNvSpPr>
          <p:nvPr>
            <p:ph type="dt" sz="quarter" idx="1"/>
          </p:nvPr>
        </p:nvSpPr>
        <p:spPr bwMode="auto">
          <a:xfrm>
            <a:off x="26265188" y="0"/>
            <a:ext cx="2007711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endParaRPr lang="sv-SE"/>
          </a:p>
        </p:txBody>
      </p:sp>
      <p:sp>
        <p:nvSpPr>
          <p:cNvPr id="5124" name="Rectangle 4"/>
          <p:cNvSpPr>
            <a:spLocks noGrp="1" noChangeArrowheads="1"/>
          </p:cNvSpPr>
          <p:nvPr>
            <p:ph type="ftr" sz="quarter" idx="2"/>
          </p:nvPr>
        </p:nvSpPr>
        <p:spPr bwMode="auto">
          <a:xfrm>
            <a:off x="0" y="44019788"/>
            <a:ext cx="200771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5" name="Rectangle 5"/>
          <p:cNvSpPr>
            <a:spLocks noGrp="1" noChangeArrowheads="1"/>
          </p:cNvSpPr>
          <p:nvPr>
            <p:ph type="sldNum" sz="quarter" idx="3"/>
          </p:nvPr>
        </p:nvSpPr>
        <p:spPr bwMode="auto">
          <a:xfrm>
            <a:off x="26265188" y="44019788"/>
            <a:ext cx="20077112"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fld id="{77BEBC12-A63C-4461-A5FF-6E89596957E7}" type="slidenum">
              <a:rPr lang="sv-SE"/>
              <a:pPr/>
              <a:t>‹#›</a:t>
            </a:fld>
            <a:endParaRPr lang="sv-SE"/>
          </a:p>
        </p:txBody>
      </p:sp>
    </p:spTree>
    <p:extLst>
      <p:ext uri="{BB962C8B-B14F-4D97-AF65-F5344CB8AC3E}">
        <p14:creationId xmlns:p14="http://schemas.microsoft.com/office/powerpoint/2010/main" val="40787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defRPr sz="1200">
                <a:latin typeface="Gill Sans MT" pitchFamily="34" charset="0"/>
              </a:defRPr>
            </a:lvl1pPr>
          </a:lstStyle>
          <a:p>
            <a:endParaRPr lang="sv-SE"/>
          </a:p>
        </p:txBody>
      </p:sp>
      <p:sp>
        <p:nvSpPr>
          <p:cNvPr id="16387" name="Rectangle 3"/>
          <p:cNvSpPr>
            <a:spLocks noGrp="1" noChangeArrowheads="1"/>
          </p:cNvSpPr>
          <p:nvPr>
            <p:ph type="dt" idx="1"/>
          </p:nvPr>
        </p:nvSpPr>
        <p:spPr bwMode="auto">
          <a:xfrm>
            <a:off x="2621280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lgn="r">
              <a:defRPr sz="1200">
                <a:latin typeface="Gill Sans MT" pitchFamily="34" charset="0"/>
              </a:defRPr>
            </a:lvl1pPr>
          </a:lstStyle>
          <a:p>
            <a:endParaRPr lang="sv-SE"/>
          </a:p>
        </p:txBody>
      </p:sp>
      <p:sp>
        <p:nvSpPr>
          <p:cNvPr id="16388" name="Rectangle 4"/>
          <p:cNvSpPr>
            <a:spLocks noGrp="1" noRot="1" noChangeAspect="1" noChangeArrowheads="1" noTextEdit="1"/>
          </p:cNvSpPr>
          <p:nvPr>
            <p:ph type="sldImg" idx="2"/>
          </p:nvPr>
        </p:nvSpPr>
        <p:spPr bwMode="auto">
          <a:xfrm>
            <a:off x="11995150" y="3505200"/>
            <a:ext cx="22339300" cy="17373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172200" y="22021800"/>
            <a:ext cx="33985200" cy="208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6390" name="Rectangle 6"/>
          <p:cNvSpPr>
            <a:spLocks noGrp="1" noChangeArrowheads="1"/>
          </p:cNvSpPr>
          <p:nvPr>
            <p:ph type="ftr" sz="quarter" idx="4"/>
          </p:nvPr>
        </p:nvSpPr>
        <p:spPr bwMode="auto">
          <a:xfrm>
            <a:off x="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defRPr sz="1200">
                <a:latin typeface="Gill Sans MT" pitchFamily="34" charset="0"/>
              </a:defRPr>
            </a:lvl1pPr>
          </a:lstStyle>
          <a:p>
            <a:endParaRPr lang="sv-SE"/>
          </a:p>
        </p:txBody>
      </p:sp>
      <p:sp>
        <p:nvSpPr>
          <p:cNvPr id="16391" name="Rectangle 7"/>
          <p:cNvSpPr>
            <a:spLocks noGrp="1" noChangeArrowheads="1"/>
          </p:cNvSpPr>
          <p:nvPr>
            <p:ph type="sldNum" sz="quarter" idx="5"/>
          </p:nvPr>
        </p:nvSpPr>
        <p:spPr bwMode="auto">
          <a:xfrm>
            <a:off x="2621280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lgn="r">
              <a:defRPr sz="1200">
                <a:latin typeface="Gill Sans MT" pitchFamily="34" charset="0"/>
              </a:defRPr>
            </a:lvl1pPr>
          </a:lstStyle>
          <a:p>
            <a:fld id="{D7E90208-E907-46C8-BFC1-0B56738D93F3}" type="slidenum">
              <a:rPr lang="sv-SE"/>
              <a:pPr/>
              <a:t>‹#›</a:t>
            </a:fld>
            <a:endParaRPr lang="sv-SE"/>
          </a:p>
        </p:txBody>
      </p:sp>
    </p:spTree>
    <p:extLst>
      <p:ext uri="{BB962C8B-B14F-4D97-AF65-F5344CB8AC3E}">
        <p14:creationId xmlns:p14="http://schemas.microsoft.com/office/powerpoint/2010/main" val="1175964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626" y="7829551"/>
            <a:ext cx="27542799" cy="5400675"/>
          </a:xfrm>
        </p:spPr>
        <p:txBody>
          <a:bodyPr/>
          <a:lstStyle/>
          <a:p>
            <a:r>
              <a:rPr lang="en-US" smtClean="0"/>
              <a:t>Click to edit Master title style</a:t>
            </a:r>
            <a:endParaRPr lang="en-GB"/>
          </a:p>
        </p:txBody>
      </p:sp>
      <p:sp>
        <p:nvSpPr>
          <p:cNvPr id="3" name="Subtitle 2"/>
          <p:cNvSpPr>
            <a:spLocks noGrp="1"/>
          </p:cNvSpPr>
          <p:nvPr>
            <p:ph type="subTitle" idx="1"/>
          </p:nvPr>
        </p:nvSpPr>
        <p:spPr>
          <a:xfrm>
            <a:off x="4861251" y="14281150"/>
            <a:ext cx="22681549" cy="64404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D9DF6E6B-D5C3-44C9-8FDA-236A44420E93}" type="slidenum">
              <a:rPr lang="sv-SE"/>
              <a:pPr/>
              <a:t>‹#›</a:t>
            </a:fld>
            <a:endParaRPr lang="sv-SE"/>
          </a:p>
        </p:txBody>
      </p:sp>
    </p:spTree>
    <p:extLst>
      <p:ext uri="{BB962C8B-B14F-4D97-AF65-F5344CB8AC3E}">
        <p14:creationId xmlns:p14="http://schemas.microsoft.com/office/powerpoint/2010/main" val="22764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406D9C30-4F16-4309-A99A-5E4F58883BE7}" type="slidenum">
              <a:rPr lang="sv-SE"/>
              <a:pPr/>
              <a:t>‹#›</a:t>
            </a:fld>
            <a:endParaRPr lang="sv-SE"/>
          </a:p>
        </p:txBody>
      </p:sp>
    </p:spTree>
    <p:extLst>
      <p:ext uri="{BB962C8B-B14F-4D97-AF65-F5344CB8AC3E}">
        <p14:creationId xmlns:p14="http://schemas.microsoft.com/office/powerpoint/2010/main" val="88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266499" y="1008063"/>
            <a:ext cx="6304479" cy="213931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50205" y="1008063"/>
            <a:ext cx="18779116" cy="21393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2A3F11F7-6649-41F1-B994-42C01104A9ED}" type="slidenum">
              <a:rPr lang="sv-SE"/>
              <a:pPr/>
              <a:t>‹#›</a:t>
            </a:fld>
            <a:endParaRPr lang="sv-SE"/>
          </a:p>
        </p:txBody>
      </p:sp>
    </p:spTree>
    <p:extLst>
      <p:ext uri="{BB962C8B-B14F-4D97-AF65-F5344CB8AC3E}">
        <p14:creationId xmlns:p14="http://schemas.microsoft.com/office/powerpoint/2010/main" val="2569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FA1DD675-F244-49EE-8D63-AC239F490BA2}" type="slidenum">
              <a:rPr lang="sv-SE"/>
              <a:pPr/>
              <a:t>‹#›</a:t>
            </a:fld>
            <a:endParaRPr lang="sv-SE"/>
          </a:p>
        </p:txBody>
      </p:sp>
    </p:spTree>
    <p:extLst>
      <p:ext uri="{BB962C8B-B14F-4D97-AF65-F5344CB8AC3E}">
        <p14:creationId xmlns:p14="http://schemas.microsoft.com/office/powerpoint/2010/main" val="2166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230" y="16194089"/>
            <a:ext cx="27544228" cy="5005387"/>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559230" y="10682288"/>
            <a:ext cx="27544228" cy="5511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609E0BE6-7DD1-47B4-8781-7EB7A10FC738}" type="slidenum">
              <a:rPr lang="sv-SE"/>
              <a:pPr/>
              <a:t>‹#›</a:t>
            </a:fld>
            <a:endParaRPr lang="sv-SE"/>
          </a:p>
        </p:txBody>
      </p:sp>
    </p:spTree>
    <p:extLst>
      <p:ext uri="{BB962C8B-B14F-4D97-AF65-F5344CB8AC3E}">
        <p14:creationId xmlns:p14="http://schemas.microsoft.com/office/powerpoint/2010/main" val="2706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27367" y="4760913"/>
            <a:ext cx="12433199"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8997745" y="4760913"/>
            <a:ext cx="12434627"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E10C8701-0DB5-4CD5-AA24-D059DC52C878}" type="slidenum">
              <a:rPr lang="sv-SE"/>
              <a:pPr/>
              <a:t>‹#›</a:t>
            </a:fld>
            <a:endParaRPr lang="sv-SE"/>
          </a:p>
        </p:txBody>
      </p:sp>
    </p:spTree>
    <p:extLst>
      <p:ext uri="{BB962C8B-B14F-4D97-AF65-F5344CB8AC3E}">
        <p14:creationId xmlns:p14="http://schemas.microsoft.com/office/powerpoint/2010/main" val="25453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9651"/>
            <a:ext cx="29163216" cy="42005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620417" y="5641975"/>
            <a:ext cx="14316540"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0417" y="7991476"/>
            <a:ext cx="14316540"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6461378" y="5641975"/>
            <a:ext cx="14322256"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461378" y="7991476"/>
            <a:ext cx="14322256"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sv-SE"/>
          </a:p>
        </p:txBody>
      </p:sp>
      <p:sp>
        <p:nvSpPr>
          <p:cNvPr id="8" name="Footer Placeholder 7"/>
          <p:cNvSpPr>
            <a:spLocks noGrp="1"/>
          </p:cNvSpPr>
          <p:nvPr>
            <p:ph type="ftr" sz="quarter" idx="11"/>
          </p:nvPr>
        </p:nvSpPr>
        <p:spPr/>
        <p:txBody>
          <a:bodyPr/>
          <a:lstStyle>
            <a:lvl1pPr>
              <a:defRPr/>
            </a:lvl1pPr>
          </a:lstStyle>
          <a:p>
            <a:endParaRPr lang="sv-SE"/>
          </a:p>
        </p:txBody>
      </p:sp>
      <p:sp>
        <p:nvSpPr>
          <p:cNvPr id="9" name="Slide Number Placeholder 8"/>
          <p:cNvSpPr>
            <a:spLocks noGrp="1"/>
          </p:cNvSpPr>
          <p:nvPr>
            <p:ph type="sldNum" sz="quarter" idx="12"/>
          </p:nvPr>
        </p:nvSpPr>
        <p:spPr/>
        <p:txBody>
          <a:bodyPr/>
          <a:lstStyle>
            <a:lvl1pPr>
              <a:defRPr/>
            </a:lvl1pPr>
          </a:lstStyle>
          <a:p>
            <a:fld id="{7EC32C80-8052-4DB5-968C-2910101ED4F2}" type="slidenum">
              <a:rPr lang="sv-SE"/>
              <a:pPr/>
              <a:t>‹#›</a:t>
            </a:fld>
            <a:endParaRPr lang="sv-SE"/>
          </a:p>
        </p:txBody>
      </p:sp>
    </p:spTree>
    <p:extLst>
      <p:ext uri="{BB962C8B-B14F-4D97-AF65-F5344CB8AC3E}">
        <p14:creationId xmlns:p14="http://schemas.microsoft.com/office/powerpoint/2010/main" val="358954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sv-SE"/>
          </a:p>
        </p:txBody>
      </p:sp>
      <p:sp>
        <p:nvSpPr>
          <p:cNvPr id="4" name="Footer Placeholder 3"/>
          <p:cNvSpPr>
            <a:spLocks noGrp="1"/>
          </p:cNvSpPr>
          <p:nvPr>
            <p:ph type="ftr" sz="quarter" idx="11"/>
          </p:nvPr>
        </p:nvSpPr>
        <p:spPr/>
        <p:txBody>
          <a:bodyPr/>
          <a:lstStyle>
            <a:lvl1pPr>
              <a:defRPr/>
            </a:lvl1pPr>
          </a:lstStyle>
          <a:p>
            <a:endParaRPr lang="sv-SE"/>
          </a:p>
        </p:txBody>
      </p:sp>
      <p:sp>
        <p:nvSpPr>
          <p:cNvPr id="5" name="Slide Number Placeholder 4"/>
          <p:cNvSpPr>
            <a:spLocks noGrp="1"/>
          </p:cNvSpPr>
          <p:nvPr>
            <p:ph type="sldNum" sz="quarter" idx="12"/>
          </p:nvPr>
        </p:nvSpPr>
        <p:spPr/>
        <p:txBody>
          <a:bodyPr/>
          <a:lstStyle>
            <a:lvl1pPr>
              <a:defRPr/>
            </a:lvl1pPr>
          </a:lstStyle>
          <a:p>
            <a:fld id="{32122D69-D889-4652-9C09-84C7ADC37823}" type="slidenum">
              <a:rPr lang="sv-SE"/>
              <a:pPr/>
              <a:t>‹#›</a:t>
            </a:fld>
            <a:endParaRPr lang="sv-SE"/>
          </a:p>
        </p:txBody>
      </p:sp>
    </p:spTree>
    <p:extLst>
      <p:ext uri="{BB962C8B-B14F-4D97-AF65-F5344CB8AC3E}">
        <p14:creationId xmlns:p14="http://schemas.microsoft.com/office/powerpoint/2010/main" val="91917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v-SE"/>
          </a:p>
        </p:txBody>
      </p:sp>
      <p:sp>
        <p:nvSpPr>
          <p:cNvPr id="3" name="Footer Placeholder 2"/>
          <p:cNvSpPr>
            <a:spLocks noGrp="1"/>
          </p:cNvSpPr>
          <p:nvPr>
            <p:ph type="ftr" sz="quarter" idx="11"/>
          </p:nvPr>
        </p:nvSpPr>
        <p:spPr/>
        <p:txBody>
          <a:bodyPr/>
          <a:lstStyle>
            <a:lvl1pPr>
              <a:defRPr/>
            </a:lvl1pPr>
          </a:lstStyle>
          <a:p>
            <a:endParaRPr lang="sv-SE"/>
          </a:p>
        </p:txBody>
      </p:sp>
      <p:sp>
        <p:nvSpPr>
          <p:cNvPr id="4" name="Slide Number Placeholder 3"/>
          <p:cNvSpPr>
            <a:spLocks noGrp="1"/>
          </p:cNvSpPr>
          <p:nvPr>
            <p:ph type="sldNum" sz="quarter" idx="12"/>
          </p:nvPr>
        </p:nvSpPr>
        <p:spPr/>
        <p:txBody>
          <a:bodyPr/>
          <a:lstStyle>
            <a:lvl1pPr>
              <a:defRPr/>
            </a:lvl1pPr>
          </a:lstStyle>
          <a:p>
            <a:fld id="{CCC1ED2E-0578-48B9-AC79-F4A7518323F9}" type="slidenum">
              <a:rPr lang="sv-SE"/>
              <a:pPr/>
              <a:t>‹#›</a:t>
            </a:fld>
            <a:endParaRPr lang="sv-SE"/>
          </a:p>
        </p:txBody>
      </p:sp>
    </p:spTree>
    <p:extLst>
      <p:ext uri="{BB962C8B-B14F-4D97-AF65-F5344CB8AC3E}">
        <p14:creationId xmlns:p14="http://schemas.microsoft.com/office/powerpoint/2010/main" val="13104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3301"/>
            <a:ext cx="10659885" cy="4270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2668973" y="1003300"/>
            <a:ext cx="18114660" cy="2150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620417" y="5273676"/>
            <a:ext cx="10659885" cy="17238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4D03ED05-FDB3-48C8-9478-5386DF189E5C}" type="slidenum">
              <a:rPr lang="sv-SE"/>
              <a:pPr/>
              <a:t>‹#›</a:t>
            </a:fld>
            <a:endParaRPr lang="sv-SE"/>
          </a:p>
        </p:txBody>
      </p:sp>
    </p:spTree>
    <p:extLst>
      <p:ext uri="{BB962C8B-B14F-4D97-AF65-F5344CB8AC3E}">
        <p14:creationId xmlns:p14="http://schemas.microsoft.com/office/powerpoint/2010/main" val="40681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635" y="17641888"/>
            <a:ext cx="19442144" cy="20812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6351635" y="2251075"/>
            <a:ext cx="19442144" cy="15120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51635" y="19723100"/>
            <a:ext cx="19442144" cy="2959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B221E2A3-C3A4-40FF-B48A-C154C3C7A52D}" type="slidenum">
              <a:rPr lang="sv-SE"/>
              <a:pPr/>
              <a:t>‹#›</a:t>
            </a:fld>
            <a:endParaRPr lang="sv-SE"/>
          </a:p>
        </p:txBody>
      </p:sp>
    </p:spTree>
    <p:extLst>
      <p:ext uri="{BB962C8B-B14F-4D97-AF65-F5344CB8AC3E}">
        <p14:creationId xmlns:p14="http://schemas.microsoft.com/office/powerpoint/2010/main" val="39181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50205" y="1008064"/>
            <a:ext cx="2522077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ctr" anchorCtr="0" compatLnSpc="1">
            <a:prstTxWarp prst="textNoShape">
              <a:avLst/>
            </a:prstTxWarp>
          </a:bodyPr>
          <a:lstStyle/>
          <a:p>
            <a:pPr lvl="0"/>
            <a:r>
              <a:rPr lang="sv-SE" smtClean="0"/>
              <a:t>Klicka här för att ändra format</a:t>
            </a:r>
          </a:p>
        </p:txBody>
      </p:sp>
      <p:sp>
        <p:nvSpPr>
          <p:cNvPr id="1027" name="Rectangle 3"/>
          <p:cNvSpPr>
            <a:spLocks noGrp="1" noChangeArrowheads="1"/>
          </p:cNvSpPr>
          <p:nvPr>
            <p:ph type="body" idx="1"/>
          </p:nvPr>
        </p:nvSpPr>
        <p:spPr bwMode="auto">
          <a:xfrm>
            <a:off x="6427368" y="4760913"/>
            <a:ext cx="25005004" cy="176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8" name="Rectangle 4"/>
          <p:cNvSpPr>
            <a:spLocks noGrp="1" noChangeArrowheads="1"/>
          </p:cNvSpPr>
          <p:nvPr>
            <p:ph type="dt" sz="half" idx="2"/>
          </p:nvPr>
        </p:nvSpPr>
        <p:spPr bwMode="auto">
          <a:xfrm>
            <a:off x="5615730"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defTabSz="3495675">
              <a:spcBef>
                <a:spcPct val="0"/>
              </a:spcBef>
              <a:defRPr sz="5300">
                <a:solidFill>
                  <a:schemeClr val="tx1"/>
                </a:solidFill>
                <a:latin typeface="Times New Roman" pitchFamily="1" charset="0"/>
              </a:defRPr>
            </a:lvl1pPr>
          </a:lstStyle>
          <a:p>
            <a:endParaRPr lang="sv-SE"/>
          </a:p>
        </p:txBody>
      </p:sp>
      <p:sp>
        <p:nvSpPr>
          <p:cNvPr id="1029" name="Rectangle 5"/>
          <p:cNvSpPr>
            <a:spLocks noGrp="1" noChangeArrowheads="1"/>
          </p:cNvSpPr>
          <p:nvPr>
            <p:ph type="ftr" sz="quarter" idx="3"/>
          </p:nvPr>
        </p:nvSpPr>
        <p:spPr bwMode="auto">
          <a:xfrm>
            <a:off x="13393446" y="22961601"/>
            <a:ext cx="1026121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ctr" defTabSz="3495675">
              <a:spcBef>
                <a:spcPct val="0"/>
              </a:spcBef>
              <a:defRPr sz="5300">
                <a:solidFill>
                  <a:schemeClr val="tx1"/>
                </a:solidFill>
                <a:latin typeface="Times New Roman" pitchFamily="1" charset="0"/>
              </a:defRPr>
            </a:lvl1pPr>
          </a:lstStyle>
          <a:p>
            <a:endParaRPr lang="sv-SE"/>
          </a:p>
        </p:txBody>
      </p:sp>
      <p:sp>
        <p:nvSpPr>
          <p:cNvPr id="1030" name="Rectangle 6"/>
          <p:cNvSpPr>
            <a:spLocks noGrp="1" noChangeArrowheads="1"/>
          </p:cNvSpPr>
          <p:nvPr>
            <p:ph type="sldNum" sz="quarter" idx="4"/>
          </p:nvPr>
        </p:nvSpPr>
        <p:spPr bwMode="auto">
          <a:xfrm>
            <a:off x="24680634"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r" defTabSz="3495675">
              <a:spcBef>
                <a:spcPct val="0"/>
              </a:spcBef>
              <a:defRPr sz="5300">
                <a:solidFill>
                  <a:schemeClr val="tx1"/>
                </a:solidFill>
                <a:latin typeface="Times New Roman" pitchFamily="1" charset="0"/>
              </a:defRPr>
            </a:lvl1pPr>
          </a:lstStyle>
          <a:p>
            <a:fld id="{42374AF5-0D75-4AE2-9F58-5D540C5F75B1}" type="slidenum">
              <a:rPr lang="sv-SE"/>
              <a:pPr/>
              <a:t>‹#›</a:t>
            </a:fld>
            <a:endParaRPr lang="sv-SE"/>
          </a:p>
        </p:txBody>
      </p:sp>
      <p:pic>
        <p:nvPicPr>
          <p:cNvPr id="1033" name="Picture 9" descr="rödmarg-15x7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4924124" cy="252428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95675" rtl="0" fontAlgn="base">
        <a:spcBef>
          <a:spcPct val="0"/>
        </a:spcBef>
        <a:spcAft>
          <a:spcPct val="0"/>
        </a:spcAft>
        <a:defRPr sz="12000" b="1">
          <a:solidFill>
            <a:schemeClr val="tx2"/>
          </a:solidFill>
          <a:latin typeface="+mj-lt"/>
          <a:ea typeface="+mj-ea"/>
          <a:cs typeface="+mj-cs"/>
        </a:defRPr>
      </a:lvl1pPr>
      <a:lvl2pPr algn="l" defTabSz="3495675" rtl="0" fontAlgn="base">
        <a:spcBef>
          <a:spcPct val="0"/>
        </a:spcBef>
        <a:spcAft>
          <a:spcPct val="0"/>
        </a:spcAft>
        <a:defRPr sz="12000" b="1">
          <a:solidFill>
            <a:schemeClr val="tx2"/>
          </a:solidFill>
          <a:latin typeface="Arial" charset="0"/>
        </a:defRPr>
      </a:lvl2pPr>
      <a:lvl3pPr algn="l" defTabSz="3495675" rtl="0" fontAlgn="base">
        <a:spcBef>
          <a:spcPct val="0"/>
        </a:spcBef>
        <a:spcAft>
          <a:spcPct val="0"/>
        </a:spcAft>
        <a:defRPr sz="12000" b="1">
          <a:solidFill>
            <a:schemeClr val="tx2"/>
          </a:solidFill>
          <a:latin typeface="Arial" charset="0"/>
        </a:defRPr>
      </a:lvl3pPr>
      <a:lvl4pPr algn="l" defTabSz="3495675" rtl="0" fontAlgn="base">
        <a:spcBef>
          <a:spcPct val="0"/>
        </a:spcBef>
        <a:spcAft>
          <a:spcPct val="0"/>
        </a:spcAft>
        <a:defRPr sz="12000" b="1">
          <a:solidFill>
            <a:schemeClr val="tx2"/>
          </a:solidFill>
          <a:latin typeface="Arial" charset="0"/>
        </a:defRPr>
      </a:lvl4pPr>
      <a:lvl5pPr algn="l" defTabSz="3495675" rtl="0" fontAlgn="base">
        <a:spcBef>
          <a:spcPct val="0"/>
        </a:spcBef>
        <a:spcAft>
          <a:spcPct val="0"/>
        </a:spcAft>
        <a:defRPr sz="12000" b="1">
          <a:solidFill>
            <a:schemeClr val="tx2"/>
          </a:solidFill>
          <a:latin typeface="Arial" charset="0"/>
        </a:defRPr>
      </a:lvl5pPr>
      <a:lvl6pPr marL="457200" algn="l" defTabSz="3495675" rtl="0" fontAlgn="base">
        <a:spcBef>
          <a:spcPct val="0"/>
        </a:spcBef>
        <a:spcAft>
          <a:spcPct val="0"/>
        </a:spcAft>
        <a:defRPr sz="12000" b="1">
          <a:solidFill>
            <a:schemeClr val="tx2"/>
          </a:solidFill>
          <a:latin typeface="Arial" charset="0"/>
        </a:defRPr>
      </a:lvl6pPr>
      <a:lvl7pPr marL="914400" algn="l" defTabSz="3495675" rtl="0" fontAlgn="base">
        <a:spcBef>
          <a:spcPct val="0"/>
        </a:spcBef>
        <a:spcAft>
          <a:spcPct val="0"/>
        </a:spcAft>
        <a:defRPr sz="12000" b="1">
          <a:solidFill>
            <a:schemeClr val="tx2"/>
          </a:solidFill>
          <a:latin typeface="Arial" charset="0"/>
        </a:defRPr>
      </a:lvl7pPr>
      <a:lvl8pPr marL="1371600" algn="l" defTabSz="3495675" rtl="0" fontAlgn="base">
        <a:spcBef>
          <a:spcPct val="0"/>
        </a:spcBef>
        <a:spcAft>
          <a:spcPct val="0"/>
        </a:spcAft>
        <a:defRPr sz="12000" b="1">
          <a:solidFill>
            <a:schemeClr val="tx2"/>
          </a:solidFill>
          <a:latin typeface="Arial" charset="0"/>
        </a:defRPr>
      </a:lvl8pPr>
      <a:lvl9pPr marL="1828800" algn="l" defTabSz="3495675" rtl="0" fontAlgn="base">
        <a:spcBef>
          <a:spcPct val="0"/>
        </a:spcBef>
        <a:spcAft>
          <a:spcPct val="0"/>
        </a:spcAft>
        <a:defRPr sz="12000" b="1">
          <a:solidFill>
            <a:schemeClr val="tx2"/>
          </a:solidFill>
          <a:latin typeface="Arial" charset="0"/>
        </a:defRPr>
      </a:lvl9pPr>
    </p:titleStyle>
    <p:bodyStyle>
      <a:lvl1pPr marL="1311275" indent="-1311275" algn="l" defTabSz="3495675" rtl="0" fontAlgn="base">
        <a:spcBef>
          <a:spcPct val="20000"/>
        </a:spcBef>
        <a:spcAft>
          <a:spcPct val="0"/>
        </a:spcAft>
        <a:buChar char="•"/>
        <a:defRPr sz="10200">
          <a:solidFill>
            <a:schemeClr val="tx1"/>
          </a:solidFill>
          <a:latin typeface="+mn-lt"/>
          <a:ea typeface="+mn-ea"/>
          <a:cs typeface="+mn-cs"/>
        </a:defRPr>
      </a:lvl1pPr>
      <a:lvl2pPr marL="2838450" indent="-1089025" algn="l" defTabSz="3495675" rtl="0" fontAlgn="base">
        <a:spcBef>
          <a:spcPct val="20000"/>
        </a:spcBef>
        <a:spcAft>
          <a:spcPct val="0"/>
        </a:spcAft>
        <a:buChar char="–"/>
        <a:defRPr sz="9000">
          <a:solidFill>
            <a:schemeClr val="tx1"/>
          </a:solidFill>
          <a:latin typeface="+mn-lt"/>
        </a:defRPr>
      </a:lvl2pPr>
      <a:lvl3pPr marL="4368800" indent="-873125" algn="l" defTabSz="3495675" rtl="0" fontAlgn="base">
        <a:spcBef>
          <a:spcPct val="20000"/>
        </a:spcBef>
        <a:spcAft>
          <a:spcPct val="0"/>
        </a:spcAft>
        <a:buChar char="•"/>
        <a:defRPr sz="7500">
          <a:solidFill>
            <a:schemeClr val="tx1"/>
          </a:solidFill>
          <a:latin typeface="+mn-lt"/>
        </a:defRPr>
      </a:lvl3pPr>
      <a:lvl4pPr marL="6119813" indent="-876300" algn="l" defTabSz="3495675" rtl="0" fontAlgn="base">
        <a:spcBef>
          <a:spcPct val="20000"/>
        </a:spcBef>
        <a:spcAft>
          <a:spcPct val="0"/>
        </a:spcAft>
        <a:buChar char="–"/>
        <a:defRPr sz="6400">
          <a:solidFill>
            <a:schemeClr val="tx1"/>
          </a:solidFill>
          <a:latin typeface="+mn-lt"/>
        </a:defRPr>
      </a:lvl4pPr>
      <a:lvl5pPr marL="7867650" indent="-874713" algn="l" defTabSz="3495675" rtl="0" fontAlgn="base">
        <a:spcBef>
          <a:spcPct val="20000"/>
        </a:spcBef>
        <a:spcAft>
          <a:spcPct val="0"/>
        </a:spcAft>
        <a:buChar char="»"/>
        <a:defRPr sz="6400">
          <a:solidFill>
            <a:schemeClr val="tx1"/>
          </a:solidFill>
          <a:latin typeface="+mn-lt"/>
        </a:defRPr>
      </a:lvl5pPr>
      <a:lvl6pPr marL="8324850" indent="-874713" algn="l" defTabSz="3495675" rtl="0" fontAlgn="base">
        <a:spcBef>
          <a:spcPct val="20000"/>
        </a:spcBef>
        <a:spcAft>
          <a:spcPct val="0"/>
        </a:spcAft>
        <a:buChar char="»"/>
        <a:defRPr sz="6400">
          <a:solidFill>
            <a:schemeClr val="tx1"/>
          </a:solidFill>
          <a:latin typeface="+mn-lt"/>
        </a:defRPr>
      </a:lvl6pPr>
      <a:lvl7pPr marL="8782050" indent="-874713" algn="l" defTabSz="3495675" rtl="0" fontAlgn="base">
        <a:spcBef>
          <a:spcPct val="20000"/>
        </a:spcBef>
        <a:spcAft>
          <a:spcPct val="0"/>
        </a:spcAft>
        <a:buChar char="»"/>
        <a:defRPr sz="6400">
          <a:solidFill>
            <a:schemeClr val="tx1"/>
          </a:solidFill>
          <a:latin typeface="+mn-lt"/>
        </a:defRPr>
      </a:lvl7pPr>
      <a:lvl8pPr marL="9239250" indent="-874713" algn="l" defTabSz="3495675" rtl="0" fontAlgn="base">
        <a:spcBef>
          <a:spcPct val="20000"/>
        </a:spcBef>
        <a:spcAft>
          <a:spcPct val="0"/>
        </a:spcAft>
        <a:buChar char="»"/>
        <a:defRPr sz="6400">
          <a:solidFill>
            <a:schemeClr val="tx1"/>
          </a:solidFill>
          <a:latin typeface="+mn-lt"/>
        </a:defRPr>
      </a:lvl8pPr>
      <a:lvl9pPr marL="9696450" indent="-874713" algn="l" defTabSz="3495675"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jpe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350205" y="221780"/>
            <a:ext cx="25220773" cy="2801937"/>
          </a:xfrm>
          <a:ln w="76200">
            <a:noFill/>
            <a:prstDash val="sysDot"/>
          </a:ln>
        </p:spPr>
        <p:txBody>
          <a:bodyPr/>
          <a:lstStyle/>
          <a:p>
            <a:pPr algn="ctr"/>
            <a:r>
              <a:rPr lang="en-US" sz="11000" dirty="0" smtClean="0">
                <a:solidFill>
                  <a:schemeClr val="tx1"/>
                </a:solidFill>
              </a:rPr>
              <a:t>Detecting </a:t>
            </a:r>
            <a:r>
              <a:rPr lang="en-US" sz="11000" dirty="0" smtClean="0">
                <a:solidFill>
                  <a:schemeClr val="tx1"/>
                </a:solidFill>
              </a:rPr>
              <a:t>Cancer with Texture</a:t>
            </a:r>
            <a:endParaRPr lang="en-US" sz="11000" dirty="0">
              <a:solidFill>
                <a:schemeClr val="tx1"/>
              </a:solidFill>
            </a:endParaRPr>
          </a:p>
        </p:txBody>
      </p:sp>
      <p:sp>
        <p:nvSpPr>
          <p:cNvPr id="6" name="Rounded Rectangle 5"/>
          <p:cNvSpPr/>
          <p:nvPr/>
        </p:nvSpPr>
        <p:spPr bwMode="auto">
          <a:xfrm>
            <a:off x="7142201" y="6696125"/>
            <a:ext cx="8101972" cy="1166529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7" name="Rounded Rectangle 6"/>
          <p:cNvSpPr/>
          <p:nvPr/>
        </p:nvSpPr>
        <p:spPr bwMode="auto">
          <a:xfrm>
            <a:off x="5400825" y="3642844"/>
            <a:ext cx="8784975" cy="888592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18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Early detection of cancer plays a major role in reducing cancer mortality. With deep convolutional neural networks, it is becoming possible to automatically classify cell images as either healthy or cancerous, a task previously done manually by highly trained professionals. </a:t>
            </a:r>
          </a:p>
          <a:p>
            <a:pPr marL="0" marR="0" indent="0" defTabSz="914400" rtl="0" eaLnBrk="1" fontAlgn="base" latinLnBrk="0" hangingPunct="1">
              <a:lnSpc>
                <a:spcPct val="100000"/>
              </a:lnSpc>
              <a:spcBef>
                <a:spcPct val="20000"/>
              </a:spcBef>
              <a:spcAft>
                <a:spcPct val="0"/>
              </a:spcAft>
              <a:buClrTx/>
              <a:buSzTx/>
              <a:buFontTx/>
              <a:buNone/>
              <a:tabLst/>
            </a:pPr>
            <a:endParaRPr lang="sv-SE" sz="11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Local binary patterns are very good at identifying textures, which has been hypothesized to be of importance in cell classification. In this project three recent LBP based networks are tuned and compared to conventional network architechtures</a:t>
            </a:r>
            <a:r>
              <a:rPr lang="sv-SE" sz="3200" dirty="0" smtClean="0">
                <a:solidFill>
                  <a:srgbClr val="000000"/>
                </a:solidFill>
                <a:latin typeface="Arial" charset="0"/>
              </a:rPr>
              <a:t>.</a:t>
            </a:r>
          </a:p>
        </p:txBody>
      </p:sp>
      <p:sp>
        <p:nvSpPr>
          <p:cNvPr id="2" name="Rounded Rectangle 1"/>
          <p:cNvSpPr/>
          <p:nvPr/>
        </p:nvSpPr>
        <p:spPr bwMode="auto">
          <a:xfrm>
            <a:off x="8438517" y="15273208"/>
            <a:ext cx="5055630" cy="37444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1" name="TextBox 10"/>
          <p:cNvSpPr txBox="1"/>
          <p:nvPr/>
        </p:nvSpPr>
        <p:spPr>
          <a:xfrm>
            <a:off x="8108336" y="3239741"/>
            <a:ext cx="4061241"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Background</a:t>
            </a:r>
            <a:endParaRPr lang="en-GB" b="1" dirty="0">
              <a:solidFill>
                <a:schemeClr val="accent3"/>
              </a:solidFill>
            </a:endParaRPr>
          </a:p>
        </p:txBody>
      </p:sp>
      <p:sp>
        <p:nvSpPr>
          <p:cNvPr id="16" name="Rounded Rectangle 15"/>
          <p:cNvSpPr/>
          <p:nvPr/>
        </p:nvSpPr>
        <p:spPr bwMode="auto">
          <a:xfrm>
            <a:off x="5400825" y="13305438"/>
            <a:ext cx="8784975" cy="8938363"/>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7" name="TextBox 16"/>
          <p:cNvSpPr txBox="1"/>
          <p:nvPr/>
        </p:nvSpPr>
        <p:spPr>
          <a:xfrm>
            <a:off x="8762596" y="12888813"/>
            <a:ext cx="1944473"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Data</a:t>
            </a:r>
            <a:endParaRPr lang="en-GB" b="1" dirty="0">
              <a:solidFill>
                <a:schemeClr val="accent3"/>
              </a:solidFill>
            </a:endParaRPr>
          </a:p>
        </p:txBody>
      </p:sp>
      <p:sp>
        <p:nvSpPr>
          <p:cNvPr id="3" name="TextBox 2"/>
          <p:cNvSpPr txBox="1"/>
          <p:nvPr/>
        </p:nvSpPr>
        <p:spPr>
          <a:xfrm>
            <a:off x="5644115" y="13977065"/>
            <a:ext cx="8303744" cy="4007251"/>
          </a:xfrm>
          <a:prstGeom prst="rect">
            <a:avLst/>
          </a:prstGeom>
          <a:noFill/>
        </p:spPr>
        <p:txBody>
          <a:bodyPr wrap="square" rtlCol="0">
            <a:spAutoFit/>
          </a:bodyPr>
          <a:lstStyle/>
          <a:p>
            <a:r>
              <a:rPr lang="en-GB" sz="3600" dirty="0"/>
              <a:t>The data set consisted of 10274 80x80 images of cells from six patients, three with cancer and three without. Cells were sampled from the mouth of the patient and placed on a glass and photographed.</a:t>
            </a:r>
          </a:p>
          <a:p>
            <a:endParaRPr lang="en-GB" sz="3200" dirty="0"/>
          </a:p>
        </p:txBody>
      </p:sp>
      <p:sp>
        <p:nvSpPr>
          <p:cNvPr id="18" name="Rounded Rectangle 17"/>
          <p:cNvSpPr/>
          <p:nvPr/>
        </p:nvSpPr>
        <p:spPr bwMode="auto">
          <a:xfrm>
            <a:off x="14545841" y="3642843"/>
            <a:ext cx="8784976" cy="18600957"/>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a:p>
            <a:endParaRPr lang="sv-SE" sz="1000" dirty="0" smtClean="0"/>
          </a:p>
          <a:p>
            <a:r>
              <a:rPr lang="sv-SE" sz="3600" dirty="0" smtClean="0"/>
              <a:t>Conceived </a:t>
            </a:r>
            <a:r>
              <a:rPr lang="sv-SE" sz="3600" dirty="0"/>
              <a:t>by Ojala et al in 1996 and extended in </a:t>
            </a:r>
            <a:r>
              <a:rPr lang="sv-SE" sz="3600" dirty="0" smtClean="0"/>
              <a:t>2002, and have been found to be powerfull classifiers of texture. </a:t>
            </a:r>
            <a:r>
              <a:rPr lang="sv-SE" sz="3600" dirty="0"/>
              <a:t>[1</a:t>
            </a:r>
            <a:r>
              <a:rPr lang="sv-SE" sz="3600" dirty="0" smtClean="0"/>
              <a:t>]</a:t>
            </a:r>
          </a:p>
          <a:p>
            <a:r>
              <a:rPr lang="sv-SE" sz="3600" dirty="0" smtClean="0"/>
              <a:t>LBPs </a:t>
            </a:r>
            <a:r>
              <a:rPr lang="sv-SE" sz="3600" dirty="0"/>
              <a:t>compare </a:t>
            </a:r>
            <a:r>
              <a:rPr lang="sv-SE" sz="3600" dirty="0" smtClean="0"/>
              <a:t>P surrounding </a:t>
            </a:r>
            <a:r>
              <a:rPr lang="sv-SE" sz="3600" dirty="0"/>
              <a:t>points </a:t>
            </a:r>
            <a:r>
              <a:rPr lang="sv-SE" sz="3600" dirty="0" smtClean="0"/>
              <a:t>at </a:t>
            </a:r>
            <a:r>
              <a:rPr lang="sv-SE" sz="3600" dirty="0" smtClean="0"/>
              <a:t>radius R, with the center pixel (red), and record either a 1 or a 0 depending which value is greater. </a:t>
            </a:r>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r>
              <a:rPr lang="sv-SE" sz="3600" dirty="0" smtClean="0"/>
              <a:t>The resulting strings of 1 and 0’s are unique patterns, and are grouped such that it doesn’t matter where one starts recording the pattern. This encorporates rotation invariance into the filter.</a:t>
            </a:r>
          </a:p>
          <a:p>
            <a:r>
              <a:rPr lang="sv-SE" sz="3600" dirty="0"/>
              <a:t>P</a:t>
            </a:r>
            <a:r>
              <a:rPr lang="sv-SE" sz="3600" dirty="0" smtClean="0"/>
              <a:t>lotted in a histrogram, the LBPs can be used to classify texture. </a:t>
            </a:r>
          </a:p>
          <a:p>
            <a:r>
              <a:rPr lang="sv-SE" sz="3600" dirty="0" smtClean="0"/>
              <a:t>Several improvements and adaptions of LBPs have been made since their advent in 1996, such as adapting the binary comparison of a center pivot element to surrounding pixels in conventional convolutional layers.</a:t>
            </a:r>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a:p>
        </p:txBody>
      </p:sp>
      <p:sp>
        <p:nvSpPr>
          <p:cNvPr id="19" name="TextBox 18"/>
          <p:cNvSpPr txBox="1"/>
          <p:nvPr/>
        </p:nvSpPr>
        <p:spPr>
          <a:xfrm>
            <a:off x="15795107" y="2879701"/>
            <a:ext cx="5768604" cy="1508105"/>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Local Binary Patterns</a:t>
            </a:r>
            <a:endParaRPr lang="en-GB" b="1" dirty="0">
              <a:solidFill>
                <a:schemeClr val="accent3"/>
              </a:solidFill>
            </a:endParaRPr>
          </a:p>
        </p:txBody>
      </p:sp>
      <p:pic>
        <p:nvPicPr>
          <p:cNvPr id="22" name="Picture 3" descr="C:\Users\Bulb\Documents\Teknisk Fysik\15hp project\code\data\glass_3_im_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105149" y="19576972"/>
            <a:ext cx="157672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Bulb\Documents\Teknisk Fysik\15hp project\code\data\glass_3_im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33156" y="19553601"/>
            <a:ext cx="1577597"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Bulb\Documents\Teknisk Fysik\15hp project\code\data\glass_3_im_1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05150" y="17561124"/>
            <a:ext cx="1580642" cy="1764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5726524" y="21449054"/>
            <a:ext cx="3659277" cy="584775"/>
          </a:xfrm>
          <a:prstGeom prst="rect">
            <a:avLst/>
          </a:prstGeom>
          <a:noFill/>
        </p:spPr>
        <p:txBody>
          <a:bodyPr wrap="square" rtlCol="0">
            <a:spAutoFit/>
          </a:bodyPr>
          <a:lstStyle/>
          <a:p>
            <a:pPr algn="ctr"/>
            <a:r>
              <a:rPr lang="sv-SE" sz="3200" b="1" dirty="0" smtClean="0"/>
              <a:t>Healthy Cells</a:t>
            </a:r>
            <a:endParaRPr lang="en-GB" sz="7000" b="1" dirty="0"/>
          </a:p>
        </p:txBody>
      </p:sp>
      <p:pic>
        <p:nvPicPr>
          <p:cNvPr id="26" name="Picture 9" descr="C:\Users\Bulb\Documents\Teknisk Fysik\15hp project\code\data\glass_12_im_5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054470" y="17561124"/>
            <a:ext cx="1587810" cy="17900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Users\Bulb\Documents\Teknisk Fysik\15hp project\code\data\glass_12_im_1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1798030" y="19495220"/>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Bulb\Documents\Teknisk Fysik\15hp project\code\data\glass_12_im_2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046568" y="19501971"/>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Bulb\Documents\Teknisk Fysik\15hp project\code\data\glass_4_im_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822943" y="17551007"/>
            <a:ext cx="1587810" cy="17673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flipH="1">
            <a:off x="9820186" y="21443678"/>
            <a:ext cx="3673961" cy="584775"/>
          </a:xfrm>
          <a:prstGeom prst="rect">
            <a:avLst/>
          </a:prstGeom>
          <a:noFill/>
        </p:spPr>
        <p:txBody>
          <a:bodyPr wrap="square" rtlCol="0">
            <a:spAutoFit/>
          </a:bodyPr>
          <a:lstStyle/>
          <a:p>
            <a:pPr algn="ctr"/>
            <a:r>
              <a:rPr lang="sv-SE" sz="3200" b="1" dirty="0" smtClean="0"/>
              <a:t>Cancer Cells</a:t>
            </a:r>
            <a:endParaRPr lang="en-GB" sz="3200" b="1" dirty="0"/>
          </a:p>
        </p:txBody>
      </p:sp>
      <p:pic>
        <p:nvPicPr>
          <p:cNvPr id="31" name="Picture 15" descr="C:\Users\Bulb\Documents\Teknisk Fysik\15hp project\code\data\glass_37_im_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11798028" y="17561122"/>
            <a:ext cx="1587810" cy="1764000"/>
          </a:xfrm>
          <a:prstGeom prst="rect">
            <a:avLst/>
          </a:prstGeom>
          <a:noFill/>
          <a:extLst>
            <a:ext uri="{909E8E84-426E-40DD-AFC4-6F175D3DCCD1}">
              <a14:hiddenFill xmlns:a14="http://schemas.microsoft.com/office/drawing/2010/main">
                <a:solidFill>
                  <a:srgbClr val="FFFFFF"/>
                </a:solidFill>
              </a14:hiddenFill>
            </a:ext>
          </a:extLst>
        </p:spPr>
      </p:pic>
      <p:sp>
        <p:nvSpPr>
          <p:cNvPr id="32" name="Rounded Rectangle 31"/>
          <p:cNvSpPr/>
          <p:nvPr/>
        </p:nvSpPr>
        <p:spPr bwMode="auto">
          <a:xfrm>
            <a:off x="23690857" y="3642846"/>
            <a:ext cx="8352928" cy="723874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3" name="TextBox 32"/>
          <p:cNvSpPr txBox="1"/>
          <p:nvPr/>
        </p:nvSpPr>
        <p:spPr>
          <a:xfrm>
            <a:off x="26145550" y="3239741"/>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Models</a:t>
            </a:r>
            <a:endParaRPr lang="en-GB" b="1" dirty="0">
              <a:solidFill>
                <a:schemeClr val="accent3"/>
              </a:solidFill>
            </a:endParaRPr>
          </a:p>
        </p:txBody>
      </p:sp>
      <p:sp>
        <p:nvSpPr>
          <p:cNvPr id="34" name="Rounded Rectangle 33"/>
          <p:cNvSpPr/>
          <p:nvPr/>
        </p:nvSpPr>
        <p:spPr bwMode="auto">
          <a:xfrm>
            <a:off x="23690857" y="11704747"/>
            <a:ext cx="8288113" cy="1045127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5" name="TextBox 34"/>
          <p:cNvSpPr txBox="1"/>
          <p:nvPr/>
        </p:nvSpPr>
        <p:spPr>
          <a:xfrm>
            <a:off x="25851097" y="11304637"/>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Results</a:t>
            </a:r>
            <a:endParaRPr lang="en-GB" b="1" dirty="0">
              <a:solidFill>
                <a:schemeClr val="accent3"/>
              </a:solidFill>
            </a:endParaRPr>
          </a:p>
        </p:txBody>
      </p:sp>
      <p:sp>
        <p:nvSpPr>
          <p:cNvPr id="5" name="TextBox 4"/>
          <p:cNvSpPr txBox="1"/>
          <p:nvPr/>
        </p:nvSpPr>
        <p:spPr>
          <a:xfrm>
            <a:off x="0" y="7200182"/>
            <a:ext cx="4794449" cy="12255663"/>
          </a:xfrm>
          <a:prstGeom prst="rect">
            <a:avLst/>
          </a:prstGeom>
          <a:noFill/>
        </p:spPr>
        <p:txBody>
          <a:bodyPr wrap="square" rtlCol="0">
            <a:spAutoFit/>
          </a:bodyPr>
          <a:lstStyle/>
          <a:p>
            <a:pPr algn="ctr"/>
            <a:r>
              <a:rPr lang="en-GB" sz="4000" b="1" dirty="0" smtClean="0">
                <a:solidFill>
                  <a:schemeClr val="bg1"/>
                </a:solidFill>
              </a:rPr>
              <a:t>Jo Gay</a:t>
            </a:r>
          </a:p>
          <a:p>
            <a:pPr algn="ctr"/>
            <a:r>
              <a:rPr lang="en-GB" sz="4000" b="1" dirty="0" smtClean="0">
                <a:solidFill>
                  <a:schemeClr val="bg1"/>
                </a:solidFill>
              </a:rPr>
              <a:t>Hugo </a:t>
            </a:r>
            <a:r>
              <a:rPr lang="en-GB" sz="4000" b="1" dirty="0" err="1" smtClean="0">
                <a:solidFill>
                  <a:schemeClr val="bg1"/>
                </a:solidFill>
              </a:rPr>
              <a:t>Harlin</a:t>
            </a:r>
            <a:endParaRPr lang="en-GB" sz="4000" b="1" dirty="0" smtClean="0">
              <a:solidFill>
                <a:schemeClr val="bg1"/>
              </a:solidFill>
            </a:endParaRPr>
          </a:p>
          <a:p>
            <a:pPr algn="ctr"/>
            <a:endParaRPr lang="en-GB" sz="1600" b="1" dirty="0" smtClean="0">
              <a:solidFill>
                <a:schemeClr val="bg1"/>
              </a:solidFill>
            </a:endParaRPr>
          </a:p>
          <a:p>
            <a:pPr algn="ctr"/>
            <a:r>
              <a:rPr lang="en-GB" sz="4000" dirty="0" smtClean="0">
                <a:solidFill>
                  <a:schemeClr val="bg1"/>
                </a:solidFill>
              </a:rPr>
              <a:t>Project in Computational Science, January 2019</a:t>
            </a:r>
          </a:p>
          <a:p>
            <a:pPr algn="ctr"/>
            <a:endParaRPr lang="en-GB" sz="4000" dirty="0" smtClean="0">
              <a:solidFill>
                <a:schemeClr val="bg1"/>
              </a:solidFill>
            </a:endParaRPr>
          </a:p>
          <a:p>
            <a:pPr algn="ctr"/>
            <a:endParaRPr lang="en-GB" sz="4000" dirty="0" smtClean="0">
              <a:solidFill>
                <a:schemeClr val="bg1"/>
              </a:solidFill>
            </a:endParaRPr>
          </a:p>
          <a:p>
            <a:pPr algn="ctr"/>
            <a:r>
              <a:rPr lang="en-GB" sz="4000" dirty="0" smtClean="0">
                <a:solidFill>
                  <a:schemeClr val="bg1"/>
                </a:solidFill>
              </a:rPr>
              <a:t>Supervisors:</a:t>
            </a:r>
          </a:p>
          <a:p>
            <a:pPr algn="ctr"/>
            <a:r>
              <a:rPr lang="sv-SE" sz="4000" b="1" dirty="0">
                <a:solidFill>
                  <a:schemeClr val="bg1"/>
                </a:solidFill>
              </a:rPr>
              <a:t>Joakim </a:t>
            </a:r>
            <a:r>
              <a:rPr lang="sv-SE" sz="4000" b="1" dirty="0" smtClean="0">
                <a:solidFill>
                  <a:schemeClr val="bg1"/>
                </a:solidFill>
              </a:rPr>
              <a:t>Lindblad </a:t>
            </a:r>
            <a:r>
              <a:rPr lang="sv-SE" sz="4000" b="1" dirty="0">
                <a:solidFill>
                  <a:schemeClr val="bg1"/>
                </a:solidFill>
              </a:rPr>
              <a:t>Nataša </a:t>
            </a:r>
            <a:r>
              <a:rPr lang="sv-SE" sz="4000" b="1" dirty="0" smtClean="0">
                <a:solidFill>
                  <a:schemeClr val="bg1"/>
                </a:solidFill>
              </a:rPr>
              <a:t>Sladjoe</a:t>
            </a:r>
          </a:p>
          <a:p>
            <a:pPr algn="ctr"/>
            <a:endParaRPr lang="sv-SE" sz="1600" b="1" dirty="0">
              <a:solidFill>
                <a:schemeClr val="bg1"/>
              </a:solidFill>
            </a:endParaRPr>
          </a:p>
          <a:p>
            <a:pPr algn="ctr"/>
            <a:r>
              <a:rPr lang="en-GB" sz="4000" dirty="0" smtClean="0">
                <a:solidFill>
                  <a:schemeClr val="bg1"/>
                </a:solidFill>
              </a:rPr>
              <a:t>Centre for Image Analysis,</a:t>
            </a:r>
          </a:p>
          <a:p>
            <a:pPr algn="ctr"/>
            <a:r>
              <a:rPr lang="en-GB" sz="4000" dirty="0" smtClean="0">
                <a:solidFill>
                  <a:schemeClr val="bg1"/>
                </a:solidFill>
              </a:rPr>
              <a:t>Department of Information Technology</a:t>
            </a:r>
          </a:p>
          <a:p>
            <a:pPr algn="ctr"/>
            <a:endParaRPr lang="en-GB" sz="4000" dirty="0" smtClean="0">
              <a:solidFill>
                <a:schemeClr val="bg1"/>
              </a:solidFill>
            </a:endParaRPr>
          </a:p>
        </p:txBody>
      </p:sp>
      <p:sp>
        <p:nvSpPr>
          <p:cNvPr id="36" name="Rounded Rectangle 35"/>
          <p:cNvSpPr/>
          <p:nvPr/>
        </p:nvSpPr>
        <p:spPr bwMode="auto">
          <a:xfrm>
            <a:off x="5400825" y="22609893"/>
            <a:ext cx="26578145" cy="230402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fi-FI" sz="500" b="1" dirty="0" smtClean="0"/>
          </a:p>
          <a:p>
            <a:r>
              <a:rPr lang="fi-FI" sz="2030" b="1" dirty="0" smtClean="0"/>
              <a:t>[1]   Timo </a:t>
            </a:r>
            <a:r>
              <a:rPr lang="fi-FI" sz="2030" b="1" dirty="0"/>
              <a:t>Ojala, Matti Pietikainen, and Topi Maenpaa. </a:t>
            </a:r>
            <a:r>
              <a:rPr lang="fi-FI" sz="2030" b="1" i="1" dirty="0"/>
              <a:t>Multiresolution </a:t>
            </a:r>
            <a:r>
              <a:rPr lang="en-GB" sz="2030" b="1" i="1" dirty="0" err="1"/>
              <a:t>gray</a:t>
            </a:r>
            <a:r>
              <a:rPr lang="en-GB" sz="2030" b="1" i="1" dirty="0"/>
              <a:t>-scale and rotation invariant texture classification with local binary patterns</a:t>
            </a:r>
            <a:r>
              <a:rPr lang="en-GB" sz="2030" b="1" dirty="0" smtClean="0"/>
              <a:t>.  </a:t>
            </a:r>
            <a:r>
              <a:rPr lang="en-GB" sz="2030" b="1" dirty="0"/>
              <a:t>IEEE Transactions on pattern analysis and machine intelligence, 24(7):971–987, 2002</a:t>
            </a:r>
            <a:r>
              <a:rPr lang="en-GB" sz="2030" b="1" dirty="0" smtClean="0"/>
              <a:t>.</a:t>
            </a:r>
            <a:endParaRPr lang="en-GB" sz="2030" b="1" dirty="0"/>
          </a:p>
          <a:p>
            <a:r>
              <a:rPr lang="en-GB" sz="2030" b="1" dirty="0" smtClean="0"/>
              <a:t>[2]   Felix </a:t>
            </a:r>
            <a:r>
              <a:rPr lang="en-GB" sz="2030" b="1" dirty="0" err="1"/>
              <a:t>Juefei</a:t>
            </a:r>
            <a:r>
              <a:rPr lang="en-GB" sz="2030" b="1" dirty="0"/>
              <a:t>-Xu, Vishnu Naresh </a:t>
            </a:r>
            <a:r>
              <a:rPr lang="en-GB" sz="2030" b="1" dirty="0" err="1"/>
              <a:t>Boddeti</a:t>
            </a:r>
            <a:r>
              <a:rPr lang="en-GB" sz="2030" b="1" dirty="0"/>
              <a:t>, and </a:t>
            </a:r>
            <a:r>
              <a:rPr lang="en-GB" sz="2030" b="1" dirty="0" err="1"/>
              <a:t>Marios</a:t>
            </a:r>
            <a:r>
              <a:rPr lang="en-GB" sz="2030" b="1" dirty="0"/>
              <a:t> </a:t>
            </a:r>
            <a:r>
              <a:rPr lang="en-GB" sz="2030" b="1" dirty="0" err="1"/>
              <a:t>Savvides</a:t>
            </a:r>
            <a:r>
              <a:rPr lang="en-GB" sz="2030" b="1" dirty="0"/>
              <a:t>. </a:t>
            </a:r>
            <a:r>
              <a:rPr lang="en-GB" sz="2030" b="1" i="1" dirty="0"/>
              <a:t>Local binary convolutional neural networks. In Computer Vision and Pattern Recognition </a:t>
            </a:r>
            <a:r>
              <a:rPr lang="en-GB" sz="2030" b="1" dirty="0"/>
              <a:t>(CVPR), 2017 IEEE Conference on , volume 1. IEEE, 2017</a:t>
            </a:r>
            <a:r>
              <a:rPr lang="en-GB" sz="2030" b="1" dirty="0" smtClean="0"/>
              <a:t>.</a:t>
            </a:r>
            <a:endParaRPr lang="en-GB" sz="2030" b="1" dirty="0" smtClean="0"/>
          </a:p>
          <a:p>
            <a:r>
              <a:rPr lang="en-GB" sz="2030" b="1" dirty="0" smtClean="0"/>
              <a:t>[3]   Lei </a:t>
            </a:r>
            <a:r>
              <a:rPr lang="en-GB" sz="2030" b="1" dirty="0"/>
              <a:t>Li, </a:t>
            </a:r>
            <a:r>
              <a:rPr lang="en-GB" sz="2030" b="1" dirty="0" err="1"/>
              <a:t>Xiaoyi</a:t>
            </a:r>
            <a:r>
              <a:rPr lang="en-GB" sz="2030" b="1" dirty="0"/>
              <a:t> Feng, </a:t>
            </a:r>
            <a:r>
              <a:rPr lang="en-GB" sz="2030" b="1" dirty="0" err="1"/>
              <a:t>Zhaoqiang</a:t>
            </a:r>
            <a:r>
              <a:rPr lang="en-GB" sz="2030" b="1" dirty="0"/>
              <a:t> Xia, </a:t>
            </a:r>
            <a:r>
              <a:rPr lang="en-GB" sz="2030" b="1" dirty="0" err="1"/>
              <a:t>Xiaoyue</a:t>
            </a:r>
            <a:r>
              <a:rPr lang="en-GB" sz="2030" b="1" dirty="0"/>
              <a:t> Jiang, and </a:t>
            </a:r>
            <a:r>
              <a:rPr lang="en-GB" sz="2030" b="1" dirty="0" err="1" smtClean="0"/>
              <a:t>Abdenour</a:t>
            </a:r>
            <a:r>
              <a:rPr lang="en-GB" sz="2030" b="1" dirty="0" smtClean="0"/>
              <a:t> </a:t>
            </a:r>
            <a:r>
              <a:rPr lang="en-GB" sz="2030" b="1" dirty="0" err="1" smtClean="0"/>
              <a:t>Hadid</a:t>
            </a:r>
            <a:r>
              <a:rPr lang="en-GB" sz="2030" b="1" dirty="0" smtClean="0"/>
              <a:t>. </a:t>
            </a:r>
            <a:r>
              <a:rPr lang="en-GB" sz="2030" b="1" i="1" dirty="0" smtClean="0"/>
              <a:t>Face </a:t>
            </a:r>
            <a:r>
              <a:rPr lang="en-GB" sz="2030" b="1" i="1" dirty="0"/>
              <a:t>spoofing detection with local binary pattern </a:t>
            </a:r>
            <a:r>
              <a:rPr lang="en-GB" sz="2030" b="1" i="1" dirty="0" smtClean="0"/>
              <a:t>network</a:t>
            </a:r>
            <a:r>
              <a:rPr lang="en-GB" sz="2030" b="1" dirty="0" smtClean="0"/>
              <a:t>. Journal </a:t>
            </a:r>
            <a:r>
              <a:rPr lang="en-GB" sz="2030" b="1" dirty="0"/>
              <a:t>of Visual Communication and Image </a:t>
            </a:r>
            <a:r>
              <a:rPr lang="en-GB" sz="2030" b="1" dirty="0" smtClean="0"/>
              <a:t>Representation, 54:182–192</a:t>
            </a:r>
            <a:r>
              <a:rPr lang="en-GB" sz="2030" b="1" dirty="0"/>
              <a:t>, </a:t>
            </a:r>
            <a:r>
              <a:rPr lang="en-GB" sz="2030" b="1" dirty="0" smtClean="0"/>
              <a:t>2018.</a:t>
            </a:r>
          </a:p>
          <a:p>
            <a:r>
              <a:rPr lang="sv-SE" sz="2030" b="1" dirty="0" smtClean="0"/>
              <a:t>[4] </a:t>
            </a:r>
            <a:r>
              <a:rPr lang="en-GB" sz="2030" b="1" dirty="0"/>
              <a:t>Diego Marcos, Michele </a:t>
            </a:r>
            <a:r>
              <a:rPr lang="en-GB" sz="2030" b="1" dirty="0" err="1"/>
              <a:t>Volpi</a:t>
            </a:r>
            <a:r>
              <a:rPr lang="en-GB" sz="2030" b="1" dirty="0"/>
              <a:t>, Nikos </a:t>
            </a:r>
            <a:r>
              <a:rPr lang="en-GB" sz="2030" b="1" dirty="0" err="1"/>
              <a:t>Komodakis</a:t>
            </a:r>
            <a:r>
              <a:rPr lang="en-GB" sz="2030" b="1" dirty="0"/>
              <a:t>, and </a:t>
            </a:r>
            <a:r>
              <a:rPr lang="en-GB" sz="2030" b="1" dirty="0" err="1"/>
              <a:t>Devis</a:t>
            </a:r>
            <a:r>
              <a:rPr lang="en-GB" sz="2030" b="1" dirty="0"/>
              <a:t> </a:t>
            </a:r>
            <a:r>
              <a:rPr lang="en-GB" sz="2030" b="1" dirty="0" err="1" smtClean="0"/>
              <a:t>Tuia</a:t>
            </a:r>
            <a:r>
              <a:rPr lang="en-GB" sz="2030" b="1" i="1" dirty="0" smtClean="0"/>
              <a:t>. Rotation </a:t>
            </a:r>
            <a:r>
              <a:rPr lang="en-GB" sz="2030" b="1" i="1" dirty="0" err="1"/>
              <a:t>equivariant</a:t>
            </a:r>
            <a:r>
              <a:rPr lang="en-GB" sz="2030" b="1" i="1" dirty="0"/>
              <a:t> vector field networks</a:t>
            </a:r>
            <a:r>
              <a:rPr lang="en-GB" sz="2030" b="1" dirty="0"/>
              <a:t>. </a:t>
            </a:r>
            <a:r>
              <a:rPr lang="en-GB" sz="2030" b="1" dirty="0" smtClean="0"/>
              <a:t>In ICCV, </a:t>
            </a:r>
            <a:r>
              <a:rPr lang="en-GB" sz="2030" b="1" dirty="0"/>
              <a:t>pages </a:t>
            </a:r>
            <a:r>
              <a:rPr lang="en-GB" sz="2030" b="1" dirty="0" smtClean="0"/>
              <a:t>5058–5067</a:t>
            </a:r>
            <a:r>
              <a:rPr lang="en-GB" sz="2030" b="1" dirty="0"/>
              <a:t>, 2017</a:t>
            </a:r>
          </a:p>
          <a:p>
            <a:endParaRPr lang="en-GB" sz="2030" b="1" dirty="0"/>
          </a:p>
          <a:p>
            <a:endParaRPr lang="en-GB" sz="2030" b="1"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97148" y="8801487"/>
            <a:ext cx="3574936" cy="3744416"/>
          </a:xfrm>
          <a:prstGeom prst="rect">
            <a:avLst/>
          </a:prstGeom>
        </p:spPr>
      </p:pic>
      <p:sp>
        <p:nvSpPr>
          <p:cNvPr id="9" name="Right Arrow 8"/>
          <p:cNvSpPr/>
          <p:nvPr/>
        </p:nvSpPr>
        <p:spPr bwMode="auto">
          <a:xfrm>
            <a:off x="18809040" y="10241647"/>
            <a:ext cx="1101868" cy="720080"/>
          </a:xfrm>
          <a:prstGeom prst="rightArrow">
            <a:avLst/>
          </a:prstGeom>
          <a:solidFill>
            <a:schemeClr val="tx1"/>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0" name="TextBox 9"/>
          <p:cNvSpPr txBox="1"/>
          <p:nvPr/>
        </p:nvSpPr>
        <p:spPr>
          <a:xfrm>
            <a:off x="20040540" y="10201578"/>
            <a:ext cx="2592631" cy="1508105"/>
          </a:xfrm>
          <a:prstGeom prst="rect">
            <a:avLst/>
          </a:prstGeom>
          <a:noFill/>
        </p:spPr>
        <p:txBody>
          <a:bodyPr wrap="square" rtlCol="0">
            <a:spAutoFit/>
          </a:bodyPr>
          <a:lstStyle/>
          <a:p>
            <a:r>
              <a:rPr lang="sv-SE" dirty="0" smtClean="0"/>
              <a:t>00110100</a:t>
            </a:r>
            <a:endParaRPr lang="en-GB" dirty="0"/>
          </a:p>
        </p:txBody>
      </p:sp>
      <p:sp>
        <p:nvSpPr>
          <p:cNvPr id="12" name="TextBox 11"/>
          <p:cNvSpPr txBox="1"/>
          <p:nvPr/>
        </p:nvSpPr>
        <p:spPr>
          <a:xfrm>
            <a:off x="15097149" y="12689919"/>
            <a:ext cx="3517445" cy="630942"/>
          </a:xfrm>
          <a:prstGeom prst="rect">
            <a:avLst/>
          </a:prstGeom>
          <a:noFill/>
        </p:spPr>
        <p:txBody>
          <a:bodyPr wrap="square" rtlCol="0">
            <a:spAutoFit/>
          </a:bodyPr>
          <a:lstStyle/>
          <a:p>
            <a:pPr algn="ctr"/>
            <a:r>
              <a:rPr lang="sv-SE" sz="3500" b="1" dirty="0" smtClean="0"/>
              <a:t>R = 2, P = 8 </a:t>
            </a:r>
            <a:endParaRPr lang="en-GB" sz="3500" b="1" dirty="0"/>
          </a:p>
        </p:txBody>
      </p:sp>
      <p:sp>
        <p:nvSpPr>
          <p:cNvPr id="40" name="TextBox 39"/>
          <p:cNvSpPr txBox="1"/>
          <p:nvPr/>
        </p:nvSpPr>
        <p:spPr>
          <a:xfrm>
            <a:off x="20040540" y="11537792"/>
            <a:ext cx="2787078" cy="800219"/>
          </a:xfrm>
          <a:prstGeom prst="rect">
            <a:avLst/>
          </a:prstGeom>
          <a:noFill/>
        </p:spPr>
        <p:txBody>
          <a:bodyPr wrap="square" rtlCol="0">
            <a:spAutoFit/>
          </a:bodyPr>
          <a:lstStyle/>
          <a:p>
            <a:r>
              <a:rPr lang="sv-SE" dirty="0" smtClean="0"/>
              <a:t>00001101</a:t>
            </a:r>
            <a:endParaRPr lang="en-GB" dirty="0"/>
          </a:p>
        </p:txBody>
      </p:sp>
      <p:sp>
        <p:nvSpPr>
          <p:cNvPr id="39" name="TextBox 38"/>
          <p:cNvSpPr txBox="1"/>
          <p:nvPr/>
        </p:nvSpPr>
        <p:spPr>
          <a:xfrm>
            <a:off x="20915553" y="10881589"/>
            <a:ext cx="615750" cy="800219"/>
          </a:xfrm>
          <a:prstGeom prst="rect">
            <a:avLst/>
          </a:prstGeom>
          <a:noFill/>
        </p:spPr>
        <p:txBody>
          <a:bodyPr wrap="square" rtlCol="0">
            <a:spAutoFit/>
          </a:bodyPr>
          <a:lstStyle/>
          <a:p>
            <a:pPr algn="ctr"/>
            <a:r>
              <a:rPr lang="sv-SE" dirty="0" smtClean="0"/>
              <a:t>=</a:t>
            </a:r>
            <a:endParaRPr lang="en-GB" dirty="0"/>
          </a:p>
        </p:txBody>
      </p:sp>
      <p:sp>
        <p:nvSpPr>
          <p:cNvPr id="41" name="TextBox 40"/>
          <p:cNvSpPr txBox="1"/>
          <p:nvPr/>
        </p:nvSpPr>
        <p:spPr>
          <a:xfrm>
            <a:off x="23978889" y="4751910"/>
            <a:ext cx="7777893" cy="5189113"/>
          </a:xfrm>
          <a:prstGeom prst="rect">
            <a:avLst/>
          </a:prstGeom>
          <a:noFill/>
        </p:spPr>
        <p:txBody>
          <a:bodyPr wrap="square" rtlCol="0">
            <a:spAutoFit/>
          </a:bodyPr>
          <a:lstStyle/>
          <a:p>
            <a:r>
              <a:rPr lang="sv-SE" sz="3600" dirty="0" smtClean="0"/>
              <a:t>Three novel  LBP based architechtures where implemented in this project, where the first two use LBPs directly in some form whereas the third model uses slightly different filters that share many properties with LBPs. [2] [3] [4]</a:t>
            </a:r>
            <a:endParaRPr lang="sv-SE" sz="3600" dirty="0"/>
          </a:p>
          <a:p>
            <a:r>
              <a:rPr lang="sv-SE" sz="3600" dirty="0" smtClean="0"/>
              <a:t>Two conventional CNNs where used for benchmarking, Resnet and VGG. </a:t>
            </a:r>
            <a:endParaRPr lang="en-GB" sz="3600" dirty="0"/>
          </a:p>
        </p:txBody>
      </p:sp>
      <p:graphicFrame>
        <p:nvGraphicFramePr>
          <p:cNvPr id="44" name="Table 43"/>
          <p:cNvGraphicFramePr>
            <a:graphicFrameLocks noGrp="1"/>
          </p:cNvGraphicFramePr>
          <p:nvPr>
            <p:extLst>
              <p:ext uri="{D42A27DB-BD31-4B8C-83A1-F6EECF244321}">
                <p14:modId xmlns:p14="http://schemas.microsoft.com/office/powerpoint/2010/main" val="3987999451"/>
              </p:ext>
            </p:extLst>
          </p:nvPr>
        </p:nvGraphicFramePr>
        <p:xfrm>
          <a:off x="24050897" y="12568843"/>
          <a:ext cx="7444798" cy="7049618"/>
        </p:xfrm>
        <a:graphic>
          <a:graphicData uri="http://schemas.openxmlformats.org/drawingml/2006/table">
            <a:tbl>
              <a:tblPr firstRow="1" bandRow="1">
                <a:tableStyleId>{5940675A-B579-460E-94D1-54222C63F5DA}</a:tableStyleId>
              </a:tblPr>
              <a:tblGrid>
                <a:gridCol w="2527816"/>
                <a:gridCol w="2435383"/>
                <a:gridCol w="2481599"/>
              </a:tblGrid>
              <a:tr h="1135182">
                <a:tc>
                  <a:txBody>
                    <a:bodyPr/>
                    <a:lstStyle/>
                    <a:p>
                      <a:r>
                        <a:rPr lang="sv-SE" sz="4000" dirty="0" smtClean="0"/>
                        <a:t>Model</a:t>
                      </a:r>
                      <a:endParaRPr lang="en-GB" sz="4000" dirty="0"/>
                    </a:p>
                  </a:txBody>
                  <a:tcPr marL="82307" marR="82307"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sv-SE" sz="4000" dirty="0" smtClean="0"/>
                        <a:t>Accuracy</a:t>
                      </a:r>
                      <a:endParaRPr lang="en-GB" sz="4000" dirty="0"/>
                    </a:p>
                  </a:txBody>
                  <a:tcPr marL="82307" marR="82307"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sv-SE" sz="4000" dirty="0" smtClean="0"/>
                        <a:t>F-Score</a:t>
                      </a:r>
                      <a:endParaRPr lang="en-GB" sz="4000" dirty="0"/>
                    </a:p>
                  </a:txBody>
                  <a:tcPr marL="82307" marR="8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50949">
                <a:tc>
                  <a:txBody>
                    <a:bodyPr/>
                    <a:lstStyle/>
                    <a:p>
                      <a:r>
                        <a:rPr lang="sv-SE" sz="4000" dirty="0" smtClean="0"/>
                        <a:t>Juefei [2]</a:t>
                      </a:r>
                      <a:endParaRPr lang="en-GB" sz="4000" dirty="0"/>
                    </a:p>
                  </a:txBody>
                  <a:tcPr marL="82307" marR="82307" anchor="ctr">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tcPr>
                </a:tc>
                <a:tc>
                  <a:txBody>
                    <a:bodyPr/>
                    <a:lstStyle/>
                    <a:p>
                      <a:pPr algn="ctr"/>
                      <a:r>
                        <a:rPr lang="sv-SE" sz="4000" b="1" dirty="0" smtClean="0"/>
                        <a:t>81.03</a:t>
                      </a:r>
                      <a:endParaRPr lang="en-GB" sz="4000" b="1" dirty="0"/>
                    </a:p>
                  </a:txBody>
                  <a:tcPr marL="82307" marR="82307" anchor="ctr">
                    <a:lnL w="7620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tcPr>
                </a:tc>
                <a:tc>
                  <a:txBody>
                    <a:bodyPr/>
                    <a:lstStyle/>
                    <a:p>
                      <a:pPr algn="ctr"/>
                      <a:r>
                        <a:rPr lang="sv-SE" sz="4000" b="1" dirty="0" smtClean="0"/>
                        <a:t>84.85</a:t>
                      </a:r>
                      <a:endParaRPr lang="en-GB" sz="4000" b="1" dirty="0"/>
                    </a:p>
                  </a:txBody>
                  <a:tcPr marL="82307" marR="82307" anchor="ctr">
                    <a:lnT w="76200" cap="flat" cmpd="sng" algn="ctr">
                      <a:solidFill>
                        <a:schemeClr val="tx1"/>
                      </a:solidFill>
                      <a:prstDash val="solid"/>
                      <a:round/>
                      <a:headEnd type="none" w="med" len="med"/>
                      <a:tailEnd type="none" w="med" len="med"/>
                    </a:lnT>
                  </a:tcPr>
                </a:tc>
              </a:tr>
              <a:tr h="1150949">
                <a:tc>
                  <a:txBody>
                    <a:bodyPr/>
                    <a:lstStyle/>
                    <a:p>
                      <a:r>
                        <a:rPr lang="sv-SE" sz="4000" dirty="0" smtClean="0"/>
                        <a:t>Li [3]</a:t>
                      </a:r>
                      <a:endParaRPr lang="en-GB" sz="4000" dirty="0"/>
                    </a:p>
                  </a:txBody>
                  <a:tcPr marL="82307" marR="82307" anchor="ctr">
                    <a:lnR w="76200" cap="flat" cmpd="sng" algn="ctr">
                      <a:solidFill>
                        <a:schemeClr val="tx1"/>
                      </a:solidFill>
                      <a:prstDash val="solid"/>
                      <a:round/>
                      <a:headEnd type="none" w="med" len="med"/>
                      <a:tailEnd type="none" w="med" len="med"/>
                    </a:lnR>
                  </a:tcPr>
                </a:tc>
                <a:tc>
                  <a:txBody>
                    <a:bodyPr/>
                    <a:lstStyle/>
                    <a:p>
                      <a:pPr algn="ctr"/>
                      <a:r>
                        <a:rPr lang="sv-SE" sz="4000" b="1" dirty="0" smtClean="0"/>
                        <a:t>78.57</a:t>
                      </a:r>
                      <a:endParaRPr lang="en-GB" sz="4000" b="1" dirty="0"/>
                    </a:p>
                  </a:txBody>
                  <a:tcPr marL="82307" marR="82307" anchor="ctr">
                    <a:lnL w="76200" cap="flat" cmpd="sng" algn="ctr">
                      <a:solidFill>
                        <a:schemeClr val="tx1"/>
                      </a:solidFill>
                      <a:prstDash val="solid"/>
                      <a:round/>
                      <a:headEnd type="none" w="med" len="med"/>
                      <a:tailEnd type="none" w="med" len="med"/>
                    </a:lnL>
                  </a:tcPr>
                </a:tc>
                <a:tc>
                  <a:txBody>
                    <a:bodyPr/>
                    <a:lstStyle/>
                    <a:p>
                      <a:pPr algn="ctr"/>
                      <a:r>
                        <a:rPr lang="sv-SE" sz="4000" b="1" dirty="0" smtClean="0"/>
                        <a:t>83.02</a:t>
                      </a:r>
                      <a:endParaRPr lang="en-GB" sz="4000" b="1" dirty="0"/>
                    </a:p>
                  </a:txBody>
                  <a:tcPr marL="82307" marR="82307" anchor="ctr"/>
                </a:tc>
              </a:tr>
              <a:tr h="1150949">
                <a:tc>
                  <a:txBody>
                    <a:bodyPr/>
                    <a:lstStyle/>
                    <a:p>
                      <a:r>
                        <a:rPr lang="sv-SE" sz="4000" dirty="0" smtClean="0"/>
                        <a:t>Marcos [4]</a:t>
                      </a:r>
                      <a:endParaRPr lang="en-GB" sz="4000" dirty="0"/>
                    </a:p>
                  </a:txBody>
                  <a:tcPr marL="82307" marR="82307"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B w="76200" cap="flat" cmpd="sng" algn="ctr">
                      <a:solidFill>
                        <a:schemeClr val="tx1"/>
                      </a:solidFill>
                      <a:prstDash val="sysDashDotDot"/>
                      <a:round/>
                      <a:headEnd type="none" w="med" len="med"/>
                      <a:tailEnd type="none" w="med" len="med"/>
                    </a:lnB>
                  </a:tcPr>
                </a:tc>
                <a:tc>
                  <a:txBody>
                    <a:bodyPr/>
                    <a:lstStyle/>
                    <a:p>
                      <a:pPr algn="ctr"/>
                      <a:r>
                        <a:rPr lang="sv-SE" sz="4000" b="1" dirty="0" smtClean="0"/>
                        <a:t>55.91</a:t>
                      </a:r>
                      <a:endParaRPr lang="en-GB" sz="4000" b="1" dirty="0"/>
                    </a:p>
                  </a:txBody>
                  <a:tcPr marL="82307" marR="82307" anchor="ctr">
                    <a:lnL w="76200" cap="flat" cmpd="sng" algn="ctr">
                      <a:solidFill>
                        <a:schemeClr val="tx1"/>
                      </a:solidFill>
                      <a:prstDash val="solid"/>
                      <a:round/>
                      <a:headEnd type="none" w="med" len="med"/>
                      <a:tailEnd type="none" w="med" len="med"/>
                    </a:lnL>
                    <a:lnB w="76200" cap="flat" cmpd="sng" algn="ctr">
                      <a:solidFill>
                        <a:schemeClr val="tx1"/>
                      </a:solidFill>
                      <a:prstDash val="sysDashDotDot"/>
                      <a:round/>
                      <a:headEnd type="none" w="med" len="med"/>
                      <a:tailEnd type="none" w="med" len="med"/>
                    </a:lnB>
                  </a:tcPr>
                </a:tc>
                <a:tc>
                  <a:txBody>
                    <a:bodyPr/>
                    <a:lstStyle/>
                    <a:p>
                      <a:pPr algn="ctr"/>
                      <a:r>
                        <a:rPr lang="sv-SE" sz="4000" b="1" dirty="0" smtClean="0"/>
                        <a:t>66.80</a:t>
                      </a:r>
                      <a:endParaRPr lang="en-GB" sz="4000" b="1" dirty="0"/>
                    </a:p>
                  </a:txBody>
                  <a:tcPr marL="82307" marR="82307" anchor="ctr">
                    <a:lnB w="76200" cap="flat" cmpd="sng" algn="ctr">
                      <a:solidFill>
                        <a:schemeClr val="tx1"/>
                      </a:solidFill>
                      <a:prstDash val="sysDashDotDot"/>
                      <a:round/>
                      <a:headEnd type="none" w="med" len="med"/>
                      <a:tailEnd type="none" w="med" len="med"/>
                    </a:lnB>
                  </a:tcPr>
                </a:tc>
              </a:tr>
              <a:tr h="1150949">
                <a:tc>
                  <a:txBody>
                    <a:bodyPr/>
                    <a:lstStyle/>
                    <a:p>
                      <a:r>
                        <a:rPr lang="sv-SE" sz="4000" dirty="0" smtClean="0"/>
                        <a:t>Resnet</a:t>
                      </a:r>
                      <a:endParaRPr lang="en-GB" sz="4000" dirty="0"/>
                    </a:p>
                  </a:txBody>
                  <a:tcPr marL="82307" marR="82307" anchor="ctr">
                    <a:lnR w="76200" cap="flat" cmpd="sng" algn="ctr">
                      <a:solidFill>
                        <a:schemeClr val="tx1"/>
                      </a:solidFill>
                      <a:prstDash val="solid"/>
                      <a:round/>
                      <a:headEnd type="none" w="med" len="med"/>
                      <a:tailEnd type="none" w="med" len="med"/>
                    </a:lnR>
                    <a:lnT w="76200" cap="flat" cmpd="sng" algn="ctr">
                      <a:solidFill>
                        <a:schemeClr val="tx1"/>
                      </a:solidFill>
                      <a:prstDash val="sysDashDot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v-SE" sz="4000" b="1" dirty="0" smtClean="0"/>
                        <a:t>78.34</a:t>
                      </a:r>
                      <a:endParaRPr lang="en-GB" sz="4000" b="1" dirty="0"/>
                    </a:p>
                  </a:txBody>
                  <a:tcPr marL="82307" marR="82307" anchor="ctr">
                    <a:lnL w="76200" cap="flat" cmpd="sng" algn="ctr">
                      <a:solidFill>
                        <a:schemeClr val="tx1"/>
                      </a:solidFill>
                      <a:prstDash val="solid"/>
                      <a:round/>
                      <a:headEnd type="none" w="med" len="med"/>
                      <a:tailEnd type="none" w="med" len="med"/>
                    </a:lnL>
                    <a:lnT w="76200" cap="flat" cmpd="sng" algn="ctr">
                      <a:solidFill>
                        <a:schemeClr val="tx1"/>
                      </a:solidFill>
                      <a:prstDash val="sysDashDot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sv-SE" sz="4000" b="1" dirty="0" smtClean="0"/>
                        <a:t>75.51</a:t>
                      </a:r>
                      <a:endParaRPr lang="en-GB" sz="4000" b="1" dirty="0"/>
                    </a:p>
                  </a:txBody>
                  <a:tcPr marL="82307" marR="82307" anchor="ctr">
                    <a:lnT w="76200" cap="flat" cmpd="sng" algn="ctr">
                      <a:solidFill>
                        <a:schemeClr val="tx1"/>
                      </a:solidFill>
                      <a:prstDash val="sysDashDotDot"/>
                      <a:round/>
                      <a:headEnd type="none" w="med" len="med"/>
                      <a:tailEnd type="none" w="med" len="med"/>
                    </a:lnT>
                    <a:lnB w="12700" cap="flat" cmpd="sng" algn="ctr">
                      <a:solidFill>
                        <a:schemeClr val="tx1"/>
                      </a:solidFill>
                      <a:prstDash val="solid"/>
                      <a:round/>
                      <a:headEnd type="none" w="med" len="med"/>
                      <a:tailEnd type="none" w="med" len="med"/>
                    </a:lnB>
                  </a:tcPr>
                </a:tc>
              </a:tr>
              <a:tr h="1150949">
                <a:tc>
                  <a:txBody>
                    <a:bodyPr/>
                    <a:lstStyle/>
                    <a:p>
                      <a:r>
                        <a:rPr lang="sv-SE" sz="4000" dirty="0" smtClean="0"/>
                        <a:t>VGG</a:t>
                      </a:r>
                      <a:endParaRPr lang="en-GB" sz="4000" dirty="0"/>
                    </a:p>
                  </a:txBody>
                  <a:tcPr marL="82307" marR="82307" anchor="ctr">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4000" b="1" i="0" kern="1200" dirty="0" smtClean="0">
                          <a:solidFill>
                            <a:schemeClr val="tx1"/>
                          </a:solidFill>
                          <a:effectLst/>
                          <a:latin typeface="+mn-lt"/>
                          <a:ea typeface="+mn-ea"/>
                          <a:cs typeface="+mn-cs"/>
                        </a:rPr>
                        <a:t>80.66</a:t>
                      </a:r>
                      <a:endParaRPr lang="en-GB" sz="4000" b="1" dirty="0"/>
                    </a:p>
                  </a:txBody>
                  <a:tcPr marL="82307" marR="82307" anchor="ctr">
                    <a:lnL w="762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sv-SE" sz="4000" b="1" dirty="0" smtClean="0"/>
                        <a:t>77.68</a:t>
                      </a:r>
                      <a:endParaRPr lang="en-GB" sz="4000" b="1" dirty="0"/>
                    </a:p>
                  </a:txBody>
                  <a:tcPr marL="82307" marR="82307" anchor="ctr">
                    <a:lnT w="12700" cap="flat" cmpd="sng" algn="ctr">
                      <a:solidFill>
                        <a:schemeClr val="tx1"/>
                      </a:solidFill>
                      <a:prstDash val="solid"/>
                      <a:round/>
                      <a:headEnd type="none" w="med" len="med"/>
                      <a:tailEnd type="none" w="med" len="med"/>
                    </a:lnT>
                  </a:tcPr>
                </a:tc>
              </a:tr>
            </a:tbl>
          </a:graphicData>
        </a:graphic>
      </p:graphicFrame>
      <p:sp>
        <p:nvSpPr>
          <p:cNvPr id="46" name="TextBox 45"/>
          <p:cNvSpPr txBox="1"/>
          <p:nvPr/>
        </p:nvSpPr>
        <p:spPr>
          <a:xfrm>
            <a:off x="24050897" y="19625626"/>
            <a:ext cx="7539178" cy="2308324"/>
          </a:xfrm>
          <a:prstGeom prst="rect">
            <a:avLst/>
          </a:prstGeom>
          <a:noFill/>
        </p:spPr>
        <p:txBody>
          <a:bodyPr wrap="square" rtlCol="0">
            <a:spAutoFit/>
          </a:bodyPr>
          <a:lstStyle/>
          <a:p>
            <a:r>
              <a:rPr lang="sv-SE" sz="3600" dirty="0" smtClean="0"/>
              <a:t>Juefei, Li, and Marcos where the three LBP architechtures used in this project. Resnet and VGG are benchmark conventional networks. </a:t>
            </a:r>
            <a:endParaRPr lang="en-GB"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5094107"/>
              </p:ext>
            </p:extLst>
          </p:nvPr>
        </p:nvGraphicFramePr>
        <p:xfrm>
          <a:off x="7127817"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6" name="Oval 5"/>
          <p:cNvSpPr/>
          <p:nvPr/>
        </p:nvSpPr>
        <p:spPr bwMode="auto">
          <a:xfrm>
            <a:off x="11259823" y="14833032"/>
            <a:ext cx="839191" cy="864093"/>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7" name="Oval 6"/>
          <p:cNvSpPr/>
          <p:nvPr/>
        </p:nvSpPr>
        <p:spPr bwMode="auto">
          <a:xfrm>
            <a:off x="11211211" y="11088616"/>
            <a:ext cx="83919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1218882" y="18685460"/>
            <a:ext cx="83919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9" name="Oval 8"/>
          <p:cNvSpPr/>
          <p:nvPr/>
        </p:nvSpPr>
        <p:spPr bwMode="auto">
          <a:xfrm>
            <a:off x="14824690" y="14838247"/>
            <a:ext cx="83919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10" name="Oval 9"/>
          <p:cNvSpPr/>
          <p:nvPr/>
        </p:nvSpPr>
        <p:spPr bwMode="auto">
          <a:xfrm>
            <a:off x="7646343" y="14833032"/>
            <a:ext cx="83919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1" name="Oval 10"/>
          <p:cNvSpPr/>
          <p:nvPr/>
        </p:nvSpPr>
        <p:spPr bwMode="auto">
          <a:xfrm>
            <a:off x="8683396" y="12168736"/>
            <a:ext cx="83919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2" name="Oval 11"/>
          <p:cNvSpPr/>
          <p:nvPr/>
        </p:nvSpPr>
        <p:spPr bwMode="auto">
          <a:xfrm>
            <a:off x="13787638" y="12240744"/>
            <a:ext cx="83919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3" name="Oval 12"/>
          <p:cNvSpPr/>
          <p:nvPr/>
        </p:nvSpPr>
        <p:spPr bwMode="auto">
          <a:xfrm>
            <a:off x="8602376" y="17497328"/>
            <a:ext cx="83919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4" name="Oval 13"/>
          <p:cNvSpPr/>
          <p:nvPr/>
        </p:nvSpPr>
        <p:spPr bwMode="auto">
          <a:xfrm>
            <a:off x="13868658" y="17497328"/>
            <a:ext cx="83919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5" name="TextBox 14"/>
          <p:cNvSpPr txBox="1"/>
          <p:nvPr/>
        </p:nvSpPr>
        <p:spPr>
          <a:xfrm>
            <a:off x="7192632"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sp>
        <p:nvSpPr>
          <p:cNvPr id="16" name="TextBox 15"/>
          <p:cNvSpPr txBox="1"/>
          <p:nvPr/>
        </p:nvSpPr>
        <p:spPr>
          <a:xfrm>
            <a:off x="8096339"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7" name="TextBox 16"/>
          <p:cNvSpPr txBox="1"/>
          <p:nvPr/>
        </p:nvSpPr>
        <p:spPr>
          <a:xfrm>
            <a:off x="10559339" y="10368534"/>
            <a:ext cx="587056" cy="1246495"/>
          </a:xfrm>
          <a:prstGeom prst="rect">
            <a:avLst/>
          </a:prstGeom>
          <a:noFill/>
        </p:spPr>
        <p:txBody>
          <a:bodyPr wrap="square" rtlCol="0">
            <a:spAutoFit/>
          </a:bodyPr>
          <a:lstStyle/>
          <a:p>
            <a:r>
              <a:rPr lang="sv-SE" sz="7500" b="1" dirty="0" smtClean="0"/>
              <a:t>0</a:t>
            </a:r>
            <a:endParaRPr lang="en-GB" sz="7500" b="1" dirty="0"/>
          </a:p>
        </p:txBody>
      </p:sp>
      <p:sp>
        <p:nvSpPr>
          <p:cNvPr id="18" name="TextBox 17"/>
          <p:cNvSpPr txBox="1"/>
          <p:nvPr/>
        </p:nvSpPr>
        <p:spPr>
          <a:xfrm>
            <a:off x="13414947"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9" name="TextBox 18"/>
          <p:cNvSpPr txBox="1"/>
          <p:nvPr/>
        </p:nvSpPr>
        <p:spPr>
          <a:xfrm>
            <a:off x="7352815" y="13591752"/>
            <a:ext cx="587056" cy="1246495"/>
          </a:xfrm>
          <a:prstGeom prst="rect">
            <a:avLst/>
          </a:prstGeom>
          <a:noFill/>
        </p:spPr>
        <p:txBody>
          <a:bodyPr wrap="square" rtlCol="0">
            <a:spAutoFit/>
          </a:bodyPr>
          <a:lstStyle/>
          <a:p>
            <a:r>
              <a:rPr lang="sv-SE" sz="7500" b="1" dirty="0" smtClean="0"/>
              <a:t>0</a:t>
            </a:r>
            <a:endParaRPr lang="en-GB" sz="7500" b="1" dirty="0"/>
          </a:p>
        </p:txBody>
      </p:sp>
      <p:sp>
        <p:nvSpPr>
          <p:cNvPr id="20" name="TextBox 19"/>
          <p:cNvSpPr txBox="1"/>
          <p:nvPr/>
        </p:nvSpPr>
        <p:spPr>
          <a:xfrm>
            <a:off x="10753786" y="17546975"/>
            <a:ext cx="587056" cy="1246495"/>
          </a:xfrm>
          <a:prstGeom prst="rect">
            <a:avLst/>
          </a:prstGeom>
          <a:noFill/>
        </p:spPr>
        <p:txBody>
          <a:bodyPr wrap="square" rtlCol="0">
            <a:spAutoFit/>
          </a:bodyPr>
          <a:lstStyle/>
          <a:p>
            <a:r>
              <a:rPr lang="sv-SE" sz="7500" b="1" dirty="0" smtClean="0"/>
              <a:t>0</a:t>
            </a:r>
            <a:endParaRPr lang="en-GB" sz="7500" b="1" dirty="0"/>
          </a:p>
        </p:txBody>
      </p:sp>
      <p:sp>
        <p:nvSpPr>
          <p:cNvPr id="21" name="TextBox 20"/>
          <p:cNvSpPr txBox="1"/>
          <p:nvPr/>
        </p:nvSpPr>
        <p:spPr>
          <a:xfrm>
            <a:off x="8054289" y="16405462"/>
            <a:ext cx="587056" cy="1246495"/>
          </a:xfrm>
          <a:prstGeom prst="rect">
            <a:avLst/>
          </a:prstGeom>
          <a:noFill/>
        </p:spPr>
        <p:txBody>
          <a:bodyPr wrap="square" rtlCol="0">
            <a:spAutoFit/>
          </a:bodyPr>
          <a:lstStyle/>
          <a:p>
            <a:r>
              <a:rPr lang="sv-SE" sz="7500" b="1" dirty="0"/>
              <a:t>1</a:t>
            </a:r>
            <a:endParaRPr lang="en-GB" sz="7500" b="1" dirty="0"/>
          </a:p>
        </p:txBody>
      </p:sp>
      <p:sp>
        <p:nvSpPr>
          <p:cNvPr id="22" name="TextBox 21"/>
          <p:cNvSpPr txBox="1"/>
          <p:nvPr/>
        </p:nvSpPr>
        <p:spPr>
          <a:xfrm>
            <a:off x="13476049" y="16250831"/>
            <a:ext cx="587056" cy="1246495"/>
          </a:xfrm>
          <a:prstGeom prst="rect">
            <a:avLst/>
          </a:prstGeom>
          <a:noFill/>
        </p:spPr>
        <p:txBody>
          <a:bodyPr wrap="square" rtlCol="0">
            <a:spAutoFit/>
          </a:bodyPr>
          <a:lstStyle/>
          <a:p>
            <a:r>
              <a:rPr lang="sv-SE" sz="7500" b="1" dirty="0"/>
              <a:t>1</a:t>
            </a:r>
            <a:endParaRPr lang="en-GB" sz="7500" b="1" dirty="0"/>
          </a:p>
        </p:txBody>
      </p:sp>
      <p:sp>
        <p:nvSpPr>
          <p:cNvPr id="23" name="TextBox 22"/>
          <p:cNvSpPr txBox="1"/>
          <p:nvPr/>
        </p:nvSpPr>
        <p:spPr>
          <a:xfrm>
            <a:off x="14414320" y="13658543"/>
            <a:ext cx="587056" cy="1246495"/>
          </a:xfrm>
          <a:prstGeom prst="rect">
            <a:avLst/>
          </a:prstGeom>
          <a:noFill/>
        </p:spPr>
        <p:txBody>
          <a:bodyPr wrap="square" rtlCol="0">
            <a:spAutoFit/>
          </a:bodyPr>
          <a:lstStyle/>
          <a:p>
            <a:r>
              <a:rPr lang="sv-SE" sz="7500" b="1" dirty="0"/>
              <a:t>1</a:t>
            </a:r>
            <a:endParaRPr lang="en-GB" sz="7500" b="1" dirty="0"/>
          </a:p>
        </p:txBody>
      </p:sp>
    </p:spTree>
    <p:extLst>
      <p:ext uri="{BB962C8B-B14F-4D97-AF65-F5344CB8AC3E}">
        <p14:creationId xmlns:p14="http://schemas.microsoft.com/office/powerpoint/2010/main" val="1460295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formgivning">
  <a:themeElements>
    <a:clrScheme name="">
      <a:dk1>
        <a:srgbClr val="000000"/>
      </a:dk1>
      <a:lt1>
        <a:srgbClr val="FFFFFF"/>
      </a:lt1>
      <a:dk2>
        <a:srgbClr val="666666"/>
      </a:dk2>
      <a:lt2>
        <a:srgbClr val="808080"/>
      </a:lt2>
      <a:accent1>
        <a:srgbClr val="C7D6EA"/>
      </a:accent1>
      <a:accent2>
        <a:srgbClr val="F9E7C9"/>
      </a:accent2>
      <a:accent3>
        <a:srgbClr val="FFFFFF"/>
      </a:accent3>
      <a:accent4>
        <a:srgbClr val="000000"/>
      </a:accent4>
      <a:accent5>
        <a:srgbClr val="E0E8F3"/>
      </a:accent5>
      <a:accent6>
        <a:srgbClr val="E2D1B6"/>
      </a:accent6>
      <a:hlink>
        <a:srgbClr val="B9D3C6"/>
      </a:hlink>
      <a:folHlink>
        <a:srgbClr val="990000"/>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TotalTime>
  <Words>583</Words>
  <Application>Microsoft Office PowerPoint</Application>
  <PresentationFormat>Custom</PresentationFormat>
  <Paragraphs>85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Standardformgivning</vt:lpstr>
      <vt:lpstr>Detecting Cancer with Texture</vt:lpstr>
      <vt:lpstr>PowerPoint Presentation</vt:lpstr>
    </vt:vector>
  </TitlesOfParts>
  <Company>Kopieringshuset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Hugo Harlin</cp:lastModifiedBy>
  <cp:revision>105</cp:revision>
  <dcterms:created xsi:type="dcterms:W3CDTF">2001-10-15T06:35:57Z</dcterms:created>
  <dcterms:modified xsi:type="dcterms:W3CDTF">2018-12-07T14:16:01Z</dcterms:modified>
</cp:coreProperties>
</file>