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3" r:id="rId2"/>
    <p:sldId id="264" r:id="rId3"/>
    <p:sldId id="267" r:id="rId4"/>
    <p:sldId id="268" r:id="rId5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E43E"/>
    <a:srgbClr val="64BEA5"/>
    <a:srgbClr val="FFFFFF"/>
    <a:srgbClr val="DDDDDD"/>
    <a:srgbClr val="BEE63C"/>
    <a:srgbClr val="FFFF64"/>
    <a:srgbClr val="C1EEAA"/>
    <a:srgbClr val="FAEE64"/>
    <a:srgbClr val="D15C37"/>
    <a:srgbClr val="DD6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5" autoAdjust="0"/>
    <p:restoredTop sz="91288" autoAdjust="0"/>
  </p:normalViewPr>
  <p:slideViewPr>
    <p:cSldViewPr>
      <p:cViewPr>
        <p:scale>
          <a:sx n="20" d="100"/>
          <a:sy n="20" d="100"/>
        </p:scale>
        <p:origin x="-740" y="228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Expand on black/white board. Show binary string representation and rotational</a:t>
            </a:r>
            <a:r>
              <a:rPr lang="en-GB" baseline="0" dirty="0" smtClean="0"/>
              <a:t> invariance. Our experiments show R=10, P=6 has highest predictive power. Histograms used as input features to neural network. Loss of positional information.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184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4311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575" y="4463877"/>
            <a:ext cx="27779663" cy="17640300"/>
          </a:xfrm>
        </p:spPr>
        <p:txBody>
          <a:bodyPr/>
          <a:lstStyle/>
          <a:p>
            <a:r>
              <a:rPr lang="sv-SE" dirty="0" smtClean="0"/>
              <a:t>Conceived by Ojala et al in 1996 and extended in 2002. [1]</a:t>
            </a:r>
          </a:p>
          <a:p>
            <a:r>
              <a:rPr lang="sv-SE" dirty="0" smtClean="0"/>
              <a:t>Rotationally invariant thresholding filters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68110" y="22393869"/>
            <a:ext cx="27219024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[1]   Timo </a:t>
            </a:r>
            <a:r>
              <a:rPr lang="fi-FI" dirty="0"/>
              <a:t>Ojala, Matti Pietikainen, and Topi Maenpaa. </a:t>
            </a:r>
            <a:r>
              <a:rPr lang="fi-FI" i="1" dirty="0" smtClean="0"/>
              <a:t>Multiresolution </a:t>
            </a:r>
            <a:r>
              <a:rPr lang="en-GB" i="1" dirty="0" smtClean="0"/>
              <a:t>gray-scale </a:t>
            </a:r>
            <a:r>
              <a:rPr lang="en-GB" i="1" dirty="0"/>
              <a:t>and rotation invariant </a:t>
            </a:r>
            <a:r>
              <a:rPr lang="en-GB" i="1" dirty="0" smtClean="0"/>
              <a:t>	  	  texture </a:t>
            </a:r>
            <a:r>
              <a:rPr lang="en-GB" i="1" dirty="0"/>
              <a:t>classification with local </a:t>
            </a:r>
            <a:r>
              <a:rPr lang="en-GB" i="1" dirty="0" smtClean="0"/>
              <a:t>binary patterns</a:t>
            </a:r>
            <a:r>
              <a:rPr lang="en-GB" dirty="0"/>
              <a:t>. IEEE Transactions on pattern analysis and machine</a:t>
            </a:r>
          </a:p>
          <a:p>
            <a:r>
              <a:rPr lang="en-GB" dirty="0" smtClean="0"/>
              <a:t>	  intelligence</a:t>
            </a:r>
            <a:r>
              <a:rPr lang="en-GB" dirty="0"/>
              <a:t>, 24(7):971–987, 2002.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56833"/>
              </p:ext>
            </p:extLst>
          </p:nvPr>
        </p:nvGraphicFramePr>
        <p:xfrm>
          <a:off x="7918749" y="10512552"/>
          <a:ext cx="10009110" cy="9433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1822"/>
                <a:gridCol w="2001822"/>
                <a:gridCol w="2001822"/>
                <a:gridCol w="2001822"/>
                <a:gridCol w="2001822"/>
              </a:tblGrid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12509259" y="14833031"/>
            <a:ext cx="932311" cy="86409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455253" y="1108861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463775" y="18685459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6469699" y="14838246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 w="571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494813" y="14833031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646941" y="1216873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317571" y="12240743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556931" y="17497327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407581" y="17497327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90757" y="20205753"/>
            <a:ext cx="9577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/>
              <a:t>P = 8, R = 2</a:t>
            </a:r>
            <a:endParaRPr lang="en-GB" sz="6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440029" y="10095138"/>
                <a:ext cx="14833648" cy="13594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P uniformly spaced points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Center pixel – threshold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Generates binary string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Encoding:</a:t>
                </a:r>
              </a:p>
              <a:p>
                <a:r>
                  <a:rPr lang="sv-SE" sz="1000" dirty="0" smtClean="0"/>
                  <a:t>	</a:t>
                </a:r>
              </a:p>
              <a:p>
                <a:r>
                  <a:rPr lang="sv-SE" sz="8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8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8000" i="1">
                            <a:latin typeface="Cambria Math"/>
                          </a:rPr>
                          <m:t>𝐿𝐵𝑃</m:t>
                        </m:r>
                      </m:e>
                      <m:sub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,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sv-SE" sz="80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sv-SE" sz="8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sz="80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80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sv-SE" sz="8000" b="0" i="1" smtClean="0">
                            <a:latin typeface="Cambria Math"/>
                          </a:rPr>
                          <m:t>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e>
                    </m:nary>
                  </m:oMath>
                </a14:m>
                <a:endParaRPr lang="sv-SE" sz="8000" b="0" dirty="0" smtClean="0"/>
              </a:p>
              <a:p>
                <a:endParaRPr lang="sv-SE" sz="2400" dirty="0" smtClean="0"/>
              </a:p>
              <a:p>
                <a:r>
                  <a:rPr lang="sv-SE" sz="5400" dirty="0" smtClean="0"/>
                  <a:t>P = Number of points</a:t>
                </a:r>
              </a:p>
              <a:p>
                <a:r>
                  <a:rPr lang="sv-SE" sz="5400" dirty="0" smtClean="0"/>
                  <a:t>R= Radius</a:t>
                </a:r>
              </a:p>
              <a:p>
                <a:r>
                  <a:rPr lang="sv-SE" sz="5400" dirty="0" smtClean="0"/>
                  <a:t>s = binary thresholding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5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54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sv-SE" sz="5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sv-S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sv-SE" sz="5400" dirty="0" smtClean="0"/>
                  <a:t> = intensity values</a:t>
                </a:r>
              </a:p>
              <a:p>
                <a:r>
                  <a:rPr lang="sv-SE" sz="8000" dirty="0"/>
                  <a:t> </a:t>
                </a:r>
                <a:r>
                  <a:rPr lang="sv-SE" sz="8000" dirty="0" smtClean="0"/>
                  <a:t> </a:t>
                </a:r>
                <a:endParaRPr lang="en-GB" sz="8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0029" y="10095138"/>
                <a:ext cx="14833648" cy="13594875"/>
              </a:xfrm>
              <a:prstGeom prst="rect">
                <a:avLst/>
              </a:prstGeom>
              <a:blipFill rotWithShape="1">
                <a:blip r:embed="rId3"/>
                <a:stretch>
                  <a:fillRect l="-3247" t="-1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 bwMode="auto">
          <a:xfrm>
            <a:off x="4318349" y="3999326"/>
            <a:ext cx="29451338" cy="16189227"/>
          </a:xfrm>
          <a:prstGeom prst="roundRect">
            <a:avLst/>
          </a:prstGeom>
          <a:solidFill>
            <a:srgbClr val="CAA774">
              <a:alpha val="45000"/>
            </a:srgbClr>
          </a:solidFill>
          <a:ln w="1016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21920163" y="16664542"/>
            <a:ext cx="2520000" cy="2520000"/>
          </a:xfrm>
          <a:prstGeom prst="rect">
            <a:avLst/>
          </a:prstGeom>
          <a:solidFill>
            <a:srgbClr val="5F911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91414"/>
              </p:ext>
            </p:extLst>
          </p:nvPr>
        </p:nvGraphicFramePr>
        <p:xfrm>
          <a:off x="7484570" y="4830733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5394"/>
              </p:ext>
            </p:extLst>
          </p:nvPr>
        </p:nvGraphicFramePr>
        <p:xfrm>
          <a:off x="7564114" y="9792469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43424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86460"/>
              </p:ext>
            </p:extLst>
          </p:nvPr>
        </p:nvGraphicFramePr>
        <p:xfrm>
          <a:off x="7634485" y="14328973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43424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 bwMode="auto">
          <a:xfrm>
            <a:off x="6694613" y="8266891"/>
            <a:ext cx="0" cy="10063834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4318349" y="17479269"/>
            <a:ext cx="3384376" cy="72008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4853987" y="13193400"/>
            <a:ext cx="1624602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6550597" y="8242704"/>
            <a:ext cx="5184576" cy="24187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694613" y="13248853"/>
            <a:ext cx="51125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6550597" y="18204920"/>
            <a:ext cx="5256584" cy="1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12959309" y="13423796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2959309" y="14328973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959309" y="13862660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14975533" y="8339985"/>
            <a:ext cx="180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15047541" y="13314045"/>
            <a:ext cx="180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15045410" y="18258717"/>
            <a:ext cx="180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Oval 78"/>
          <p:cNvSpPr/>
          <p:nvPr/>
        </p:nvSpPr>
        <p:spPr bwMode="auto">
          <a:xfrm>
            <a:off x="16773602" y="6674928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271299" y="7431011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sp>
        <p:nvSpPr>
          <p:cNvPr id="87" name="Rectangle 86"/>
          <p:cNvSpPr/>
          <p:nvPr/>
        </p:nvSpPr>
        <p:spPr bwMode="auto">
          <a:xfrm>
            <a:off x="11807181" y="11729869"/>
            <a:ext cx="2520000" cy="2520000"/>
          </a:xfrm>
          <a:prstGeom prst="rect">
            <a:avLst/>
          </a:prstGeom>
          <a:solidFill>
            <a:srgbClr val="64BE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2095213" y="12017901"/>
            <a:ext cx="2520000" cy="2520000"/>
          </a:xfrm>
          <a:prstGeom prst="rect">
            <a:avLst/>
          </a:prstGeom>
          <a:solidFill>
            <a:srgbClr val="64BE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2383245" y="12377941"/>
            <a:ext cx="2520000" cy="2520000"/>
          </a:xfrm>
          <a:prstGeom prst="rect">
            <a:avLst/>
          </a:prstGeom>
          <a:solidFill>
            <a:srgbClr val="64BE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11735173" y="6696125"/>
            <a:ext cx="2520000" cy="2520000"/>
          </a:xfrm>
          <a:prstGeom prst="rect">
            <a:avLst/>
          </a:prstGeom>
          <a:solidFill>
            <a:srgbClr val="64BE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12023205" y="6986620"/>
            <a:ext cx="2520000" cy="252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12311237" y="7346660"/>
            <a:ext cx="2520000" cy="2520000"/>
          </a:xfrm>
          <a:prstGeom prst="rect">
            <a:avLst/>
          </a:prstGeom>
          <a:solidFill>
            <a:srgbClr val="64BE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11805050" y="16674821"/>
            <a:ext cx="2520000" cy="25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2093082" y="16962853"/>
            <a:ext cx="2520000" cy="2520000"/>
          </a:xfrm>
          <a:prstGeom prst="rect">
            <a:avLst/>
          </a:prstGeom>
          <a:solidFill>
            <a:srgbClr val="64BE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12381114" y="17322893"/>
            <a:ext cx="2520000" cy="25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08" name="Straight Connector 107"/>
          <p:cNvCxnSpPr/>
          <p:nvPr/>
        </p:nvCxnSpPr>
        <p:spPr bwMode="auto">
          <a:xfrm>
            <a:off x="26210574" y="7989756"/>
            <a:ext cx="33773" cy="10340969"/>
          </a:xfrm>
          <a:prstGeom prst="line">
            <a:avLst/>
          </a:prstGeom>
          <a:noFill/>
          <a:ln w="254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Oval 115"/>
          <p:cNvSpPr/>
          <p:nvPr/>
        </p:nvSpPr>
        <p:spPr bwMode="auto">
          <a:xfrm>
            <a:off x="16915487" y="16633229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7413184" y="17389312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sp>
        <p:nvSpPr>
          <p:cNvPr id="118" name="Oval 117"/>
          <p:cNvSpPr/>
          <p:nvPr/>
        </p:nvSpPr>
        <p:spPr bwMode="auto">
          <a:xfrm>
            <a:off x="16881614" y="11729869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7351864" y="12546925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cxnSp>
        <p:nvCxnSpPr>
          <p:cNvPr id="120" name="Straight Arrow Connector 119"/>
          <p:cNvCxnSpPr/>
          <p:nvPr/>
        </p:nvCxnSpPr>
        <p:spPr bwMode="auto">
          <a:xfrm>
            <a:off x="19939823" y="8242704"/>
            <a:ext cx="180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19939823" y="13176845"/>
            <a:ext cx="180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20003274" y="18161436"/>
            <a:ext cx="180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Rectangle 122"/>
          <p:cNvSpPr/>
          <p:nvPr/>
        </p:nvSpPr>
        <p:spPr bwMode="auto">
          <a:xfrm>
            <a:off x="21805605" y="6696125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22093637" y="6986620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22381669" y="7346660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21958178" y="11734661"/>
            <a:ext cx="2520000" cy="2520000"/>
          </a:xfrm>
          <a:prstGeom prst="rect">
            <a:avLst/>
          </a:prstGeom>
          <a:solidFill>
            <a:srgbClr val="BEE63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22246210" y="12025156"/>
            <a:ext cx="2520000" cy="2520000"/>
          </a:xfrm>
          <a:prstGeom prst="rect">
            <a:avLst/>
          </a:prstGeom>
          <a:solidFill>
            <a:srgbClr val="64BE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22534242" y="12385196"/>
            <a:ext cx="2520000" cy="2520000"/>
          </a:xfrm>
          <a:prstGeom prst="rect">
            <a:avLst/>
          </a:prstGeom>
          <a:solidFill>
            <a:srgbClr val="BEE63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22235802" y="16962853"/>
            <a:ext cx="2520000" cy="2520000"/>
          </a:xfrm>
          <a:prstGeom prst="rect">
            <a:avLst/>
          </a:prstGeom>
          <a:solidFill>
            <a:srgbClr val="DD61C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33" name="Straight Connector 132"/>
          <p:cNvCxnSpPr/>
          <p:nvPr/>
        </p:nvCxnSpPr>
        <p:spPr bwMode="auto">
          <a:xfrm>
            <a:off x="25162634" y="8136285"/>
            <a:ext cx="1081713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/>
          <p:nvPr/>
        </p:nvCxnSpPr>
        <p:spPr bwMode="auto">
          <a:xfrm>
            <a:off x="25313147" y="13248853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/>
          <p:nvPr/>
        </p:nvCxnSpPr>
        <p:spPr bwMode="auto">
          <a:xfrm>
            <a:off x="25331795" y="18330725"/>
            <a:ext cx="1052584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TextBox 149"/>
          <p:cNvSpPr txBox="1"/>
          <p:nvPr/>
        </p:nvSpPr>
        <p:spPr>
          <a:xfrm>
            <a:off x="10114993" y="3972394"/>
            <a:ext cx="59043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Conv.</a:t>
            </a:r>
          </a:p>
          <a:p>
            <a:pPr algn="ctr"/>
            <a:r>
              <a:rPr lang="sv-SE" sz="7000" b="1" dirty="0" smtClean="0"/>
              <a:t> Layer</a:t>
            </a:r>
            <a:endParaRPr lang="en-GB" sz="70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21454122" y="5094526"/>
            <a:ext cx="39510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Sigmoid</a:t>
            </a:r>
            <a:endParaRPr lang="en-GB" sz="7000" b="1" dirty="0"/>
          </a:p>
        </p:txBody>
      </p:sp>
      <p:cxnSp>
        <p:nvCxnSpPr>
          <p:cNvPr id="154" name="Straight Arrow Connector 153"/>
          <p:cNvCxnSpPr/>
          <p:nvPr/>
        </p:nvCxnSpPr>
        <p:spPr bwMode="auto">
          <a:xfrm flipV="1">
            <a:off x="26206650" y="13248853"/>
            <a:ext cx="187220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6" name="Rectangle 155"/>
          <p:cNvSpPr/>
          <p:nvPr/>
        </p:nvSpPr>
        <p:spPr bwMode="auto">
          <a:xfrm>
            <a:off x="28292751" y="11734502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28580783" y="12024997"/>
            <a:ext cx="2520000" cy="2520000"/>
          </a:xfrm>
          <a:prstGeom prst="rect">
            <a:avLst/>
          </a:prstGeom>
          <a:solidFill>
            <a:srgbClr val="43C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28868815" y="12385037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7286770" y="10207094"/>
            <a:ext cx="53264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Sum Layers</a:t>
            </a:r>
            <a:endParaRPr lang="en-GB" sz="7000" b="1" dirty="0"/>
          </a:p>
        </p:txBody>
      </p:sp>
      <p:sp>
        <p:nvSpPr>
          <p:cNvPr id="161" name="Oval 160"/>
          <p:cNvSpPr/>
          <p:nvPr/>
        </p:nvSpPr>
        <p:spPr bwMode="auto">
          <a:xfrm>
            <a:off x="27248475" y="17281301"/>
            <a:ext cx="4968272" cy="25710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7991600" y="17641341"/>
            <a:ext cx="3721371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300" b="1" dirty="0"/>
              <a:t>Values in </a:t>
            </a:r>
            <a:r>
              <a:rPr lang="sv-SE" sz="5300" b="1" dirty="0" smtClean="0"/>
              <a:t>range </a:t>
            </a:r>
            <a:r>
              <a:rPr lang="sv-SE" sz="5300" b="1" dirty="0"/>
              <a:t>[0,1]</a:t>
            </a:r>
            <a:endParaRPr lang="en-GB" sz="5300" b="1" dirty="0"/>
          </a:p>
          <a:p>
            <a:endParaRPr lang="en-GB" sz="5300" dirty="0"/>
          </a:p>
        </p:txBody>
      </p:sp>
      <p:sp>
        <p:nvSpPr>
          <p:cNvPr id="170" name="Arc 169"/>
          <p:cNvSpPr/>
          <p:nvPr/>
        </p:nvSpPr>
        <p:spPr bwMode="auto">
          <a:xfrm rot="18515249" flipV="1">
            <a:off x="26917139" y="15937169"/>
            <a:ext cx="692638" cy="2164593"/>
          </a:xfrm>
          <a:prstGeom prst="arc">
            <a:avLst>
              <a:gd name="adj1" fmla="val 16678508"/>
              <a:gd name="adj2" fmla="val 5190627"/>
            </a:avLst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81" name="Straight Connector 80"/>
          <p:cNvCxnSpPr/>
          <p:nvPr/>
        </p:nvCxnSpPr>
        <p:spPr bwMode="auto">
          <a:xfrm>
            <a:off x="5974533" y="13248853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Arrow Connector 108"/>
          <p:cNvCxnSpPr/>
          <p:nvPr/>
        </p:nvCxnSpPr>
        <p:spPr bwMode="auto">
          <a:xfrm flipV="1">
            <a:off x="31569115" y="13175732"/>
            <a:ext cx="1728000" cy="1766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27608515" y="4463877"/>
            <a:ext cx="59089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LBP </a:t>
            </a:r>
          </a:p>
          <a:p>
            <a:r>
              <a:rPr lang="sv-SE" sz="9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extraction</a:t>
            </a:r>
            <a:endParaRPr lang="en-GB" sz="9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22532391" y="17322893"/>
            <a:ext cx="2520000" cy="2520000"/>
          </a:xfrm>
          <a:prstGeom prst="rect">
            <a:avLst/>
          </a:prstGeom>
          <a:solidFill>
            <a:srgbClr val="5F911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ounded Rectangle 139"/>
          <p:cNvSpPr/>
          <p:nvPr/>
        </p:nvSpPr>
        <p:spPr bwMode="auto">
          <a:xfrm>
            <a:off x="5470591" y="3490605"/>
            <a:ext cx="29538374" cy="20127400"/>
          </a:xfrm>
          <a:prstGeom prst="roundRect">
            <a:avLst/>
          </a:prstGeom>
          <a:solidFill>
            <a:srgbClr val="7030A0">
              <a:alpha val="14000"/>
            </a:srgbClr>
          </a:solidFill>
          <a:ln w="1016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19296013" y="4559829"/>
            <a:ext cx="5112569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6704285" y="9065687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992317" y="9356182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280349" y="9716222"/>
            <a:ext cx="2520000" cy="25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704285" y="14689293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992317" y="14977325"/>
            <a:ext cx="2520000" cy="252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7280349" y="15337365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695728" y="20231726"/>
            <a:ext cx="2520000" cy="2520000"/>
          </a:xfrm>
          <a:prstGeom prst="rect">
            <a:avLst/>
          </a:prstGeom>
          <a:solidFill>
            <a:srgbClr val="EE943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983760" y="20522221"/>
            <a:ext cx="2520000" cy="252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352077" y="20881981"/>
            <a:ext cx="2520000" cy="2520000"/>
          </a:xfrm>
          <a:prstGeom prst="rect">
            <a:avLst/>
          </a:prstGeom>
          <a:solidFill>
            <a:srgbClr val="6090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7850032" y="10419761"/>
            <a:ext cx="8845696" cy="86086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8066336" y="16137834"/>
            <a:ext cx="8629392" cy="89355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7850032" y="21825037"/>
            <a:ext cx="8845696" cy="22596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7994328" y="10419761"/>
            <a:ext cx="0" cy="1136246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002160" y="15465738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002160" y="17409954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002160" y="16395493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11087101" y="8985548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 flipV="1">
            <a:off x="11087101" y="5348864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>
            <a:off x="11087101" y="6101052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11093798" y="6101052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 flipH="1" flipV="1">
            <a:off x="13103325" y="6101052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>
            <a:off x="13103325" y="6131521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10120354" y="5700942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0696418" y="9057556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0</a:t>
            </a:r>
            <a:endParaRPr lang="en-GB" sz="6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4440834" y="8985548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1</a:t>
            </a:r>
            <a:endParaRPr lang="en-GB" sz="6000" b="1" dirty="0"/>
          </a:p>
        </p:txBody>
      </p:sp>
      <p:cxnSp>
        <p:nvCxnSpPr>
          <p:cNvPr id="75" name="Straight Connector 74"/>
          <p:cNvCxnSpPr/>
          <p:nvPr/>
        </p:nvCxnSpPr>
        <p:spPr bwMode="auto">
          <a:xfrm>
            <a:off x="11159109" y="14898829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/>
          <p:nvPr/>
        </p:nvCxnSpPr>
        <p:spPr bwMode="auto">
          <a:xfrm flipV="1">
            <a:off x="11159109" y="11262145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/>
          <p:nvPr/>
        </p:nvCxnSpPr>
        <p:spPr bwMode="auto">
          <a:xfrm>
            <a:off x="11159109" y="12014333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 flipV="1">
            <a:off x="11165806" y="12014333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 flipH="1" flipV="1">
            <a:off x="13175333" y="12014333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>
            <a:off x="13175333" y="12044802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TextBox 80"/>
          <p:cNvSpPr txBox="1"/>
          <p:nvPr/>
        </p:nvSpPr>
        <p:spPr>
          <a:xfrm>
            <a:off x="10192362" y="11614223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0768426" y="14898335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1</a:t>
            </a:r>
            <a:endParaRPr lang="en-GB" sz="6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4512842" y="14898829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2381032" y="14890204"/>
            <a:ext cx="1371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1.5</a:t>
            </a:r>
            <a:endParaRPr lang="en-GB" sz="6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2231579" y="9005631"/>
            <a:ext cx="1647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0.5</a:t>
            </a:r>
            <a:endParaRPr lang="en-GB" sz="6000" b="1" dirty="0"/>
          </a:p>
        </p:txBody>
      </p:sp>
      <p:cxnSp>
        <p:nvCxnSpPr>
          <p:cNvPr id="105" name="Straight Connector 104"/>
          <p:cNvCxnSpPr/>
          <p:nvPr/>
        </p:nvCxnSpPr>
        <p:spPr bwMode="auto">
          <a:xfrm>
            <a:off x="11159109" y="20294450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/>
          <p:nvPr/>
        </p:nvCxnSpPr>
        <p:spPr bwMode="auto">
          <a:xfrm flipV="1">
            <a:off x="11159109" y="16657766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Connector 106"/>
          <p:cNvCxnSpPr/>
          <p:nvPr/>
        </p:nvCxnSpPr>
        <p:spPr bwMode="auto">
          <a:xfrm>
            <a:off x="11159109" y="17409954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Connector 107"/>
          <p:cNvCxnSpPr/>
          <p:nvPr/>
        </p:nvCxnSpPr>
        <p:spPr bwMode="auto">
          <a:xfrm flipV="1">
            <a:off x="11165806" y="17409954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Connector 108"/>
          <p:cNvCxnSpPr/>
          <p:nvPr/>
        </p:nvCxnSpPr>
        <p:spPr bwMode="auto">
          <a:xfrm flipH="1" flipV="1">
            <a:off x="13175333" y="17409954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Connector 109"/>
          <p:cNvCxnSpPr/>
          <p:nvPr/>
        </p:nvCxnSpPr>
        <p:spPr bwMode="auto">
          <a:xfrm>
            <a:off x="13175333" y="17440423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TextBox 110"/>
          <p:cNvSpPr txBox="1"/>
          <p:nvPr/>
        </p:nvSpPr>
        <p:spPr>
          <a:xfrm>
            <a:off x="10192362" y="17009844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68426" y="20366458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7</a:t>
            </a:r>
            <a:endParaRPr lang="en-GB" sz="60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14512842" y="20294450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8</a:t>
            </a:r>
            <a:endParaRPr lang="en-GB" sz="60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2303587" y="20314533"/>
            <a:ext cx="1647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7</a:t>
            </a:r>
            <a:r>
              <a:rPr lang="sv-SE" sz="6000" b="1" dirty="0" smtClean="0"/>
              <a:t>.5</a:t>
            </a:r>
            <a:endParaRPr lang="en-GB" sz="6000" b="1" dirty="0"/>
          </a:p>
        </p:txBody>
      </p:sp>
      <p:cxnSp>
        <p:nvCxnSpPr>
          <p:cNvPr id="121" name="Straight Arrow Connector 120"/>
          <p:cNvCxnSpPr/>
          <p:nvPr/>
        </p:nvCxnSpPr>
        <p:spPr bwMode="auto">
          <a:xfrm flipV="1">
            <a:off x="20016093" y="10577972"/>
            <a:ext cx="4104456" cy="3821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20088101" y="16266487"/>
            <a:ext cx="43924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Arrow Connector 122"/>
          <p:cNvCxnSpPr/>
          <p:nvPr/>
        </p:nvCxnSpPr>
        <p:spPr bwMode="auto">
          <a:xfrm>
            <a:off x="20088101" y="21818085"/>
            <a:ext cx="4608512" cy="2954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Box 123"/>
          <p:cNvSpPr txBox="1"/>
          <p:nvPr/>
        </p:nvSpPr>
        <p:spPr>
          <a:xfrm>
            <a:off x="20160109" y="4976594"/>
            <a:ext cx="40509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Average Pooling</a:t>
            </a:r>
            <a:endParaRPr lang="en-GB" sz="7000" b="1" dirty="0"/>
          </a:p>
        </p:txBody>
      </p:sp>
      <p:sp>
        <p:nvSpPr>
          <p:cNvPr id="131" name="Rectangle 130"/>
          <p:cNvSpPr/>
          <p:nvPr/>
        </p:nvSpPr>
        <p:spPr bwMode="auto">
          <a:xfrm>
            <a:off x="25112013" y="999184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25264413" y="10144245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25416813" y="10296645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3863421" y="7897548"/>
            <a:ext cx="443359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500" b="1" dirty="0" smtClean="0"/>
              <a:t>Size: [1x1]</a:t>
            </a:r>
            <a:endParaRPr lang="en-GB" sz="6500" b="1" dirty="0"/>
          </a:p>
        </p:txBody>
      </p:sp>
      <p:cxnSp>
        <p:nvCxnSpPr>
          <p:cNvPr id="149" name="Straight Connector 148"/>
          <p:cNvCxnSpPr/>
          <p:nvPr/>
        </p:nvCxnSpPr>
        <p:spPr bwMode="auto">
          <a:xfrm>
            <a:off x="21744285" y="8074785"/>
            <a:ext cx="23219" cy="2125401"/>
          </a:xfrm>
          <a:prstGeom prst="line">
            <a:avLst/>
          </a:prstGeom>
          <a:noFill/>
          <a:ln w="1905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" name="Rectangle 152"/>
          <p:cNvSpPr/>
          <p:nvPr/>
        </p:nvSpPr>
        <p:spPr bwMode="auto">
          <a:xfrm>
            <a:off x="23616492" y="7712898"/>
            <a:ext cx="4602813" cy="1495113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25400045" y="15536461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25552445" y="15688861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25704845" y="15841261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2433051" y="15035273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6" name="Rectangle 175"/>
          <p:cNvSpPr/>
          <p:nvPr/>
        </p:nvSpPr>
        <p:spPr bwMode="auto">
          <a:xfrm>
            <a:off x="25616069" y="21009069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25768469" y="21161469"/>
            <a:ext cx="1080000" cy="1080000"/>
          </a:xfrm>
          <a:prstGeom prst="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25920869" y="21313869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187" name="Straight Arrow Connector 186"/>
          <p:cNvCxnSpPr/>
          <p:nvPr/>
        </p:nvCxnSpPr>
        <p:spPr bwMode="auto">
          <a:xfrm>
            <a:off x="5974533" y="16209842"/>
            <a:ext cx="1875499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Straight Connector 190"/>
          <p:cNvCxnSpPr/>
          <p:nvPr/>
        </p:nvCxnSpPr>
        <p:spPr bwMode="auto">
          <a:xfrm flipH="1">
            <a:off x="30264377" y="9546724"/>
            <a:ext cx="43161" cy="11835397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 bwMode="auto">
          <a:xfrm>
            <a:off x="26424805" y="5183957"/>
            <a:ext cx="6336824" cy="217316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6856853" y="5642353"/>
            <a:ext cx="5518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/>
              <a:t>C</a:t>
            </a:r>
            <a:r>
              <a:rPr lang="sv-SE" sz="7000" b="1" dirty="0" smtClean="0"/>
              <a:t>oncatenate</a:t>
            </a:r>
            <a:endParaRPr lang="en-GB" sz="7000" b="1" dirty="0"/>
          </a:p>
        </p:txBody>
      </p:sp>
      <p:cxnSp>
        <p:nvCxnSpPr>
          <p:cNvPr id="196" name="Straight Connector 195"/>
          <p:cNvCxnSpPr/>
          <p:nvPr/>
        </p:nvCxnSpPr>
        <p:spPr bwMode="auto">
          <a:xfrm>
            <a:off x="29625894" y="7529102"/>
            <a:ext cx="0" cy="1726319"/>
          </a:xfrm>
          <a:prstGeom prst="line">
            <a:avLst/>
          </a:prstGeom>
          <a:noFill/>
          <a:ln w="1905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Straight Arrow Connector 200"/>
          <p:cNvCxnSpPr/>
          <p:nvPr/>
        </p:nvCxnSpPr>
        <p:spPr bwMode="auto">
          <a:xfrm>
            <a:off x="28239251" y="1539356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Straight Connector 201"/>
          <p:cNvCxnSpPr/>
          <p:nvPr/>
        </p:nvCxnSpPr>
        <p:spPr bwMode="auto">
          <a:xfrm>
            <a:off x="28773146" y="1539356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28219306" y="1677696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Straight Connector 205"/>
          <p:cNvCxnSpPr/>
          <p:nvPr/>
        </p:nvCxnSpPr>
        <p:spPr bwMode="auto">
          <a:xfrm>
            <a:off x="28773146" y="1677696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 bwMode="auto">
          <a:xfrm>
            <a:off x="28239251" y="1251324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Straight Connector 207"/>
          <p:cNvCxnSpPr/>
          <p:nvPr/>
        </p:nvCxnSpPr>
        <p:spPr bwMode="auto">
          <a:xfrm>
            <a:off x="28773146" y="1251324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 bwMode="auto">
          <a:xfrm>
            <a:off x="28219306" y="1389664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Straight Connector 209"/>
          <p:cNvCxnSpPr/>
          <p:nvPr/>
        </p:nvCxnSpPr>
        <p:spPr bwMode="auto">
          <a:xfrm>
            <a:off x="28773146" y="1389664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 bwMode="auto">
          <a:xfrm>
            <a:off x="28239251" y="970493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Straight Connector 211"/>
          <p:cNvCxnSpPr/>
          <p:nvPr/>
        </p:nvCxnSpPr>
        <p:spPr bwMode="auto">
          <a:xfrm>
            <a:off x="28773146" y="970493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 bwMode="auto">
          <a:xfrm>
            <a:off x="28219306" y="11088333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Straight Connector 213"/>
          <p:cNvCxnSpPr/>
          <p:nvPr/>
        </p:nvCxnSpPr>
        <p:spPr bwMode="auto">
          <a:xfrm>
            <a:off x="28773146" y="11088333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 bwMode="auto">
          <a:xfrm>
            <a:off x="28239251" y="2122621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Straight Connector 215"/>
          <p:cNvCxnSpPr/>
          <p:nvPr/>
        </p:nvCxnSpPr>
        <p:spPr bwMode="auto">
          <a:xfrm>
            <a:off x="28773146" y="2122621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 bwMode="auto">
          <a:xfrm>
            <a:off x="28239251" y="1834589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" name="Straight Connector 219"/>
          <p:cNvCxnSpPr/>
          <p:nvPr/>
        </p:nvCxnSpPr>
        <p:spPr bwMode="auto">
          <a:xfrm>
            <a:off x="28773146" y="1834589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 bwMode="auto">
          <a:xfrm>
            <a:off x="28219306" y="19729293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" name="Straight Connector 221"/>
          <p:cNvCxnSpPr/>
          <p:nvPr/>
        </p:nvCxnSpPr>
        <p:spPr bwMode="auto">
          <a:xfrm>
            <a:off x="28773146" y="19729293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 bwMode="auto">
          <a:xfrm flipV="1">
            <a:off x="30307538" y="15960160"/>
            <a:ext cx="1548172" cy="402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" name="Rectangle 235"/>
          <p:cNvSpPr/>
          <p:nvPr/>
        </p:nvSpPr>
        <p:spPr bwMode="auto">
          <a:xfrm>
            <a:off x="31731003" y="13320861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7" name="Rectangle 236"/>
          <p:cNvSpPr/>
          <p:nvPr/>
        </p:nvSpPr>
        <p:spPr bwMode="auto">
          <a:xfrm>
            <a:off x="31803011" y="13473261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8" name="Rectangle 237"/>
          <p:cNvSpPr/>
          <p:nvPr/>
        </p:nvSpPr>
        <p:spPr bwMode="auto">
          <a:xfrm>
            <a:off x="31875019" y="13603946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9" name="Rectangle 238"/>
          <p:cNvSpPr/>
          <p:nvPr/>
        </p:nvSpPr>
        <p:spPr bwMode="auto">
          <a:xfrm>
            <a:off x="31947027" y="13729132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0" name="Rectangle 239"/>
          <p:cNvSpPr/>
          <p:nvPr/>
        </p:nvSpPr>
        <p:spPr bwMode="auto">
          <a:xfrm>
            <a:off x="32019035" y="13863415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1" name="Rectangle 240"/>
          <p:cNvSpPr/>
          <p:nvPr/>
        </p:nvSpPr>
        <p:spPr bwMode="auto">
          <a:xfrm>
            <a:off x="32091043" y="13965591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2" name="Rectangle 241"/>
          <p:cNvSpPr/>
          <p:nvPr/>
        </p:nvSpPr>
        <p:spPr bwMode="auto">
          <a:xfrm>
            <a:off x="32163051" y="14117991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3" name="Rectangle 242"/>
          <p:cNvSpPr/>
          <p:nvPr/>
        </p:nvSpPr>
        <p:spPr bwMode="auto">
          <a:xfrm>
            <a:off x="32235059" y="14248676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4" name="Rectangle 243"/>
          <p:cNvSpPr/>
          <p:nvPr/>
        </p:nvSpPr>
        <p:spPr bwMode="auto">
          <a:xfrm>
            <a:off x="32307067" y="14373862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5" name="Rectangle 244"/>
          <p:cNvSpPr/>
          <p:nvPr/>
        </p:nvSpPr>
        <p:spPr bwMode="auto">
          <a:xfrm>
            <a:off x="32379075" y="14508145"/>
            <a:ext cx="1080000" cy="108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32523091" y="15232529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51" name="TextBox 250"/>
          <p:cNvSpPr txBox="1"/>
          <p:nvPr/>
        </p:nvSpPr>
        <p:spPr>
          <a:xfrm>
            <a:off x="32631163" y="15432800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52" name="Rectangle 251"/>
          <p:cNvSpPr/>
          <p:nvPr/>
        </p:nvSpPr>
        <p:spPr bwMode="auto">
          <a:xfrm>
            <a:off x="32977653" y="15712361"/>
            <a:ext cx="1080000" cy="108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3" name="Rectangle 252"/>
          <p:cNvSpPr/>
          <p:nvPr/>
        </p:nvSpPr>
        <p:spPr bwMode="auto">
          <a:xfrm>
            <a:off x="33049661" y="15864761"/>
            <a:ext cx="1080000" cy="1080000"/>
          </a:xfrm>
          <a:prstGeom prst="rect">
            <a:avLst/>
          </a:prstGeom>
          <a:solidFill>
            <a:srgbClr val="43C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4" name="Rectangle 253"/>
          <p:cNvSpPr/>
          <p:nvPr/>
        </p:nvSpPr>
        <p:spPr bwMode="auto">
          <a:xfrm>
            <a:off x="33121669" y="15995446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5" name="Rectangle 254"/>
          <p:cNvSpPr/>
          <p:nvPr/>
        </p:nvSpPr>
        <p:spPr bwMode="auto">
          <a:xfrm>
            <a:off x="33193677" y="16120632"/>
            <a:ext cx="1080000" cy="1080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6" name="Rectangle 255"/>
          <p:cNvSpPr/>
          <p:nvPr/>
        </p:nvSpPr>
        <p:spPr bwMode="auto">
          <a:xfrm>
            <a:off x="33265685" y="16254915"/>
            <a:ext cx="1080000" cy="1080000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7" name="Rectangle 256"/>
          <p:cNvSpPr/>
          <p:nvPr/>
        </p:nvSpPr>
        <p:spPr bwMode="auto">
          <a:xfrm>
            <a:off x="33337693" y="16357091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8" name="Rectangle 257"/>
          <p:cNvSpPr/>
          <p:nvPr/>
        </p:nvSpPr>
        <p:spPr bwMode="auto">
          <a:xfrm>
            <a:off x="33409701" y="16509491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9" name="Rectangle 258"/>
          <p:cNvSpPr/>
          <p:nvPr/>
        </p:nvSpPr>
        <p:spPr bwMode="auto">
          <a:xfrm>
            <a:off x="33481709" y="16640176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60" name="Rectangle 259"/>
          <p:cNvSpPr/>
          <p:nvPr/>
        </p:nvSpPr>
        <p:spPr bwMode="auto">
          <a:xfrm>
            <a:off x="33553717" y="16765362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61" name="Rectangle 260"/>
          <p:cNvSpPr/>
          <p:nvPr/>
        </p:nvSpPr>
        <p:spPr bwMode="auto">
          <a:xfrm>
            <a:off x="33625725" y="16899645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9525945" y="3490605"/>
            <a:ext cx="7825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sv-SE" sz="9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Gate Layer</a:t>
            </a:r>
            <a:endParaRPr lang="en-GB" sz="9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543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2842185" y="7056165"/>
            <a:ext cx="23870652" cy="12342844"/>
          </a:xfrm>
          <a:prstGeom prst="roundRect">
            <a:avLst/>
          </a:prstGeom>
          <a:solidFill>
            <a:srgbClr val="DDDDDD">
              <a:alpha val="43000"/>
            </a:srgbClr>
          </a:solidFill>
          <a:ln w="1016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71677" y="7796763"/>
            <a:ext cx="9361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sv-SE" sz="9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Dense Layers</a:t>
            </a:r>
            <a:endParaRPr lang="en-GB" sz="9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686501" y="9562760"/>
            <a:ext cx="900000" cy="900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686501" y="11196725"/>
            <a:ext cx="900000" cy="900000"/>
          </a:xfrm>
          <a:prstGeom prst="ellipse">
            <a:avLst/>
          </a:prstGeom>
          <a:solidFill>
            <a:srgbClr val="64BEA5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686501" y="12924817"/>
            <a:ext cx="900000" cy="900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686501" y="14558782"/>
            <a:ext cx="900000" cy="900000"/>
          </a:xfrm>
          <a:prstGeom prst="ellipse">
            <a:avLst/>
          </a:prstGeom>
          <a:solidFill>
            <a:srgbClr val="64BEA5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686501" y="16259504"/>
            <a:ext cx="900000" cy="900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686501" y="17893469"/>
            <a:ext cx="900000" cy="900000"/>
          </a:xfrm>
          <a:prstGeom prst="ellipse">
            <a:avLst/>
          </a:prstGeom>
          <a:solidFill>
            <a:srgbClr val="64BEA5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6321" y="7689314"/>
            <a:ext cx="59043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512 Nodes</a:t>
            </a:r>
            <a:endParaRPr lang="en-GB" sz="7000" b="1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7126661" y="14127027"/>
            <a:ext cx="504056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12779389" y="9562760"/>
            <a:ext cx="900000" cy="9000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2779389" y="11196725"/>
            <a:ext cx="900000" cy="900000"/>
          </a:xfrm>
          <a:prstGeom prst="ellipse">
            <a:avLst/>
          </a:prstGeom>
          <a:solidFill>
            <a:schemeClr val="bg2">
              <a:lumMod val="75000"/>
              <a:alpha val="42000"/>
            </a:schemeClr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2779389" y="12924817"/>
            <a:ext cx="900000" cy="9000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2779389" y="14558782"/>
            <a:ext cx="900000" cy="900000"/>
          </a:xfrm>
          <a:prstGeom prst="ellipse">
            <a:avLst/>
          </a:prstGeom>
          <a:solidFill>
            <a:schemeClr val="bg2">
              <a:lumMod val="75000"/>
              <a:alpha val="42000"/>
            </a:schemeClr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2779389" y="16259504"/>
            <a:ext cx="900000" cy="9000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2779389" y="17893469"/>
            <a:ext cx="900000" cy="900000"/>
          </a:xfrm>
          <a:prstGeom prst="ellipse">
            <a:avLst/>
          </a:prstGeom>
          <a:solidFill>
            <a:schemeClr val="bg2">
              <a:lumMod val="75000"/>
              <a:alpha val="42000"/>
            </a:schemeClr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609109" y="7758822"/>
            <a:ext cx="30783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ReLU</a:t>
            </a:r>
            <a:endParaRPr lang="en-GB" sz="7000" b="1" dirty="0"/>
          </a:p>
        </p:txBody>
      </p:sp>
      <p:sp>
        <p:nvSpPr>
          <p:cNvPr id="36" name="Oval 35"/>
          <p:cNvSpPr/>
          <p:nvPr/>
        </p:nvSpPr>
        <p:spPr bwMode="auto">
          <a:xfrm>
            <a:off x="8440807" y="10080501"/>
            <a:ext cx="2502278" cy="243468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872855" y="10606876"/>
            <a:ext cx="1807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dirty="0" smtClean="0"/>
              <a:t>BN</a:t>
            </a:r>
            <a:endParaRPr lang="en-GB" sz="8000" dirty="0"/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9624616" y="12545170"/>
            <a:ext cx="0" cy="1351755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14039429" y="14112949"/>
            <a:ext cx="2808312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Oval 43"/>
          <p:cNvSpPr/>
          <p:nvPr/>
        </p:nvSpPr>
        <p:spPr bwMode="auto">
          <a:xfrm>
            <a:off x="18014914" y="13680901"/>
            <a:ext cx="900000" cy="900000"/>
          </a:xfrm>
          <a:prstGeom prst="ellipse">
            <a:avLst/>
          </a:prstGeom>
          <a:solidFill>
            <a:srgbClr val="C0E43E">
              <a:alpha val="42000"/>
            </a:srgbClr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559709" y="11980697"/>
            <a:ext cx="39604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Sigmoid</a:t>
            </a:r>
            <a:endParaRPr lang="en-GB" sz="7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9658714" y="14630692"/>
            <a:ext cx="5857445" cy="381642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5500" b="1" dirty="0" smtClean="0"/>
              <a:t>Single value x.</a:t>
            </a:r>
          </a:p>
          <a:p>
            <a:r>
              <a:rPr lang="sv-SE" sz="5500" b="1" dirty="0"/>
              <a:t>X</a:t>
            </a:r>
            <a:r>
              <a:rPr lang="sv-SE" sz="5500" b="1" dirty="0" smtClean="0"/>
              <a:t> &lt;0.5 </a:t>
            </a:r>
            <a:r>
              <a:rPr lang="sv-SE" sz="5500" b="1" dirty="0"/>
              <a:t>→</a:t>
            </a:r>
            <a:r>
              <a:rPr lang="sv-SE" sz="5500" b="1" dirty="0" smtClean="0"/>
              <a:t> cancer</a:t>
            </a:r>
          </a:p>
          <a:p>
            <a:r>
              <a:rPr lang="sv-SE" sz="5500" b="1" dirty="0" smtClean="0"/>
              <a:t>X &gt;=0.5 </a:t>
            </a:r>
            <a:r>
              <a:rPr lang="sv-SE" sz="5500" b="1" dirty="0"/>
              <a:t>→</a:t>
            </a:r>
            <a:r>
              <a:rPr lang="sv-SE" sz="5500" b="1" dirty="0" smtClean="0"/>
              <a:t> no cancer</a:t>
            </a:r>
            <a:endParaRPr lang="en-GB" sz="55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8215893" y="13672770"/>
            <a:ext cx="7508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x</a:t>
            </a:r>
            <a:endParaRPr lang="en-GB" b="1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3094213" y="14112949"/>
            <a:ext cx="2520280" cy="17952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1124423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2447</TotalTime>
  <Words>208</Words>
  <Application>Microsoft Office PowerPoint</Application>
  <PresentationFormat>Custom</PresentationFormat>
  <Paragraphs>92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Standardformgivning</vt:lpstr>
      <vt:lpstr>Local Binary Patterns</vt:lpstr>
      <vt:lpstr>PowerPoint Presentation</vt:lpstr>
      <vt:lpstr>PowerPoint Presentation</vt:lpstr>
      <vt:lpstr>PowerPoint Presentation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159</cp:revision>
  <dcterms:created xsi:type="dcterms:W3CDTF">2001-10-15T06:35:57Z</dcterms:created>
  <dcterms:modified xsi:type="dcterms:W3CDTF">2019-01-16T12:49:06Z</dcterms:modified>
</cp:coreProperties>
</file>