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1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2" r:id="rId4"/>
    <p:sldId id="275" r:id="rId5"/>
    <p:sldId id="263" r:id="rId6"/>
    <p:sldId id="260" r:id="rId7"/>
    <p:sldId id="277" r:id="rId8"/>
    <p:sldId id="261" r:id="rId9"/>
    <p:sldId id="272" r:id="rId10"/>
    <p:sldId id="271" r:id="rId11"/>
    <p:sldId id="273" r:id="rId12"/>
    <p:sldId id="274" r:id="rId13"/>
    <p:sldId id="278" r:id="rId14"/>
    <p:sldId id="268" r:id="rId15"/>
    <p:sldId id="276" r:id="rId16"/>
    <p:sldId id="269" r:id="rId17"/>
    <p:sldId id="270" r:id="rId18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3C546"/>
    <a:srgbClr val="66CCFF"/>
    <a:srgbClr val="FF9900"/>
    <a:srgbClr val="00FFCC"/>
    <a:srgbClr val="BD29A4"/>
    <a:srgbClr val="13DDED"/>
    <a:srgbClr val="CC6600"/>
    <a:srgbClr val="FF00FF"/>
    <a:srgbClr val="EE9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4" autoAdjust="0"/>
    <p:restoredTop sz="89484" autoAdjust="0"/>
  </p:normalViewPr>
  <p:slideViewPr>
    <p:cSldViewPr>
      <p:cViewPr varScale="1">
        <p:scale>
          <a:sx n="18" d="100"/>
          <a:sy n="18" d="100"/>
        </p:scale>
        <p:origin x="-1256" y="-124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Expand on black/white board. Show binary string representation (</a:t>
            </a:r>
            <a:r>
              <a:rPr lang="en-GB" dirty="0" err="1" smtClean="0"/>
              <a:t>dec</a:t>
            </a:r>
            <a:r>
              <a:rPr lang="en-GB" dirty="0" smtClean="0"/>
              <a:t> 203, rot 151) and rotational</a:t>
            </a:r>
            <a:r>
              <a:rPr lang="en-GB" baseline="0" dirty="0" smtClean="0"/>
              <a:t> invariance. Our experiments show R=10, P=6 has highest predictive power. Histograms used as input features to neural network. Loss of positional information.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18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875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696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>
                <a:solidFill>
                  <a:schemeClr val="tx1"/>
                </a:solidFill>
              </a:rPr>
              <a:t>Detecting Cancer using Texture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</a:t>
            </a:r>
            <a:r>
              <a:rPr lang="sv-SE" sz="8000" b="1" dirty="0"/>
              <a:t>Nataša </a:t>
            </a:r>
            <a:r>
              <a:rPr lang="sv-SE" sz="8000" b="1" dirty="0" smtClean="0"/>
              <a:t>Sladoje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Convolutional Module</a:t>
            </a:r>
            <a:endParaRPr lang="en-GB" sz="14400" dirty="0"/>
          </a:p>
        </p:txBody>
      </p:sp>
      <p:sp>
        <p:nvSpPr>
          <p:cNvPr id="60" name="TextBox 5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33" y="5111949"/>
            <a:ext cx="28030568" cy="15625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63165" y="21241741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</a:t>
            </a:r>
            <a:r>
              <a:rPr lang="sv-SE" sz="10000" b="1" dirty="0"/>
              <a:t>40x40x64 </a:t>
            </a:r>
            <a:r>
              <a:rPr lang="sv-SE" sz="10000" b="1" dirty="0" smtClean="0"/>
              <a:t>tensor</a:t>
            </a:r>
          </a:p>
          <a:p>
            <a:pPr algn="ctr"/>
            <a:r>
              <a:rPr lang="sv-SE" sz="10000" b="1" dirty="0" smtClean="0"/>
              <a:t>Output: 40x40x64 </a:t>
            </a:r>
            <a:r>
              <a:rPr lang="sv-SE" sz="10000" b="1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5264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Gate layer</a:t>
            </a:r>
            <a:endParaRPr lang="en-GB" sz="1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29" y="3947298"/>
            <a:ext cx="24778572" cy="17006411"/>
          </a:xfrm>
        </p:spPr>
      </p:pic>
      <p:sp>
        <p:nvSpPr>
          <p:cNvPr id="5" name="TextBox 4"/>
          <p:cNvSpPr txBox="1"/>
          <p:nvPr/>
        </p:nvSpPr>
        <p:spPr>
          <a:xfrm>
            <a:off x="11663165" y="21241741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</a:t>
            </a:r>
            <a:r>
              <a:rPr lang="sv-SE" sz="10000" b="1" dirty="0"/>
              <a:t>40x40x64 </a:t>
            </a:r>
            <a:r>
              <a:rPr lang="sv-SE" sz="10000" b="1" dirty="0" smtClean="0"/>
              <a:t>tensor</a:t>
            </a:r>
          </a:p>
          <a:p>
            <a:pPr algn="ctr"/>
            <a:r>
              <a:rPr lang="sv-SE" sz="10000" b="1" dirty="0" smtClean="0"/>
              <a:t>Output:  512 element vector</a:t>
            </a:r>
            <a:endParaRPr lang="sv-SE" sz="10000" b="1" dirty="0"/>
          </a:p>
        </p:txBody>
      </p:sp>
    </p:spTree>
    <p:extLst>
      <p:ext uri="{BB962C8B-B14F-4D97-AF65-F5344CB8AC3E}">
        <p14:creationId xmlns:p14="http://schemas.microsoft.com/office/powerpoint/2010/main" val="14176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Dense Layers</a:t>
            </a:r>
            <a:endParaRPr lang="en-GB" sz="1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49" y="6336085"/>
            <a:ext cx="26420674" cy="13969552"/>
          </a:xfrm>
        </p:spPr>
      </p:pic>
      <p:sp>
        <p:nvSpPr>
          <p:cNvPr id="5" name="TextBox 4"/>
          <p:cNvSpPr txBox="1"/>
          <p:nvPr/>
        </p:nvSpPr>
        <p:spPr>
          <a:xfrm>
            <a:off x="11663165" y="21025717"/>
            <a:ext cx="19010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   Input: 512 element vector</a:t>
            </a:r>
          </a:p>
          <a:p>
            <a:pPr algn="ctr"/>
            <a:r>
              <a:rPr lang="sv-SE" sz="10000" b="1" dirty="0" smtClean="0"/>
              <a:t>Output:  Single value</a:t>
            </a:r>
            <a:endParaRPr lang="sv-SE" sz="10000" b="1" dirty="0"/>
          </a:p>
        </p:txBody>
      </p:sp>
    </p:spTree>
    <p:extLst>
      <p:ext uri="{BB962C8B-B14F-4D97-AF65-F5344CB8AC3E}">
        <p14:creationId xmlns:p14="http://schemas.microsoft.com/office/powerpoint/2010/main" val="17215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4400" dirty="0" smtClean="0"/>
              <a:t>Model 2: Li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Pros:</a:t>
            </a:r>
          </a:p>
          <a:p>
            <a:pPr lvl="1"/>
            <a:r>
              <a:rPr lang="en-GB" dirty="0" smtClean="0"/>
              <a:t>Closely linked to LBP theory</a:t>
            </a:r>
          </a:p>
          <a:p>
            <a:pPr lvl="1"/>
            <a:r>
              <a:rPr lang="en-GB" dirty="0" smtClean="0"/>
              <a:t>Relatively shallow network saves computational time</a:t>
            </a:r>
          </a:p>
          <a:p>
            <a:pPr lvl="1"/>
            <a:endParaRPr lang="en-GB" dirty="0"/>
          </a:p>
          <a:p>
            <a:r>
              <a:rPr lang="en-GB" dirty="0" smtClean="0"/>
              <a:t>Cons:</a:t>
            </a:r>
          </a:p>
          <a:p>
            <a:pPr lvl="1"/>
            <a:r>
              <a:rPr lang="en-GB" dirty="0" smtClean="0"/>
              <a:t>Classification </a:t>
            </a:r>
            <a:r>
              <a:rPr lang="en-GB" dirty="0" smtClean="0"/>
              <a:t>based on histograms, discarding spatial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458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517" y="12312749"/>
            <a:ext cx="28875676" cy="12529392"/>
          </a:xfrm>
        </p:spPr>
        <p:txBody>
          <a:bodyPr/>
          <a:lstStyle/>
          <a:p>
            <a:r>
              <a:rPr lang="sv-SE" sz="8800" dirty="0" err="1" smtClean="0"/>
              <a:t>Rotationally</a:t>
            </a:r>
            <a:r>
              <a:rPr lang="sv-SE" sz="8800" dirty="0" smtClean="0"/>
              <a:t> </a:t>
            </a:r>
            <a:r>
              <a:rPr lang="sv-SE" sz="8800" dirty="0" err="1" smtClean="0"/>
              <a:t>equivariant</a:t>
            </a:r>
            <a:r>
              <a:rPr lang="sv-SE" sz="8800" dirty="0" smtClean="0"/>
              <a:t> </a:t>
            </a:r>
            <a:r>
              <a:rPr lang="sv-SE" sz="8800" dirty="0"/>
              <a:t>filters with vector field outputs</a:t>
            </a:r>
          </a:p>
          <a:p>
            <a:r>
              <a:rPr lang="sv-SE" sz="8800" dirty="0"/>
              <a:t>Filters are organised in groups consisting of R filters</a:t>
            </a:r>
          </a:p>
          <a:p>
            <a:r>
              <a:rPr lang="sv-SE" sz="8800" dirty="0"/>
              <a:t>Only the first is </a:t>
            </a:r>
            <a:r>
              <a:rPr lang="sv-SE" sz="8800" dirty="0" smtClean="0"/>
              <a:t>trainable, the rest are rotations</a:t>
            </a:r>
            <a:endParaRPr lang="sv-SE" sz="8800" dirty="0"/>
          </a:p>
          <a:p>
            <a:r>
              <a:rPr lang="sv-SE" sz="8800" dirty="0" smtClean="0"/>
              <a:t>The result contains the magnitude and direction of the maximum activation of any filter in the group</a:t>
            </a:r>
          </a:p>
          <a:p>
            <a:r>
              <a:rPr lang="sv-SE" sz="8800" dirty="0" smtClean="0"/>
              <a:t>This is passed on to the next layer</a:t>
            </a:r>
          </a:p>
          <a:p>
            <a:r>
              <a:rPr lang="sv-SE" sz="8800" dirty="0" smtClean="0"/>
              <a:t>4 RotEqNet layers are used in our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8629" y="4607893"/>
            <a:ext cx="27355415" cy="69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0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3: Marcos et al.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525" y="5255965"/>
            <a:ext cx="29595288" cy="17857984"/>
          </a:xfrm>
        </p:spPr>
        <p:txBody>
          <a:bodyPr/>
          <a:lstStyle/>
          <a:p>
            <a:r>
              <a:rPr lang="sv-SE" dirty="0" smtClean="0"/>
              <a:t>Pros:</a:t>
            </a:r>
          </a:p>
          <a:p>
            <a:pPr lvl="1"/>
            <a:r>
              <a:rPr lang="sv-SE" dirty="0"/>
              <a:t>Rotationally </a:t>
            </a:r>
            <a:r>
              <a:rPr lang="sv-SE" dirty="0" smtClean="0"/>
              <a:t>equi</a:t>
            </a:r>
            <a:r>
              <a:rPr lang="sv-SE" dirty="0" smtClean="0"/>
              <a:t>variant</a:t>
            </a:r>
            <a:endParaRPr lang="sv-SE" dirty="0" smtClean="0"/>
          </a:p>
          <a:p>
            <a:pPr lvl="1"/>
            <a:r>
              <a:rPr lang="sv-SE" dirty="0" smtClean="0"/>
              <a:t>RotEqNet modules are modular, can be used in any CNN architecture</a:t>
            </a:r>
          </a:p>
          <a:p>
            <a:pPr lvl="1"/>
            <a:r>
              <a:rPr lang="sv-SE" dirty="0" smtClean="0"/>
              <a:t>Fewer trainable paramaters compared to conventional CNN of the same size</a:t>
            </a:r>
          </a:p>
          <a:p>
            <a:r>
              <a:rPr lang="sv-SE" dirty="0" smtClean="0"/>
              <a:t>Cons:</a:t>
            </a:r>
          </a:p>
          <a:p>
            <a:pPr lvl="1"/>
            <a:r>
              <a:rPr lang="sv-SE" dirty="0" smtClean="0"/>
              <a:t>Requires custom back-propagation, challenging to implement</a:t>
            </a:r>
          </a:p>
          <a:p>
            <a:pPr lvl="1"/>
            <a:r>
              <a:rPr lang="sv-SE" dirty="0" smtClean="0"/>
              <a:t>Prone to overfitting on our data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Preliminary Results</a:t>
            </a:r>
            <a:endParaRPr lang="en-GB" dirty="0"/>
          </a:p>
        </p:txBody>
      </p:sp>
      <p:sp>
        <p:nvSpPr>
          <p:cNvPr id="4" name="AutoShape 2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6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8" descr="data:image/png;base64,iVBORw0KGgoAAAANSUhEUgAAA4QAAAIsCAYAAACqdmcMAAAgAElEQVR4Xuy9e/BdVZXvO0MIhCAGCUh4irwEFEWlkQAhAgEUfIECIg0B5Nnpun+cOtW3q+v2Pefcc+tUn66uc6tOiYqERxJoQBBQMYpggzwUMUhoUIEEEFAegkAEISFAbn2XveLKytp7r7nXno89fp9dRaH85p5zrM8Ye6zxnXOuuSatXbt2reMDAQhAAAIQgAAEIAABCEAAAhOOwCQE4YTzORcMAQhAAAIQgAAEIAABCECgIIAgJBAgAAEIQAACEIAABCAAAQhMUAIIwgnqeC4bAhCAAAQgAAEIQAACEIAAgpAYgAAEIAABCEAAAhCAAAQgMEEJIAgnqOO5bAhAAAIQgAAEIAABCEAAAghCYgACEIAABCAAAQhAAAIQgMAEJYAgnKCO57IhAAEIQAACEIAABCAAAQggCIkBCEAAAhCAAAQgAAEIQAACE5QAgnCCOp7LhgAEIAABCEAAAhCAAAQggCAkBiAAAQhAAAIQgAAEIAABCExQAgjCCep4LhsCEIAABCAAAQhAAAIQgACCkBiAAAQgAAEIQAACEIAABCAwQQkgCCeo47lsCEAAAhCAAAQgAAEIQAACCEJiAAIQgAAEIAABCEAAAhCAwAQlgCCcoI7nsiEAAQhAAAIQgAAEIAABCCAIiQEIQAACEIAABCAAAQhAAAITlACCcII6nsuGAAQgAAEIQAACEIAABCCAICQGIAABCEAAAhCAAAQgAAEITFACCMIJ6nguGwIQgAAEIAABCEAAAhCAAIKQGIAABCAAAQhAAAIQgAAEIDBBCSAIJ6jjuWwIQAACEIAABCAAAQhAAAIIQmIAAhCAAAQgAAEIQAACEIDABCWAIJygjueyIQABCEAAAhCAAAQgAAEIIAiJAQhAAAIQgAAEIAABCEAAAhOUAIJwgjqey4YABCAAAQhAAAIQgAAEIIAgJAYgAAEIQAACEIAABCAAAQhMUAIIwgnqeC4bAhCAAAQgAAEIQAACEIAAgpAYgAAEIAABCEAAAhCAAAQgMEEJmBCEDzzwgFu8eHHhwlNPPdXtu+++ptz55ptvusmTJ7tJkyb1vK6VK1e6W2+91YnFK6+8UrTbfPPN3Xvf+173V3/1V27PPfcs+hjXz9tvv+3Wrl071tcwruyxe+IQuOKKK9z999/vpk6d6s466yy38847T5yLn4BX+swzz7jvfe977vHHH3dr1qxxG2+8sfvkJz/pZs+ePXY0dA+84IIL3Msvv+x22WUXd+aZZxZxXP20uZeuWrXK/fCHPyx+B7qX6r671157uVNOOcVtsskm67rT/ejRRx91P/jBD9zTTz/t1PeUKVOKGkTt+UxsArfccksRRyHq0ieffNItWLDAKVaPOuooN3fu3IkNm6sfCYEsBKES67PPPuvuuOMO9/DDD68TNEqu2267rTvooIPchz70oSLZNn2sCsK33nrLXX/99e7nP/+5e/e73+2+/OUvuy233HIDBEoOl112mXv11Vcb+UgYnnvuuW7mzJkjCZrYnfz2t791l1xyiXvttdfcJz7xCffxj388tgmMB4EJQaCLICy/6wOKYsaH1mjbLlu2zF1zzTWFEKx+xnVStZ8gbHsvffHFF4t7ze9///v1mKj+kCAsP6pZNAGrgl+TleWHiZTRxug494YgHGfvTUzbkwtCFfm6Kf3qV78qVoB6fbbaait38sknu/e85z0bNLEqCF9//XV30UUXOQkizVKedtpp7v3vf/96168ZzAsvvLC4gamNBPQHP/hB9653vcv97ne/K2Z+NXMpQfiOd7xjLKP83nvvdVdffXVh+6677lrM/FZnasfyojAaAhkSQBBm6JQAJr300kvuG9/4hvvDH/7gNtpoI7fffvu5973vfcVI2lXSNPEYwIyRdtlPELa5l0o0qhb5xS9+Udi1ww47FJPRWjXV/VSrjuWnukKjiepZs2YV7bULZ/fdd3fTpk0b6bXR2fgRQBCOn88musVJBeEf//jHYqvnE088UfhBgkU3pp122qn4/1oOv+eee4rtGBKLSrJnnHHGBqLQqiCszkJq69a8efOKbaDVj1YPdRPTR9t8jj322OIGX/202SaT6odQvbHWZ2FLm8pZWxUxn/3sZ90BBxyQylzGhYBpAqMQhCqQDzvsMDdjxoyBrLbbbrux3bkw8OIyblC9b8yZM8cdc8wxfR9JyPhS1pnWTxC2uZe+8MIL7utf/7pTXSJxpy3T9fttOdiNN97obr/99oLZ5z//+Ql9T2qzVXcc4mfUNiIIR02U/kITSCYINRt37bXXOq3+6KNVrRNOOMFtuumm612zEvnPfvYz953vfKdY6WpK1FYFYRvnX3XVVcWM5rhuVWkjCNtwoA0EINCdwCgE4bjmou70xqeHsliVr/QoQtPOm/G5mj9b2lWYVO9FeiZL25l7fcrfyfTp0938+fPHckV1VP7tyn1UduTWD4IwN49gzyACyQThQw895BYtWlSIPG0D1OrXZptt1mivROG3vvWtYrVQM3Innnii++hHP7qu7UQWhOWNSVt8dGPSDWqcPgjCcfIWtlongCC07uE/X18XP+dKqKswqdYR/Z5t1c4lPWf4m9/8phCC43jfHaUPu3IfpS059YUgzMkb2NKGQBJBqNVB3ZAefPDB4lmw008/vdh33++jZ+Euvvhi98Ybb7h99tmnOMmrPDUTQXj/2N6YEIRtfqa0gUAcAl2EQpfvxrk6RikJWPRVV2GCIBzu99GV+3Cj5v8tBGH+PsLC9QkkEYQ6FvprX/ua0zNh2gJ69tlnD3wIWydoan+/Dk/RiZvnnXfeukNS2gjC8iRTnQy2fPly96c//akgoVXJ3XbbzR155JFOz7P0+uj7etZRP/KnnnrK6SF1rVa+853vLA560TMz/VbnNKt45513uqVLlxbHYutkMj1rozF1aqZEbv3Zv+pMbnUmsiqietlbnhTXVnCJx49//OPiqG3Zp+tty0YCX4cC6fs6xlyn1omNbNZzgYcffvh6x39XbyC97K/O0LY9YllMZcdtt9227hhwHQigZ5kOOeQQ95GPfKTxpNqqPbL3S1/60jpfl8exy1c6bEHPaPaLk0EJRjEvTr/85S+LZ1XEWX1ry5Y4KRb7vV5E17hixYriGhWPYq242Xrrrd3HPvYxd+CBB/Y8jVe2rV69utiCrdV2PTNTxmG/8dvy7/c7rK5k/83f/E0xu64T+nSohQ5s0H/Tb0mfrr9V3+vUeFdeeaXTqYuaZNJvR7/Hpk/12atPfepT7tBDDx3k8nV/9/2dlF+s81ec1ONcv9W9997bHX300QXPXh/Fy09+8pPiH/3O9dHvVK+m0W9EOzGGfe1ELJExbC4tmQzzG6jyFENt09ep2NXf0KBcXvejnoVesmRJ8aog9anXPeg+MmgsPdemA2AG+boeA23uG71Wxnq91miPPfZwRxxxRHGYWdOnujVVz+TpOnXNOvBMj4fo3r/jjju2/g0pf950003u17/+dXEPVn7ffvvti3uo+vnqV7/a87UTTbtpqqt9vYwoX2GhuqF8vdWg+25XHw4TK3Uf6b6g37YOvNHhOE2ntNf9o9pKdYryXDU/6PvVPtpw63UmQBO7um902ODNN99cvNZDfta1qFbU76OslXTvUs7+t3/7t/V+h23v08PGdGl/0/hbbLFF8doz2SmGbV47MYzf2tyTq/VQWZeVMbH//vsX+b7+WpbWP0QamiSQRBDqR64tF7o5qEj/4he/OBCuijYlCW0xVVDrplgKqEGCUAVAWej0OslUfelmqB9yvSBXIffd737X/fSnP+15Eqp+WNrK+oEPfGCDa9EpodoeWybYpotVkjvppJM22DbbdBNrc2P3EYQSJzqYRnybPmIjLnquov4uQ70uRDfJ559/vqcPdViQVoHLd5qFEIRiKzsk1nt9ttlmm6LYr79+o2qP/KfiRhMH1ePEyz5VgMjPOvzI56MY0s23V7/qS3GnrdA6pKDpnZG6McpP8levOO51jepfcXj55Zc7HdLT9NH4uolr/OqzvG1uPuqvjSDUpIne0SVBWl5DdbKj62912OuUwFL8yE8q1MWgKQ+ojdrqgKtzzjmnKEbbfIb5nZT9VvnrABDFq0RbUwz0OnhLfek3snDhwqIYb/roJGft2JCtwzwHGEMQdsmlw8ZGldWg35Da6hEITSqVExxNftTvXJMimhApP3UxNihmVOB/4QtfKHJRv0mkpvF7xWzdBsWYBILetVd/PUXZR7/7Q1Vw6Jo1GaV7uD6+MaYdRd/85jeLw+aaPprU0n1I97Gm9xCmEITD+rD6mx8UK/KR8qnOWejlIwk9PZaj+0P1U/WPJjt1UE6ve3n10Z5QglD3B50noVqrjJOqvYpzTd5L5Opeplqy6dPvPt01pjWe7sU6+Vz3gqaP8rCY6zeuT9OrXLr4bdA9eZB9skn3XZ1c7zMh0+ZeR5vxJZBEELbdmtEWa79CVAWexKBW5vTRLJMSiv5dzthrtUWrNUoi+oHUXyqrGSjNSuoHLDEhcaRZKN14lEA1SyXxoCSgB/TLU1I1noowvTpCSVY3cAlgJTO1VTLTLFhZoGvWpi4GBj0jOOjvg1YItcp06aWXFtdSHp8tG3WzVrLT9ekalIg1I63VifJTvbby6HKtmEisa8VRSV2HBimxKznq1ReaQat+BtmntoOSn169oZe0ahZMdurGpRNX5WMVXBJhjzzySOE/rRZqVlrFb/mpCkJdh9rpxnTwwQcX/tbqtOLnscceK/7W61r6xWs1hjS2YlCrgfpoFfJHP/rRuleHfPrTny5m76qf+iFMujb5QrGm+BFr/Q4Uh7rp6xqrR8erjeKwesy84lDXqfHFSMWLPvU4HMS/tLONIJR/yuJVq5q6DsWaClH9u+tvddjrrO5AED/Far2gFzvtUlC8aIu7Tjzu9W7Uqu+6/k6q/DVRoFhQXMp/YqhVKvm/9N+ee+5ZFH9V21TASQyWBZRiQ/EtQSv7NMmg57rLSRDfYl3XG1oQds2lw8ZG6UvxVZ7RvUJ5QisB8oFyikS2cnkptpuei2/yo1Z2JWSUM+W3D3/4w8VwTbYqt8ovEkbKJ8rZ+v96DU/1lQht7pttfaWVZAmN8v6mVSIJUN0rq3aUhbpWC6vitBQc5e9e+VOxp8lBTTopT/daXaxehyb69MiIrrnM8Zq40fUr/iU0q+8ObCsIq2O0rUvaPkPYxYc+saL6Q0JZ91nVFbovaGJTdlbrE8WZYqV6VkPdP+KhuNb3NTkkO5RbSu5N96ZRbBmtv8O0zE/Kb7oO5aby/ia7dA0at5oHlR+0cl/ep/W71KRdfcdE15iu15RirjygmBMn1Rr//u//vp44bxKEXfzW755ctW9QPdRUK7TJH7SxSSC5IPzMZz6zQfHri7pfIaqbuN7TJ4GirZ1//dd/vcHqi2ZxtGKpxKNEqBfQlis0+oGrkNaNvtdR1EpCWrlpWl0ot5j1Op5aMzkaW8KsadVhkOAb9Pd+gqv6bqZeKwsqfvTSe82MSzxoq255nLxmjlUs9Lo23fx1w1Gh1HQYUF3s9dpi0i/5aYzrr7/e3X333cUYWsVUUVLdfqs2ElyyQ/+7Hgf1FcumE2/lW80IltsKVXDXJw56xW1VbPSKIYkNxZmKCM3YSdBVb9wS1rrpy37NGGtloLqKqP8uBvKHbNUWKh0lr0/1md1eM6damdP1lc/1amJDkx5tBLmPIFRbCWLdIMWi+un6W+16neVR8r22jSrPaFZarH3yVtffSTX+FeNaJdTkTNX/1TwicSFBW10Jr8ZPk1jRNd13333Fyc8qLHMUhF1yadfY0MqLBLWKPf2G9PuTeKuKn/qkTf11Dk1+1MRQfVJB/SjOJNJ7/V6rE3k+kxPl762NINQEm3KS8pdyvsREfYWpKnqazgOoPkele4x2wShvtlnRLG2t+q6X8JR/NJlUvkMwtSDs6sO2saKJZtU3uk83TXbW7331be51/2i3Vv2+Vq2PtEVYu32qMTtqQagaTHFS3aVSvw7FhiauNYFetaX6G1SsqN6TwC0/o4jp6nkWTcw1lkSpdoWVu67qgrCr3/rVRNXXpzTVvNW6TLb6PvrgW5/TfnwIJBGEo37Ytp8g1A9Sz1wpUfR651V1xq/+fGL9+TKJxfqnKhrrN6L6Hv1y22S1j+pzSfXEMUjwDfp7P0FY3SZXFRD166u201aocrukCngl2H4v462Or2fclMCrn64rhNVVm6YioFpUlEWWCpeq4Kn6uNfqkPrRLKWKQsVS0/M+vX72KlZUSOpApPoLjqvfKX1ZL+j1fa3iKo7rorz6/Wo7xZme2VFhr/d46iXUitP6hEf1+9V21WPXR7lC2O8Zva6/1a7XWb3R17eNVp8z1MqhJkY0e93m0/V3UuXfr/ivCk/tdFAxoI/iQpM6egaq31ZXXaN+I8qnXQRhGybDnM7YJZeOMjZUiOoVSU3bujXxqFVETSDWf6tt/ViNw35j6Vk87W7p4qt+3y3713WqQO+1TV55SfGl/FbPL9V7/bCFZ3WiqF/8a4XoggsuKFaOUgvCrj5sGyttfFSd+O1Vn/QTBtX8ocm86vPe+t4oBWG/16BU/dsvj1UfSapvgW7DS9fUL6Y18aAV6UHPm+v5QcW/PvW6ro0d/fzW757c5n5dFY0+z3q2ye20GV8C5gVhG9f02wJSXd1RMtQsqURj209ZpKm9Vq40I9x0eEyv/gYJvkF/7ye4ysQ2qKBQwtdsl7ZmattSfTtjPxaDBN+gv6vvfgmuKqZVpOlwjF6fqrCtCrq2N7Q2ibZtXDS16zVrXy2IVJSdfPLJPWfYdWDNXXfdVWx31CqmtuhWhUJ9xrRqh34Heq+limcdUHLccccVf2573W22jA6KtUH8+v1Wu15nte/6xIBm4DUTr5ndfqJ6kP29/t7vd9DmN6J+e/GvFlJNM/xVm9qsHA3KVW0YDCMIu+TSrrFRrh5rNUL3gHK7d9O1apue2muFoirM2/qxLCRVcPbbiVAtfAflvrqdg/xc3xnT7+C36kRUXTCMYvJXuzL+9V//tbiEfivzg/L4oHvlKLeMdvVhm1hRvtLkg9rWJ7Lr/i7jtz6Z1dY//dgN4t4mHwyKR/VRzc/9Jn+r7KpnVIwipn2Y92Lr00cvv/W7J1frBU0MK19JQPOBwCACSQRhNfH63siaLmjQoTL6TnlKqPaPa/auPOGx3l9ToVJ9/ktiTslIiUbFlWaB+wm86nMvGksHrKio16yMnp0YdMrToJvYoL/3urFUZ/2GKc6q3NSXDrnQc3ZaMdTMVtOnaSaqzY2vX/IrE2abFyz3mhVre0NrK4z6/eiee+65QrBpxbA8bbbevi6aqiuT/d6P1WvctsK/jVjpN/6oBOGwv9Wu16nrL4v5+uxv6QM9S1V/D+qgJFv+fdjfSZvfSD9BWP1+2xduDyPcq0WdJi36HbhTPRisal+/fNwll3aJDe0IKA8TavMi8l4rFG386DOWj199BWE1V2rLnSaS+m3zrOZh7Uwod8K0FRz9fkPVlWHt7NCzcE2fQXl80L1yVIJwFD5sEys+PurFsK1/xlUQVmsOH16Kr6aYrsbYoN9FL7Y+dvTyW79apP6Mo7ad61Ri1ayqXVWD+mzZbnt/o934E0guCIcpcOvYBwlCzQzp+SgdVT3o0ySOyudr9HxW/SROzRhra1a/o7clPlWQqKisngyoH6X2oOtZk16vRBh0Exv09143lrazbYN46VkW2dDvBNWyjxCCsLz+Ntv4qsm8ulIyqJAo7e8iCCUGdIPRc369Tggtx6kX44Pie5CPBsXIoO+3ve5RCMIuv9Wu1ykO1a2F1W2jpaDot2W3H8cuv5M2xWE/QegzodBmpr7XdQ773baCUOMOm0u7xEY1V7Z5TVL1eqrb5Nv4sc3pjW0n2/rF4yBfVW3VrhBt92wj2uqrmm0FR7++24r5QXl8UAyMShCOwodtYqXf76Yfz+r2xbb+sSAIRxHT1dW3QVste7Edhd8G3ZMlCrWdXIsZ9ZNntVqoRYlBr0obVBfwd3sEkgjC6gxq03Nlvpj7FaLVwwA0Ky3hpR+ChFi5stf21DAdvKFth9qmWL4DrrRVfemkKR3k0XTyoESATkHT3nMdFlC+66/8vrbaaFa9Pvs56CY26O8hBWH1AW0lGR10oQNZ9Axck4gKKQjbzNxXCwYdrKGtFHqecFAh0VUQ1g++0WmCn/jEJ4pDP6rPIfUq0iaKIOz6Wx30W2iTV6qz++W2Uc2wlgdLDdqy2zRG199Jm+JwnAWhmOvZu6aJkvorhnSdw+TSLrFRvT9Un83tFU+9tqy18eMoxESbOPcRhINWlTVe9bTK6jbZtoIDQeiKXUPlGQVtYmUUwqKtf6wJwmFjelwEYfl7Ul7ViaeqWWV79VUeqlO1IKOTfn0eY2qTX2gzngSSCMLqi+n77QWvIh32xfTV2XE9v6dEUF8ubysI6y7WbHX5YtRy5bDtiqeKIB2lrdMvq69EqB+TPKiQGfT3kFtGqzO3vY4+H3RjG/R3MW+7ZbS6Vanp55hqy2j9GUAd0NB0IEWvIs1nhafputvOsLcpcENuGe36W+16neX1lydy6iap2XSddqeTgLVdtN9L63vx6/o7afMb6ScIfbYWDhIK/W5zXb7b5fbZJpd2iY3qJEGb7fVdtoxWt/LruTBt1ayeNtyLU3kUf1uOg3zle+gEW0anr0M/Ch+2+c1X7yvazaD6ps1Hk7flpPVEEoSjiOlRbBkdhd8GrRA2xYEm0nQqsBYl9NiK4nTQgVFt4ok2dggkEYTVY6TrJz72Qls9tUsvcVdhVhbV/VZQ2jx/0E8Q6nk4nZ4mEamVr6ZCvvrKgOqWourMd68bdv0I4PozlYME36C/97uxtC2SVAhrpkn/VnGsLY1tZ80H3dgG/X2QIBz2UJmqsAm9QliNz+oprfVY71Wk+RwqI79oJbu6stL2QA3FoiY2NItYjde2gqLrltGuv9Wu11n6o3pyrQotFVDaftPvBNpeeWsUv5M2v5F+grB6qEw9d7aNwTa3vEEio00fvdp0zaVdY2PYQ2Wqhzi19WOZl9tsgx+W6SBfDXsAh05RPv/889e9A7Wt4Oh3HdVDZfqdOTAojw+6V45qy6iupasP28RKdZJ80O+6F9+2/rGwQjiKmK4eCDNo+3gvtqPwWy9BWL2HN+2uKOOg+iqRYWNn2NzD9/IlkEQQCkf1xMemFylXkdW33NUPdegqCCV2dCy/tnbVZ4DL08L6nS5XPa69+v22hZi2n+qlu0o29RWYQTexQX/vd2Op+qDfyk9VjJenvLUtdLX6qVc1aDYqxJbRtkeSV98L1e+1E21PL2u7Elwv1HsJQtknTlolqz9DWD3Fr9fLdjVOdaKleupc9bm4fsfYV4VQdSt324fgywNZZEuv16f0O6ykjSDs91vtep1lztHvWQXdPffcU5zWqt++2NRfRdEmrY/id9KmOOwnCGO/dmKYA2kGseyaS7vGRnX1ul8ctH3tRL/nj6rvuxz0qgb95jVZ6bvla5AgrIqaQcfrt33tRNPLuQf5XX9vm+Nzeu1EVx+2+c1XX4XT7zUMJWPlgfrjLBNJEI4qpru+dmIUfusnCMtXB/WbUKoK27a79Nr8Vmkz3gSSCcJqga4b2oEHHlg8uF5PWPUXJje92LufIKweVd70Qm/9MPRSefWhT10QVgsBPT+kGcq6jdUVwuqPq1qIqUjSEeL148rrL2+vvxZgkOAb9Pd+N5Y2L6ZXGwkVvWhVCUYvvNZKSfXaer08We/i0ul82qagT1MRpBfe6/ksjdPr1K5+2yPavphe2yR0KJBWv/q9mD6EIKzGUNNLwcXy5ptvdnplhK6nqaAe9GJ68dVMul5er2usvhS7zUu5qy/0rb9gujqzWo2Bauqrvih7WEHY9bfa9Tqr11OdLNF/H/QKgF63gVH8TtoUh/0EYRkbOlhLjMbxxfRdc2nX2Gj7Yvqbbrpp3e+434vp+wnCel5uelm4fKr7joo/vQ9T73cddGJ1NUbbCMI2L/HWYxPK8fr9D3ox/bCCUL7TPVovnR+XF9N39WHb33x1slbnD4ixcnR9Qv3BBx90N9xwQ/HIjCb7ygmEUQhCxcBXv/rV4j7f5hnbplzZJh7bHoTXj90oYrra/7Avpu/qt341UZvX81RXCId5Ln68ZQ/W9yKQTBDKICUQPZujw1ZKMXbwwQcX79RRwtLfNUuv2V0VypoFO+OMMzY4eKWfIHzppZeK1T/dPHUzUdL88Ic/XNw89QyfbjLVk0PrgrBaKMtGHQSiQ2ne+973FlsoVThqZUSzk+r/05/+9Hrv6asWyhKSWqHR4TPafiqbfvrTnxZiVH3puiW49O648jNI8A36+6AbS90+2SYbxVrPwkioyA+6Nh0ac/jhh6+zTQKkLDJ1bTpQRi8O1rXo4BwJIf3v8tNUBFW3T8gnH//4x4uXt4uPVo71GbRfvnocvexUwasHpTV5IMZKkLJHMdSUwAdtNSrtH2RHrx9Z/aAI+Vk3ZR3/rPfa6XUd1VNamwRhPQ51bfLFTjvtVMSvYlD+EG8Jdr03TLFcfuRDCW/x0G9LNwH5Wm0k3OVn/Vuf/fffvygwq9ujq4WDvqPfqX4LGlu/AfGtPrA+zAph199qmVO6XGfJqxqX+m+Dtgf1u8V0/Z0M+g2XY7c9XKuaa/V70BZjTTho0qf8vQ6zytemqOtyK+6aS7v+BnS/0E4Oxbx+Q5rA0m9IDPXb0YSOCj19mkR3Wz/q+9VrLcfShOZ2221XbN/XfUP3LglVja9nuPW7b/tp66vqK5d0TzjooIOK3KFJQP3utZVagqCXUGsrOAbZXS3kyxxf3qe0g0E8yolH9ZX6xfRdfdg2VnRP0zkEyt9ljaSYVGzqHqq4vOOOO4rftv4uZsrto3yGsD7ppfF33HHH4mokxN8AACAASURBVPESnebddMhe3d9t4nEUglDjdo3p6iS0+tPvQtese4RYtLkfdvVbv1qkOolfr4eU63U/0uvXlMf0O9YhUHvttdegnyB/nwAEkgpC8dXNRC+dVcLq99HNTkWmitD6Z9ApjBImeuF2/ZURZT9atdMPR1tf9AC/imkltPKjH5iEj37ovT66aetmeeyxx27wnKFm57Ryo4TW66NTRrU6WB1XbQcJvkF/b3NjUTGvGdhefJQ0tEVSx49XtyZJpFRnxOvXprZ6Ubz4S3RVT/astq0m6PK/9zpxrddWTQkqzVSraOv16RVDoQWh7NG2p8suu2y9oqVqp0Sibij33XffBi+0rsah/FSK26brVB+KIxWJ9Y9WY7WiUC2cqm36rdRXbzJN4+qmr3cdKdb1GUYQ6ntdf6vqo8t1Vq+tfG5M/00TFTpBeJhP199Jm9+w7BqUB6urOU3XoRyk+FE/OQpC2dwll44iNgbFlsZQntPW8PpKTVs/lr5Zvnx5kZf7vdKn131jUJy2KcDVhwpXTaj94Ac/2OD4+nIM5XlNkmr1qf6M/agEYZvcoAlExbhybQ6CUDYP60OfWFF+ufXWWwuhU52Uq+d27YzRDqfqIUVt/TOozlDOuPLKK9cb32crYpt4HJUg7BrT4iphpd+mTvBs+kgk6tk8TfY23Q/137r4bdDktHKGdnaVk7y97tk67fyQQw7hvYSDEuYE+XtyQSjOmpXWErYSmgr68sXmSlwqUDT7oh9X04EubQohtdHqg8SL3kWo/nUT02yrtvVoZUuzu9///vcLtzc9uN7LRs3CaRZMN0SJ1V4v/CxndcvVIPUnoaXCXastWrXUjFr9MygRD/p72xuL7BMDvWC+fCWGVir33nvvda/paPpNKLlqJVEFg1ZydUMqxYFOPdP1aRW43HJ63nnnFVucqh8lRo2tVS6JUn1fq1THHXdc0WxQ8iv7Uj9K0JoRLY9YFmP5RWJdIrNptjKGIJSNuqHpmVQxfuWVV4pYER/Ft7ZM63nLRYsWFUVYr3d/KW40caGZ+fLVJ+U1alVUsdzrd1LeyLR9VivvmllXf/qdaVJE79LUy8R7xbBmPzWzqH/KGCnjX9/VSr9EedMNsM0Nv/Rj199q1+ss7VAxd+mllxa5Qi/E1q6AYT9dfidtf8ODBKFsr/tQ/00rvvptaMVZfajQyVUQyt5hc2npOxVzw/4GesWW8op2nyjP6F7V9ExfWz9WY6zJ1vK+oUKu1/trB8Wpz+9RfWlngUSH7p/KXfro/qBJIN1Dt91228Yh2wqOQfb2yg1l7lO+/MAHPlBMeGniNhdB2CteBvlwmFhp8pFyu3aRSKwrPuu5va1/BtUZ5aM9qqF0Py1fhq5XaWkr8aBPm3gclSAsbRk2psvv695ZnjJf3kvLmkn3w3IHnHJuv+3Sw/itTU2keki/BdVWWmGXHfK/Jqo0OaDfrXZj8YFASSALQYg7IAABCORGYMmSJYXw1qq9dg20Of4/t2vAHghAAAIQgAAEIDCIAIJwECH+DgEITDgC2np24YUXFs94+pwoO+FAccEQgAAEIAABCIw9AQTh2LuQC4AABEZJoPrAv1YFzznnnGIrLR8IQAACEIAABCBgkQCC0KJXuSYIQMCLgJ6v0DOceoZVB/uUJ27q2U49y9rruUqvQWgMAQhAAAIQgAAEMiSAIMzQKZgEAQjEJVA9WKgcWQdT6EhuvR6EDwQgAAEIQAACELBKAEFo1bNcFwQg0JqATk7Uabg6KVfbRHV6o54d9HnZd+vBaAg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AABCAAAQhAAAIQgAAEYhJAEMakzVgQgAAEIAABCEAAAhCAAAQyIoAgzMgZmAIBCEAAAhCAAAQgAAEIQCAmAQRhTNqMBQEIQAACEIAABCAAAQhAICMCCMKMnIEpEICADQIL73jDPbdy7dAX89H3TnZHvH/job/PF9MSePGyb7g1zz9XGDGpjyn1CCnbTvurWe4dH5+b9iIYHQIQgAAEJgwBBOGEcTUXCgEIxCBwyY/fcFfctabzUP/7tKnu/TtO7twPHcQl8IeLvuJe+ublnQfd6SuXuk3ft3fnfugAAhCAAAQgMIgAgnAQIf4OAQhAwIPAf79+tbvt1296fKO56T8et6n7+N7DrxK+9dZb7oorrnCPPfaYO+ecc9z222/f2SY6GEzgmf/6f7o/3fXjwQ0HtNjuv/5Pt/nBc7z6efLJJ92CBQvcqlWrGr/3oQ99yJ1yyilefdIYAhCAAATsE0AQ2vcxVwgBCEQkkIsgfPbZZ92FF17o/vSnP7mjjjrKzZ3LFsQYYZCDINxjjz3cBz7wgQ0u913vepfbZZddYmBgDAhAAAIQGCMCCMIxchamQgAC+RPIRRDefvvt7rbbbnPbbLONW7NmjTv77LPdZpttlj/AMbcwB0F46KGHMgEw5nGE+RCAAARiEkAQxqTNWBCAgHkCOQjC119/3V100UVuyy23dB/5yEfclVde6U499VS31157bcD/mWeecdddd5176qmnir/tsMMO7nOf+5zbaaed1rWVoJTAvOOOO9xrr73mpk2b5j72sY8VomPKlCnFFsVLLrmkaH/mmWe6qVOnFv975cqV7oILLnDvec97iq2K5f/fcccdnVarfvrTn7r3v//9xd/Uxw9/+EP3i1/8Yt0YEjZz5sxxkyf/5VnKfrZom6zskI3nnXeee8c73lHYoe9cdtll7uWXX3bnnnuue+c73xksDsdZEDbFwjHHHON222231rFQNnzuuefcd77zHff44487+UUTE5/5zGecVi8nTfrz8Tm33HJLEVdHH320+8lPfuJeeeUVd9ZZZ7mdd97ZvfTSS8X3H374Yff2228X8fiFL3zBbbvttsF8R8cQgAAEJioBBOFE9TzXDQEIBCGQgyBUEX7ppZe6E044oSjmJQ4l9D7/+c+vK8Z18U888UTRTgJp9uzZBQ+Jvj/+8Y/ujDPOKIScivlrr73W3X///W7WrFlOYu63v/1tIeb0TJqKdAkuH0Go/jfffHO36667Fv/st99+buHChU7bXCUAJWQfeuihYkxtdz388MML29rYctddd7nvf//7bt68eesE8AsvvOC+/vWvu7333rtgEPIzroJQYlBxIhFdjQWxO+200wqWbfhLvGty4eKLLy4mBtTXJpts4pYuXVr89xNPPLHwdykIb7755kLwK65mzpxZ+F+CUbbovx988MFu4403LuLy1VdfLVa6t9tuu5AupG8IQAACE44AgnDCuZwLhgAEQhLIQRB+61vfKg6TKVfDlixZ4u67775i1WzGjBnrxJUOnZEQ0KEzWrHTR2JNzx5KQJ588snuN7/5TVHcf/zjH19vG6JWdrTCoxWdd7/73V6CUIW+CvutttqqGPORRx5xsvmzn/2s22effYr/JpEpsarVTrXVqqSE7iBbJB6+8Y1vuP3339996lOfKvq69957i/5LYRPS/+MqCG+99Vanf7785S8XEwH6/P73vy+E9J577um++MUvtuKvuFFcPf3004XfyniTHyX6tQpYxqXiR4LwyCOPdEcccUQhBCU6r7nmmiLuqt9//vnni7iMIepDxgd9QwACEMiRAIIwR69gEwQgMLYEUgvCUtBp5a1cDdPpkxJS2rL30Y9+tGDbb9VMxbgEmfrQapsElYp4reCUH23LXLFiRbG9TytBPiuE5RbSQU6WsNAq5vz589306dPdjTfeONAWrTxqe6jsK5+b1JbZ3/3ud8G3i+p6chCETaeM6jCZ6nbeOvtSNB977LHFSvBGG220gXva8H/zzTd7rsb+/Oc/L7Ynl6u35ZbRcpuoBtS23q997WuFCK2u5pbbfvXvftcxKKb4OwQgAAEIbEgAQUhUQAACEBghgdSCUIX9t7/97WLL53vf+97iysrVNq3AnH766cVzf+UrCgYdQFIXZU2ofJ8hbBKEembspptucr/+9a+LVcHyo+2jpSBsY4u+d+eddxZCVsJBz5xplUuCqL5ldoRuX9dVDoKw6ZRRbQWVwP/Vr37lFi9evAFfiXqtomqbrlZZ1YcmD7RiWz7D2YZ/v7gq/6ZtwIcccsi6ZwirgnDQqzMGCdsQPqVPCEAAAtYJIAite5jrgwAEohJIKQjLdw8++OCDjdesbZflOwlzEoRardQ2T4mST3ziE8V2VX2uv/76YuuhryAsVz91oI5EkASQDq4pt6OGDIgcBGE/ka8VOG29LT96vk+rcZokWLt2rXvxxRcLUfjAAw8U24klyHUgUbkVtLpi28SxX1zpu1qpbiMIe706oxS21YOGQvqTviEAAQhMBAIIwongZa4RAhCIRiClIJR4krBSga9nraofrbrpFM8DDjjA6eRICQOdAKqDYcpn7cr2aquTHSUg9YzXPffcUzx/uPXWW6/rUuJT7zjUqyzK0z31xzanjNZXCMvn16orReqrviIl+wfZImEjeyQCtX1W21wlREKfLlqCyV0QNv0QJAS1xVYf+bw8BfTRRx8tnvuTkNYzhG346yTZXgf4tNkyWop5HWITY0U3WmJgIAhAAAIZE0AQZuwcTIMABMaPQEpBWD3oRc/2VT9VkaRn67QtUKLpD3/4w3piSSJvwYIFxSEzWlXT4TQ63EUrd1p5Kj8SZnqmTFtTtY3v8ssvL04fPf/884tVJX1KgarVnuprJ+qCsHyWrHqgiUSpnkuUwChXCJcvXz7QlnKbrLbO6nRUfbT1MZa4GEdB2Ou1HBKJOu1TEwHyXxv+ijufQ2UUs9WJANmiuFQsaXJBp4+WHz3busUWW6w7qGb8sgMWQwACEMiTAIIwT79gFQQgMKYEUgnC8t2DEnq9Dt0oV2i0BVCrPk2vndD74PQ8X7/XTuiAFr124oMf/GDx2glt35MA++Y3v+l233334t2HWulRGz1fuO+++/YVhOXpoVqd0msGVq9eXbymQKuY1WcIm1570GSLQkdCVytVelVBeb0xQmocBaG4aIuoDt/RM5cHHXRQcajMsmXLChGo15dIVLfl7/PaiboglC1lXCqW9doKvRZFExN6R6VeS6H3XzYdehPDv4wBAQhAwCIBBKFFr3JNEIBAMgKpBKFO/NTpmvXXQ1RBNG3Hq7+MXC8AP/7449d711vTy+BVqGvFUFs09ZFY+PGPf+xuu+22QgTqVNDDDjuseN2FRF2/FUJ9X8LjhhtucHq9gISh+lY/d99993qvQmhji/rTNkitWurdhrG2i2rccRWEsl1bRPWKEols8dMrI/S8n7YVl9tI2/L3eTF9fauwbKl/X7ZICOodhojBZOmNgSEAAaMEEIRGHctlQQACaQikEoRprjbfUcsV0+233z7adtHUgjBfb2AZBCAAAQjkTABBmLN3sA0CEBg7AgjCPFymFVM9i3bSSSdFOV20vOqUK4R5kMcKCEAAAhAYNwIIwnHzGPZCAAJZE7jxvjfd//f91Z1tvGL+NDdz+qTO/Uy0DrRF9OGHH3Z33HGH22abbYqXoOt1FrE+K799rXv+K//Sebhdrvyu23jrbTr3QwcQgAAEIACBQQQQhIMI8XcIQAACngSWPv6W+8Mraz2/9Zfm++60kdv+XRsN/f2J/EU9x6iX0utZSL0qQc+exf689vO73Zsv/WHoYTf74IfdlJnbD/19vgg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CwEIQAACEIAABCAAAQhAwBABBKEhZ3IpEIAABCAAAQhAAAIQgAAEfAggCH1o0RYCEIAABCAAAQhAAAIQgIAhAghCQ87kUiAAAQhAAAIQgAAEIAABCPgQQBD60KItBCAAAQhAAAIQgAAEIAABQwQQhIacyaVAAAIQgAAEIAABCEAAAhDwIYAg9KFFWwhAAAIQgAAEIAABCEAAAoYIIAgNOZNLgQAEIAABCEAAAhCAAAQg4EMAQehDi7YQgAAEIAABCEAAAhCAAAQMEUAQGnImlwIBCEAAAhCAAAQgAAEIQMCHAILQhxZtIQABCEAAAhCAAAQgAAEIGCKAIDTkTC4FAhCAAAQgAAEIQAACEICADwEEoQ8t2kIAAhCAAAQgAAEIQAACEDBEAEFoyJlcCgQgAAEIQAACEIAABCAAAR8CCEIfWrSFAAQgAAEIQAACEIAABCBgiACC0JAzuRQIQAACEIAABCAAAQhAAAI+BBCEPrRom4bA22+7tW++6dzat9OM7zvqpI3cpI03dm6jjXy/SXsIQAACEIAABCAAAQhEJYAgjIqbwXwJ/Olnd7ln/vE/O7d2re9X07afNMlt99//xW3+sYPT2sHoEIAABCAAAQhAAAIQ6EMAQUh4ZE3gt//Hl92qX/8yaxt7GTd17/e7Hf/3xWNpO0ZDAAIQgAAEIAABCEwMAgjCieHnsb3KFUceOLa2y/Ddb757rO3HeAhAAAIQgAAEIAAB2wQQhLb9O/ZXhyAcexdyARCAAAQgAAEIQAACGRNAEGbsHExzDkFIFEAAAhCAAAQgAAEIQCAcAQRhOLb0PAICCMIRQKQLCEAAAhCAAAQgAAEI9CCAICQ0siaAIMzaPRgHAQhAAAIQgAAEIDDmBBCEY+5A6+YjCK17OO316bUmL11xyVidZKvTa991ypm80iRt6DA6BCAAAQhAwAwBBKEZV9q8EAShTb/mcFVrnn3aPXHa58fvHZeCN2mSe8+ib7kpM7fPASU2QAACEIAABCAwxgQQhGPsvIlgOoJwIng5zTWuvOGb7vkL/leawUcw6jbz/5Ob/rkTR9ATXUAAAhCAAAQgMJEJIAgnsvfH4NoRhGPgpDE18cVFC9yLixeMqfXObXXqWW6r084aW/sxHAIQgAAEIACBPAhkJQhXrVrllixZ4u699163Zs0aN23aNHfooYe6OXPmuMmTJ/cl9txzz7lrr73WPfXUU0W7HXbYwR1zzDFut912y4M0VgxFAEE4FDa+1IIAgrAFJJpAAAIQgAAEIGCeQDaCUAJw4cKF7sknn3SzZs1yM2fOdA8//LBbtmyZmz17diHuJk2a1OiQZ555xl100UVuk002Kdrq33fccYf74x//6M444wz3nve8x7wjrV4ggtCqZ9NfF4IwvQ+wAAIQgAAEIACB9ASyEYSPPvqou+SSS9zRRx9drArq89Zbb7lrrrnG6W/nnXeemzFjRiOxG2+80S1dutSdc845bvvt/3zIwvPPP+8uvPBCt+uuu7qTTz65p5hM7wIs6EcAQUh8hCKAIAxFln4hAAEIQAACEBgnAtkIwltvvdXdfvvt7txzzy1WB8uPVgivvvpqN2/ePLfXXns1sr3iiivcCy+84M4+++xim6k+2n4qganPmWee6aZOnTpOfhmZrT955C23/Lm3RtZf6I722HayO2jPv2wPRhCGJj5x+0cQTlzfc+UQgAAEIAABCPyFQDaC8KqrrnKPPfaYmz9/vps+ffo6C5944gl38cUXuxNOOMHtu+++jb771re+5R566KHiu1tuuWXR5rXXXiu2kaqvU089deAziBaD4r9dt9rd/tCbY3dph+61sfsvx29a2I0gHDv3jY3BCMKxcRWGQgACEIAABCAQkEA2glCrfBJ/dUGoZwoXLFhQbCOdO3duIwodJCPR+L73vc8df/zxbqONNnI333yzu+uuuwox2GtlMSDX5F1rZfAfr12V3I5hDfjvX5harBQiCIclyPcGEUAQDiLE3yFgh8BXfviG+8G/v+lef2PtWFzUZptMcp/44Mbub4/aZCzsxUgIQGC8CZgQhHLBgw8+6LTK+MYbbxQe2XjjjQtx+NGPfnRCPj+46I41buEdf2Yxjp/TZk9x82ZvgiAcR+eNic0IwjFxFGZCoCMBicHrl67p2Euarx+3/xREYRr0jAqBCUXAhCDUKuJll11WbA896KCDihVCPXv429/+1n3pS19ye+yxx4Ryqi5WYlCicFw/CMJx9dz42I0gHB9fYSkEuhD41L+8NjYrg/Xr1Erhjf/5z2cj8IEABCAQikA2gnDYZwj1uopLL73Uvf766+6ss85ym2++ecFKJ5TqNRavvvpqcdjMZptt1pfhK6+84h555JFQnKP3e/OjW7ubV2wdfdxRDXjk7i+4I3d7wU3/+/mj6jJJPyv/6YIk4zLoYAKb3rLETb3le4MbZtpi1dxj3eq5x2RqHWZBIB8Cf3dT84F0+VjY35J/PvqhcTEVOyEAgRER2HPPPd0WW2wxot4Gd5ONINQpo7fddlsh3nbcccd1lg86ZXTlypXuggsuKN41eMopp6x3xbfccktxcqmE4s477zxQEEoUWvlct2yqu37Znw9mGcfPcfutdsfvt8q9Nu/4cTR/nc3TFl431vZbNn7NDVe7NddfPbaXOOW4k9yUz500tvZjOARiETj1sr8cVBdrzFGOs/j0laPsjr4gAIExICAxOCEF4eOPP14cDHPUUUet9x7Cyy+/3D399NPu/PPPX3eCaNWP5WmiWgHUS+inTJlS/FkrhIO+OwbxMLSJbBkdGt1Iv7j7zXePtD86Gx0BtoyOjiU9QSBnAkf8jz/lbN5A2370D3/e+cQHAhCAQCgC2awQlgJO2zZnzZrldthhh+JVEvfff39xuugRRxxRHA6zYsUKt3jx4uIF9npeUJ8777zTffe733W77LKL23///dc9Q7h8+fL1vhsKYo79Igjz8AqCMA8/NFmBIMzXN1gGgVESQBCOkiZ9QQACFglkIwgFd/Xq1W7JkiVu6dKlTs8G6iXzet3EnDlz1r1HUCJv0aJF7rDDDnOHH3544ZO1a9cWwlFbRPWCev3/GTNmFGJwv/32KwTiRPsgCPPwOIIwDz8gCPP1A5ZBIDQBBGFowvQPAQiMO4GsBOG4w8zJfgRhHt5AEObhBwRhvn7AMgiEJoAgDE2Y/iEAgXEngCAcdw/2sB9BmIdjLQvCcX/RM1tG8/iNYAUEQhNAEIYmTP8QgMC4E0AQjrsHEYRZe9CqILTwomcEYdY/HYyDwMgIIAhHhpKOIAABowQQhEYdywphHo61KggtvOgZQZjHbwQrIBCaAIIwNGH6hwAExp0AgnDcPcgKYdYetCoILRRYCMKsfzoYB4GREbCQrwTjTz+7y710xSVu1a9/OTI2oTuauvf73btOOdNt/rGDQw9F/xCAQAcCCMIO8HL+KiuEeXgHQZiHH+pW6L1eCMI8fYNVEBg1AQuCcM2zT7snTvu8jlUfNZ7w/U2a5N6z6Ftuysztw4/FCBCAwFAEEIRDYcv/SwjCPHyEIMzDDwjCPP2AVRCIQcCCIFx5wzfd8xf8rxi4goyxzfz/5KZ/7sQgfdMpBCDQnQCCsDvDLHtAEObhFgRhHn5AEObpB6yCQAwCFgQhOxpiRApjQGDiEkAQGvU9gjAPxyII8/ADgjBPP2AVBGIQQBDGoNx/jK1OPcttddpZ6Q3BAghAoJEAgtBoYCAI83AsgjAPPyAI8/QDVkEgBgEEYQzKCML0lLEAAsMTQBAOzy7rbyII83APgjAPPyAI8/QDVkEgBgEEYQzKCML0lLEAAsMTQBAOzy7rbyII83APgjAPPyAI8/QDVkEgBgEEYQzKCML0lLEAAsMTQBAOzy7rbyII83APgjAPPyAI8/QDVkEgBgEEYQzKCML0lLEAAsMTQBAOzy7rbyII83APgjAPPyAI8/QDVkEgBgEEYQzKCML0lLtZoNeavHLTje7t11/r1lGkb2+02TS3xdGfcnqlCZ/uBBCE3Rlm2QOCMA+3IAjz8AOCME8/YBUEYhBAEMagjCBMT3l4CyQG9a7Lcfzo/ZaIwu6eQxB2Z5hlDwjCPNyCIMzDDwjCPP2AVRCIQQBBGIMygjA95eEteOwzh4/NymD9KrVSuOt3/m34i+ebBQEEodFAQBDm4VgEYR5+QBDm6QesgkAMAgjCGJQRhOkpD2/BiiMPHP7LGXzTaq0VEy2CMCbtiGMhCCPC7jOU1SRFgZU+vnjRc3ofYMF4ECBfpfcT+Sq9D/pZgCDM2z8xrEMQxqCcYAwEYQLoDUMiCPPwAyuEefoBqyAQgwCCMAZlVgjTUx7eAgTh8OysfBNBaMWTtetAEObhWARhHn5AEObpB6yCQAwCCMIYlBGE6SkPbwGCcHh2Vr6JILTiSQRhlp5EEGbpFvejf9jcvbhogXtx8YI8DWxhFVuwWkCiCQSccwjC9GFAvkrvg34WIAjz9k8M6xCEMSgnGIMVwgTQG4ZEWYyl9gAAIABJREFUEObhB1YI8/QDVkEgBgEEYQzKrBCmpzy8BQjC4dlZ+SaC0IonWSHM0pMIwizdwgphnm7BKggEIYAgDILVq1NWCL1wRW+MIIyOPLsBEYTZuWQ0BrFCOBqOXXtBEHYlGOb7bBkNw5VeIZAjAQRheq8gCNP7oJ8FCMK8/RPDOgRhDMoJxkAQJoDeMCSCMA8/1K1AEObpF6yCQAgCCMIQVP36RBD68YrdGkEYm3h+4yEI8/PJSCxCEI4EY+dOEISdEQbpAEEYBCudQiBLAgjC9G5BEKb3ASuEefsgtXUIwtQeCDQ+gjAQWM9uEYSewCI1RxBGAs0wEMiAAIIwvRMQhOl9gCDM2weprUMQpvZAoPERhIHAenaLIPQEFqk5gjASaIaBQAYEEITpnYAgTO8DBGHePkhtHYIwtQcCjY8gDATWs1sEoSewSM0RhJFAMwwEMiCAIEzvBARheh8gCPP2QWrrEISpPRBofARhILCe3SIIPYFFao4gjASaYSCQAQEEYXonIAjT+wBBmLcPUluHIEztgUDjIwgDgfXsFkHoCSxScwRhJNAMA4EMCCAI0zsBQZjeBwjCvH2Q2joEYWoPBBofQRgIrGe3CEJPYJGaIwgjgWYYCGRAAEGY3gkIwvQ+QBDm7YPU1iEIU3sg0PgIwkBgPbtFEHoCi9QcQRgJNMNAIAMCCML0TkAQpvcBgjBvH6S2DkGY2gOBxkcQBgLr2S2C0BNYpOYIwkigGQYCGRBAEKZ3AoIwvQ8QhHn7ILV1CMLUHgg0PoIwEFjPbhGEnsAiNUcQRgLNMBDIgACCML0TEITpfYAgzNsHqa1DEKb2QKDxEYSBwHp2iyD0BBapOYIwEmiGgUAGBBCE6Z2AIEzvAwRh3j5IbR2CMLUHAo2PIAwE1rNbBKEnsEjNEYSRQDMMBDIggCBM7wQEYXofIAjz9kFq6xCEqT0QaHwEYSCwnt0iCD2BRWqOIIwEmmEgkAEBBGF6J1gWhHeveMtdftcb7te/ezs96JYW7L3DRu6vD97EHbj75OIbK448sOU382xmtdaKSRtBGJN2xLEQhBFh9xnKapKiwEofX5YLrPR0scASAfJVem9azVfPvrzW/fVXX3Nr0yP2tmCSc+7yv5nmZm45CUHoTc/eFxCE9nxaXBGCMA/HIgjz8EPdClYI8/QLVkEgBAEEYQiqfn1aFYTXL13jvvLDN/xgZNT6b4/axB23/xQEYUY+SWUKgjAV+cDjIggDA27ZPYKwJajIzRCEkYEzHAQSEkAQJoT/H0NbFYTUWuljSxZYrbVi0kUQxqQdcSySVETYfYaymqQosNLHl9UCKz1ZLLBGgHyV3qNW8xW1VvrYQhCOxgcIwtFwzK4XklQeLkEQ5uGHuhWsEObpF6yCQAgCCMIQVP36RBD68YrV+rTZU9y82ZuwZTQW8IzHQRBm7JwupiEIu9Ab3XcRhKNjOcqeEISjpElfEMibAIIwvX8QhOl90GQBgjBPv6SwCkGYgnqEMRGEESC3GAJB2AJSgiYIwgTQGRICiQggCBOBrwyLIEzvAwRhnj7IxSoEYS6eGLEdCMIRAx2yOwThkOACfw1BGBgw3UMgIwIIwvTOQBCm9wGCME8f5GIVgjAXT4zYDgThiIEO2R2CcEhwgb+GIAwMmO4hkBEBBGF6ZyAI0/sAQZinD3KxCkGYiydGbAeCcMRAh+wOQTgkuMBfQxAGBkz37k8/ud2tXvHI2JDYdPc93eYHHTo29voYiiD0oRWmLYIwDNeuvfIMYVeCdr6PILTjy/WuBEGYh2MRhHn4oW4FgjBPv1ix6tn/5x/cq3f829hdzjtmH+5m/t//Y+zsHmQwgnAQofB/RxCGZzzMCAjCYajZ/A6C0KZfHYIwD8ciCPPwA4IwTz9YtEorg8/8l78b20vb7r/9s7mVQgRh+nBEEKb3QZMFCMI8/ZLCKgRhCuoRxkQQRoDcYggEYQtICZqwQpgA+gQZ8sVFC9yLixeM7dVaLNwRhOnD0WJciSq1VvrYkgVWa62YdBGEMWlHHIskFRF2n6GsJikKrPTxZbXASk+2mwUIwm78QnybfBWCql+fVvMVtZZfHIRqbbXWCsWrqV8EYUzaEcciSUWEjSDMA7aHFawQesCiqRcBBKEXriiNEYRRMPcdBEGY3gdNFrBlNE+/pLAKQZiCeoQxEYQRILcYwuqsFQVWC+cHbmK1wAqMLXj3CMLgiL0HIF95Ixv5F6zmK2qtkYfKUB1arbWGgjHklxCEQ4LL/WskqTw8ZDVJUWCljy+rBVZ6st0sQBB24xfi2+SrEFT9+rSar6i1/OIgVGurtVYoXk39Ighj0o44FkkqIuw+Q1lNUhRY6ePLaoGVnmw3CxCE3fiF+Db5KgRVvz6t5itqLb84CNXaaq0ViheCMCbZxGORpBI74D+Gt5qkKLDSx5fVAis92W4WIAi78QvxbfJVCKp+fVrNV9RafnEQqrXVWisULwRhTLKJxyJJJXYAgjAPB/SwgkNlsnbPWBuHIMzPfQjC9D5BEKb3QZMFHCqTp19SWMWW0RTUI4yJIIwAucUQVmetKLBaOD9wE6sFVmBswbtHEAZH7D0A+cob2ci/YDVfUWuNPFSG6tBqrTUUjCG/hCAcElzuXyNJ5eEhq0mKAit9fFktsNKT7WYBgrAbvxDfJl+FoOrXp9V8Ra3lFwehWluttULxauoXQRiTdsSxSFIRYfcZymqSosBKH19WC6z0ZLtZgCDsxi/Et8lXIaj69Wk1X1Fr+cVBqNZWa61QvBCEMckmHoskldgB/zG81SRFgZU+vqwWWOnJdrMAQdiNX4hvk69CUPXr02q+otbyi4NQra3WWqF4IQhjkk08FkkqsQMQhHk4oIcVHCqTtXvG2jgEYX7uQxCm9wmCML0PmizgUJk8/ZLCKraMpqAeYUwEYQTILYawOmtFgdXC+YGbWC2wAmML3j2CMDhi7wHIV97IRv4Fq/mKWmvkoTJUh1ZrraFgDPklBOGQ4HL/GkkqDw9ZTVIUWOnjy2qBlZ5sNwsQhN34hfg2+SoEVb8+reYrai2/OAjV2mqtFYpXU78Iwpi0I45FkooIu89QVpMUBVb6+LJaYKUn280CBGE3fiG+Tb4KQdWvT6v5ilrLLw5CtbZaa4Xilb0gXLVqlVuyZIm799573Zo1a9y0adPcoYce6ubMmeMmT548kIu+c/fdd7uf/exn7oUXXnBz584t/pmIH5JUHl63mqQosNLHl9UCKz3ZbhYgCLvxC/Ft8lUIqn59Ws1X1Fp+cRCqtdVaKxSvrAWhxNzChQvdk08+6WbNmuVmzpzpHn74Ybds2TI3e/Zsd8wxx7hJkyb1ZPPyyy8X33/uuefc+973PrfPPvu4nXbaqehnIn5IUnl43WqSosBKH19WC6z0ZLtZgCDsxi/Et8lXIaj69Wk1X1Fr+cVBqNZWa61QvLIWhI8++qi75JJL3NFHH12sCurz1ltvuWuuucbpb+edd56bMWNGIxu1u/zyy92zzz7rzjzzTLfNNtvEZJjlWCSpPNxiNUlRYKWPL6sFVnqy3SxAEHbjF+Lb5KsQVP36tJqvqLX84iBUa6u1ViheWQvCW2+91d1+++3u3HPPXW9VTyuEV199tZs3b57ba6+9Gtk8/vjjbtGiRe7kk092e+65Z0x+2Y5FksrDNVaTFAVW+viyWmClJ9vNAgRhN34hvk2+CkHVr0+r+Ypayy8OQrW2WmuF4pW1ILzqqqvcY4895ubPn++mT5++ztYnnnjCXXzxxe6EE05w++67byObG2+80f3qV79yBxxwgLvrrrvcypUr3Tve8Y7i+cEDDzzQbbTRRjGZZjEWSSoLNzirSYoCK318WS2w0pPtZgGCsBu/EN8mX4Wg6ten1XxFreUXB6FaW621QvHKWhBeccUVTuKvLgj1TOGCBQuKbaRNB8Rou+jixYsLQTh16tTi+cN3v/vd7he/+IVbsWKF+/SnP+0OOeSQmEyzGIsklYUbEIR5uGEDK3gxfaaOMWAWgjA/JyII0/sEQZjeB00W8GL6PP2SwqpsXjsxrCDUyaR69rB8fnCXXXYpOL7++uvFf9e/9fyhVgwn0gdBmIe3rc5aUWCljy+rBVZ6st0sQBB24xfi2+SrEFT9+rSar6i1/OIgVGurtVYoXiZXCEtBqIvTgTJaJSw/ei5R/5x11llu55137sv1lVdecY888khM9kHHuvnRrd3NK7YOOkbIzo/c/QV35G4vuOl/Pz/kMMH7XvlPFwQfI8UAf3dT8/O8KWwZZsx/Pvoht+ktS9zUW743zNez+M6quce61XOPycIWjPgLAeIqv2ggX6X3idV8Ra2VPrZkgcVaS2eibLHFFtEAZ7NCOOwzhP0E4QMPPFAcSCOhuOuuuw4UhBKFVj7XLZvqrl+26dheznH7rXbH77fKvTbv+LG9Bhk+beF1Y21/L+NPvewvz/mO4wUuPn2lW3PD1W7N9VePo/mFzVOOO8lN+dxJY2u/VcOJq/w8S75K7xOr+YpaK31sWa21JAYnpCDUSt5tt93mzj77bLfjjjuui7BBp4yuXbvWXXnllcXzh+eff77bcsst1333zjvvdD/84Q9brRDmEdKjs4JtDKNj2aUnq9sY2ILVJSpG812rW7BGQyddL2wZTce+18jkq/Q+sZqvqLXSx5YssFprxaSbzQqhXh2h00SPOuqo9d5DqPcLPv300xuIvSqke++9t3hf4ac+9al1B8iUK4dvvvlmITI322yzmFyTj0WSSu6CwgCrSYoCK318WS2w0pPtZgGCsBu/EN8mX4Wg6ten1XxFreUXB6FaW621QvFq6jcbQVi+XF7P8emk0B122ME99NBD7v777y9OFz3iiCPcpEmTipNDdaqoXmB/0EEHFde0Zs2a4sX0+pu+u9122xWnjEpknnjiiW6//faLyTSLsUhSWbgBQZiHGzawglNGM3WMAbMQhPk5EUGY3icIwvQ+aLKAU0bz9EsKq7IRhLr41atXuyVLlrilS5cWIm/atGnFauGcOXPc5MmTCz7Lly8vXkJ/2GGHucMPP3wds+p3tSo4Y8YMd+yxx7p99tmnEJIT7YMgzMPjVmetKLDSx5fVAis92W4WIAi78QvxbfJVCKp+fVrNV9RafnEQqrXVWisUr6Z+sxKEMS/c+lgkqTw8bDVJUWCljy+rBVZ6st0sQBB24xfi2+SrEFT9+rSar6i1/OIgVGurtVYoXgjCmGQTj0WSSuyA/xjeapKiwEofX1YLrPRku1mAIOzGL8S3yVchqPr1aTVfUWv5xUGo1lZrrVC8EIQxySYeiySV2AEIwjwc0MMKniHM2j1jbRyCMD/3IQjT+wRBmN4HTRbwDGGefklhFVtGU1CPMCaCMALkFkNYnbWiwGrh/MBNrBZYgbEF7x5BGByx9wDkK29kI/+C1XxFrTXyUBmqQ6u11lAwhvwSgnBIcLl/jSSVh4esJikKrPTxZbXASk+2mwUIwm78QnybfBWCql+fVvMVtZZfHIRqbbXWCsWrqV8EYUzaEcciSUWE3Wcoq0mKAit9fFktsNKT7WYBgrAbvxDfJl+FoOrXp9V8Ra3lFwehWluttULxQhDGJJt4LJJUYgf8x/BWkxQFVvr4slpgpSfbzQIEYTd+Ib5NvgpB1a9Pq/mKWssvDkK1tlprheKFIIxJNvFYJKnEDkAQ5uGAHlZwqEzW7hlr4xCE+bkPQZjeJwjC9D5osoBDZfL0Swqr2DKagnqEMRGEESC3GMLqrBUFVgvnB25itcAKjC149wjC4Ii9ByBfeSMb+Res5itqrZGHylAdWq21hoIx5JcQhEOCy/1rJKk8PGQ1SVFgpY8vqwVWerLdLEAQduMX4tvkqxBU/fq0mq+otfziIFRrq7VWKF5N/SIIY9KOOBZJKiLsPkNZTVIUWOnjy2qB9ezLa91PV7zp/vj62vSQW1jwzs0muVm7b+xmbjmpaI0gbAEtchPyVWTgDcNZzVfUWuljSxZYrbVi0kUQxqQdcSySVETYCMI8YHtYwTOEHrAiNr17xVvu//rmKjceUvAvYCQF/98Tp7oDd5+MIIwYL22HQhC2JRWuHYIwHNsuPfMMYRd6tr6LILTlz3VXgyDMw7FWZ60osNLHl8UC628Xvu5+/bu308MdwoK9d9jIfWXeZgjCIdiF/gr5KjThwf1bzFe6amqtwb6P0cJqrRWDXTkGgjAm7YhjkaQiwmaFMA/YHlawQug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NIIxJO+JYCMKIsBGEecD2sIKVHA9YEZtSuEeE3WMoi4U7cUVchSJArRWKrF+/CEI/Xk2tEYTdGWbZA0kqD7dYTVIUWOnji8I9vQ/qFjDRkJ9PZBH5Kr1fLOYrVgjTx1VpgdVaKyZhBGFM2hHHQhBGhM0KYR6wPaygcPeAFbEphXtE2KwQpofd0gLyVUtQCZpRayWA3jAkgrC7H7IShKtWrXJLlixx9957r1uzZo2bNm2aO/TQQ92cOXPc5MmTW1/tM8884y666CK38cYbu/nz57vp06e3/q6VhiSpPDxpNUlRuKePL4sz7sQVcRWCAHEVgqpfnxbzFSuEfjEQsrXVWisks3rf2QhCCcCFCxe6J5980s2aNcvNnDnTPfzww27ZsmVu9uzZ7phjjnGTJk0ayOatt95yl19+ufvlL3/pttxySwThQGJ5Njht9hQ3b/YmbsWRB+ZpYEurrCYpCqyWARCwmcUCi7gKGDAtuyauWoKK2IwVwoiwPYdi8t0TWKDmVmutQLgau81GED766KPukksucUcffXSxKqiPxN0111zj9LfzzjvPzZgxYyCbBx54wF1//fXF6qA+rBAORJZlAwRhlm5ZZxSFe3r/ULin90HdAgr3/Hwii8hX6f1iMV+JKoIwfWzJAgRhdz9kIwhvvfVWd/vtt7tzzz23WB0sP1ohvPrqq928efPcXnvt1feKX3nlFXfhhRe6vffe27388svuiSeeQBB2j5EkPSAIk2BvPSgFVmtUwRpaLLCIq2Dh0rpj4qo1qmgNmWiIhtp7IAShN7IgX0AQdseajSC86qqr3GOPPbaBgJOou/jii90JJ5zg9t13355XvHbt2uL5wwcffNCdc845xf9GEK7pHiGJekAQJgLfclgK95agAjajcA8Id8iuKdyHBBf4a+SrwIBbdG8xX+myEYQtnB+hCYKwO+RsBOEVV1zRKOD0TOGCBQuKbaRz587tecVPPfVUseX0k5/8pDvggANcr/66IxuPHkhSefjJapKiwEofXxYLLOKKuApBgLgKQdWvT4v5CkHoFwMhW1uttUIyq/dtQhCWB9LomUNtLZ06dSqC8I433KI7WCGM+WNqGstqkqLASh1ZzlkssIgr4ioEAeIqBFW/Pi3mKwShXwyEbG211grJzKQgvOeee9yNN97oTjvtNLf77rsX1+i7QqjnD/WPlc91y6a665dtOraXc9x+q93x+61yr807fmyvQYZPW3jdWNvfy/hTLxvvV7ksPn2lW3PD1W7N9VePrX+mHHeSm/K5k8bW/ibDiav07iSu0vugbgH5Kj+flBZRa+XhG4u11hZbbOH0T6xPNiuEwz5D+NKUdEA5AAAgAElEQVRLL7lvfOMbbo899nDHHXfculdTDCMIH3nkkVjcg49z86Nbu5tXbB18nFADHLn7C+7I3V5w0/9+fqghovS78p8uiDJO7EH+7qb+BzzFtsd3vH8++iG36S1L3NRbvuf71Wzar5p7rFs995hs7BmFIcTVKCh264O46sYvxLfJVyGojqZPaq3RcOzai8Vaa88995yYglCnjN52223u7LPPdjvuuOO62Bh0yqi+9/3vf79vLH3oQx9yp5xyStd4G6vv8wxhHu6yuo2BLVjp48viFiziirgKQYC4CkHVr0+L+UoEqLX84iBUa6u1ViheTf1ms0L4+OOPF6eJHnXUUeu9h1AvmX/66afd+eefX7xovv559tln3TPPPLPBf//JT37inn/++aK/7bff3u2yyy4xuSYfiySV3AWFAVaTFAVW+viyWGARV8RVCALEVQiqfn1azFcIQr8YCNnaaq0Vklm972wEoQ6EkfjTts1Zs2a5HXbYwT300EPu/vvvL04XPeKII4rtoCtWrHCLFy8uXmB/0EEH9WTlu2U0JvQYYyEIY1AePIbVJEWBNdj3oVtYLLCIq9BRM7h/4mowo9gteJ1JbOLtx6PWas8qZEurtVZIZtkKQhm2evXq4v2BS5cudTo5dNq0acVq4Zw5c9zkyZML25cvX+4WLVrkDjvsMHf44YcjCHsQIEnF/Bn1HstqkqJwTx9fFO7pfVC3gMI9P5/IIvJVer9YzFeiSq2VPrZkgdVaKybdbFYIY170RBiLJJWHl60mKQqs9PFlscAiroirEASIqxBU/fq0mK8QhH4xELK11VorJLOsVwhjXrj1sRCEeXjYapKiwEofXxYLLOKKuApBgLgKQdWvT4v5CkHoFwMhW1uttUIyQxDGpJtwLARhQviVoa0mKQqs9PFlscAiroirEASIqxBU/fq0mK8QhH4xELK11VorJDMEYUy6CcdCECaEjyDMA34fK3jWK08XUbin94vFwp24Iq5CEaDWCkXWr18EoR+vptY8Q9idYZY9kKTycIvVJEWBlT6+KNzT+6BuARMN+flEFpGv0vvFYr5ihTB9XJUWWK21YhJGEMakHXEsBGFE2H2GspqkKLDSx5fFAou4Iq5CECCuQlD169NivkIQ+sVAyNZWa62QzOp9Iwhj0o44FoIwImwEYR6wPaxgJccDVsSmFO4RYfcYymLhTlwRV6EIUGuFIuvXL4LQj1dTawRhd4ZZ9kCSysMtVpMUBVb6+KJwT++DugVMNOTnE1lEvkrvF4v5ihXC9HFVWmC11opJGEEYk3bEsRCEEWGzQpgHbA8rKNw9YEVsSuEeETYrhOlht7SAfNUSVIJm1FoJoDcMiSDs7gcEYXeGWfZAksrDLVaTFIV7+viyOONOXBFXIQgQVyGo+vVpMV+xQugXAyFbW621QjKr940gjEk74lgIwoiwWSHMA7aHFcy4e8CK2JTCPSJsVgjTw25pAfmqJagEzai1EkBnhTAIdARhEKzpOyVJpfeBLLA6a0Xhnj6+LM64E1fEVQgCxFUIqn59WsxXrBD6xUDI1lZrrZDMWCGMSTfhWAjChPArQ1tNUhRY6ePLYoFFXBFXIQgQVyGo+vVpMV8hCP1iIGRrq7VWSGYIwph0E46FIEwIH0GYB/w+VrAFK08XUbin94vFwp24Iq5CEaDWCkXWr18EoR+vptZsGe3OMMseSFJ5uMVqkqLASh9fFO7pfVC3gImG/Hwii8hX6f1iMV+xQpg+rkoLrNZaMQkjCGPSjjgWgjAi7D5DWU1SFFjp48tigUVcEVchCBBXIaj69WkxXyEI/WIgZGurtVZIZvW+EYQxaUccC0EYETaCMA/YHlawkuMBK2JTCveIsHsMZbFwJ66Iq1AEqLVCkfXrF0Hox6upNYKwO8MseyBJ5eEWq0mKAit9fFG4p/dB3QImGvLziSwiX6X3i8V8xQph+rgqLbBaa8UkjCCMSTviWAjCiLBZIcwDtocVFO4esCI2pXCPCJsVwvSwW1pAvmoJKkEzaq0E0BuGRBB29wOCsDvDLHsgSeXhFqtJisI9fXxZnHEnroirEASIqxBU/fq0mK9YIfSLgZCtrdZaIZnV+0YQxqQdcSwEYUTYrBDmAdvDCmbcPWBFbErhHhE2K4TpYbe0gHzVElSCZtRaCaCzQhgEOoIwCNb0nZKk0vtAFlidtaJwTx9fFmfciSviKgQB4ioEVb8+LeYrVgj9YiBka6u1VkhmrBDGpJtwLARhQviVoa0mKQqs9PFlscAiroirEASIqxBU/fq0mK8QhH4xELK11VorJDMEYUy6CcdCECaEjyDMA34fK9iClaeLKNzT+8Vi4U5cEVehCFBrhSLr1y+C0I9XU2u2jHZnmGUPJKk83GI1SVFgpY8vCvf0PqhbwERDfj6RReSr9H6xmK9YIUwfV6UFVmutmIQRhDFpRxwLQRgRdp+hrCYpCqz08WWxwCKuiKsQBIirEFT9+rSYrxCEfjEQsrXVWisks3rfCMKYtCOOhSCMCBtBmAdsDytYyfGAFbEphXtE2D2Gsli4E1fEVSgC1FqhyPr1iyD049XUGkHYnWGWPZCk8nCL1SRFgZU+vijc0/ugbgETDfn5RBaRr9L7xWK+YoUwfVyVFlittWISRhDGpB1xLARhRNisEOYB28MKCncPWBGbUrhHhM0KYXrYLS0gX7UElaAZtVYC6A1DIgi7+wFB2J1hlj2QpPJwi9UkReGePr4szrgTV8RVCALEVQiqfn1azFesEPrFQMjWVmutkMzqfSMIY9KOOBaCMCJsVgjzgO1hBTPuHrAiNqVwjwibFcL0sFtaQL5qCSpBM2qtBNBZIQwCHUEYBGv6TklS6X0gC6zOWlG4p48vizPuxBVxFYIAcRWCql+fFvMVK4R+MRCytdVaKyQzVghj0k04FoIwIfzK0FaTFAVW+viyWGARV8RVCALEVQiqfn1azFcIQr8YCNnaaq0VkhmCMCbdhGMhCBPCRxDmAb+PFWzBytNFFO7p/WKxcCeuiKtQBKi1QpH16xdB6MerqTVbRrszzLIHklQebrGapCiw0scXhXt6H9QtYKIhP5/IIvJVer9YzFesEKaPq9ICq7VWTMIIwpi0I46FIIwIu89QVpMUBVb6+LJYYBFXxFUIAsRVCKp+fVrMVwhCvxgI2dpqrRWSWb1vBGFM2hHHQhBGhI0gzAO2hxWs5HjAitiUwj0i7B5DWSzciSviKhQBaq1QZP36RRD68WpqjSDszjDLHkhSebjFapKiwEofXxTu6X1Qt4CJhvx8IovIV+n9YjFfsUKYPq5KC6zWWjEJIwhj0o44FoIwImxWCPOA7WEFhbsHrIhNKdwjwmaFMD3slhaQr1qCStCMWisB9IYhEYTd/YAg7M4wyx5IUnm4xWqSonBPH18WZ9yJK+IqBAHiKgRVvz4t5itWCP1iIGRrq7VWSGb1vhGEMWlHHAtBGBE2K4R5wPawghl3D1gRm1K4R4TNCmF62C0tIF+1BJWgGbVWAuisEAaBjiAMgjV9pySp9D6QBVZnrSjc08eXxRl34oq4CkGAuApB1a9Pi/mKFUK/GAjZ2mqtFZIZK4Qx6SYcC0GYEH5laKtJigIrfXxZLLCIK+IqBAHiKgRVvz4t5isEoV8MhGxttdYKyQxBGJNuwrEQhAnhIwjzgN/HCrZg5ekiCvf0frFYuBNXxFUoAtRaocj69Ysg9OPV1Joto90ZZtkDSSoPt1hNUhRY6eOLwj29D+oWMNGQn09kEfkqvV8s5itWCNPHVWmB1VorJmEEYUzaEcdCEEaE3Wcoq0mKAit9fFkssIgr4ioEAeIqBFW/Pi3mKwShXwyEbG211grJrN43gjAm7YhjIQgjwkYQ5gHbwwpWcjxgRWxK4R4Rdo+hLBbuxBVxFYoAtVYosn79Igj9eDW1RhB2Z5hlDySpPNxiNUlRYKWPLwr39D6oW8BEQ34+kUXkq/R+sZivWCFMH1elBVZrrZiEEYQxaUccC0EYETYrhHnA9rCCwt0DVsSmFO4RYbNCmB52SwvIVy1BJWhGrZUAesOQCMLufkAQdmeYZQ8kqTzcYjVJUbinjy+LM+7EFXEVggBxFYKqX58W8xUrhH4xELK11VorJLN63wjCmLQjjoUgjAibFcI8YHtYwYy7B6yITSncI8JmhTA97JYWkK9agkrQjForAXRWCINARxAGwZq+U5JUeh/IAquzVhTu6ePL4ow7cUVchSBAXIWg6tenxXzFCqFfDIRsbbXWCsmMFcKYdBOOhSBMCL8ytNUkRYGVPr4sFljEFXEVggBxFYKqX58W8xWC0C8GQra2WmuFZIYgjEk34VgIwoTwEYR5wO9jBVuw8nQRhXt6v1gs3Ikr4ioUAWqtUGT9+kUQ+vFqas2W0e4Ms+yBJJWHW6wmKQqs9PFF4Z7eB3ULmGjIzyeyiHyV3i8W8xUrhOnjqrTAaq0VkzCCMCbtiGMhCCPC7jOU1SRFgZU+viwWWMQVcRWCAHEVgqpfnxbzFYLQLwZCtrZaa4VkVu8bQRiTdsSxEIQRYSMI84DtYQUrOR6wIjalcI8Iu8dQFgt34oq4CkWAWisUWb9+EYR+vJpaIwi7M8yyB5JUHm6xmqQosNLHF4V7eh/ULWCiIT+fyCLyVXq/WMxXrBCmj6vSAqu1VkzCCMKYtCOOhSCMCJsVwjxge1hB4e4BK2JTCveIsFkhTA+7pQXkq5agEjSj1koAvWFIBGF3PyAIuzPMsgeSVB5usZqkKNzTx5fFGXfiirgKQYC4CkHVr0+L+YoVQr8YCNnaaq0Vklm9bwRhTNoRx0IQRoTNCmEesD2sYMbdA1bEphTuEWGzQpgedksLyFctQSVoRq2VADorhEGgIwiDYE3fKUkqvQ9kgdVZKwr39PFlccaduCKuQhAgrkJQ9evTYr5ihdAvBkK2tlprhWTGCmFMugnHQhAmhF8Z2mqSosBKH18WCyziirgKQYC4CkHVr0+L+QpB6BcDIVtbrbVCMkMQxqSbcCwEYUL4CMI84Pexgi1YebqIwj29XywW7sQVcRWKALVWKLJ+/SII/Xg1tWbLaHeGWfZAksrDLVaTFAVW+viicE/vg7oFTDTk5xNZRL5K7xeL+YoVwvRxVVpgtdaKSRhBGJN2xLEQhBFh9xnKapKiwEofXxYLLOKKuApBgLgKQdWvT4v5CkHoFwMhW1uttUIyq/edlSBctWqVW7Jkibv33nvdmjVr3LRp09yhhx7q5syZ4yZPntyTy9q1a93y5cvdjTfe6H7/+987/f9tttnGfeYzn3F77LGHmzRpUkymWYyFIMzCDRwqk4cbNrCClZw8HUPhnt4vFgt34oq4CkWAWisUWb9+EYR+vJpaZyMIJQAXLlzonnzySTdr1iw3c+ZM9/DDD7tly5a52bNnu2OOOaansFOba665xu28887uIx/5SHGdd9xxh3vhhRfcySef7Pbdd9/upMasB5JUHg6zmqQosNLHF4V7eh/ULWCiIT+fyCLyVXq/WMxXrBCmj6vSAqu1VkzC2QjCRx991F1yySXu6KOPLlYF9XnrrbcKoae/nXfeeW7GjBkbsHn11Vfd17/+dffOd77TnXHGGW7KlClFm+eff95deOGFbtttt3Wnn376uv8eE27KsRCEKen/ZWyrSYoCK318WSywiCviKgQB4ioEVb8+LeYrBKFfDIRsbbXWCsms3nc2gvDWW291t99+uzv33HOL1cHyo9W/q6++2s2bN8/ttddeG7DRiuKCBQsKETl37tx1f9f2UwlMfc4880w3derUmFyTj4UgTO6CwgCrSYoCK318WSywiCviKgQB4ioEVb8+LeYrBKFfDIRsbbXWCsksW0F41VVXuccee8zNnz/fTZ8+fZ2dTzzxhLv44ovdCSec4LX187XXXnMXXXRR8Syhto1OtOcIEYQxf0a9x7KapCiw0seXxQKLuCKuQhAgrkJQ9evTYr5CEPrFQMjWVmutkMyyFYRXXHGFk/irC8JeK4CDIN1zzz3u29/+tjv11FMbVxYHfX/c/44gzMODVpMUBVb6+LJYYBFXxFUIAsRVCKp+fVrMVwhCvxgI2dpqrRWS2YQQhBKWl156qdtnn33c5z//+b4nlJZAXnnlFad/rHyuWzbVXb9s07G9nOP2W+2O32+Ve23e8WN7DTJ82sLrxtr+XsafetlfVvHH8QIXn77Srbnharfm+qvH0fzC5inHneSmfO6ksbW/yXDiKr07iav0PqhbQL7KzyelRdRaefjGYq21xRZbOP0T65PNM4SjWiF88cUXi62i2naq5w4322yzViwlBh955JFWbceh0c2Pbu1uXrH1OJjaaOORu7/gjtztBTf97+eP7TXI8JX/dMFY29/L+L+7acPnecfpQv/56IfcprcscVNv+d44mb2eravmHutWzz1mbO1vMpy4Su9O4iq9D+oWkK/y80lpEbVWHr6xWGvtueeeE1MQjuIZwlIM6p2FOkhmq622yiNSE1jBltEE0BuGtLqNgS1Y6ePL4hYs4oq4CkGAuApB1a9Pi/lKBKi1/OIgVGurtVYoXk39ZrNCqFNGb7vtNnf22We7HXfccZ2tg04ZLRu+/vrrxXsMV65cWfQxkcUgSSrmT6j/WFaTFAVW+hizWGARV8RVCALEVQiqfn1azFfUWn4xELK11VorJLN639kIwscff7w4TfSoo45a7z2El19+uXv66afd+eef77bccstGNqtXry7eV6hTSvXOQb2gfqJ/mLXKIwKsJikKrPTxZbHAIq6IqxAEiKsQVP36tJivEIR+MRCytdVaKySzbAWhXkIv8afn+GbNmuV22GEH99BDD7n777+/eL/gEUccUbw6YsWKFW7x4sXFC+wPOuig4uX11157rbvvvvvcIYccUnyv/tluu+3We7dhTMCpxkIQpiK//rhWkxQFVvr4slhgEVfEVQgCxFUIqn59WsxXCEK/GAjZ2mqtFZJZtoJQhmmlb8mSJW7p0qVuzZo1btq0acVq4Zw5c9adFLp8+XK3aNEid9hhh7nDDz+82CJ6wQUXuJdffrknN606Vl9aHxNwqrEQhKnIIwjzIN/fih/9w+buxUUL3IuLF4yDuY02WiywKNzThyNxld4HdQvIV/n5pLSIWisP3yAIu/shmy2j3S+FHqoESFJ5xIPVJEXhnj6+KNzT+4DCPT8fNFlEvkrvJ4v5ihXC9HFVWmC11opJGEEYk3bEsRCEEWH3GcpqkqLASh9fFgss4oq4CkGAuApB1a9Pi/kKQegXAyFbW621QjKr940gjEk74lgIwoiwEYR5wPawgi1YHrAiNqVwjwi7x1AWC3fiirgKRYBaKxRZv34RhH68mlojCLszzLIHklQebrGapCiw0scXhXt6H9QtYKIhP5/IIvJVer9YzFesEKaPq9ICq7VWTMIIwpi0I46FIIwImxXCPGB7WEHh7gErYlMK94iwWSFMD7ulBeSrlqASNKPWSgC9YUgEYXc/IAi7M8yyB5JUHm6xmqQo3NPHl8UZd+KKuApBgLgKQdWvT4v5ihVCvxgI2dpqrRWSWb1vBGFM2hHHQhBGhM0KYR6wPaxgxt0DVsSmFO4RYbNCmB52SwvIVy1BJWhGrZUAOiuEQaAjCINgTd8pSSq9D2SB1VkrCvf08WVxxp24Iq5CECCuQlD169NivmKF0C8GQra2WmuFZMYKYUy6CcdCECaEXxnaapKiwEofXxYLLOKKuApBgLgKQdWvT4v5CkHoFwMhW1uttUIyQxDGpJtwLARhQvgIwjzg97GCLVh5uojCPb1fLBbuxBVxFYoAtVYosn79Igj9eDW1Zstod4ZZ9kCSysMtVpMUBVb6+KJwT++DugVMNOTnE1lEvkrvF4v5ihXC9HFVWmC11opJGEEYk3bEsRCEEWH3GcpqkqLASh9fFgss4oq4CkGAuApB1a9Pi/kKQegXAyFbW621QjKr940gjEk74lgIwoiwEYR5wPawgpUcD1gRm1K4R4TdYyiLhTtxRVyFIkCtFYqsX78IQj9eTa0RhN0ZZtkDSSoPt1hNUhRY6eOLwj29D+oWMNGQn09kEfkqvV8s5itWCNPHVWmB1VorJmEEYUzaEcdCEEaEzQphHrA9rKBw94AVsSmFe0TYrBCmh93SAvJVS1AJmlFrJYDeMCSCsLsfEITdGWbZA0kqD7dYTVIU7unjy+KMO3FFXIUgQFyFoOrXp8V8xQqhXwyEbG211grJrN43gjAm7YhjIQgjwmaFMA/YHlYw4+4BK2JTCveIsFkhTA+7pQXkq5agEjSj1koAnRXCINARhEGwpu+UJJXeB7LA6qwVhXv6+LI4405cEVchCBBXIaj69WkxX7FC6BcDIVtbrbVCMmOFMCbdhGMhCBPCrwxtNUlRYKWPL4sFFnFFXIUgQFyFoOrXp8V8hSD0i4GQra3WWiGZIQhj0k04FoIwIXwEYR7w+1jBFqw8XUThnt4vFgt34oq4CkWAWisUWb9+EYR+vJpas2W0O8MseyBJ5eEWq0mKAit9fFG4p/dB3QImGvLziSwiX6X3i8V8xQph+rgqLbBaa8UkjCCMSTviWAjCiLD7DGU1SVFgpY8viwUWcUVchSBAXIWg6tenxXyFIPSLgZCtrdZaIZnV+0YQxqQdcSwEYUTYCMI8YHtYwUqOB6yITSncI8LuMZTFwp24Iq5CEaDWCkXWr18EoR+vptYIwu4Ms+yBJJWHW6wmKQqs9PFF4Z7eB3ULmGjIzyeyiHyV3i8W8xUrhOnjqrTAaq0VkzCCMCbtiGMhCCPCZoUwD9geVlC4e8CK2JTCPSJsVgjTw25pAfmqJagEzai1EkBvGBJB2N0PCMLuDLPsgSSVh1usJikK9/TxZXHGnbgirkIQIK5CUPXr02K+YoXQLwZCtrZaa4VkVu8bQRiTdsSxEIQRYbNCmAdsDyuYcfeAFbEphXtE2KwQpofd0gLyVUtQCZpRayWAzgphEOgIwiBY03dKkkrvA1lgddaKwj19fFmccSeuiKsQBIirEFT9+rSYr1gh9IuBkK2t1lohmbFCGJNuwrEQhAnhV4a2mqQosNLHl8UCi7girkIQIK5CUPXr02K+QhD6xUDI1lZrrZDMEIQx6SYcC0GYED6CMA/4faxgC1aeLqJwT+8Xi4U7cUVchSJArRWKrF+/CEI/Xk2t2TLanWGWPZCk8nCL1SRFgZU+vijc0/ugbgETDfn5RBaRr9L7xWK+YoUwfVyVFlittWISRhDGpB1xLARhRNh9hrKapCiw0seXxQKLuCKuQhAgrkJQ9evTYr5CEPrFQMjWVmutkMzqfSMIY9KOOBaCMCJsBGEesD2sYCXHA1bEphTuEWH3GMpi4U5cEVehCFBrhSLr1y+C0I9XU2sEYXeGWfZAksrDLVaTFAVW+viicE/vg7oFTDTk5xNZRL5K7xeL+YoVwvRxVVpgtdaKSRhBGJN2xLEQhBFhs0KYB2wPKyjcPWBFbErhHhE2K4TpYbe0gHzVElSCZtRaCaA3DIkg7O4HBGF3hln2QJLKwy1WkxSFe/r4sjjjTlwRVyEIEFchqPr1aTFfsULoFwMhW1uttUIyq/eNIIxJO+JYCMKIsFkhzAO2hxXMuHvAitiUwj0ibFYI08NuaQH5qiWoBM2otRJAZ4UwCHQEYRCs6TslSaX3gSywOmtF4Z4+vizOuBNXxFUIAsRVCKp+fVrMV6wQ+sVAyNZWa62QzFghjEk34VgIwoTwK0NbTVIUWOnjy2KBRVwRVyEIEFchqPr1aTFfIQj9YiBka6u1VkhmCMKYdBOOhSBMCB9BmAf8PlawBStPF1G4p/eLxcKduCKuQhGg1gpF1q9fBKEfr6bWbBntzjDLHkhSebjFapKiwEofXxTu6X1Qt4CJhvx8IovIV+n9YjFfsUKYPq5KC6zWWjEJIwhj0o44FoIwIuw+Q1lNUhRY6ePLYoFFXBFXIQgQVyGo+vVpMV8hCP1iIGRrq7VWSGb1vhGEMWlHHAtBGBE2gjAP2B5WsJLjAStiUwr3iLB7DGWxcCeuiKtQBKi1QpH16xdB6MerqTWCsDvDLHsgSeXhFqtJigIrfXxRuKf3Qd0CJhry84ksIl+l94vFfMUKYfq4Ki2wWmvFJIwgjEk74lgIwoiwWSHMA7aHFRTuHrAiNqVwjwibFcL0sFtaQL5qCSpBM2qtBNAbhkQQdvcDgrA7wyx7IEnl4RarSYrCPX18WZxxJ66IqxAEiKsQVP36tJivWCH0i4GQra3WWiGZ1ftGEMakHXEsBGFE2KwQ5gHbwwpm3D1gRWz6/7d35sF2FGUf7pgQIQQCQpQ1sgUFFVkEl4AsKgiIEVQkgAIKJJKyyl1cy7IsS0tL/cOgIQIuERFDRAirKLIICES2QEABWUVA9h1Zvnqm7PtNDnPunbnnznLmPFNFAUlPT8/T7+l+f/2+3aPjXiFsI4T1w87ZAsernKBqKKavVQN0I4SlQFcQloK1/kodpOrvA1rQ1lUrHff67auNK+7alXZVBgHtqgyqxeps43hlhLCYDZRZuq2+VpnMjBBWSbfGZykIa4SfenRbBykdrPrtq40OlnalXZVBQLsqg2qxOts4XikIi9lAmaXb6muVyUxBWCXdGp+lIKwRvoKwGfCHaYUpWM3sIh33+vuljY67dqVdlUVAX6ssssXqVRAW45VV2pTR3hk2sgYHqWZ0S1sHKR2s+u1Lx73+PuhsgQsNzesTWuR4VX+/tHG8MkJYv13FFrTV16qSsIKwStoVPktBWCHsYR7V1kFKB6t++2qjg6VdaVdlENCuyqBarM42jlcKwmI2UGbptvpaZTLrrFtBWCXtCp+lIKwQtoKwGbALtMJITgFYFRbVca8QdpdHtdFx1660q7II6GuVRbZYvQrCYryySisIe2fYyBocpJrRLW0dpHSw6rcvHbmBT6UAACAASURBVPf6+6CzBS40NK9PaJHjVf390sbxyghh/XYVW9BWX6tKwgrCKmlX+CwFYYWwjRA2A3aBVui4F4BVYVEd9wphGyGsH3bOFjhe5QRVQzF9rRqgZzxSQdh7PygIe2fYyBocpJrRLW0dpHTc67evNq64a1faVRkEtKsyqBars43jlRHCYjZQZum2+lplMuusW0FYJe0Kn6UgrBC2EcJmwC7QClfcC8CqsKiOe4WwjRDWDztnCxyvcoKqoZi+Vg3QjRCWAl1BWArW+it1kKq/D2hBW1etdNzrt682rrhrV9pVGQS0qzKoFquzjeOVEcJiNlBm6bb6WmUyM0JYJd0an6UgrBF+6tFtHaR0sOq3rzY6WNqVdlUGAe2qDKrF6mzjeKUgLGYDZZZuq69VJjMFYZV0a3yWgrBG+ArCZsAfphWmYDWzi3Tc6++XNjru2pV2VRYBfa2yyBarV0FYjFdWaVNGe2fYyBocpJrRLW0dpHSw6rcvHff6+6CzBS40NK9PaJHjVf390sbxyghh/XYVW9BWX6tKwgrCKmlX+CwFYYWwh3lUWwcpHaz67auNDpZ2pV2VQUC7KoNqsTrbOF4pCIvZQJml2+prlcmss24FYZW0K3yWgrBC2ArCZsAu0AojOQVgVVhUx71C2F0e1UbHXbvSrsoioK9VFtli9SoIi/HKKq0g7J1hI2twkGpGt7R1kNLBqt++dNzr74POFrjQ0Lw+oUWOV/X3SxvHKyOE9dtVbEFbfa0qCSsIq6Rd4bMUhBXCNkLYDNgFWqHjXgBWhUV13CuEbYSwftg5W+B4lRNUDcX0tWqAnvFIBWHv/aAg7J1hI2twkGpGt7R1kNJxr9++2rjirl1pV2UQ0K7KoFqszjaOV0YIi9lAmaXb6muVyayz7tYIwnvuuScsXrw43HnnneHFF18MU6dODTNnzgzTp0+vkmdjnqUgbEZXtHWQ0sGq377a6GBpV9pVGQS0qzKoFquzjeOVgrCYDZRZuq2+VpnMWikIEYMLFiwIkyZNCjNmzAgTJkwIl1xySbj//vvDoYceGjbbbLMqmTbiWQrCRnRDaOsgpYNVv3210cHSrrSrMghoV2VQLVZnG8crBWExGyizdFt9rTKZtVIQLlmyJFx55ZXhyCOPDOutt17yjg899FA49thjw7rrrhsOOuigMH78+Cq51v4sBWHtXZA0oK2DlA5W/fbVRgdLu9KuyiCgXZVBtVidbRyvFITFbKDM0m31tcpk1jpB+Oyzz4bjjz8+EXxEA1daaaXkHUkbXbhwYbj33nvDnDlzwuTJk6vkWvuzFIS1d4GCsBldkNkKD2loZufouNffL2103LUr7aosAvpaZZEtVq+CsBivrNJ9v4fw0UcfDcccc0zYcMMNk0hg+jr33HOTyOHcuXPDlClTeqfVRzU4SDWjs9o6SOlg1W9fOu7190FnC1xoaF6f0CLHq/r7pY3jlRHC+u0qtqCtvlaVhPteED7yyCNh3rx54dWvfvVLBOF5550XLrzwwnD44YeHadOmVcm19mcpCGvvAiOEzegCI4QN7ofOpum4199ZbXTctSvtqiwC+lplkS1Wr4KwGK9WRggVhNlG4CDV+49jLGpo6yClgzUW1tFbHTruvfEr424jhGVQ7b1Ox6veGfZaQxvHKyOEvVrF2N3fVl9r7AiNXJMRwv8xWrp0aZg9e/bIxCxRCYFx418eXnz+mUqe5UMk0I8EJo4L4dkX+7HltrnJBLSrJvdO/7ZNu2pm3+lrNbNfaNX8+fPDdtttV1kD+14QjtUeQgQh/3hJQAISkIAEJCABCUhAAhKoiwBiUEFYgH48ZZRbPvrRj4aJEycmdw/6KaMFEFpUAhKQgAQkIAEJSEACEhhQAn0fIaTfzjzzzHD55Zev8B1CPkpPuHWTTTYJs2bNCuPGjRvQLva1JSABCUhAAhKQgAQkIAEJZBNohSCM4m/ChAlhp512SqKEF110USCd9LDDDktOIPWSgAQkIAEJSEACEpCABCQggRUJtEIQ8kp8gH7RokXhzjvvTNJFp06dGmbOnBmmT59un0tAAhKQgAQkIAEJSEACEpBABoHWCEJ7VwISkIAEJCABCUhAAhKQgASKEVAQFuNlaQlIQAISkIAEJCABCUhAAq0hoCBsTVf6IhKQgAQkIAEJSEACEpCABIoRUBAW42VpCUhAAhKQgAQkIAEJSEACrSGgIGxNV/b/iyxfvjz8/ve/Dw8++GDYcsstw8EHHxw4OXa4iwOEzj333HDzzTeHgw46KKyxxhr9D8I3qJzAf//73/C73/0uPPnkk+GAAw4IK6+8cuVt8IESkEB3Ahwc95vf/Ca88Y1vDDvvvPOYorrjjjvCT3/60/D2t789vPOd7xzTuoer7JFHHgnz5s1LTkJn/vIansCvfvWrcPvtt4e5c+eGKVOmhFtuuSUZt9/97neH17/+9V1vlnMITz/9dDjppJMSH2mfffYJ48ePz2Vu3Hf88ccnZfnWt3NjLmx9WUhB2JfdVm2jq5gs77nnnrBgwYIwadKkMGPGjLDuuuuGjTbaaMQXRRAyIdx0001h9uzZ4RWveMVL7sHZ//nPfx5uu+22cOihh4bNNttshTKIyZ/97GfJibSI0LwD5YiNs0AjCOSx32gjzzzzTDLprbLKKo1ou43ojUB0BPn3/vvvH7bbbrvMChlHfv3rX4err746ERw6571x77wbpxLB9bKXvewlTiVOPQ7nnnvuGXbcccehW59//vnwy1/+MvznP/8Jc+bMCY899lhSxw477BD22GOPMW1gnjFiTB/4v8qqEiosdJ1yyimBRdcXXnghTJs2LXzoQx8Ka6211rCvFdv38MMPZ5Zjjq5SJHQKwhtvvDGxkfe///1h2223HUhB+Pjjj4ezzz47XHfddeGpp54KK620UnjDG96Q/EbWXHPNISZPPPFE8vtBSDO+US7PpSDMQ6kdZRSE7ejHUt+iisny4osvDmeddVYyuWy66aZj/j58juS4444LG2ywQTjkkEOGBkMGO8Qiq89HHHFEIkS92kWgCvttF7H2vE3aoWUhiO/SZjlCDzzwQPjJT34SKK8gLKf/oyBB3K299tpDDznzzDPDn//85yQr5MMf/vDQghyOLn1C2fSfl9G6usaIKgQhwhohxaIpkVUEwfnnn58svjLnDbf4FdvHPW9729tegn7y5Mlhk002qWwRtVMQ5rWFKjjnbctYlrvvvvuSxRQWS7baaqukL/75z3+GZcuWJdlVLIAj/nu5FIS90OuvexWE/dVftbS2isnyvPPOCxdeeGE4/PDDex7AsiARAfjjH/8YeM5+++2XrDJzXX755WHx4sVh9913D7vttlstfH1ouQSqsN9y38DaR0sgOoI4TC9/+cvDkUceGdZbb72XVMfYc8YZZ4Rx48Ylq+tGCEdLvPt9V1xxRTLWsiD32te+NikYnU0W5EhF+/jHPz6U9h9/t7vuumvgnzKvusaIKoRKfAbRvFmzZiU2TiScvhhpvq2ifUX6VUH4/7RiVstdd92VLHSRdhyv+++/PxGKq622Ws8RXAVhEQvt77IKwv7uv0pa3zlZdhsguk0eDz30UDjttNOSFUrSVTbccMPwgQ98ILzqVa9KVuTZQ5FOScExiBMV5f/2t7+Fc845JynLqib7PFjpjKmdeScJ0ikYJEmfYWUUkXjssccGVjnTaYKkXpCGwqo0zmG8yhatlXTmAD4kj7PnpNdOw4jjy/rrr5+snLMQtNdee63wsowLpKtzMd5MnTp1BUHI+MX4w7iAE0a0hPTGbbbZJnGuo+0wnrzmNa9JFrbWWWedIUeMdHicb7IUuGjL+973vmQcjBepyuyFXrp0aTI+Mc7ttNNOyViXjmimx1IiP6T8sZhFVJO2NPnCcYUzWwJoM9e///3vMH/+/PC6170uXH/99UkaYxSLCMhTTz11KGuk2+84zZeUVPpg3333DauvvvoQjqw+wA5iNkpW3fQn6axkrtx9991JXem5i/9Pz3lbbLFFUpY/Y055z3veM2QjlKW+q666KixZsiQQ/YxRt0suuSTZHpFehBjpneJcRFog97Pg0U3cdQpC2sL9LIYSrR0ubbSIIMxjw3FuhQ3/DXe2aTDP8tvit3PRRRcN/QZI8cZWWMzh6pzrs+bqIpyb/HsZqW2MZ2Q9EbntHNO4F5bYY1yAyZrj8th4t7lxpHFxpPb7980joCBsXp80rkW9CEIOiMEJQLzhCJDGwIDPhIgoQxSS287g9de//jVZwcRhWnXVVZP9JkT1SG9hfwDpEDgVl156aXjTm96UTPo4QXkFIWDjfsG3vOUtCefLLrvsJfsKFYSNM8GeGqQg7AlfX98cHVocS6JQ/MNe47RYwOk/4YQTEpF3zTXXDO2x4cXj+IXjhEBjsYoFKpwxxioc2egwYWc4roxTpKYj5v71r38ldfM87udi/Hv00UeHVvVj2jr3v/Wtb03Gv1tvvTURhwg9Fs8YP3H6EU/PPvtssiAW28KYxiER6f13Tew0hC5zAUIopoAi+kgZ5f9PP/30RKAhFrhIMf373/8+FDXM+h1zwAh8mUeYE2BzwQUXhIkTJyb9TIQk7k9HpKX7gL2JH/nIRxIBmlU3UbTf/va3SX9uvfXWST9TNwKduYvDOaJ98Xf0Mf3HvPWXv/wl6eO0SKO+k08+OWkrTjw8oi2k05TzvBOC7g9/+ENiF9gaCxDYRJa4Y+GA92C/HaKTvfSk6BJ1fcc73jHsQkJeQZjXhuPcih9AKjC2jl/AvzkL4Morr0wY8k5xrod/3OaRRxDm5dzE30iRNuEX8c/HPvaxFaKDsY5o04wLiOosYZfHxrPuyzMuFnkXyzaDgIKwGf3Q6FaMVhDGiYgJiAk0TlakM+DYsKLKZnCurOhbfC6TOCe/If5wzHAgmDiY8JkIiwjCeAgNq6P895vf/OYhYRk7QUHYaHMs3DgFYWFkrbkhOrQ4leyxWbhw4ZCQ4yUZAxAeCDz22+A4x0MX+HsWn3DuOXkWJ5ULR5/xi0giQobIBpkH7OdJp27FvVsIElJV4wEP8X6cYEQlApM2IPziwRgxxf1Pf/pTEkFhfx0RtF/84hfJPQgULhbTyHJgHxhZDgihpl7x4B5+j0cddVQi1jjIh+wQ2k7KLoKd/+aCKeKLfuHf3eYh6k1neMRFP06exBnOcpzpK/Ynbr755knfdtaNsOREU/owferwDTfckGSPsO1g++23HxKECDPmuHioWTwoh3kL4UU/8TyEECKRBU+u2A6EMGItHW0e7p2iIHzXu941oqjjOdGBZ68sCwkzZ85MbG2kqHJeQcjiRR4bjnMrCzRxoSP+po455phEGGLvca5nkYC6YcvvbyRBmJdzU38jRdrFiaHYeuee3FhHZ991CjsWLvLYeJYgzDMuejhfkd5sRlkFYTP6odGtGK0gZKL/8Y9/nEy6UfjxojhQnOrJv+MJZVmCkD/DGYvCL0JipZODYA488MBkhb6IIKQO0n9iihgTDZNQ+lIQNtocCzdOQVgYWWtuSDtFOPH87ons4HzjsMTDZIjQENHDKSUtcLg9hJ0OUhQv/Dt94iIRKERAeuErgmWRjPGPfT8nnnji0EmaRLHi1Xl/TBEju4FUwbynBDapMzk8jNRYohosEMKHCB1RQaKFpObi4HLxd6T4xvTSzt9x/H/+Ph0djYfRcEAY/RjFyt577z0UwetkkmeM4J7Oct0EE3MfWyFYcEQUEvUjva/zsxad9+d9pyLbFxDMLICybQObixG3PCcpD3fKKL8jPv+AzaZPgx3OhrvNrem0bRZZ0qdjpvtqJEGYl3OTfhOjbctIfs9IgrDb5yPy+nud7XbbxWh7sjn3KQib0xeNbUneAaLb5MZAkXWlj6zOmuAY8Ejh6nbFPX7pgZE2cLRyfGZ6PyL1sOLLqhgTExcr7emVSv5MQdhYUxxVw/I4e05mo0Lb+Js6xyTGGURJPFyGVPUoUIjuZH0Tjggf0SsEGQ51vOL41U0Q9mp30SZjlIwVfdpPxIv/RrgSaUHMxj1WTe+Q6LAj4hBscWEPUch+QqKdbAXgneM+7rinsJNnHKe7vXNMw2RvG9Er5hIidHxeCG5EXWMUI6uv2E9KSh1RWsQ5/x8v2o/Q6yYI458jaCnXbU7pvD/vOxURhDEtkJRaFj/ZlxlTkWM6LXNger98fM/hThklGs1iL3Nqt+/Uddpw/ExE5/58nkd6MFEvonwsFvBdQdJH0+JwJEGYl3PTfyd52tdrhBDfKI+Nd5sbRxoX/V5hnl5sVhkFYbP6o5Gt6VUQMgFnfTQ2fWR1N0H4j3/8I1khzlrN3HjjjZPV/vQkgSNBGgWTFBcTPsfNc0hDFHukKcVT63Cu4l6gCF9B2EgzHHWjenXMR/1gb6ydQKfDzZ4+RAeOOul27D/jItWTPV2dgpDUP0QL4ov9VjiqpBPijDG2pNMbqScdIezV7uK3+xB7MW2SZ5BySvoojj4H1eCYk9YYhVPt0IdpQIzecdIrKbe8Q9zTGR1P9tiRThoPPYmfqOgmCIkOpg/oiY9HSMRv2RIlI20SUcj4jjPL3IEwQSR11k15DuQgQ4X9fqSH0g/YD/NHjPSVJQhHeqe8gjDyZn8jNo4gjqdtI1RJwyRCzR69rM895UkZHW4xrdOGhxOE9BsLLsz52AUCkfthwf5efm8Kwv//cfW6hxB7zmPjWf2bZ1xUEDZ5JM5um4Kw//qstBazcs7BLjgX6TTK0QrCmPKEo0LK6HD7FbImOE5jY69gt6PiI4iRUidiuXgoA6KRfRysjrEXiCseQBBFo6eMlmZmlVfcq2NeeYN94JgR6HRo474+TshD4HHIB/upiBhlOb8IPyKD6c8h5E0ZjWmDRGPiQSnxxUiRY/zBKWNfY/z4+nDpdtzz3HPPDR24RV3xO2SIm6bvIaS98WPzjMWMwwiV+CkE/p4xH0HAAl7cGxj3RXb+juM+PdJnEWhZF3Ug9LmoM85B0aElSpi1hxDRTfow33BLty9vymhnhDBGRjs/odFpc3neiXfJKwjjya5xH37sg0WLFiXiGHujHzoPWoos8wjC2Kd5bLjbYitCMJ6uG1Oh+TP29HI6ed49hHk5j9kAU2NF0VY4lGc0p4yysJXHxrMEYZ5xUUFYo3GM8tEKwlGCa+Nt7LXAQSJlJ57CGScfTjSLx0MzyeLEMNmkHaW4+k5EkL0bDOgIK8rhrMRDGaiTPTSsAseDZrImOBwDVvBx1mgTaVJcOEbcz/Hi/FkeQRgPo2HFNx0RZCWSFFJWIRlUcRiy9iHEwyeuvfbaEb/d1Ebb6Od3UhD2c+/11vYsh5aDQRgzEAjxNEqESVZZyjHWsFcK0cXFvkP2InLPcBHCOP5RPu1wkxJHWjsRLMZJxqA8B3JQBoc6vUAWnXGc6XR0sjdq5d5NZIM0Xa54OEt8Yowg8f+kC6aFdOfvOB4gwtgMk3hyLP9PPezPRFywXx1xnu6DeOIp0Uf6oJvQI/IYDzmhTRwAhEhhMaFIymjcIxejyjHjpXPOzPNO2G1eQdgZIYxii/dnTyMRZqJv3b7zmEcQwqXooTKdKaPxXADakhb37CvlYJl4WutIEcK8nMu18GpqL/odwk5hRyo1GREj2XiWIMwzLioIq7GDsXyKgnAsafZ5XTGCxup5/MxDPP6clVLSSuJEFsUj6ZiUZXWQk6cYPNIfdo5HaJOqwiolkzZ1MrFyTDaTatwb0/lhepwdVjIpy3eq+IdVLUQdK+UcTEDaUR5BGE+eQ6wywce9IzwDcctqGw4VKUZxUuGddtlll0S40gbeJZ4SBw+v/iAQnb1uqcs45pxW220fTH+8pa3MIpDl0MbfNwtVOJ9RdGSVjeMcaYwIFE5IZizAoR5pDyHtieNf+rMTfDeOMTaeSJr3yH6cd5x4HC3GUoQB0RMEJe+RFSVoolXEyEYU4/z24hUPIuPfcQEy/l3Wwk78xAD7P4mUUCfptHBBbLKYiIgmzTN+7oH5hvtYcPzgBz+YlOmsO0aSWTxgPmOeW758eSI0iewW3UPIO2R9DoGsHObd9JyZ553yCkKeyx5IBDhbLOIptvHTKfw941/6hNS0zeQVhHltuFuEMOt+bIDPfNC3tA/fYyRBWIRzE38bRdsUMwSwIU5R5sAgMhqWLVuW+CqkmkdfpVPYsTgAz5FsPEsQ5hkXFYRFe7P+8grC+vugUS0gVYbPOsSPMDMIk/KEs5H+gTNhMljzPSMGDI5qZ5WRD+/GU/zii3GUOCecMVDFjykjBDnQJUb9uk1wlEcA8r0mJicGMSZP0oTiZvORBGH8ID0r9UwsHGaQvqKjhWMSRS9tJlqK04h4JBrJHgsm1m4fAG5UR9qYIQLR2et2uBH2TUqzgrB9RtPNoWW8YexiUQlHmSurbNZHrvmcAU4UdkXkkHFxONvp/Cg6K/KIlfQ4lOej3rQxPZayKMa4izhEDPXLMe9R9NH2zqhmjHgipDtPl+4W6UdgMmfFj8ez3YFIE+N1OkU0lqFPyUxB1PHbp0xW3fQJhwmxbQERSL8xb7FIiZONYGW+zDqIqDNllL7LsqVuc+ZI71REEPJc0kOZu5gDeV8io7vttlsyh7JHFmZE7Tqd+LyCkPfLY8PdBGHW/XGux/eI0d88grAI5zaMeESBzz777MRnw9fJ8pF4zyxhl8fGKdM5vuUZF2NGRRsYD8o7KAgHpad9TwlIQAISkIAEJCCBgSPgSdoD1+WFX1hBWBiZN0hAAhKQgAQkIAEJSKA/CMQTXzlIiGhwv2QU9AfddrRSQdiOfvQtJCABCUhAAhKQgAQksAIBDsYipZRzHuIBeiKSQCcBBaE2IQEJSEACEpCABCQggRYS4DMRnO/AoTOcsh73ZLbwVX2l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UhAAhKQgAQkIIEeCCgIe4DnrRKQgAQkIAEJSEACEpCABPqZgIKwn3vPtktAAhKQgAQkIAEJSEACEuiBgIKwB3jeKgEJSEACEpCABCQgAQlIoJ8JKAj7ufdsuwQkIAEJSEACEpCABCQggR4IKAh7gOetEpCABCQgAQlIQAISkIAE+pmAgrCfe8+2S0ACEpCABCQgAQlIQAIS6IGAgrAHeN4qAQlIQAISkIAEJCABCUignwkoCPu592y7BCQgAQlIQAISkIAEJCCBHggoCHuA560SkIAEJCABCUhAAhKQgAT6mYCCsJ97z7ZLQAISkIAEJCABCUhAAhLogYCCsAd43ioBCUhAAhKQgAQkIAEJSKCfCSgI+7n3bLsEJCABCfQVgSuuuCIcffTR4dvf/nbYfvvtc7d9tPflfoAFJSABCUhgYAkoCAe2631xCUhAAoNJ4Ic//GE4/fTTw5577hk+9alPhfHjx2eCQIR96UtfChtssEH4/ve/H9Zcc82egY1W2I32vp4bbAUSkIAEJNB6AgrC1nexLygBCUhAAmkCURCutdZa4Xvf+16YNm3aSwA9//zz4Qc/+EE466yzkr9XEGpDEpCABCTQVgIKwrb2rO8lAQlIQAKZBBCECL0XXnghfPrTn04ihZ3XHXfcET772c+Gxx57LKyzzjoKQm1JAhKQgARaS0BB2Nqu9cUkIAEJSCCLAILwtttuCxMmTEj++hvf+EaYNGnSCkVPOumksHjx4mSf3w033LCCIHzmmWfCySefnKSdPvDAA4FI44EHHhj22muvMHHixKF6KLdw4cJwyimnBCKO22yzTdhhhx3CvHnzXrKH8K677go/+tGPwlVXXZWksO66667hiCOOCGussUZSnymj2rIEJCABCZRFQEFYFlnrlYAEJCCBRhJAEN53331hl112Cfz3t771rbD11lsPtfWJJ54IX/nKV8L6668fNtpoo3DGGWcMCcKnn346KX/11VeH/fffP2y66abhuuuuC6eeemrYe++9w+zZsxOh+dxzz4X58+eH0047Lbz3ve8N22677VA5hGL6UJmbb7452as4ffr0sMceewSeceKJJ4ZVV101edaUKVMUhI20JBslAQlIoB0EFITt6EffQgISkIAEchJABC5btiwRfQizLbfcMnziE58I48aNS2pA7H3ta19LIoe33nprEgmMewgvvvjiRKR9+ctfDjNmzEjKv/jii4kgXLBgwZC4vP7668PnPve5cPDBB4dZs2YN1X3++eeHb37zm0OCEPHHc0hf5ZkxUklU8otf/GKYO3du2H333RWEOfvWYhKQgAQkUJyAgrA4M++QgAQkIIE+JoAgvOaaaxKRd8455yT7Cb/73e+GV77ylUlqJ4fJ3H333YlwO+GEE8LSpUuTsquvvnpyCM3tt98evvOd74TVVlttiMK9994bPvOZz4Sdd945SfVctGhREuWjXqKI8epM/bzlllsS4ThnzpxE+MWLvYtf+MIXwuabbx4++clPKgj72N5sugQkIIGmE1AQNr2HbJ8EJCABCYwpgbQgluoe3gAABKdJREFUfPDBBxNBhojjcJl4mMx+++0XDjjggCSlNIrHVVZZJYnmcRHNW3nllYfaFSN9/BmRPfYJxvvSn6voFITx/7u94D777KMgHNPetzIJSEACEugkoCDUJiQgAQlIYKAIpEVe3Kf3+OOPJ2LvggsuSKKC8XMUeQXhU089Fb7+9a8n+/5GIwgPOeSQZA9h57X22msnf+6hMgNlor6sBCQggUoJKAgrxe3DJCABCUigbgJpkUf0jn2BpHZ+9atfDZwuymcm4gfr02WLpoxSF8KSg2ni1Snsli9fHj7/+c+Ho446KvPzF93uq5uhz5eABCQggfYQUBC2py99EwlIQAISyEGgUxA+/PDD4eijjw5PPvlk4L+JFMZTR7PEY55DZW666aZE6BH523fffYcOlWG/IiIxnjLKXkFOGGXvIvXGz0xwUM21116b7D+cPHmyEcIc/WoRCUhAAhIYHQEF4ei4eZcEJCABCfQpgU6Rx2sQzeOU0K222io5TIbUT67Osr1+dmLJkiWB9FLEH9845LrssssSEbrxxhsH9i6yD/HSSy9N0lc5WGbHHXdUEPaprdlsCUhAAv1AQEHYD71kGyUgAQlIYMwIZAnCeNon3xbkMJl4ZZXt5cP0fLyeOtlnGAUhz7rxxhvDcccdl0QFuRCmhx12WNhiiy2S6KJ7CMes+61IAhKQgAQ6CCgINQk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oCAc0I73tSUgAQlIQAISkIAEJCABCSgItQEJSEACEpCABCQgAQlIQAIDSkBBOKAd72tLQAISkIAEJCABCUhAAhJQEGoDEpCABCQgAQlIQAISkIAEBpSAgnBAO97XloAEJCABCUhAAhKQgAQkoCDUBiQgAQlIQAISkIAEJCABCQwoAQXhgHa8ry0BCUhAAhKQgAQkIAEJSEBBqA1IQAISkIAEJCABCUhAAhIYUAIKwgHteF9bAhKQgAQkIAEJSEACEpCAglAbkIAEJCABCUhAAhKQgAQkMKAEFIQD2vG+tgQkIAEJSEACEpCABCQgAQWhNiABCUhAAhKQgAQkIAEJSGBACSgIB7TjfW0JSEACEpCABCQgAQlIQAIKQm1AAhKQgAQkIAEJSEACEpDAgBJQEA5ox/vaEpCABCQgAQlIQAISkIAEFITagAQkIAEJSEACEpCABCQggQEl8H+GLaR198x23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901" y="4247853"/>
            <a:ext cx="29843920" cy="18453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30917" y="22321861"/>
            <a:ext cx="13105456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Add numeric values and formula for F-score</a:t>
            </a:r>
          </a:p>
          <a:p>
            <a:r>
              <a:rPr lang="sv-SE" dirty="0" smtClean="0"/>
              <a:t>Update graph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7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7566596"/>
            <a:ext cx="28443160" cy="2801937"/>
          </a:xfrm>
        </p:spPr>
        <p:txBody>
          <a:bodyPr/>
          <a:lstStyle/>
          <a:p>
            <a:pPr algn="ctr"/>
            <a:r>
              <a:rPr lang="en-US" sz="14500" dirty="0" smtClean="0">
                <a:solidFill>
                  <a:schemeClr val="tx1"/>
                </a:solidFill>
              </a:rPr>
              <a:t>Thanks for Listening!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2629812"/>
            <a:ext cx="24174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dirty="0" smtClean="0"/>
              <a:t>Questions?</a:t>
            </a:r>
            <a:endParaRPr lang="sv-SE" sz="9000" dirty="0"/>
          </a:p>
          <a:p>
            <a:pPr algn="ctr"/>
            <a:endParaRPr lang="en-GB" sz="9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Project Goals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573" y="3959821"/>
            <a:ext cx="29019224" cy="17640300"/>
          </a:xfrm>
        </p:spPr>
        <p:txBody>
          <a:bodyPr/>
          <a:lstStyle/>
          <a:p>
            <a:r>
              <a:rPr lang="sv-SE" sz="8000" dirty="0" smtClean="0"/>
              <a:t>Compare ability of methods to classify cell images as healthy or cancerous</a:t>
            </a:r>
          </a:p>
          <a:p>
            <a:r>
              <a:rPr lang="en-GB" sz="8000" dirty="0" smtClean="0"/>
              <a:t>Evaluate power of texture descriptors, in </a:t>
            </a:r>
            <a:r>
              <a:rPr lang="en-GB" sz="8000" dirty="0"/>
              <a:t>particular </a:t>
            </a:r>
            <a:r>
              <a:rPr lang="en-GB" sz="8000" dirty="0" smtClean="0"/>
              <a:t>LBPs, to improve </a:t>
            </a:r>
            <a:r>
              <a:rPr lang="en-GB" sz="8000" dirty="0"/>
              <a:t>the performance of </a:t>
            </a:r>
            <a:r>
              <a:rPr lang="en-GB" sz="8000" dirty="0" smtClean="0"/>
              <a:t>purely </a:t>
            </a:r>
            <a:r>
              <a:rPr lang="en-GB" sz="8000" dirty="0"/>
              <a:t>CNN-based </a:t>
            </a:r>
            <a:r>
              <a:rPr lang="en-GB" sz="8000" dirty="0" smtClean="0"/>
              <a:t>approaches</a:t>
            </a:r>
          </a:p>
          <a:p>
            <a:r>
              <a:rPr lang="sv-SE" sz="8000" dirty="0" smtClean="0"/>
              <a:t>Implement and compare three recently published models</a:t>
            </a:r>
          </a:p>
          <a:p>
            <a:pPr marL="0" indent="0">
              <a:buNone/>
            </a:pPr>
            <a:r>
              <a:rPr lang="sv-SE" sz="8000" dirty="0"/>
              <a:t> </a:t>
            </a:r>
            <a:r>
              <a:rPr lang="sv-SE" sz="8000" dirty="0" smtClean="0"/>
              <a:t>	- Juefei-Xu et al. [1] </a:t>
            </a:r>
          </a:p>
          <a:p>
            <a:pPr marL="0" indent="0">
              <a:buNone/>
            </a:pPr>
            <a:r>
              <a:rPr lang="sv-SE" sz="8000" dirty="0"/>
              <a:t>	</a:t>
            </a:r>
            <a:r>
              <a:rPr lang="sv-SE" sz="8000" dirty="0" smtClean="0"/>
              <a:t>- Li et al. [2]</a:t>
            </a:r>
          </a:p>
          <a:p>
            <a:pPr marL="0" indent="0">
              <a:buNone/>
            </a:pPr>
            <a:r>
              <a:rPr lang="sv-SE" sz="8000" dirty="0"/>
              <a:t>	- Marcos et al. </a:t>
            </a:r>
            <a:r>
              <a:rPr lang="sv-SE" sz="8000" dirty="0" smtClean="0"/>
              <a:t>[3]</a:t>
            </a:r>
            <a:endParaRPr lang="sv-SE" sz="8000" dirty="0"/>
          </a:p>
          <a:p>
            <a:r>
              <a:rPr lang="sv-SE" sz="8000" dirty="0" smtClean="0"/>
              <a:t>Compare with previous work using VGG and ResNet [4]</a:t>
            </a:r>
            <a:endParaRPr lang="en-GB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6262564" y="17938918"/>
            <a:ext cx="29235249" cy="718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/>
              <a:t>[1]</a:t>
            </a:r>
            <a:r>
              <a:rPr lang="en-GB" sz="4800" b="1" dirty="0"/>
              <a:t>	</a:t>
            </a:r>
            <a:r>
              <a:rPr lang="en-GB" sz="4800" dirty="0" err="1"/>
              <a:t>Juefei</a:t>
            </a:r>
            <a:r>
              <a:rPr lang="en-GB" sz="4800" dirty="0"/>
              <a:t>-Xu, F., </a:t>
            </a:r>
            <a:r>
              <a:rPr lang="en-GB" sz="4800" dirty="0" err="1"/>
              <a:t>Boddeti</a:t>
            </a:r>
            <a:r>
              <a:rPr lang="en-GB" sz="4800" dirty="0"/>
              <a:t>, V. N., and </a:t>
            </a:r>
            <a:r>
              <a:rPr lang="en-GB" sz="4800" dirty="0" err="1"/>
              <a:t>Savvides</a:t>
            </a:r>
            <a:r>
              <a:rPr lang="en-GB" sz="4800" dirty="0"/>
              <a:t>, M.. Local binary convolutional neural networks. 	In </a:t>
            </a:r>
            <a:r>
              <a:rPr lang="en-GB" sz="4800" i="1" dirty="0"/>
              <a:t>CVPR</a:t>
            </a:r>
            <a:r>
              <a:rPr lang="en-GB" sz="4800" dirty="0"/>
              <a:t>, 	volume 1. IEEE, 2017.</a:t>
            </a:r>
          </a:p>
          <a:p>
            <a:r>
              <a:rPr lang="sv-SE" sz="4800" b="1" dirty="0" smtClean="0"/>
              <a:t>[2]	</a:t>
            </a:r>
            <a:r>
              <a:rPr lang="en-GB" sz="4800" dirty="0" smtClean="0"/>
              <a:t>Li, L., Feng X., Xia, Z., Jiang, X., and </a:t>
            </a:r>
            <a:r>
              <a:rPr lang="en-GB" sz="4800" dirty="0" err="1" smtClean="0"/>
              <a:t>Hadid</a:t>
            </a:r>
            <a:r>
              <a:rPr lang="en-GB" sz="4800" dirty="0" smtClean="0"/>
              <a:t>, A.. Face spoofing detection with local binary pattern 	network. 	</a:t>
            </a:r>
            <a:r>
              <a:rPr lang="en-GB" sz="4800" i="1" dirty="0" smtClean="0"/>
              <a:t>Journal of Visual Communication and Image Representation</a:t>
            </a:r>
            <a:r>
              <a:rPr lang="en-GB" sz="4800" dirty="0" smtClean="0"/>
              <a:t>, 54:182–192, 2018.</a:t>
            </a:r>
          </a:p>
          <a:p>
            <a:r>
              <a:rPr lang="en-GB" sz="4800" b="1" dirty="0" smtClean="0"/>
              <a:t>[</a:t>
            </a:r>
            <a:r>
              <a:rPr lang="en-GB" sz="4800" b="1" dirty="0"/>
              <a:t>3</a:t>
            </a:r>
            <a:r>
              <a:rPr lang="en-GB" sz="4800" dirty="0"/>
              <a:t>] Marcos, M., </a:t>
            </a:r>
            <a:r>
              <a:rPr lang="en-GB" sz="4800" dirty="0" err="1"/>
              <a:t>Volpi</a:t>
            </a:r>
            <a:r>
              <a:rPr lang="en-GB" sz="4800" dirty="0"/>
              <a:t>, M., </a:t>
            </a:r>
            <a:r>
              <a:rPr lang="en-GB" sz="4800" dirty="0" err="1"/>
              <a:t>Komodakis</a:t>
            </a:r>
            <a:r>
              <a:rPr lang="en-GB" sz="4800" dirty="0"/>
              <a:t>, N., and </a:t>
            </a:r>
            <a:r>
              <a:rPr lang="en-GB" sz="4800" dirty="0" err="1"/>
              <a:t>Tuia</a:t>
            </a:r>
            <a:r>
              <a:rPr lang="en-GB" sz="4800" dirty="0"/>
              <a:t>, D. Rotation </a:t>
            </a:r>
            <a:r>
              <a:rPr lang="en-GB" sz="4800" dirty="0" err="1"/>
              <a:t>equivariant</a:t>
            </a:r>
            <a:r>
              <a:rPr lang="en-GB" sz="4800" dirty="0"/>
              <a:t> vector field networks.  In </a:t>
            </a:r>
            <a:r>
              <a:rPr lang="en-GB" sz="4800" i="1" dirty="0"/>
              <a:t>ICCV</a:t>
            </a:r>
            <a:r>
              <a:rPr lang="en-GB" sz="4800" dirty="0"/>
              <a:t>, 	pages 5058–5067, 2017.</a:t>
            </a:r>
          </a:p>
          <a:p>
            <a:r>
              <a:rPr lang="en-GB" sz="4800" b="1" dirty="0"/>
              <a:t>[4]</a:t>
            </a:r>
            <a:r>
              <a:rPr lang="en-GB" sz="4800" dirty="0"/>
              <a:t> </a:t>
            </a:r>
            <a:r>
              <a:rPr lang="en-GB" sz="4800" dirty="0" err="1"/>
              <a:t>Wieslander</a:t>
            </a:r>
            <a:r>
              <a:rPr lang="en-GB" sz="4800" dirty="0"/>
              <a:t>, H., </a:t>
            </a:r>
            <a:r>
              <a:rPr lang="en-GB" sz="4800" dirty="0" err="1"/>
              <a:t>Forslid</a:t>
            </a:r>
            <a:r>
              <a:rPr lang="en-GB" sz="4800" dirty="0"/>
              <a:t>, G., </a:t>
            </a:r>
            <a:r>
              <a:rPr lang="en-GB" sz="4800" dirty="0" err="1"/>
              <a:t>Bengtsson</a:t>
            </a:r>
            <a:r>
              <a:rPr lang="en-GB" sz="4800" dirty="0"/>
              <a:t>, E., </a:t>
            </a:r>
            <a:r>
              <a:rPr lang="en-GB" sz="4800" dirty="0" err="1"/>
              <a:t>Wählby</a:t>
            </a:r>
            <a:r>
              <a:rPr lang="en-GB" sz="4800" dirty="0"/>
              <a:t>, C., Hirsch, J.M., Stark, C.R. and </a:t>
            </a:r>
            <a:r>
              <a:rPr lang="en-GB" sz="4800" dirty="0" err="1"/>
              <a:t>Sadanandan</a:t>
            </a:r>
            <a:r>
              <a:rPr lang="en-GB" sz="4800" dirty="0"/>
              <a:t>, S.K., 	July. Deep convolutional neural networks for detecting cellular changes due to malignancy. In </a:t>
            </a:r>
            <a:r>
              <a:rPr lang="en-GB" sz="4800" i="1" dirty="0"/>
              <a:t>ICCV, 	</a:t>
            </a:r>
            <a:r>
              <a:rPr lang="en-GB" sz="4800" dirty="0"/>
              <a:t>pages 82-89, 2017.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Data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661" y="3887813"/>
            <a:ext cx="27779663" cy="17280260"/>
          </a:xfrm>
        </p:spPr>
        <p:txBody>
          <a:bodyPr/>
          <a:lstStyle/>
          <a:p>
            <a:r>
              <a:rPr lang="sv-SE" sz="8800" dirty="0" smtClean="0"/>
              <a:t>10274 80x80 images (75% healthy)</a:t>
            </a:r>
          </a:p>
          <a:p>
            <a:r>
              <a:rPr lang="sv-SE" sz="8800" dirty="0" smtClean="0"/>
              <a:t>Three healthy patients, three with cancer</a:t>
            </a:r>
          </a:p>
          <a:p>
            <a:r>
              <a:rPr lang="sv-SE" sz="8800" dirty="0" err="1"/>
              <a:t>Individual</a:t>
            </a:r>
            <a:r>
              <a:rPr lang="sv-SE" sz="8800" dirty="0"/>
              <a:t> cells </a:t>
            </a:r>
            <a:r>
              <a:rPr lang="sv-SE" sz="8800" dirty="0" err="1"/>
              <a:t>isolated</a:t>
            </a:r>
            <a:r>
              <a:rPr lang="sv-SE" sz="8800" dirty="0"/>
              <a:t> </a:t>
            </a:r>
            <a:r>
              <a:rPr lang="sv-SE" sz="8800" dirty="0" err="1"/>
              <a:t>within</a:t>
            </a:r>
            <a:r>
              <a:rPr lang="sv-SE" sz="8800" dirty="0"/>
              <a:t> </a:t>
            </a:r>
            <a:r>
              <a:rPr lang="sv-SE" sz="8800" dirty="0" err="1"/>
              <a:t>samples</a:t>
            </a:r>
            <a:r>
              <a:rPr lang="sv-SE" sz="8800" dirty="0"/>
              <a:t> taken from patients </a:t>
            </a:r>
            <a:r>
              <a:rPr lang="sv-SE" sz="8800" dirty="0" err="1"/>
              <a:t>mouth</a:t>
            </a:r>
            <a:endParaRPr lang="sv-SE" sz="8800" dirty="0"/>
          </a:p>
          <a:p>
            <a:r>
              <a:rPr lang="sv-SE" sz="8800" dirty="0" err="1" smtClean="0"/>
              <a:t>Ground</a:t>
            </a:r>
            <a:r>
              <a:rPr lang="sv-SE" sz="8800" dirty="0" smtClean="0"/>
              <a:t> truth on patient level, not cell level</a:t>
            </a:r>
            <a:endParaRPr lang="en-GB" sz="8800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561" y="17988252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397" y="17966639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988" y="12473646"/>
            <a:ext cx="4905322" cy="50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44988" y="23240542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267" y="12473646"/>
            <a:ext cx="4905322" cy="4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909" y="17879082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267" y="17920698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397" y="12473646"/>
            <a:ext cx="4905322" cy="50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990267" y="23216214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1903" y="12473646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575" y="5041601"/>
            <a:ext cx="27779663" cy="15624076"/>
          </a:xfrm>
        </p:spPr>
        <p:txBody>
          <a:bodyPr/>
          <a:lstStyle/>
          <a:p>
            <a:r>
              <a:rPr lang="sv-SE" dirty="0" smtClean="0"/>
              <a:t>Conceived by Ojala et al in 1996 and extended in 2002. [1]</a:t>
            </a:r>
          </a:p>
          <a:p>
            <a:r>
              <a:rPr lang="sv-SE" dirty="0" smtClean="0"/>
              <a:t>Rotationally invariant thresholding filters</a:t>
            </a:r>
          </a:p>
          <a:p>
            <a:r>
              <a:rPr lang="sv-SE" dirty="0" smtClean="0"/>
              <a:t>Orientation of cells arbitrary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830517" y="21968786"/>
            <a:ext cx="29595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5400" b="1" dirty="0"/>
              <a:t>[1] </a:t>
            </a:r>
            <a:r>
              <a:rPr lang="fi-FI" sz="5400" dirty="0"/>
              <a:t>Ojala, T., </a:t>
            </a:r>
            <a:r>
              <a:rPr lang="fi-FI" sz="5400" dirty="0" err="1"/>
              <a:t>Pietikainen</a:t>
            </a:r>
            <a:r>
              <a:rPr lang="fi-FI" sz="5400" dirty="0"/>
              <a:t>, M., and </a:t>
            </a:r>
            <a:r>
              <a:rPr lang="fi-FI" sz="5400" dirty="0" err="1"/>
              <a:t>Maenpaa</a:t>
            </a:r>
            <a:r>
              <a:rPr lang="fi-FI" sz="5400" dirty="0"/>
              <a:t>, T. </a:t>
            </a:r>
            <a:r>
              <a:rPr lang="fi-FI" sz="5400" dirty="0" err="1"/>
              <a:t>Multiresolution</a:t>
            </a:r>
            <a:r>
              <a:rPr lang="fi-FI" sz="5400" dirty="0"/>
              <a:t> </a:t>
            </a:r>
            <a:r>
              <a:rPr lang="en-GB" sz="5400" dirty="0" err="1"/>
              <a:t>gray</a:t>
            </a:r>
            <a:r>
              <a:rPr lang="en-GB" sz="5400" dirty="0"/>
              <a:t>-scale and rotation invariant </a:t>
            </a:r>
            <a:r>
              <a:rPr lang="en-GB" sz="5400" dirty="0" smtClean="0"/>
              <a:t>	texture </a:t>
            </a:r>
            <a:r>
              <a:rPr lang="en-GB" sz="5400" dirty="0"/>
              <a:t>classification with local binary patterns. </a:t>
            </a:r>
            <a:r>
              <a:rPr lang="en-GB" sz="5400" i="1" dirty="0"/>
              <a:t>IEEE Transactions on pattern analysis and </a:t>
            </a:r>
            <a:r>
              <a:rPr lang="en-GB" sz="5400" i="1" dirty="0" smtClean="0"/>
              <a:t>	machine </a:t>
            </a:r>
            <a:r>
              <a:rPr lang="en-GB" sz="5400" i="1" dirty="0"/>
              <a:t>intelligence</a:t>
            </a:r>
            <a:r>
              <a:rPr lang="en-GB" sz="5400" dirty="0"/>
              <a:t>, 24(7):971–987, 2002.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09" y="14408133"/>
            <a:ext cx="4286448" cy="42864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961">
            <a:off x="14666192" y="14408133"/>
            <a:ext cx="4286448" cy="42864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11023">
            <a:off x="22496378" y="14288978"/>
            <a:ext cx="4286448" cy="42864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15221" y="14408132"/>
            <a:ext cx="4286448" cy="4286448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 bwMode="auto">
          <a:xfrm>
            <a:off x="12311237" y="16551356"/>
            <a:ext cx="1368152" cy="1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19800069" y="16551355"/>
            <a:ext cx="1368152" cy="1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8080989" y="16551357"/>
            <a:ext cx="1368152" cy="1"/>
          </a:xfrm>
          <a:prstGeom prst="straightConnector1">
            <a:avLst/>
          </a:prstGeom>
          <a:noFill/>
          <a:ln w="190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8566821" y="19325986"/>
            <a:ext cx="67687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mtClean="0"/>
              <a:t>Move stuff around!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5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Local Binary Patterns</a:t>
            </a:r>
            <a:endParaRPr lang="en-GB" sz="1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82669"/>
              </p:ext>
            </p:extLst>
          </p:nvPr>
        </p:nvGraphicFramePr>
        <p:xfrm>
          <a:off x="7414693" y="7920264"/>
          <a:ext cx="10009110" cy="943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1822"/>
                <a:gridCol w="2001822"/>
                <a:gridCol w="2001822"/>
                <a:gridCol w="2001822"/>
                <a:gridCol w="2001822"/>
              </a:tblGrid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8866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2005203" y="12240743"/>
            <a:ext cx="932311" cy="86409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1951197" y="8496327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959719" y="16093171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965643" y="12245958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990757" y="12240743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142885" y="9576447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4813515" y="9648455"/>
            <a:ext cx="932311" cy="864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052875" y="14905039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4903525" y="14905039"/>
            <a:ext cx="932311" cy="864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6701" y="17613465"/>
            <a:ext cx="9577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/>
              <a:t>P = 8, R = 2</a:t>
            </a:r>
            <a:endParaRPr lang="en-GB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007981" y="6710762"/>
                <a:ext cx="16345816" cy="1533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i="1" dirty="0" smtClean="0"/>
                  <a:t>P</a:t>
                </a:r>
                <a:r>
                  <a:rPr lang="en-GB" sz="9000" dirty="0" smtClean="0"/>
                  <a:t> uniformly spaced points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dirty="0" err="1" smtClean="0"/>
                  <a:t>Center</a:t>
                </a:r>
                <a:r>
                  <a:rPr lang="en-GB" sz="9000" dirty="0" smtClean="0"/>
                  <a:t> pixel – threshold value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dirty="0" smtClean="0"/>
                  <a:t>Generates binary string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GB" sz="9000" dirty="0" smtClean="0"/>
                  <a:t>Pattern encoding:</a:t>
                </a:r>
              </a:p>
              <a:p>
                <a:r>
                  <a:rPr lang="en-GB" sz="1000" dirty="0" smtClean="0"/>
                  <a:t>	</a:t>
                </a:r>
              </a:p>
              <a:p>
                <a:r>
                  <a:rPr lang="en-GB" sz="8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9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9000" i="1">
                            <a:latin typeface="Cambria Math"/>
                          </a:rPr>
                          <m:t>𝐿𝐵𝑃</m:t>
                        </m:r>
                      </m:e>
                      <m:sub>
                        <m:r>
                          <a:rPr lang="en-GB" sz="9000" b="0" i="1" smtClean="0">
                            <a:latin typeface="Cambria Math"/>
                          </a:rPr>
                          <m:t>𝑃</m:t>
                        </m:r>
                        <m:r>
                          <a:rPr lang="en-GB" sz="9000" b="0" i="1" smtClean="0">
                            <a:latin typeface="Cambria Math"/>
                          </a:rPr>
                          <m:t>,</m:t>
                        </m:r>
                        <m:r>
                          <a:rPr lang="en-GB" sz="90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GB" sz="90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GB" sz="9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9000" b="0" i="1" smtClean="0">
                            <a:latin typeface="Cambria Math"/>
                          </a:rPr>
                          <m:t>𝑝</m:t>
                        </m:r>
                        <m:r>
                          <a:rPr lang="en-GB" sz="90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GB" sz="9000" b="0" i="1" smtClean="0">
                            <a:latin typeface="Cambria Math"/>
                          </a:rPr>
                          <m:t>𝑃</m:t>
                        </m:r>
                        <m:r>
                          <a:rPr lang="en-GB" sz="90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GB" sz="9000" b="0" i="1" smtClean="0">
                            <a:latin typeface="Cambria Math"/>
                          </a:rPr>
                          <m:t> </m:t>
                        </m:r>
                        <m:r>
                          <a:rPr lang="en-GB" sz="9000" b="0" i="1" smtClean="0">
                            <a:latin typeface="Cambria Math"/>
                          </a:rPr>
                          <m:t>𝑠</m:t>
                        </m:r>
                        <m:r>
                          <a:rPr lang="en-GB" sz="9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9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9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GB" sz="90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GB" sz="9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sz="9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90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GB" sz="9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GB" sz="9000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GB" sz="9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9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GB" sz="9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</m:e>
                    </m:nary>
                  </m:oMath>
                </a14:m>
                <a:endParaRPr lang="en-GB" sz="9000" b="0" dirty="0" smtClean="0"/>
              </a:p>
              <a:p>
                <a:endParaRPr lang="en-GB" sz="2400" dirty="0" smtClean="0"/>
              </a:p>
              <a:p>
                <a:r>
                  <a:rPr lang="en-GB" sz="6500" i="1" dirty="0" smtClean="0"/>
                  <a:t>	P</a:t>
                </a:r>
                <a:r>
                  <a:rPr lang="en-GB" sz="6500" dirty="0" smtClean="0"/>
                  <a:t>      	=  Number of points</a:t>
                </a:r>
              </a:p>
              <a:p>
                <a:r>
                  <a:rPr lang="en-GB" sz="6500" i="1" dirty="0" smtClean="0"/>
                  <a:t>	R    		</a:t>
                </a:r>
                <a:r>
                  <a:rPr lang="en-GB" sz="6500" dirty="0" smtClean="0"/>
                  <a:t>=  Radius</a:t>
                </a:r>
              </a:p>
              <a:p>
                <a:r>
                  <a:rPr lang="en-GB" sz="6500" i="1" dirty="0" smtClean="0"/>
                  <a:t>	s</a:t>
                </a:r>
                <a:r>
                  <a:rPr lang="en-GB" sz="6500" dirty="0" smtClean="0"/>
                  <a:t>        	=  Binary thresholding function</a:t>
                </a:r>
              </a:p>
              <a:p>
                <a:r>
                  <a:rPr lang="en-GB" sz="65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5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65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GB" sz="6500" b="0" i="1" smtClean="0">
                            <a:latin typeface="Cambria Math"/>
                          </a:rPr>
                          <m:t>𝑝</m:t>
                        </m:r>
                        <m:r>
                          <a:rPr lang="en-GB" sz="65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GB" sz="65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GB" sz="6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65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GB" sz="65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6500" dirty="0" smtClean="0"/>
                  <a:t> </a:t>
                </a:r>
                <a:r>
                  <a:rPr lang="en-GB" sz="6500" dirty="0"/>
                  <a:t>	</a:t>
                </a:r>
                <a:r>
                  <a:rPr lang="en-GB" sz="6500" dirty="0" smtClean="0"/>
                  <a:t>= 	Intensity values</a:t>
                </a:r>
              </a:p>
              <a:p>
                <a:r>
                  <a:rPr lang="en-GB" sz="8000" dirty="0"/>
                  <a:t> </a:t>
                </a:r>
                <a:r>
                  <a:rPr lang="en-GB" sz="8000" dirty="0" smtClean="0"/>
                  <a:t> </a:t>
                </a:r>
                <a:endParaRPr lang="en-GB" sz="8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981" y="6710762"/>
                <a:ext cx="16345816" cy="15339456"/>
              </a:xfrm>
              <a:prstGeom prst="rect">
                <a:avLst/>
              </a:prstGeom>
              <a:blipFill rotWithShape="1">
                <a:blip r:embed="rId3"/>
                <a:stretch>
                  <a:fillRect l="-3356" t="-1987" r="-2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61" y="16811824"/>
            <a:ext cx="3676650" cy="361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341" y="13027746"/>
            <a:ext cx="367665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1: Juefei-Xu et al.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677" y="4751909"/>
            <a:ext cx="27779663" cy="5544616"/>
          </a:xfrm>
        </p:spPr>
        <p:txBody>
          <a:bodyPr/>
          <a:lstStyle/>
          <a:p>
            <a:r>
              <a:rPr lang="sv-SE" sz="9200" dirty="0" smtClean="0"/>
              <a:t>Idea: Fixed LBP-inspired convolutional layers</a:t>
            </a:r>
          </a:p>
          <a:p>
            <a:r>
              <a:rPr lang="sv-SE" sz="9200" dirty="0" smtClean="0"/>
              <a:t>LBCNN Module</a:t>
            </a:r>
          </a:p>
          <a:p>
            <a:pPr marL="0" indent="0">
              <a:buNone/>
            </a:pPr>
            <a:endParaRPr lang="sv-SE" sz="9200" dirty="0"/>
          </a:p>
          <a:p>
            <a:pPr marL="0" indent="0">
              <a:buNone/>
            </a:pPr>
            <a:endParaRPr lang="sv-SE" sz="9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672277" y="14331334"/>
                <a:ext cx="3024336" cy="3551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8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80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80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80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8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80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8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8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2277" y="14331334"/>
                <a:ext cx="3024336" cy="3551678"/>
              </a:xfrm>
              <a:prstGeom prst="rect">
                <a:avLst/>
              </a:prstGeom>
              <a:blipFill rotWithShape="1"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 bwMode="auto">
          <a:xfrm>
            <a:off x="19872077" y="15473628"/>
            <a:ext cx="1296144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677317" y="18855679"/>
                <a:ext cx="1135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317" y="18855679"/>
                <a:ext cx="1135247" cy="12003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1600000">
            <a:off x="27792957" y="15473628"/>
            <a:ext cx="1224136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943085" y="20809693"/>
                <a:ext cx="814018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5400" dirty="0" smtClean="0"/>
                  <a:t>Apply </a:t>
                </a:r>
                <a:r>
                  <a:rPr lang="sv-SE" sz="6600" dirty="0"/>
                  <a:t>𝑛</a:t>
                </a:r>
                <a:r>
                  <a:rPr lang="sv-SE" sz="5400" dirty="0"/>
                  <a:t> </a:t>
                </a:r>
                <a:r>
                  <a:rPr lang="sv-SE" sz="5400" dirty="0" smtClean="0"/>
                  <a:t>fixed convolutional </a:t>
                </a:r>
              </a:p>
              <a:p>
                <a:pPr algn="ctr"/>
                <a:r>
                  <a:rPr lang="sv-SE" sz="5400" dirty="0" smtClean="0"/>
                  <a:t>filters to image, giving </a:t>
                </a:r>
              </a:p>
              <a:p>
                <a:pPr algn="ctr"/>
                <a:r>
                  <a:rPr lang="sv-SE" sz="5400" dirty="0" smtClean="0"/>
                  <a:t>outputs </a:t>
                </a:r>
                <a14:m>
                  <m:oMath xmlns:m="http://schemas.openxmlformats.org/officeDocument/2006/math">
                    <m:r>
                      <a:rPr lang="en-GB" sz="6600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sv-SE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085" y="20809693"/>
                <a:ext cx="8140180" cy="4154984"/>
              </a:xfrm>
              <a:prstGeom prst="rect">
                <a:avLst/>
              </a:prstGeom>
              <a:blipFill rotWithShape="1">
                <a:blip r:embed="rId6"/>
                <a:stretch>
                  <a:fillRect t="-4993" b="-73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448141" y="20809693"/>
                <a:ext cx="7200800" cy="446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5400" dirty="0" smtClean="0"/>
                  <a:t>Calculate weighted </a:t>
                </a:r>
                <a:r>
                  <a:rPr lang="sv-SE" sz="5400" dirty="0" err="1" smtClean="0"/>
                  <a:t>sum</a:t>
                </a:r>
                <a:r>
                  <a:rPr lang="sv-SE" sz="5400" dirty="0" smtClean="0"/>
                  <a:t> </a:t>
                </a:r>
                <a:r>
                  <a:rPr lang="sv-SE" sz="5400" dirty="0" err="1" smtClean="0"/>
                  <a:t>of</a:t>
                </a:r>
                <a:r>
                  <a:rPr lang="sv-SE" sz="5400" dirty="0" smtClean="0"/>
                  <a:t> </a:t>
                </a:r>
                <a:r>
                  <a:rPr lang="sv-SE" sz="5400" dirty="0" err="1" smtClean="0"/>
                  <a:t>activation</a:t>
                </a:r>
                <a:r>
                  <a:rPr lang="sv-SE" sz="5400" dirty="0" smtClean="0"/>
                  <a:t> </a:t>
                </a:r>
                <a:r>
                  <a:rPr lang="sv-SE" sz="5400" dirty="0" err="1" smtClean="0"/>
                  <a:t>function</a:t>
                </a:r>
                <a:r>
                  <a:rPr lang="sv-SE" sz="5400" dirty="0" smtClean="0"/>
                  <a:t> </a:t>
                </a:r>
                <a14:m>
                  <m:oMath xmlns:m="http://schemas.openxmlformats.org/officeDocument/2006/math">
                    <m:r>
                      <a:rPr lang="pt-BR" sz="66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sv-SE" sz="5400" dirty="0" smtClean="0"/>
                  <a:t>  for each pixel</a:t>
                </a:r>
                <a:endParaRPr lang="sv-SE" sz="5400" dirty="0"/>
              </a:p>
              <a:p>
                <a:endParaRPr lang="en-GB" sz="4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8141" y="20809693"/>
                <a:ext cx="7200800" cy="4463979"/>
              </a:xfrm>
              <a:prstGeom prst="rect">
                <a:avLst/>
              </a:prstGeom>
              <a:blipFill rotWithShape="1">
                <a:blip r:embed="rId7"/>
                <a:stretch>
                  <a:fillRect t="-3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8801069" y="20809693"/>
            <a:ext cx="684076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dirty="0" smtClean="0"/>
              <a:t>These form a feature map</a:t>
            </a:r>
          </a:p>
          <a:p>
            <a:pPr algn="ctr"/>
            <a:r>
              <a:rPr lang="sv-SE" sz="5400" dirty="0" smtClean="0"/>
              <a:t>which can be used in</a:t>
            </a:r>
          </a:p>
          <a:p>
            <a:pPr algn="ctr"/>
            <a:r>
              <a:rPr lang="sv-SE" sz="5400" dirty="0" smtClean="0"/>
              <a:t>further layers</a:t>
            </a:r>
            <a:endParaRPr lang="sv-SE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49592" tIns="174796" rIns="349592" bIns="174796" numCol="1" anchor="t" anchorCtr="0" compatLnSpc="1">
                <a:prstTxWarp prst="textNoShape">
                  <a:avLst/>
                </a:prstTxWarp>
              </a:bodyPr>
              <a:lstStyle>
                <a:lvl1pPr marL="1311275" indent="-131127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0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8450" indent="-10890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9000">
                    <a:solidFill>
                      <a:schemeClr val="tx1"/>
                    </a:solidFill>
                    <a:latin typeface="+mn-lt"/>
                  </a:defRPr>
                </a:lvl2pPr>
                <a:lvl3pPr marL="4368800" indent="-873125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7500">
                    <a:solidFill>
                      <a:schemeClr val="tx1"/>
                    </a:solidFill>
                    <a:latin typeface="+mn-lt"/>
                  </a:defRPr>
                </a:lvl3pPr>
                <a:lvl4pPr marL="6119813" indent="-876300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6400">
                    <a:solidFill>
                      <a:schemeClr val="tx1"/>
                    </a:solidFill>
                    <a:latin typeface="+mn-lt"/>
                  </a:defRPr>
                </a:lvl4pPr>
                <a:lvl5pPr marL="78676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5pPr>
                <a:lvl6pPr marL="83248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6pPr>
                <a:lvl7pPr marL="87820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7pPr>
                <a:lvl8pPr marL="92392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8pPr>
                <a:lvl9pPr marL="9696450" indent="-874713" algn="l" defTabSz="3495675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6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sv-SE" sz="8000" dirty="0" smtClean="0"/>
                  <a:t>Multiply each output by learnable constant </a:t>
                </a:r>
                <a14:m>
                  <m:oMath xmlns:m="http://schemas.openxmlformats.org/officeDocument/2006/math">
                    <m:r>
                      <a:rPr lang="en-GB" sz="8000">
                        <a:latin typeface="Cambria Math"/>
                      </a:rPr>
                      <m:t>𝑣</m:t>
                    </m:r>
                  </m:oMath>
                </a14:m>
                <a:r>
                  <a:rPr lang="sv-SE" sz="8000" dirty="0" smtClean="0"/>
                  <a:t> and </a:t>
                </a:r>
                <a:r>
                  <a:rPr lang="sv-SE" sz="8000" dirty="0" err="1" smtClean="0"/>
                  <a:t>sum</a:t>
                </a:r>
                <a:endParaRPr lang="sv-SE" sz="8000" dirty="0"/>
              </a:p>
              <a:p>
                <a:pPr marL="0" indent="0">
                  <a:buFontTx/>
                  <a:buNone/>
                </a:pPr>
                <a:endParaRPr lang="sv-SE" sz="9200" kern="0" dirty="0" smtClean="0"/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8110" y="9648453"/>
                <a:ext cx="27779663" cy="1728192"/>
              </a:xfrm>
              <a:prstGeom prst="rect">
                <a:avLst/>
              </a:prstGeom>
              <a:blipFill rotWithShape="1">
                <a:blip r:embed="rId8"/>
                <a:stretch>
                  <a:fillRect t="-7774" r="-219" b="-162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358110" y="8208293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sz="8000" dirty="0"/>
              <a:t>3x3 filters with randomly arranged values of 1 and -</a:t>
            </a:r>
            <a:r>
              <a:rPr lang="sv-SE" sz="8000" dirty="0" smtClean="0"/>
              <a:t>1</a:t>
            </a:r>
            <a:endParaRPr lang="sv-SE" sz="9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358110" y="11299554"/>
            <a:ext cx="2777966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marL="1311275" indent="-131127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10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450" indent="-1089025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9000">
                <a:solidFill>
                  <a:schemeClr val="tx1"/>
                </a:solidFill>
                <a:latin typeface="+mn-lt"/>
              </a:defRPr>
            </a:lvl2pPr>
            <a:lvl3pPr marL="4368800" indent="-873125" algn="l" defTabSz="3495675" rtl="0" fontAlgn="base">
              <a:spcBef>
                <a:spcPct val="20000"/>
              </a:spcBef>
              <a:spcAft>
                <a:spcPct val="0"/>
              </a:spcAft>
              <a:buChar char="•"/>
              <a:defRPr sz="7500">
                <a:solidFill>
                  <a:schemeClr val="tx1"/>
                </a:solidFill>
                <a:latin typeface="+mn-lt"/>
              </a:defRPr>
            </a:lvl3pPr>
            <a:lvl4pPr marL="6119813" indent="-876300" algn="l" defTabSz="3495675" rtl="0" fontAlgn="base">
              <a:spcBef>
                <a:spcPct val="20000"/>
              </a:spcBef>
              <a:spcAft>
                <a:spcPct val="0"/>
              </a:spcAft>
              <a:buChar char="–"/>
              <a:defRPr sz="6400">
                <a:solidFill>
                  <a:schemeClr val="tx1"/>
                </a:solidFill>
                <a:latin typeface="+mn-lt"/>
              </a:defRPr>
            </a:lvl4pPr>
            <a:lvl5pPr marL="78676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5pPr>
            <a:lvl6pPr marL="83248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6pPr>
            <a:lvl7pPr marL="87820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7pPr>
            <a:lvl8pPr marL="92392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8pPr>
            <a:lvl9pPr marL="9696450" indent="-874713" algn="l" defTabSz="3495675" rtl="0" fontAlgn="base">
              <a:spcBef>
                <a:spcPct val="20000"/>
              </a:spcBef>
              <a:spcAft>
                <a:spcPct val="0"/>
              </a:spcAft>
              <a:buChar char="»"/>
              <a:defRPr sz="6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GB" sz="8000" dirty="0" smtClean="0"/>
              <a:t>Use resulting feature map </a:t>
            </a:r>
            <a:r>
              <a:rPr lang="en-GB" sz="8000" dirty="0"/>
              <a:t>as input for next layer</a:t>
            </a:r>
            <a:endParaRPr lang="sv-SE" sz="80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19" name="Image2"/>
          <p:cNvPicPr/>
          <p:nvPr/>
        </p:nvPicPr>
        <p:blipFill rotWithShape="1">
          <a:blip r:embed="rId9">
            <a:lum/>
            <a:alphaModFix/>
          </a:blip>
          <a:srcRect l="45336" t="13437" r="43917" b="76631"/>
          <a:stretch/>
        </p:blipFill>
        <p:spPr bwMode="auto">
          <a:xfrm>
            <a:off x="30200649" y="14011143"/>
            <a:ext cx="4721100" cy="45523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Image2"/>
          <p:cNvPicPr/>
          <p:nvPr/>
        </p:nvPicPr>
        <p:blipFill rotWithShape="1">
          <a:blip r:embed="rId9">
            <a:lum/>
            <a:alphaModFix/>
          </a:blip>
          <a:srcRect l="1637" t="13121" r="87561" b="76685"/>
          <a:stretch/>
        </p:blipFill>
        <p:spPr bwMode="auto">
          <a:xfrm>
            <a:off x="5902525" y="14065590"/>
            <a:ext cx="4571920" cy="4501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615" y="15121292"/>
            <a:ext cx="3676650" cy="37607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</p:pic>
      <p:sp>
        <p:nvSpPr>
          <p:cNvPr id="24" name="Right Arrow 23"/>
          <p:cNvSpPr/>
          <p:nvPr/>
        </p:nvSpPr>
        <p:spPr bwMode="auto">
          <a:xfrm>
            <a:off x="10943085" y="15455365"/>
            <a:ext cx="1296144" cy="1303616"/>
          </a:xfrm>
          <a:prstGeom prst="rightArrow">
            <a:avLst/>
          </a:prstGeom>
          <a:solidFill>
            <a:srgbClr val="FF0000"/>
          </a:solidFill>
          <a:ln w="38100"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58509" y="20962093"/>
            <a:ext cx="455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/>
              <a:t>Input image</a:t>
            </a:r>
            <a:endParaRPr lang="sv-SE" sz="5400" dirty="0"/>
          </a:p>
        </p:txBody>
      </p:sp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 animBg="1"/>
      <p:bldP spid="7" grpId="0"/>
      <p:bldP spid="13" grpId="0"/>
      <p:bldP spid="14" grpId="0"/>
      <p:bldP spid="15" grpId="0"/>
      <p:bldP spid="16" grpId="0"/>
      <p:bldP spid="17" grpId="0"/>
      <p:bldP spid="24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err="1"/>
              <a:t>Model</a:t>
            </a:r>
            <a:r>
              <a:rPr lang="sv-SE" sz="14400" dirty="0"/>
              <a:t> 1: </a:t>
            </a:r>
            <a:r>
              <a:rPr lang="sv-SE" sz="14400" dirty="0" err="1"/>
              <a:t>Juefei</a:t>
            </a:r>
            <a:r>
              <a:rPr lang="sv-SE" sz="14400" dirty="0"/>
              <a:t>-Xu et al.	</a:t>
            </a:r>
            <a:endParaRPr lang="en-GB" sz="1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Pros:</a:t>
            </a:r>
          </a:p>
          <a:p>
            <a:pPr lvl="1"/>
            <a:r>
              <a:rPr lang="en-GB" dirty="0" smtClean="0"/>
              <a:t>Efficient to run, easy to implement</a:t>
            </a:r>
          </a:p>
          <a:p>
            <a:pPr lvl="1"/>
            <a:r>
              <a:rPr lang="en-GB" dirty="0" smtClean="0"/>
              <a:t>Translates idea of LBPs to a form that can be used in a CNN</a:t>
            </a:r>
          </a:p>
          <a:p>
            <a:pPr lvl="1"/>
            <a:r>
              <a:rPr lang="en-GB" dirty="0" smtClean="0"/>
              <a:t>Drop-in layer suitable for any CNN architecture</a:t>
            </a:r>
          </a:p>
          <a:p>
            <a:pPr lvl="1"/>
            <a:endParaRPr lang="en-GB" dirty="0"/>
          </a:p>
          <a:p>
            <a:r>
              <a:rPr lang="en-GB" dirty="0" smtClean="0"/>
              <a:t>Cons:</a:t>
            </a:r>
          </a:p>
          <a:p>
            <a:pPr lvl="1"/>
            <a:r>
              <a:rPr lang="en-GB" dirty="0" smtClean="0"/>
              <a:t>Not rotationally invariant</a:t>
            </a:r>
          </a:p>
          <a:p>
            <a:pPr lvl="1"/>
            <a:r>
              <a:rPr lang="en-GB" dirty="0" smtClean="0"/>
              <a:t>Filters randomly initialized so not utilizing LBPs as designed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7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</a:t>
            </a:r>
            <a:r>
              <a:rPr lang="sv-SE" sz="14400" dirty="0"/>
              <a:t>2</a:t>
            </a:r>
            <a:r>
              <a:rPr lang="sv-SE" sz="14400" dirty="0" smtClean="0"/>
              <a:t>: Li et al.</a:t>
            </a:r>
            <a:endParaRPr lang="en-GB" sz="1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Network comprised of four sequentially coupled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Sladoje</a:t>
            </a:r>
            <a:endParaRPr lang="sv-SE" sz="4000" b="1" dirty="0" smtClean="0">
              <a:solidFill>
                <a:schemeClr val="bg1"/>
              </a:solidFill>
            </a:endParaRP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49" y="8461296"/>
            <a:ext cx="29149244" cy="160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14400" dirty="0" smtClean="0"/>
              <a:t>Model 2: Convolutional Layers</a:t>
            </a:r>
            <a:endParaRPr lang="en-GB" sz="1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89" y="8064277"/>
            <a:ext cx="28348548" cy="8496944"/>
          </a:xfrm>
        </p:spPr>
      </p:pic>
      <p:sp>
        <p:nvSpPr>
          <p:cNvPr id="5" name="TextBox 4"/>
          <p:cNvSpPr txBox="1"/>
          <p:nvPr/>
        </p:nvSpPr>
        <p:spPr>
          <a:xfrm>
            <a:off x="7918749" y="18577445"/>
            <a:ext cx="26570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0" b="1" dirty="0" smtClean="0"/>
              <a:t>Output: 40x40x64 tensor</a:t>
            </a:r>
            <a:endParaRPr lang="en-GB" sz="10000" b="1" dirty="0"/>
          </a:p>
        </p:txBody>
      </p:sp>
    </p:spTree>
    <p:extLst>
      <p:ext uri="{BB962C8B-B14F-4D97-AF65-F5344CB8AC3E}">
        <p14:creationId xmlns:p14="http://schemas.microsoft.com/office/powerpoint/2010/main" val="29874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974</Words>
  <Application>Microsoft Office PowerPoint</Application>
  <PresentationFormat>Custom</PresentationFormat>
  <Paragraphs>251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Standardformgivning</vt:lpstr>
      <vt:lpstr>Detecting Cancer using Texture Classification</vt:lpstr>
      <vt:lpstr>Project Goals</vt:lpstr>
      <vt:lpstr>Data</vt:lpstr>
      <vt:lpstr>Local Binary Patterns</vt:lpstr>
      <vt:lpstr>Local Binary Patterns</vt:lpstr>
      <vt:lpstr>Model 1: Juefei-Xu et al. </vt:lpstr>
      <vt:lpstr>Model 1: Juefei-Xu et al. </vt:lpstr>
      <vt:lpstr>Model 2: Li et al.</vt:lpstr>
      <vt:lpstr>Model 2: Convolutional Layers</vt:lpstr>
      <vt:lpstr>Model 2: Convolutional Module</vt:lpstr>
      <vt:lpstr>Model 2: Gate layer</vt:lpstr>
      <vt:lpstr>Model 2: Dense Layers</vt:lpstr>
      <vt:lpstr>Model 2: Li et al.</vt:lpstr>
      <vt:lpstr>Model 3: Marcos et al.</vt:lpstr>
      <vt:lpstr>Model 3: Marcos et al.</vt:lpstr>
      <vt:lpstr>Preliminary Results</vt:lpstr>
      <vt:lpstr>Thanks for Listening!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182</cp:revision>
  <dcterms:created xsi:type="dcterms:W3CDTF">2001-10-15T06:35:57Z</dcterms:created>
  <dcterms:modified xsi:type="dcterms:W3CDTF">2019-01-14T10:51:44Z</dcterms:modified>
</cp:coreProperties>
</file>