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32404050" cy="25201563"/>
  <p:notesSz cx="46342300" cy="46342300"/>
  <p:defaultTextStyle>
    <a:defPPr>
      <a:defRPr lang="sv-SE"/>
    </a:defPPr>
    <a:lvl1pPr algn="l" rtl="0" fontAlgn="base">
      <a:spcBef>
        <a:spcPct val="20000"/>
      </a:spcBef>
      <a:spcAft>
        <a:spcPct val="0"/>
      </a:spcAft>
      <a:defRPr sz="4600" kern="1200">
        <a:solidFill>
          <a:srgbClr val="000000"/>
        </a:solidFill>
        <a:latin typeface="Arial" charset="0"/>
        <a:ea typeface="+mn-ea"/>
        <a:cs typeface="+mn-cs"/>
      </a:defRPr>
    </a:lvl1pPr>
    <a:lvl2pPr marL="457200" algn="l" rtl="0" fontAlgn="base">
      <a:spcBef>
        <a:spcPct val="20000"/>
      </a:spcBef>
      <a:spcAft>
        <a:spcPct val="0"/>
      </a:spcAft>
      <a:defRPr sz="4600" kern="1200">
        <a:solidFill>
          <a:srgbClr val="000000"/>
        </a:solidFill>
        <a:latin typeface="Arial" charset="0"/>
        <a:ea typeface="+mn-ea"/>
        <a:cs typeface="+mn-cs"/>
      </a:defRPr>
    </a:lvl2pPr>
    <a:lvl3pPr marL="914400" algn="l" rtl="0" fontAlgn="base">
      <a:spcBef>
        <a:spcPct val="20000"/>
      </a:spcBef>
      <a:spcAft>
        <a:spcPct val="0"/>
      </a:spcAft>
      <a:defRPr sz="4600" kern="1200">
        <a:solidFill>
          <a:srgbClr val="000000"/>
        </a:solidFill>
        <a:latin typeface="Arial" charset="0"/>
        <a:ea typeface="+mn-ea"/>
        <a:cs typeface="+mn-cs"/>
      </a:defRPr>
    </a:lvl3pPr>
    <a:lvl4pPr marL="1371600" algn="l" rtl="0" fontAlgn="base">
      <a:spcBef>
        <a:spcPct val="20000"/>
      </a:spcBef>
      <a:spcAft>
        <a:spcPct val="0"/>
      </a:spcAft>
      <a:defRPr sz="4600" kern="1200">
        <a:solidFill>
          <a:srgbClr val="000000"/>
        </a:solidFill>
        <a:latin typeface="Arial" charset="0"/>
        <a:ea typeface="+mn-ea"/>
        <a:cs typeface="+mn-cs"/>
      </a:defRPr>
    </a:lvl4pPr>
    <a:lvl5pPr marL="1828800" algn="l" rtl="0" fontAlgn="base">
      <a:spcBef>
        <a:spcPct val="20000"/>
      </a:spcBef>
      <a:spcAft>
        <a:spcPct val="0"/>
      </a:spcAft>
      <a:defRPr sz="4600" kern="1200">
        <a:solidFill>
          <a:srgbClr val="000000"/>
        </a:solidFill>
        <a:latin typeface="Arial" charset="0"/>
        <a:ea typeface="+mn-ea"/>
        <a:cs typeface="+mn-cs"/>
      </a:defRPr>
    </a:lvl5pPr>
    <a:lvl6pPr marL="2286000" algn="l" defTabSz="914400" rtl="0" eaLnBrk="1" latinLnBrk="0" hangingPunct="1">
      <a:defRPr sz="4600" kern="1200">
        <a:solidFill>
          <a:srgbClr val="000000"/>
        </a:solidFill>
        <a:latin typeface="Arial" charset="0"/>
        <a:ea typeface="+mn-ea"/>
        <a:cs typeface="+mn-cs"/>
      </a:defRPr>
    </a:lvl6pPr>
    <a:lvl7pPr marL="2743200" algn="l" defTabSz="914400" rtl="0" eaLnBrk="1" latinLnBrk="0" hangingPunct="1">
      <a:defRPr sz="4600" kern="1200">
        <a:solidFill>
          <a:srgbClr val="000000"/>
        </a:solidFill>
        <a:latin typeface="Arial" charset="0"/>
        <a:ea typeface="+mn-ea"/>
        <a:cs typeface="+mn-cs"/>
      </a:defRPr>
    </a:lvl7pPr>
    <a:lvl8pPr marL="3200400" algn="l" defTabSz="914400" rtl="0" eaLnBrk="1" latinLnBrk="0" hangingPunct="1">
      <a:defRPr sz="4600" kern="1200">
        <a:solidFill>
          <a:srgbClr val="000000"/>
        </a:solidFill>
        <a:latin typeface="Arial" charset="0"/>
        <a:ea typeface="+mn-ea"/>
        <a:cs typeface="+mn-cs"/>
      </a:defRPr>
    </a:lvl8pPr>
    <a:lvl9pPr marL="3657600" algn="l" defTabSz="914400" rtl="0" eaLnBrk="1" latinLnBrk="0" hangingPunct="1">
      <a:defRPr sz="4600" kern="1200">
        <a:solidFill>
          <a:srgbClr val="00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40000"/>
    <a:srgbClr val="FDF8E3"/>
    <a:srgbClr val="FCF5D8"/>
    <a:srgbClr val="FAF0C4"/>
    <a:srgbClr val="FEFFE5"/>
    <a:srgbClr val="FEFFCD"/>
    <a:srgbClr val="CC0000"/>
    <a:srgbClr val="990033"/>
    <a:srgbClr val="FCF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714" autoAdjust="0"/>
    <p:restoredTop sz="98972" autoAdjust="0"/>
  </p:normalViewPr>
  <p:slideViewPr>
    <p:cSldViewPr>
      <p:cViewPr>
        <p:scale>
          <a:sx n="100" d="100"/>
          <a:sy n="100" d="100"/>
        </p:scale>
        <p:origin x="4508" y="8604"/>
      </p:cViewPr>
      <p:guideLst>
        <p:guide orient="horz" pos="7938"/>
        <p:guide pos="1020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solidFill>
              <a:schemeClr val="accent4"/>
            </a:solidFill>
          </c:spPr>
          <c:invertIfNegative val="0"/>
          <c:cat>
            <c:strRef>
              <c:f>Sheet1!$F$3:$M$3</c:f>
              <c:strCache>
                <c:ptCount val="8"/>
                <c:pt idx="0">
                  <c:v>0-1</c:v>
                </c:pt>
                <c:pt idx="1">
                  <c:v>1-2</c:v>
                </c:pt>
                <c:pt idx="2">
                  <c:v>2-3</c:v>
                </c:pt>
                <c:pt idx="3">
                  <c:v>3-4</c:v>
                </c:pt>
                <c:pt idx="4">
                  <c:v>4-5</c:v>
                </c:pt>
                <c:pt idx="5">
                  <c:v>5-6</c:v>
                </c:pt>
                <c:pt idx="6">
                  <c:v>6-7</c:v>
                </c:pt>
                <c:pt idx="7">
                  <c:v>7-8</c:v>
                </c:pt>
              </c:strCache>
            </c:strRef>
          </c:cat>
          <c:val>
            <c:numRef>
              <c:f>Sheet1!$F$4:$M$4</c:f>
              <c:numCache>
                <c:formatCode>General</c:formatCode>
                <c:ptCount val="8"/>
                <c:pt idx="0">
                  <c:v>1</c:v>
                </c:pt>
                <c:pt idx="1">
                  <c:v>4</c:v>
                </c:pt>
                <c:pt idx="2">
                  <c:v>3</c:v>
                </c:pt>
                <c:pt idx="3">
                  <c:v>7</c:v>
                </c:pt>
                <c:pt idx="4">
                  <c:v>4</c:v>
                </c:pt>
                <c:pt idx="5">
                  <c:v>4</c:v>
                </c:pt>
                <c:pt idx="6">
                  <c:v>9</c:v>
                </c:pt>
                <c:pt idx="7">
                  <c:v>12</c:v>
                </c:pt>
              </c:numCache>
            </c:numRef>
          </c:val>
        </c:ser>
        <c:dLbls>
          <c:showLegendKey val="0"/>
          <c:showVal val="0"/>
          <c:showCatName val="0"/>
          <c:showSerName val="0"/>
          <c:showPercent val="0"/>
          <c:showBubbleSize val="0"/>
        </c:dLbls>
        <c:gapWidth val="150"/>
        <c:axId val="277228032"/>
        <c:axId val="249778112"/>
      </c:barChart>
      <c:catAx>
        <c:axId val="277228032"/>
        <c:scaling>
          <c:orientation val="minMax"/>
        </c:scaling>
        <c:delete val="0"/>
        <c:axPos val="b"/>
        <c:majorTickMark val="out"/>
        <c:minorTickMark val="none"/>
        <c:tickLblPos val="nextTo"/>
        <c:crossAx val="249778112"/>
        <c:crosses val="autoZero"/>
        <c:auto val="1"/>
        <c:lblAlgn val="ctr"/>
        <c:lblOffset val="100"/>
        <c:noMultiLvlLbl val="0"/>
      </c:catAx>
      <c:valAx>
        <c:axId val="249778112"/>
        <c:scaling>
          <c:orientation val="minMax"/>
        </c:scaling>
        <c:delete val="0"/>
        <c:axPos val="l"/>
        <c:majorGridlines/>
        <c:numFmt formatCode="General" sourceLinked="1"/>
        <c:majorTickMark val="out"/>
        <c:minorTickMark val="none"/>
        <c:tickLblPos val="nextTo"/>
        <c:crossAx val="277228032"/>
        <c:crosses val="autoZero"/>
        <c:crossBetween val="between"/>
      </c:valAx>
      <c:spPr>
        <a:solidFill>
          <a:schemeClr val="bg1"/>
        </a:solidFill>
      </c:spPr>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0077113"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3" name="Rectangle 3"/>
          <p:cNvSpPr>
            <a:spLocks noGrp="1" noChangeArrowheads="1"/>
          </p:cNvSpPr>
          <p:nvPr>
            <p:ph type="dt" sz="quarter" idx="1"/>
          </p:nvPr>
        </p:nvSpPr>
        <p:spPr bwMode="auto">
          <a:xfrm>
            <a:off x="26265188" y="0"/>
            <a:ext cx="20077112" cy="232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t"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endParaRPr lang="sv-SE"/>
          </a:p>
        </p:txBody>
      </p:sp>
      <p:sp>
        <p:nvSpPr>
          <p:cNvPr id="5124" name="Rectangle 4"/>
          <p:cNvSpPr>
            <a:spLocks noGrp="1" noChangeArrowheads="1"/>
          </p:cNvSpPr>
          <p:nvPr>
            <p:ph type="ftr" sz="quarter" idx="2"/>
          </p:nvPr>
        </p:nvSpPr>
        <p:spPr bwMode="auto">
          <a:xfrm>
            <a:off x="0" y="44019788"/>
            <a:ext cx="20077113"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defTabSz="2030413">
              <a:spcBef>
                <a:spcPct val="0"/>
              </a:spcBef>
              <a:defRPr sz="3000">
                <a:solidFill>
                  <a:schemeClr val="tx1"/>
                </a:solidFill>
                <a:latin typeface="Times New Roman" pitchFamily="1" charset="0"/>
              </a:defRPr>
            </a:lvl1pPr>
          </a:lstStyle>
          <a:p>
            <a:endParaRPr lang="sv-SE"/>
          </a:p>
        </p:txBody>
      </p:sp>
      <p:sp>
        <p:nvSpPr>
          <p:cNvPr id="5125" name="Rectangle 5"/>
          <p:cNvSpPr>
            <a:spLocks noGrp="1" noChangeArrowheads="1"/>
          </p:cNvSpPr>
          <p:nvPr>
            <p:ph type="sldNum" sz="quarter" idx="3"/>
          </p:nvPr>
        </p:nvSpPr>
        <p:spPr bwMode="auto">
          <a:xfrm>
            <a:off x="26265188" y="44019788"/>
            <a:ext cx="20077112" cy="232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3512" tIns="101757" rIns="203512" bIns="101757" numCol="1" anchor="b" anchorCtr="0" compatLnSpc="1">
            <a:prstTxWarp prst="textNoShape">
              <a:avLst/>
            </a:prstTxWarp>
          </a:bodyPr>
          <a:lstStyle>
            <a:lvl1pPr algn="r" defTabSz="2030413">
              <a:spcBef>
                <a:spcPct val="0"/>
              </a:spcBef>
              <a:defRPr sz="3000">
                <a:solidFill>
                  <a:schemeClr val="tx1"/>
                </a:solidFill>
                <a:latin typeface="Times New Roman" pitchFamily="1" charset="0"/>
              </a:defRPr>
            </a:lvl1pPr>
          </a:lstStyle>
          <a:p>
            <a:fld id="{77BEBC12-A63C-4461-A5FF-6E89596957E7}" type="slidenum">
              <a:rPr lang="sv-SE"/>
              <a:pPr/>
              <a:t>‹#›</a:t>
            </a:fld>
            <a:endParaRPr lang="sv-SE"/>
          </a:p>
        </p:txBody>
      </p:sp>
    </p:spTree>
    <p:extLst>
      <p:ext uri="{BB962C8B-B14F-4D97-AF65-F5344CB8AC3E}">
        <p14:creationId xmlns:p14="http://schemas.microsoft.com/office/powerpoint/2010/main" val="407872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defRPr sz="1200">
                <a:latin typeface="Gill Sans MT" pitchFamily="34" charset="0"/>
              </a:defRPr>
            </a:lvl1pPr>
          </a:lstStyle>
          <a:p>
            <a:endParaRPr lang="sv-SE"/>
          </a:p>
        </p:txBody>
      </p:sp>
      <p:sp>
        <p:nvSpPr>
          <p:cNvPr id="16387" name="Rectangle 3"/>
          <p:cNvSpPr>
            <a:spLocks noGrp="1" noChangeArrowheads="1"/>
          </p:cNvSpPr>
          <p:nvPr>
            <p:ph type="dt" idx="1"/>
          </p:nvPr>
        </p:nvSpPr>
        <p:spPr bwMode="auto">
          <a:xfrm>
            <a:off x="26212800" y="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lvl1pPr algn="r">
              <a:defRPr sz="1200">
                <a:latin typeface="Gill Sans MT" pitchFamily="34" charset="0"/>
              </a:defRPr>
            </a:lvl1pPr>
          </a:lstStyle>
          <a:p>
            <a:endParaRPr lang="sv-SE"/>
          </a:p>
        </p:txBody>
      </p:sp>
      <p:sp>
        <p:nvSpPr>
          <p:cNvPr id="16388" name="Rectangle 4"/>
          <p:cNvSpPr>
            <a:spLocks noGrp="1" noRot="1" noChangeAspect="1" noChangeArrowheads="1" noTextEdit="1"/>
          </p:cNvSpPr>
          <p:nvPr>
            <p:ph type="sldImg" idx="2"/>
          </p:nvPr>
        </p:nvSpPr>
        <p:spPr bwMode="auto">
          <a:xfrm>
            <a:off x="11995150" y="3505200"/>
            <a:ext cx="22339300" cy="173736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6172200" y="22021800"/>
            <a:ext cx="33985200" cy="2087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6390" name="Rectangle 6"/>
          <p:cNvSpPr>
            <a:spLocks noGrp="1" noChangeArrowheads="1"/>
          </p:cNvSpPr>
          <p:nvPr>
            <p:ph type="ftr" sz="quarter" idx="4"/>
          </p:nvPr>
        </p:nvSpPr>
        <p:spPr bwMode="auto">
          <a:xfrm>
            <a:off x="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defRPr sz="1200">
                <a:latin typeface="Gill Sans MT" pitchFamily="34" charset="0"/>
              </a:defRPr>
            </a:lvl1pPr>
          </a:lstStyle>
          <a:p>
            <a:endParaRPr lang="sv-SE"/>
          </a:p>
        </p:txBody>
      </p:sp>
      <p:sp>
        <p:nvSpPr>
          <p:cNvPr id="16391" name="Rectangle 7"/>
          <p:cNvSpPr>
            <a:spLocks noGrp="1" noChangeArrowheads="1"/>
          </p:cNvSpPr>
          <p:nvPr>
            <p:ph type="sldNum" sz="quarter" idx="5"/>
          </p:nvPr>
        </p:nvSpPr>
        <p:spPr bwMode="auto">
          <a:xfrm>
            <a:off x="26212800" y="44043600"/>
            <a:ext cx="2011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anchor="b" anchorCtr="0" compatLnSpc="1">
            <a:prstTxWarp prst="textNoShape">
              <a:avLst/>
            </a:prstTxWarp>
          </a:bodyPr>
          <a:lstStyle>
            <a:lvl1pPr algn="r">
              <a:defRPr sz="1200">
                <a:latin typeface="Gill Sans MT" pitchFamily="34" charset="0"/>
              </a:defRPr>
            </a:lvl1pPr>
          </a:lstStyle>
          <a:p>
            <a:fld id="{D7E90208-E907-46C8-BFC1-0B56738D93F3}" type="slidenum">
              <a:rPr lang="sv-SE"/>
              <a:pPr/>
              <a:t>‹#›</a:t>
            </a:fld>
            <a:endParaRPr lang="sv-SE"/>
          </a:p>
        </p:txBody>
      </p:sp>
    </p:spTree>
    <p:extLst>
      <p:ext uri="{BB962C8B-B14F-4D97-AF65-F5344CB8AC3E}">
        <p14:creationId xmlns:p14="http://schemas.microsoft.com/office/powerpoint/2010/main" val="11759641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 charset="0"/>
        <a:ea typeface="+mn-ea"/>
        <a:cs typeface="+mn-cs"/>
      </a:defRPr>
    </a:lvl1pPr>
    <a:lvl2pPr marL="457200" algn="l" rtl="0" fontAlgn="base">
      <a:spcBef>
        <a:spcPct val="30000"/>
      </a:spcBef>
      <a:spcAft>
        <a:spcPct val="0"/>
      </a:spcAft>
      <a:defRPr sz="1200" kern="1200">
        <a:solidFill>
          <a:schemeClr val="tx1"/>
        </a:solidFill>
        <a:latin typeface="Times New Roman" pitchFamily="1" charset="0"/>
        <a:ea typeface="+mn-ea"/>
        <a:cs typeface="+mn-cs"/>
      </a:defRPr>
    </a:lvl2pPr>
    <a:lvl3pPr marL="914400" algn="l" rtl="0" fontAlgn="base">
      <a:spcBef>
        <a:spcPct val="30000"/>
      </a:spcBef>
      <a:spcAft>
        <a:spcPct val="0"/>
      </a:spcAft>
      <a:defRPr sz="1200" kern="1200">
        <a:solidFill>
          <a:schemeClr val="tx1"/>
        </a:solidFill>
        <a:latin typeface="Times New Roman" pitchFamily="1" charset="0"/>
        <a:ea typeface="+mn-ea"/>
        <a:cs typeface="+mn-cs"/>
      </a:defRPr>
    </a:lvl3pPr>
    <a:lvl4pPr marL="1371600" algn="l" rtl="0" fontAlgn="base">
      <a:spcBef>
        <a:spcPct val="30000"/>
      </a:spcBef>
      <a:spcAft>
        <a:spcPct val="0"/>
      </a:spcAft>
      <a:defRPr sz="1200" kern="1200">
        <a:solidFill>
          <a:schemeClr val="tx1"/>
        </a:solidFill>
        <a:latin typeface="Times New Roman" pitchFamily="1" charset="0"/>
        <a:ea typeface="+mn-ea"/>
        <a:cs typeface="+mn-cs"/>
      </a:defRPr>
    </a:lvl4pPr>
    <a:lvl5pPr marL="1828800" algn="l" rtl="0" fontAlgn="base">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626" y="7829551"/>
            <a:ext cx="27542799" cy="5400675"/>
          </a:xfrm>
        </p:spPr>
        <p:txBody>
          <a:bodyPr/>
          <a:lstStyle/>
          <a:p>
            <a:r>
              <a:rPr lang="en-US" smtClean="0"/>
              <a:t>Click to edit Master title style</a:t>
            </a:r>
            <a:endParaRPr lang="en-GB"/>
          </a:p>
        </p:txBody>
      </p:sp>
      <p:sp>
        <p:nvSpPr>
          <p:cNvPr id="3" name="Subtitle 2"/>
          <p:cNvSpPr>
            <a:spLocks noGrp="1"/>
          </p:cNvSpPr>
          <p:nvPr>
            <p:ph type="subTitle" idx="1"/>
          </p:nvPr>
        </p:nvSpPr>
        <p:spPr>
          <a:xfrm>
            <a:off x="4861251" y="14281150"/>
            <a:ext cx="22681549" cy="64404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D9DF6E6B-D5C3-44C9-8FDA-236A44420E93}" type="slidenum">
              <a:rPr lang="sv-SE"/>
              <a:pPr/>
              <a:t>‹#›</a:t>
            </a:fld>
            <a:endParaRPr lang="sv-SE"/>
          </a:p>
        </p:txBody>
      </p:sp>
    </p:spTree>
    <p:extLst>
      <p:ext uri="{BB962C8B-B14F-4D97-AF65-F5344CB8AC3E}">
        <p14:creationId xmlns:p14="http://schemas.microsoft.com/office/powerpoint/2010/main" val="227643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406D9C30-4F16-4309-A99A-5E4F58883BE7}" type="slidenum">
              <a:rPr lang="sv-SE"/>
              <a:pPr/>
              <a:t>‹#›</a:t>
            </a:fld>
            <a:endParaRPr lang="sv-SE"/>
          </a:p>
        </p:txBody>
      </p:sp>
    </p:spTree>
    <p:extLst>
      <p:ext uri="{BB962C8B-B14F-4D97-AF65-F5344CB8AC3E}">
        <p14:creationId xmlns:p14="http://schemas.microsoft.com/office/powerpoint/2010/main" val="88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266499" y="1008063"/>
            <a:ext cx="6304479" cy="213931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50205" y="1008063"/>
            <a:ext cx="18779116" cy="21393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2A3F11F7-6649-41F1-B994-42C01104A9ED}" type="slidenum">
              <a:rPr lang="sv-SE"/>
              <a:pPr/>
              <a:t>‹#›</a:t>
            </a:fld>
            <a:endParaRPr lang="sv-SE"/>
          </a:p>
        </p:txBody>
      </p:sp>
    </p:spTree>
    <p:extLst>
      <p:ext uri="{BB962C8B-B14F-4D97-AF65-F5344CB8AC3E}">
        <p14:creationId xmlns:p14="http://schemas.microsoft.com/office/powerpoint/2010/main" val="2569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FA1DD675-F244-49EE-8D63-AC239F490BA2}" type="slidenum">
              <a:rPr lang="sv-SE"/>
              <a:pPr/>
              <a:t>‹#›</a:t>
            </a:fld>
            <a:endParaRPr lang="sv-SE"/>
          </a:p>
        </p:txBody>
      </p:sp>
    </p:spTree>
    <p:extLst>
      <p:ext uri="{BB962C8B-B14F-4D97-AF65-F5344CB8AC3E}">
        <p14:creationId xmlns:p14="http://schemas.microsoft.com/office/powerpoint/2010/main" val="216636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230" y="16194089"/>
            <a:ext cx="27544228" cy="5005387"/>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2559230" y="10682288"/>
            <a:ext cx="27544228" cy="55118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sv-SE"/>
          </a:p>
        </p:txBody>
      </p:sp>
      <p:sp>
        <p:nvSpPr>
          <p:cNvPr id="5" name="Footer Placeholder 4"/>
          <p:cNvSpPr>
            <a:spLocks noGrp="1"/>
          </p:cNvSpPr>
          <p:nvPr>
            <p:ph type="ftr" sz="quarter" idx="11"/>
          </p:nvPr>
        </p:nvSpPr>
        <p:spPr/>
        <p:txBody>
          <a:bodyPr/>
          <a:lstStyle>
            <a:lvl1pPr>
              <a:defRPr/>
            </a:lvl1pPr>
          </a:lstStyle>
          <a:p>
            <a:endParaRPr lang="sv-SE"/>
          </a:p>
        </p:txBody>
      </p:sp>
      <p:sp>
        <p:nvSpPr>
          <p:cNvPr id="6" name="Slide Number Placeholder 5"/>
          <p:cNvSpPr>
            <a:spLocks noGrp="1"/>
          </p:cNvSpPr>
          <p:nvPr>
            <p:ph type="sldNum" sz="quarter" idx="12"/>
          </p:nvPr>
        </p:nvSpPr>
        <p:spPr/>
        <p:txBody>
          <a:bodyPr/>
          <a:lstStyle>
            <a:lvl1pPr>
              <a:defRPr/>
            </a:lvl1pPr>
          </a:lstStyle>
          <a:p>
            <a:fld id="{609E0BE6-7DD1-47B4-8781-7EB7A10FC738}" type="slidenum">
              <a:rPr lang="sv-SE"/>
              <a:pPr/>
              <a:t>‹#›</a:t>
            </a:fld>
            <a:endParaRPr lang="sv-SE"/>
          </a:p>
        </p:txBody>
      </p:sp>
    </p:spTree>
    <p:extLst>
      <p:ext uri="{BB962C8B-B14F-4D97-AF65-F5344CB8AC3E}">
        <p14:creationId xmlns:p14="http://schemas.microsoft.com/office/powerpoint/2010/main" val="2706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427367" y="4760913"/>
            <a:ext cx="12433199"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8997745" y="4760913"/>
            <a:ext cx="12434627" cy="1764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E10C8701-0DB5-4CD5-AA24-D059DC52C878}" type="slidenum">
              <a:rPr lang="sv-SE"/>
              <a:pPr/>
              <a:t>‹#›</a:t>
            </a:fld>
            <a:endParaRPr lang="sv-SE"/>
          </a:p>
        </p:txBody>
      </p:sp>
    </p:spTree>
    <p:extLst>
      <p:ext uri="{BB962C8B-B14F-4D97-AF65-F5344CB8AC3E}">
        <p14:creationId xmlns:p14="http://schemas.microsoft.com/office/powerpoint/2010/main" val="254539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9651"/>
            <a:ext cx="29163216" cy="42005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620417" y="5641975"/>
            <a:ext cx="14316540"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0417" y="7991476"/>
            <a:ext cx="14316540"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6461378" y="5641975"/>
            <a:ext cx="14322256" cy="2349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461378" y="7991476"/>
            <a:ext cx="14322256" cy="14520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sv-SE"/>
          </a:p>
        </p:txBody>
      </p:sp>
      <p:sp>
        <p:nvSpPr>
          <p:cNvPr id="8" name="Footer Placeholder 7"/>
          <p:cNvSpPr>
            <a:spLocks noGrp="1"/>
          </p:cNvSpPr>
          <p:nvPr>
            <p:ph type="ftr" sz="quarter" idx="11"/>
          </p:nvPr>
        </p:nvSpPr>
        <p:spPr/>
        <p:txBody>
          <a:bodyPr/>
          <a:lstStyle>
            <a:lvl1pPr>
              <a:defRPr/>
            </a:lvl1pPr>
          </a:lstStyle>
          <a:p>
            <a:endParaRPr lang="sv-SE"/>
          </a:p>
        </p:txBody>
      </p:sp>
      <p:sp>
        <p:nvSpPr>
          <p:cNvPr id="9" name="Slide Number Placeholder 8"/>
          <p:cNvSpPr>
            <a:spLocks noGrp="1"/>
          </p:cNvSpPr>
          <p:nvPr>
            <p:ph type="sldNum" sz="quarter" idx="12"/>
          </p:nvPr>
        </p:nvSpPr>
        <p:spPr/>
        <p:txBody>
          <a:bodyPr/>
          <a:lstStyle>
            <a:lvl1pPr>
              <a:defRPr/>
            </a:lvl1pPr>
          </a:lstStyle>
          <a:p>
            <a:fld id="{7EC32C80-8052-4DB5-968C-2910101ED4F2}" type="slidenum">
              <a:rPr lang="sv-SE"/>
              <a:pPr/>
              <a:t>‹#›</a:t>
            </a:fld>
            <a:endParaRPr lang="sv-SE"/>
          </a:p>
        </p:txBody>
      </p:sp>
    </p:spTree>
    <p:extLst>
      <p:ext uri="{BB962C8B-B14F-4D97-AF65-F5344CB8AC3E}">
        <p14:creationId xmlns:p14="http://schemas.microsoft.com/office/powerpoint/2010/main" val="358954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sv-SE"/>
          </a:p>
        </p:txBody>
      </p:sp>
      <p:sp>
        <p:nvSpPr>
          <p:cNvPr id="4" name="Footer Placeholder 3"/>
          <p:cNvSpPr>
            <a:spLocks noGrp="1"/>
          </p:cNvSpPr>
          <p:nvPr>
            <p:ph type="ftr" sz="quarter" idx="11"/>
          </p:nvPr>
        </p:nvSpPr>
        <p:spPr/>
        <p:txBody>
          <a:bodyPr/>
          <a:lstStyle>
            <a:lvl1pPr>
              <a:defRPr/>
            </a:lvl1pPr>
          </a:lstStyle>
          <a:p>
            <a:endParaRPr lang="sv-SE"/>
          </a:p>
        </p:txBody>
      </p:sp>
      <p:sp>
        <p:nvSpPr>
          <p:cNvPr id="5" name="Slide Number Placeholder 4"/>
          <p:cNvSpPr>
            <a:spLocks noGrp="1"/>
          </p:cNvSpPr>
          <p:nvPr>
            <p:ph type="sldNum" sz="quarter" idx="12"/>
          </p:nvPr>
        </p:nvSpPr>
        <p:spPr/>
        <p:txBody>
          <a:bodyPr/>
          <a:lstStyle>
            <a:lvl1pPr>
              <a:defRPr/>
            </a:lvl1pPr>
          </a:lstStyle>
          <a:p>
            <a:fld id="{32122D69-D889-4652-9C09-84C7ADC37823}" type="slidenum">
              <a:rPr lang="sv-SE"/>
              <a:pPr/>
              <a:t>‹#›</a:t>
            </a:fld>
            <a:endParaRPr lang="sv-SE"/>
          </a:p>
        </p:txBody>
      </p:sp>
    </p:spTree>
    <p:extLst>
      <p:ext uri="{BB962C8B-B14F-4D97-AF65-F5344CB8AC3E}">
        <p14:creationId xmlns:p14="http://schemas.microsoft.com/office/powerpoint/2010/main" val="91917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sv-SE"/>
          </a:p>
        </p:txBody>
      </p:sp>
      <p:sp>
        <p:nvSpPr>
          <p:cNvPr id="3" name="Footer Placeholder 2"/>
          <p:cNvSpPr>
            <a:spLocks noGrp="1"/>
          </p:cNvSpPr>
          <p:nvPr>
            <p:ph type="ftr" sz="quarter" idx="11"/>
          </p:nvPr>
        </p:nvSpPr>
        <p:spPr/>
        <p:txBody>
          <a:bodyPr/>
          <a:lstStyle>
            <a:lvl1pPr>
              <a:defRPr/>
            </a:lvl1pPr>
          </a:lstStyle>
          <a:p>
            <a:endParaRPr lang="sv-SE"/>
          </a:p>
        </p:txBody>
      </p:sp>
      <p:sp>
        <p:nvSpPr>
          <p:cNvPr id="4" name="Slide Number Placeholder 3"/>
          <p:cNvSpPr>
            <a:spLocks noGrp="1"/>
          </p:cNvSpPr>
          <p:nvPr>
            <p:ph type="sldNum" sz="quarter" idx="12"/>
          </p:nvPr>
        </p:nvSpPr>
        <p:spPr/>
        <p:txBody>
          <a:bodyPr/>
          <a:lstStyle>
            <a:lvl1pPr>
              <a:defRPr/>
            </a:lvl1pPr>
          </a:lstStyle>
          <a:p>
            <a:fld id="{CCC1ED2E-0578-48B9-AC79-F4A7518323F9}" type="slidenum">
              <a:rPr lang="sv-SE"/>
              <a:pPr/>
              <a:t>‹#›</a:t>
            </a:fld>
            <a:endParaRPr lang="sv-SE"/>
          </a:p>
        </p:txBody>
      </p:sp>
    </p:spTree>
    <p:extLst>
      <p:ext uri="{BB962C8B-B14F-4D97-AF65-F5344CB8AC3E}">
        <p14:creationId xmlns:p14="http://schemas.microsoft.com/office/powerpoint/2010/main" val="131042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417" y="1003301"/>
            <a:ext cx="10659885" cy="4270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12668973" y="1003300"/>
            <a:ext cx="18114660" cy="215090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620417" y="5273676"/>
            <a:ext cx="10659885" cy="172386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4D03ED05-FDB3-48C8-9478-5386DF189E5C}" type="slidenum">
              <a:rPr lang="sv-SE"/>
              <a:pPr/>
              <a:t>‹#›</a:t>
            </a:fld>
            <a:endParaRPr lang="sv-SE"/>
          </a:p>
        </p:txBody>
      </p:sp>
    </p:spTree>
    <p:extLst>
      <p:ext uri="{BB962C8B-B14F-4D97-AF65-F5344CB8AC3E}">
        <p14:creationId xmlns:p14="http://schemas.microsoft.com/office/powerpoint/2010/main" val="406816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635" y="17641888"/>
            <a:ext cx="19442144" cy="208121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6351635" y="2251075"/>
            <a:ext cx="19442144" cy="151209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51635" y="19723100"/>
            <a:ext cx="19442144" cy="2959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sv-SE"/>
          </a:p>
        </p:txBody>
      </p:sp>
      <p:sp>
        <p:nvSpPr>
          <p:cNvPr id="6" name="Footer Placeholder 5"/>
          <p:cNvSpPr>
            <a:spLocks noGrp="1"/>
          </p:cNvSpPr>
          <p:nvPr>
            <p:ph type="ftr" sz="quarter" idx="11"/>
          </p:nvPr>
        </p:nvSpPr>
        <p:spPr/>
        <p:txBody>
          <a:bodyPr/>
          <a:lstStyle>
            <a:lvl1pPr>
              <a:defRPr/>
            </a:lvl1pPr>
          </a:lstStyle>
          <a:p>
            <a:endParaRPr lang="sv-SE"/>
          </a:p>
        </p:txBody>
      </p:sp>
      <p:sp>
        <p:nvSpPr>
          <p:cNvPr id="7" name="Slide Number Placeholder 6"/>
          <p:cNvSpPr>
            <a:spLocks noGrp="1"/>
          </p:cNvSpPr>
          <p:nvPr>
            <p:ph type="sldNum" sz="quarter" idx="12"/>
          </p:nvPr>
        </p:nvSpPr>
        <p:spPr/>
        <p:txBody>
          <a:bodyPr/>
          <a:lstStyle>
            <a:lvl1pPr>
              <a:defRPr/>
            </a:lvl1pPr>
          </a:lstStyle>
          <a:p>
            <a:fld id="{B221E2A3-C3A4-40FF-B48A-C154C3C7A52D}" type="slidenum">
              <a:rPr lang="sv-SE"/>
              <a:pPr/>
              <a:t>‹#›</a:t>
            </a:fld>
            <a:endParaRPr lang="sv-SE"/>
          </a:p>
        </p:txBody>
      </p:sp>
    </p:spTree>
    <p:extLst>
      <p:ext uri="{BB962C8B-B14F-4D97-AF65-F5344CB8AC3E}">
        <p14:creationId xmlns:p14="http://schemas.microsoft.com/office/powerpoint/2010/main" val="3918110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50205" y="1008064"/>
            <a:ext cx="25220773"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ctr" anchorCtr="0" compatLnSpc="1">
            <a:prstTxWarp prst="textNoShape">
              <a:avLst/>
            </a:prstTxWarp>
          </a:bodyPr>
          <a:lstStyle/>
          <a:p>
            <a:pPr lvl="0"/>
            <a:r>
              <a:rPr lang="sv-SE" smtClean="0"/>
              <a:t>Klicka här för att ändra format</a:t>
            </a:r>
          </a:p>
        </p:txBody>
      </p:sp>
      <p:sp>
        <p:nvSpPr>
          <p:cNvPr id="1027" name="Rectangle 3"/>
          <p:cNvSpPr>
            <a:spLocks noGrp="1" noChangeArrowheads="1"/>
          </p:cNvSpPr>
          <p:nvPr>
            <p:ph type="body" idx="1"/>
          </p:nvPr>
        </p:nvSpPr>
        <p:spPr bwMode="auto">
          <a:xfrm>
            <a:off x="6427368" y="4760913"/>
            <a:ext cx="25005004" cy="176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p>
        </p:txBody>
      </p:sp>
      <p:sp>
        <p:nvSpPr>
          <p:cNvPr id="1028" name="Rectangle 4"/>
          <p:cNvSpPr>
            <a:spLocks noGrp="1" noChangeArrowheads="1"/>
          </p:cNvSpPr>
          <p:nvPr>
            <p:ph type="dt" sz="half" idx="2"/>
          </p:nvPr>
        </p:nvSpPr>
        <p:spPr bwMode="auto">
          <a:xfrm>
            <a:off x="5615730"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defTabSz="3495675">
              <a:spcBef>
                <a:spcPct val="0"/>
              </a:spcBef>
              <a:defRPr sz="5300">
                <a:solidFill>
                  <a:schemeClr val="tx1"/>
                </a:solidFill>
                <a:latin typeface="Times New Roman" pitchFamily="1" charset="0"/>
              </a:defRPr>
            </a:lvl1pPr>
          </a:lstStyle>
          <a:p>
            <a:endParaRPr lang="sv-SE"/>
          </a:p>
        </p:txBody>
      </p:sp>
      <p:sp>
        <p:nvSpPr>
          <p:cNvPr id="1029" name="Rectangle 5"/>
          <p:cNvSpPr>
            <a:spLocks noGrp="1" noChangeArrowheads="1"/>
          </p:cNvSpPr>
          <p:nvPr>
            <p:ph type="ftr" sz="quarter" idx="3"/>
          </p:nvPr>
        </p:nvSpPr>
        <p:spPr bwMode="auto">
          <a:xfrm>
            <a:off x="13393446" y="22961601"/>
            <a:ext cx="1026121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ctr" defTabSz="3495675">
              <a:spcBef>
                <a:spcPct val="0"/>
              </a:spcBef>
              <a:defRPr sz="5300">
                <a:solidFill>
                  <a:schemeClr val="tx1"/>
                </a:solidFill>
                <a:latin typeface="Times New Roman" pitchFamily="1" charset="0"/>
              </a:defRPr>
            </a:lvl1pPr>
          </a:lstStyle>
          <a:p>
            <a:endParaRPr lang="sv-SE"/>
          </a:p>
        </p:txBody>
      </p:sp>
      <p:sp>
        <p:nvSpPr>
          <p:cNvPr id="1030" name="Rectangle 6"/>
          <p:cNvSpPr>
            <a:spLocks noGrp="1" noChangeArrowheads="1"/>
          </p:cNvSpPr>
          <p:nvPr>
            <p:ph type="sldNum" sz="quarter" idx="4"/>
          </p:nvPr>
        </p:nvSpPr>
        <p:spPr bwMode="auto">
          <a:xfrm>
            <a:off x="24680634" y="22961601"/>
            <a:ext cx="6751737"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9592" tIns="174796" rIns="349592" bIns="174796" numCol="1" anchor="t" anchorCtr="0" compatLnSpc="1">
            <a:prstTxWarp prst="textNoShape">
              <a:avLst/>
            </a:prstTxWarp>
          </a:bodyPr>
          <a:lstStyle>
            <a:lvl1pPr algn="r" defTabSz="3495675">
              <a:spcBef>
                <a:spcPct val="0"/>
              </a:spcBef>
              <a:defRPr sz="5300">
                <a:solidFill>
                  <a:schemeClr val="tx1"/>
                </a:solidFill>
                <a:latin typeface="Times New Roman" pitchFamily="1" charset="0"/>
              </a:defRPr>
            </a:lvl1pPr>
          </a:lstStyle>
          <a:p>
            <a:fld id="{42374AF5-0D75-4AE2-9F58-5D540C5F75B1}" type="slidenum">
              <a:rPr lang="sv-SE"/>
              <a:pPr/>
              <a:t>‹#›</a:t>
            </a:fld>
            <a:endParaRPr lang="sv-SE"/>
          </a:p>
        </p:txBody>
      </p:sp>
      <p:pic>
        <p:nvPicPr>
          <p:cNvPr id="1033" name="Picture 9" descr="rödmarg-15x7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4763"/>
            <a:ext cx="4924124" cy="252428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95675" rtl="0" fontAlgn="base">
        <a:spcBef>
          <a:spcPct val="0"/>
        </a:spcBef>
        <a:spcAft>
          <a:spcPct val="0"/>
        </a:spcAft>
        <a:defRPr sz="12000" b="1">
          <a:solidFill>
            <a:schemeClr val="tx2"/>
          </a:solidFill>
          <a:latin typeface="+mj-lt"/>
          <a:ea typeface="+mj-ea"/>
          <a:cs typeface="+mj-cs"/>
        </a:defRPr>
      </a:lvl1pPr>
      <a:lvl2pPr algn="l" defTabSz="3495675" rtl="0" fontAlgn="base">
        <a:spcBef>
          <a:spcPct val="0"/>
        </a:spcBef>
        <a:spcAft>
          <a:spcPct val="0"/>
        </a:spcAft>
        <a:defRPr sz="12000" b="1">
          <a:solidFill>
            <a:schemeClr val="tx2"/>
          </a:solidFill>
          <a:latin typeface="Arial" charset="0"/>
        </a:defRPr>
      </a:lvl2pPr>
      <a:lvl3pPr algn="l" defTabSz="3495675" rtl="0" fontAlgn="base">
        <a:spcBef>
          <a:spcPct val="0"/>
        </a:spcBef>
        <a:spcAft>
          <a:spcPct val="0"/>
        </a:spcAft>
        <a:defRPr sz="12000" b="1">
          <a:solidFill>
            <a:schemeClr val="tx2"/>
          </a:solidFill>
          <a:latin typeface="Arial" charset="0"/>
        </a:defRPr>
      </a:lvl3pPr>
      <a:lvl4pPr algn="l" defTabSz="3495675" rtl="0" fontAlgn="base">
        <a:spcBef>
          <a:spcPct val="0"/>
        </a:spcBef>
        <a:spcAft>
          <a:spcPct val="0"/>
        </a:spcAft>
        <a:defRPr sz="12000" b="1">
          <a:solidFill>
            <a:schemeClr val="tx2"/>
          </a:solidFill>
          <a:latin typeface="Arial" charset="0"/>
        </a:defRPr>
      </a:lvl4pPr>
      <a:lvl5pPr algn="l" defTabSz="3495675" rtl="0" fontAlgn="base">
        <a:spcBef>
          <a:spcPct val="0"/>
        </a:spcBef>
        <a:spcAft>
          <a:spcPct val="0"/>
        </a:spcAft>
        <a:defRPr sz="12000" b="1">
          <a:solidFill>
            <a:schemeClr val="tx2"/>
          </a:solidFill>
          <a:latin typeface="Arial" charset="0"/>
        </a:defRPr>
      </a:lvl5pPr>
      <a:lvl6pPr marL="457200" algn="l" defTabSz="3495675" rtl="0" fontAlgn="base">
        <a:spcBef>
          <a:spcPct val="0"/>
        </a:spcBef>
        <a:spcAft>
          <a:spcPct val="0"/>
        </a:spcAft>
        <a:defRPr sz="12000" b="1">
          <a:solidFill>
            <a:schemeClr val="tx2"/>
          </a:solidFill>
          <a:latin typeface="Arial" charset="0"/>
        </a:defRPr>
      </a:lvl6pPr>
      <a:lvl7pPr marL="914400" algn="l" defTabSz="3495675" rtl="0" fontAlgn="base">
        <a:spcBef>
          <a:spcPct val="0"/>
        </a:spcBef>
        <a:spcAft>
          <a:spcPct val="0"/>
        </a:spcAft>
        <a:defRPr sz="12000" b="1">
          <a:solidFill>
            <a:schemeClr val="tx2"/>
          </a:solidFill>
          <a:latin typeface="Arial" charset="0"/>
        </a:defRPr>
      </a:lvl7pPr>
      <a:lvl8pPr marL="1371600" algn="l" defTabSz="3495675" rtl="0" fontAlgn="base">
        <a:spcBef>
          <a:spcPct val="0"/>
        </a:spcBef>
        <a:spcAft>
          <a:spcPct val="0"/>
        </a:spcAft>
        <a:defRPr sz="12000" b="1">
          <a:solidFill>
            <a:schemeClr val="tx2"/>
          </a:solidFill>
          <a:latin typeface="Arial" charset="0"/>
        </a:defRPr>
      </a:lvl8pPr>
      <a:lvl9pPr marL="1828800" algn="l" defTabSz="3495675" rtl="0" fontAlgn="base">
        <a:spcBef>
          <a:spcPct val="0"/>
        </a:spcBef>
        <a:spcAft>
          <a:spcPct val="0"/>
        </a:spcAft>
        <a:defRPr sz="12000" b="1">
          <a:solidFill>
            <a:schemeClr val="tx2"/>
          </a:solidFill>
          <a:latin typeface="Arial" charset="0"/>
        </a:defRPr>
      </a:lvl9pPr>
    </p:titleStyle>
    <p:bodyStyle>
      <a:lvl1pPr marL="1311275" indent="-1311275" algn="l" defTabSz="3495675" rtl="0" fontAlgn="base">
        <a:spcBef>
          <a:spcPct val="20000"/>
        </a:spcBef>
        <a:spcAft>
          <a:spcPct val="0"/>
        </a:spcAft>
        <a:buChar char="•"/>
        <a:defRPr sz="10200">
          <a:solidFill>
            <a:schemeClr val="tx1"/>
          </a:solidFill>
          <a:latin typeface="+mn-lt"/>
          <a:ea typeface="+mn-ea"/>
          <a:cs typeface="+mn-cs"/>
        </a:defRPr>
      </a:lvl1pPr>
      <a:lvl2pPr marL="2838450" indent="-1089025" algn="l" defTabSz="3495675" rtl="0" fontAlgn="base">
        <a:spcBef>
          <a:spcPct val="20000"/>
        </a:spcBef>
        <a:spcAft>
          <a:spcPct val="0"/>
        </a:spcAft>
        <a:buChar char="–"/>
        <a:defRPr sz="9000">
          <a:solidFill>
            <a:schemeClr val="tx1"/>
          </a:solidFill>
          <a:latin typeface="+mn-lt"/>
        </a:defRPr>
      </a:lvl2pPr>
      <a:lvl3pPr marL="4368800" indent="-873125" algn="l" defTabSz="3495675" rtl="0" fontAlgn="base">
        <a:spcBef>
          <a:spcPct val="20000"/>
        </a:spcBef>
        <a:spcAft>
          <a:spcPct val="0"/>
        </a:spcAft>
        <a:buChar char="•"/>
        <a:defRPr sz="7500">
          <a:solidFill>
            <a:schemeClr val="tx1"/>
          </a:solidFill>
          <a:latin typeface="+mn-lt"/>
        </a:defRPr>
      </a:lvl3pPr>
      <a:lvl4pPr marL="6119813" indent="-876300" algn="l" defTabSz="3495675" rtl="0" fontAlgn="base">
        <a:spcBef>
          <a:spcPct val="20000"/>
        </a:spcBef>
        <a:spcAft>
          <a:spcPct val="0"/>
        </a:spcAft>
        <a:buChar char="–"/>
        <a:defRPr sz="6400">
          <a:solidFill>
            <a:schemeClr val="tx1"/>
          </a:solidFill>
          <a:latin typeface="+mn-lt"/>
        </a:defRPr>
      </a:lvl4pPr>
      <a:lvl5pPr marL="7867650" indent="-874713" algn="l" defTabSz="3495675" rtl="0" fontAlgn="base">
        <a:spcBef>
          <a:spcPct val="20000"/>
        </a:spcBef>
        <a:spcAft>
          <a:spcPct val="0"/>
        </a:spcAft>
        <a:buChar char="»"/>
        <a:defRPr sz="6400">
          <a:solidFill>
            <a:schemeClr val="tx1"/>
          </a:solidFill>
          <a:latin typeface="+mn-lt"/>
        </a:defRPr>
      </a:lvl5pPr>
      <a:lvl6pPr marL="8324850" indent="-874713" algn="l" defTabSz="3495675" rtl="0" fontAlgn="base">
        <a:spcBef>
          <a:spcPct val="20000"/>
        </a:spcBef>
        <a:spcAft>
          <a:spcPct val="0"/>
        </a:spcAft>
        <a:buChar char="»"/>
        <a:defRPr sz="6400">
          <a:solidFill>
            <a:schemeClr val="tx1"/>
          </a:solidFill>
          <a:latin typeface="+mn-lt"/>
        </a:defRPr>
      </a:lvl6pPr>
      <a:lvl7pPr marL="8782050" indent="-874713" algn="l" defTabSz="3495675" rtl="0" fontAlgn="base">
        <a:spcBef>
          <a:spcPct val="20000"/>
        </a:spcBef>
        <a:spcAft>
          <a:spcPct val="0"/>
        </a:spcAft>
        <a:buChar char="»"/>
        <a:defRPr sz="6400">
          <a:solidFill>
            <a:schemeClr val="tx1"/>
          </a:solidFill>
          <a:latin typeface="+mn-lt"/>
        </a:defRPr>
      </a:lvl7pPr>
      <a:lvl8pPr marL="9239250" indent="-874713" algn="l" defTabSz="3495675" rtl="0" fontAlgn="base">
        <a:spcBef>
          <a:spcPct val="20000"/>
        </a:spcBef>
        <a:spcAft>
          <a:spcPct val="0"/>
        </a:spcAft>
        <a:buChar char="»"/>
        <a:defRPr sz="6400">
          <a:solidFill>
            <a:schemeClr val="tx1"/>
          </a:solidFill>
          <a:latin typeface="+mn-lt"/>
        </a:defRPr>
      </a:lvl8pPr>
      <a:lvl9pPr marL="9696450" indent="-874713" algn="l" defTabSz="3495675" rtl="0" fontAlgn="base">
        <a:spcBef>
          <a:spcPct val="20000"/>
        </a:spcBef>
        <a:spcAft>
          <a:spcPct val="0"/>
        </a:spcAft>
        <a:buChar char="»"/>
        <a:defRPr sz="6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jpe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chart" Target="../charts/chart1.xml"/><Relationship Id="rId5" Type="http://schemas.openxmlformats.org/officeDocument/2006/relationships/image" Target="../media/image5.jpe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350205" y="-144635"/>
            <a:ext cx="25220773" cy="2801937"/>
          </a:xfrm>
          <a:ln w="76200">
            <a:noFill/>
            <a:prstDash val="sysDot"/>
          </a:ln>
        </p:spPr>
        <p:txBody>
          <a:bodyPr/>
          <a:lstStyle/>
          <a:p>
            <a:pPr algn="ctr"/>
            <a:r>
              <a:rPr lang="en-US" sz="11000" dirty="0" smtClean="0">
                <a:solidFill>
                  <a:schemeClr val="tx1"/>
                </a:solidFill>
              </a:rPr>
              <a:t>Detecting Cancer with Texture</a:t>
            </a:r>
            <a:endParaRPr lang="en-US" sz="11000" dirty="0">
              <a:solidFill>
                <a:schemeClr val="tx1"/>
              </a:solidFill>
            </a:endParaRPr>
          </a:p>
        </p:txBody>
      </p:sp>
      <p:sp>
        <p:nvSpPr>
          <p:cNvPr id="6" name="Rounded Rectangle 5"/>
          <p:cNvSpPr/>
          <p:nvPr/>
        </p:nvSpPr>
        <p:spPr bwMode="auto">
          <a:xfrm>
            <a:off x="7142201" y="5904037"/>
            <a:ext cx="8101972" cy="1166529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7" name="Rounded Rectangle 6"/>
          <p:cNvSpPr/>
          <p:nvPr/>
        </p:nvSpPr>
        <p:spPr bwMode="auto">
          <a:xfrm>
            <a:off x="5400825" y="2850756"/>
            <a:ext cx="8784975" cy="888592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sv-SE" sz="2400" dirty="0" smtClean="0"/>
          </a:p>
          <a:p>
            <a:pPr marL="571500" indent="-571500">
              <a:buFont typeface="Arial" panose="020B0604020202020204" pitchFamily="34" charset="0"/>
              <a:buChar char="•"/>
            </a:pPr>
            <a:r>
              <a:rPr lang="sv-SE" sz="3600" dirty="0" smtClean="0"/>
              <a:t>Compare </a:t>
            </a:r>
            <a:r>
              <a:rPr lang="sv-SE" sz="3600" dirty="0"/>
              <a:t>ability of methods to classify cell images as healthy or cancerous</a:t>
            </a:r>
          </a:p>
          <a:p>
            <a:pPr marL="571500" indent="-571500">
              <a:buFont typeface="Arial" panose="020B0604020202020204" pitchFamily="34" charset="0"/>
              <a:buChar char="•"/>
            </a:pPr>
            <a:r>
              <a:rPr lang="en-GB" sz="3600" dirty="0"/>
              <a:t>Evaluate power of texture descriptors, in particular LBPs, to improve </a:t>
            </a:r>
            <a:r>
              <a:rPr lang="en-GB" sz="3600" dirty="0" smtClean="0"/>
              <a:t>on the </a:t>
            </a:r>
            <a:r>
              <a:rPr lang="en-GB" sz="3600" dirty="0"/>
              <a:t>performance of purely CNN-based approaches</a:t>
            </a:r>
          </a:p>
          <a:p>
            <a:pPr marL="571500" indent="-571500">
              <a:buFont typeface="Arial" panose="020B0604020202020204" pitchFamily="34" charset="0"/>
              <a:buChar char="•"/>
            </a:pPr>
            <a:r>
              <a:rPr lang="sv-SE" sz="3600" dirty="0"/>
              <a:t>Implement and compare three recently published models</a:t>
            </a:r>
          </a:p>
          <a:p>
            <a:pPr marL="1028700" lvl="1" indent="-571500">
              <a:buFont typeface="Wingdings" panose="05000000000000000000" pitchFamily="2" charset="2"/>
              <a:buChar char="Ø"/>
            </a:pPr>
            <a:r>
              <a:rPr lang="sv-SE" sz="3600" dirty="0"/>
              <a:t> 	</a:t>
            </a:r>
            <a:r>
              <a:rPr lang="sv-SE" sz="3600" dirty="0" smtClean="0"/>
              <a:t>Juefei-Xu </a:t>
            </a:r>
            <a:r>
              <a:rPr lang="sv-SE" sz="3600" dirty="0"/>
              <a:t>et al. </a:t>
            </a:r>
            <a:r>
              <a:rPr lang="sv-SE" sz="3600" dirty="0" smtClean="0"/>
              <a:t>[3] </a:t>
            </a:r>
            <a:endParaRPr lang="sv-SE" sz="3600" dirty="0"/>
          </a:p>
          <a:p>
            <a:pPr marL="1028700" lvl="1" indent="-571500">
              <a:buFont typeface="Wingdings" panose="05000000000000000000" pitchFamily="2" charset="2"/>
              <a:buChar char="Ø"/>
            </a:pPr>
            <a:r>
              <a:rPr lang="sv-SE" sz="3600" dirty="0"/>
              <a:t>	</a:t>
            </a:r>
            <a:r>
              <a:rPr lang="sv-SE" sz="3600" dirty="0" smtClean="0"/>
              <a:t>Li </a:t>
            </a:r>
            <a:r>
              <a:rPr lang="sv-SE" sz="3600" dirty="0"/>
              <a:t>et al. </a:t>
            </a:r>
            <a:r>
              <a:rPr lang="sv-SE" sz="3600" dirty="0" smtClean="0"/>
              <a:t>[4]</a:t>
            </a:r>
            <a:endParaRPr lang="sv-SE" sz="3600" dirty="0"/>
          </a:p>
          <a:p>
            <a:pPr marL="1028700" lvl="1" indent="-571500">
              <a:buFont typeface="Wingdings" panose="05000000000000000000" pitchFamily="2" charset="2"/>
              <a:buChar char="Ø"/>
            </a:pPr>
            <a:r>
              <a:rPr lang="sv-SE" sz="3600" dirty="0" smtClean="0"/>
              <a:t>	Marcos et al. [5]</a:t>
            </a:r>
          </a:p>
          <a:p>
            <a:pPr marL="571500" indent="-571500">
              <a:buFont typeface="Arial" panose="020B0604020202020204" pitchFamily="34" charset="0"/>
              <a:buChar char="•"/>
            </a:pPr>
            <a:r>
              <a:rPr lang="sv-SE" sz="3600" dirty="0" smtClean="0"/>
              <a:t>Compare </a:t>
            </a:r>
            <a:r>
              <a:rPr lang="sv-SE" sz="3600" dirty="0"/>
              <a:t>with previous work using VGG and ResNet </a:t>
            </a:r>
            <a:r>
              <a:rPr lang="sv-SE" sz="3600" dirty="0" smtClean="0"/>
              <a:t>[1]</a:t>
            </a:r>
            <a:endParaRPr lang="en-GB" sz="3600" dirty="0"/>
          </a:p>
          <a:p>
            <a:pPr marL="0" marR="0" indent="0" defTabSz="914400" rtl="0" eaLnBrk="1" fontAlgn="base" latinLnBrk="0" hangingPunct="1">
              <a:lnSpc>
                <a:spcPct val="100000"/>
              </a:lnSpc>
              <a:spcBef>
                <a:spcPct val="20000"/>
              </a:spcBef>
              <a:spcAft>
                <a:spcPct val="0"/>
              </a:spcAft>
              <a:buClrTx/>
              <a:buSzTx/>
              <a:buFontTx/>
              <a:buNone/>
              <a:tabLst/>
            </a:pPr>
            <a:endParaRPr lang="sv-SE" sz="2000" i="1" dirty="0">
              <a:solidFill>
                <a:srgbClr val="000000"/>
              </a:solidFill>
              <a:latin typeface="Arial" charset="0"/>
            </a:endParaRPr>
          </a:p>
        </p:txBody>
      </p:sp>
      <p:sp>
        <p:nvSpPr>
          <p:cNvPr id="2" name="Rounded Rectangle 1"/>
          <p:cNvSpPr/>
          <p:nvPr/>
        </p:nvSpPr>
        <p:spPr bwMode="auto">
          <a:xfrm>
            <a:off x="8438517" y="14481120"/>
            <a:ext cx="5055630" cy="37444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1" name="TextBox 10"/>
          <p:cNvSpPr txBox="1"/>
          <p:nvPr/>
        </p:nvSpPr>
        <p:spPr>
          <a:xfrm>
            <a:off x="7762692" y="2447653"/>
            <a:ext cx="4061241"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Overview</a:t>
            </a:r>
            <a:endParaRPr lang="en-GB" b="1" dirty="0">
              <a:solidFill>
                <a:schemeClr val="accent3"/>
              </a:solidFill>
            </a:endParaRPr>
          </a:p>
        </p:txBody>
      </p:sp>
      <p:grpSp>
        <p:nvGrpSpPr>
          <p:cNvPr id="4" name="Group 3"/>
          <p:cNvGrpSpPr/>
          <p:nvPr/>
        </p:nvGrpSpPr>
        <p:grpSpPr>
          <a:xfrm>
            <a:off x="14689857" y="12157322"/>
            <a:ext cx="8784975" cy="9434430"/>
            <a:chOff x="5400825" y="12455383"/>
            <a:chExt cx="8784975" cy="9434430"/>
          </a:xfrm>
        </p:grpSpPr>
        <p:sp>
          <p:nvSpPr>
            <p:cNvPr id="16" name="Rounded Rectangle 15"/>
            <p:cNvSpPr/>
            <p:nvPr/>
          </p:nvSpPr>
          <p:spPr bwMode="auto">
            <a:xfrm>
              <a:off x="5400825" y="12872009"/>
              <a:ext cx="8784975" cy="901780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17" name="TextBox 16"/>
            <p:cNvSpPr txBox="1"/>
            <p:nvPr/>
          </p:nvSpPr>
          <p:spPr>
            <a:xfrm>
              <a:off x="8762596" y="12455383"/>
              <a:ext cx="1944473"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Data</a:t>
              </a:r>
              <a:endParaRPr lang="en-GB" b="1" dirty="0">
                <a:solidFill>
                  <a:schemeClr val="accent3"/>
                </a:solidFill>
              </a:endParaRPr>
            </a:p>
          </p:txBody>
        </p:sp>
      </p:grpSp>
      <p:sp>
        <p:nvSpPr>
          <p:cNvPr id="3" name="TextBox 2"/>
          <p:cNvSpPr txBox="1"/>
          <p:nvPr/>
        </p:nvSpPr>
        <p:spPr>
          <a:xfrm>
            <a:off x="14905882" y="13032829"/>
            <a:ext cx="8784975" cy="4339650"/>
          </a:xfrm>
          <a:prstGeom prst="rect">
            <a:avLst/>
          </a:prstGeom>
          <a:noFill/>
        </p:spPr>
        <p:txBody>
          <a:bodyPr wrap="square" rtlCol="0">
            <a:spAutoFit/>
          </a:bodyPr>
          <a:lstStyle/>
          <a:p>
            <a:pPr marL="457200" indent="-457200">
              <a:buFont typeface="Arial" panose="020B0604020202020204" pitchFamily="34" charset="0"/>
              <a:buChar char="•"/>
            </a:pPr>
            <a:r>
              <a:rPr lang="en-GB" sz="3600" dirty="0" smtClean="0"/>
              <a:t>6 patients, 3 with </a:t>
            </a:r>
            <a:r>
              <a:rPr lang="en-GB" sz="3600" dirty="0"/>
              <a:t>cancer and </a:t>
            </a:r>
            <a:r>
              <a:rPr lang="en-GB" sz="3600" dirty="0" smtClean="0"/>
              <a:t>3 healthy</a:t>
            </a:r>
          </a:p>
          <a:p>
            <a:pPr marL="457200" indent="-457200">
              <a:buFont typeface="Arial" panose="020B0604020202020204" pitchFamily="34" charset="0"/>
              <a:buChar char="•"/>
            </a:pPr>
            <a:r>
              <a:rPr lang="en-GB" sz="3600" dirty="0"/>
              <a:t>10274 cell images, size </a:t>
            </a:r>
            <a:r>
              <a:rPr lang="en-GB" sz="3600" dirty="0" smtClean="0"/>
              <a:t>80x80</a:t>
            </a:r>
          </a:p>
          <a:p>
            <a:pPr marL="457200" indent="-457200">
              <a:buFont typeface="Arial" panose="020B0604020202020204" pitchFamily="34" charset="0"/>
              <a:buChar char="•"/>
            </a:pPr>
            <a:r>
              <a:rPr lang="en-GB" sz="3600" dirty="0" smtClean="0"/>
              <a:t>Individual cells have been identified in samples from the patients’ mouths [1]</a:t>
            </a:r>
          </a:p>
          <a:p>
            <a:pPr marL="457200" indent="-457200">
              <a:buFont typeface="Arial" panose="020B0604020202020204" pitchFamily="34" charset="0"/>
              <a:buChar char="•"/>
            </a:pPr>
            <a:r>
              <a:rPr lang="en-GB" sz="3600" dirty="0" smtClean="0"/>
              <a:t>Only patient diagnosis known, not individual cell classification</a:t>
            </a:r>
            <a:endParaRPr lang="en-GB" sz="3600" dirty="0"/>
          </a:p>
          <a:p>
            <a:endParaRPr lang="en-GB" sz="3200" dirty="0"/>
          </a:p>
        </p:txBody>
      </p:sp>
      <p:grpSp>
        <p:nvGrpSpPr>
          <p:cNvPr id="64" name="Group 63"/>
          <p:cNvGrpSpPr/>
          <p:nvPr/>
        </p:nvGrpSpPr>
        <p:grpSpPr>
          <a:xfrm>
            <a:off x="15394642" y="16985058"/>
            <a:ext cx="7504127" cy="4472707"/>
            <a:chOff x="15394642" y="16985058"/>
            <a:chExt cx="7504127" cy="4472707"/>
          </a:xfrm>
        </p:grpSpPr>
        <p:pic>
          <p:nvPicPr>
            <p:cNvPr id="22" name="Picture 3" descr="C:\Users\Bulb\Documents\Teknisk Fysik\15hp project\code\data\glass_3_im_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511730" y="18919156"/>
              <a:ext cx="1576724"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Bulb\Documents\Teknisk Fysik\15hp project\code\data\glass_3_im_2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237778" y="18919156"/>
              <a:ext cx="1577597"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Bulb\Documents\Teknisk Fysik\15hp project\code\data\glass_3_im_10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5509771" y="16985058"/>
              <a:ext cx="1580642" cy="1764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flipH="1">
              <a:off x="15394642" y="20872990"/>
              <a:ext cx="3659277" cy="584775"/>
            </a:xfrm>
            <a:prstGeom prst="rect">
              <a:avLst/>
            </a:prstGeom>
            <a:noFill/>
          </p:spPr>
          <p:txBody>
            <a:bodyPr wrap="square" rtlCol="0">
              <a:spAutoFit/>
            </a:bodyPr>
            <a:lstStyle/>
            <a:p>
              <a:pPr algn="ctr"/>
              <a:r>
                <a:rPr lang="sv-SE" sz="3200" b="1" dirty="0" smtClean="0"/>
                <a:t>Healthy Cells</a:t>
              </a:r>
              <a:endParaRPr lang="en-GB" sz="7000" b="1" dirty="0"/>
            </a:p>
          </p:txBody>
        </p:sp>
        <p:pic>
          <p:nvPicPr>
            <p:cNvPr id="26" name="Picture 9" descr="C:\Users\Bulb\Documents\Teknisk Fysik\15hp project\code\data\glass_12_im_5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9455141" y="16985058"/>
              <a:ext cx="1587810" cy="179008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C:\Users\Bulb\Documents\Teknisk Fysik\15hp project\code\data\glass_12_im_10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1202651" y="18919156"/>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1" descr="C:\Users\Bulb\Documents\Teknisk Fysik\15hp project\code\data\glass_12_im_20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9455141" y="18919156"/>
              <a:ext cx="1587810" cy="1764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3" descr="C:\Users\Bulb\Documents\Teknisk Fysik\15hp project\code\data\glass_4_im_1.jpg"/>
            <p:cNvPicPr>
              <a:picLocks noChangeAspect="1" noChangeArrowheads="1"/>
            </p:cNvPicPr>
            <p:nvPr/>
          </p:nvPicPr>
          <p:blipFill rotWithShape="1">
            <a:blip r:embed="rId8">
              <a:extLst>
                <a:ext uri="{28A0092B-C50C-407E-A947-70E740481C1C}">
                  <a14:useLocalDpi xmlns:a14="http://schemas.microsoft.com/office/drawing/2010/main" val="0"/>
                </a:ext>
              </a:extLst>
            </a:blip>
            <a:srcRect l="3208"/>
            <a:stretch/>
          </p:blipFill>
          <p:spPr bwMode="auto">
            <a:xfrm flipH="1">
              <a:off x="17258144" y="16985058"/>
              <a:ext cx="1536864" cy="176739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flipH="1">
              <a:off x="19224808" y="20867614"/>
              <a:ext cx="3673961" cy="584775"/>
            </a:xfrm>
            <a:prstGeom prst="rect">
              <a:avLst/>
            </a:prstGeom>
            <a:noFill/>
          </p:spPr>
          <p:txBody>
            <a:bodyPr wrap="square" rtlCol="0">
              <a:spAutoFit/>
            </a:bodyPr>
            <a:lstStyle/>
            <a:p>
              <a:pPr algn="ctr"/>
              <a:r>
                <a:rPr lang="sv-SE" sz="3200" b="1" dirty="0" smtClean="0"/>
                <a:t>Cancer Cells</a:t>
              </a:r>
              <a:endParaRPr lang="en-GB" sz="3200" b="1" dirty="0"/>
            </a:p>
          </p:txBody>
        </p:sp>
        <p:pic>
          <p:nvPicPr>
            <p:cNvPr id="31" name="Picture 15" descr="C:\Users\Bulb\Documents\Teknisk Fysik\15hp project\code\data\glass_37_im_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21202651" y="16985058"/>
              <a:ext cx="1587810" cy="17640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ounded Rectangle 33"/>
          <p:cNvSpPr/>
          <p:nvPr/>
        </p:nvSpPr>
        <p:spPr bwMode="auto">
          <a:xfrm>
            <a:off x="23978889" y="12640850"/>
            <a:ext cx="7992888" cy="8962313"/>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35" name="TextBox 34"/>
          <p:cNvSpPr txBox="1"/>
          <p:nvPr/>
        </p:nvSpPr>
        <p:spPr>
          <a:xfrm>
            <a:off x="26095676" y="12240740"/>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Results</a:t>
            </a:r>
            <a:endParaRPr lang="en-GB" b="1" dirty="0">
              <a:solidFill>
                <a:schemeClr val="accent3"/>
              </a:solidFill>
            </a:endParaRPr>
          </a:p>
        </p:txBody>
      </p:sp>
      <p:sp>
        <p:nvSpPr>
          <p:cNvPr id="5" name="TextBox 4"/>
          <p:cNvSpPr txBox="1"/>
          <p:nvPr/>
        </p:nvSpPr>
        <p:spPr>
          <a:xfrm>
            <a:off x="0" y="7200182"/>
            <a:ext cx="4794449" cy="12255663"/>
          </a:xfrm>
          <a:prstGeom prst="rect">
            <a:avLst/>
          </a:prstGeom>
          <a:noFill/>
        </p:spPr>
        <p:txBody>
          <a:bodyPr wrap="square" rtlCol="0">
            <a:spAutoFit/>
          </a:bodyPr>
          <a:lstStyle/>
          <a:p>
            <a:pPr algn="ctr"/>
            <a:r>
              <a:rPr lang="en-GB" sz="4000" b="1" dirty="0" smtClean="0">
                <a:solidFill>
                  <a:schemeClr val="bg1"/>
                </a:solidFill>
              </a:rPr>
              <a:t>Jo Gay</a:t>
            </a:r>
          </a:p>
          <a:p>
            <a:pPr algn="ctr"/>
            <a:r>
              <a:rPr lang="en-GB" sz="4000" b="1" dirty="0" smtClean="0">
                <a:solidFill>
                  <a:schemeClr val="bg1"/>
                </a:solidFill>
              </a:rPr>
              <a:t>Hugo </a:t>
            </a:r>
            <a:r>
              <a:rPr lang="en-GB" sz="4000" b="1" dirty="0" err="1" smtClean="0">
                <a:solidFill>
                  <a:schemeClr val="bg1"/>
                </a:solidFill>
              </a:rPr>
              <a:t>Harlin</a:t>
            </a:r>
            <a:endParaRPr lang="en-GB" sz="4000" b="1" dirty="0" smtClean="0">
              <a:solidFill>
                <a:schemeClr val="bg1"/>
              </a:solidFill>
            </a:endParaRPr>
          </a:p>
          <a:p>
            <a:pPr algn="ctr"/>
            <a:endParaRPr lang="en-GB" sz="1600" b="1" dirty="0" smtClean="0">
              <a:solidFill>
                <a:schemeClr val="bg1"/>
              </a:solidFill>
            </a:endParaRPr>
          </a:p>
          <a:p>
            <a:pPr algn="ctr"/>
            <a:r>
              <a:rPr lang="en-GB" sz="4000" dirty="0" smtClean="0">
                <a:solidFill>
                  <a:schemeClr val="bg1"/>
                </a:solidFill>
              </a:rPr>
              <a:t>Project in Computational Science, January 2019</a:t>
            </a:r>
          </a:p>
          <a:p>
            <a:pPr algn="ctr"/>
            <a:endParaRPr lang="en-GB" sz="4000" dirty="0" smtClean="0">
              <a:solidFill>
                <a:schemeClr val="bg1"/>
              </a:solidFill>
            </a:endParaRPr>
          </a:p>
          <a:p>
            <a:pPr algn="ctr"/>
            <a:endParaRPr lang="en-GB" sz="4000" dirty="0" smtClean="0">
              <a:solidFill>
                <a:schemeClr val="bg1"/>
              </a:solidFill>
            </a:endParaRPr>
          </a:p>
          <a:p>
            <a:pPr algn="ctr"/>
            <a:r>
              <a:rPr lang="en-GB" sz="4000" dirty="0" smtClean="0">
                <a:solidFill>
                  <a:schemeClr val="bg1"/>
                </a:solidFill>
              </a:rPr>
              <a:t>Supervisors:</a:t>
            </a:r>
          </a:p>
          <a:p>
            <a:pPr algn="ctr"/>
            <a:r>
              <a:rPr lang="sv-SE" sz="4000" b="1" dirty="0">
                <a:solidFill>
                  <a:schemeClr val="bg1"/>
                </a:solidFill>
              </a:rPr>
              <a:t>Joakim </a:t>
            </a:r>
            <a:r>
              <a:rPr lang="sv-SE" sz="4000" b="1" dirty="0" smtClean="0">
                <a:solidFill>
                  <a:schemeClr val="bg1"/>
                </a:solidFill>
              </a:rPr>
              <a:t>Lindblad </a:t>
            </a:r>
            <a:r>
              <a:rPr lang="sv-SE" sz="4000" b="1" dirty="0">
                <a:solidFill>
                  <a:schemeClr val="bg1"/>
                </a:solidFill>
              </a:rPr>
              <a:t>Nataša </a:t>
            </a:r>
            <a:r>
              <a:rPr lang="sv-SE" sz="4000" b="1" dirty="0" smtClean="0">
                <a:solidFill>
                  <a:schemeClr val="bg1"/>
                </a:solidFill>
              </a:rPr>
              <a:t>Sladoje</a:t>
            </a:r>
          </a:p>
          <a:p>
            <a:pPr algn="ctr"/>
            <a:endParaRPr lang="sv-SE" sz="1600" b="1" dirty="0">
              <a:solidFill>
                <a:schemeClr val="bg1"/>
              </a:solidFill>
            </a:endParaRPr>
          </a:p>
          <a:p>
            <a:pPr algn="ctr"/>
            <a:r>
              <a:rPr lang="en-GB" sz="4000" dirty="0" smtClean="0">
                <a:solidFill>
                  <a:schemeClr val="bg1"/>
                </a:solidFill>
              </a:rPr>
              <a:t>Centre for Image Analysis,</a:t>
            </a:r>
          </a:p>
          <a:p>
            <a:pPr algn="ctr"/>
            <a:r>
              <a:rPr lang="en-GB" sz="4000" dirty="0" smtClean="0">
                <a:solidFill>
                  <a:schemeClr val="bg1"/>
                </a:solidFill>
              </a:rPr>
              <a:t>Department of Information Technology</a:t>
            </a:r>
          </a:p>
          <a:p>
            <a:pPr algn="ctr"/>
            <a:endParaRPr lang="en-GB" sz="4000" dirty="0" smtClean="0">
              <a:solidFill>
                <a:schemeClr val="bg1"/>
              </a:solidFill>
            </a:endParaRPr>
          </a:p>
        </p:txBody>
      </p:sp>
      <p:sp>
        <p:nvSpPr>
          <p:cNvPr id="36" name="Rounded Rectangle 35"/>
          <p:cNvSpPr/>
          <p:nvPr/>
        </p:nvSpPr>
        <p:spPr bwMode="auto">
          <a:xfrm>
            <a:off x="5400825" y="22177845"/>
            <a:ext cx="26578145" cy="2736304"/>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endParaRPr lang="fi-FI" sz="100" b="1" dirty="0" smtClean="0"/>
          </a:p>
          <a:p>
            <a:r>
              <a:rPr lang="fi-FI" sz="2030" dirty="0" smtClean="0"/>
              <a:t>[</a:t>
            </a:r>
            <a:r>
              <a:rPr lang="fi-FI" sz="2030" dirty="0"/>
              <a:t>1] </a:t>
            </a:r>
            <a:r>
              <a:rPr lang="fi-FI" sz="2030" dirty="0" smtClean="0"/>
              <a:t>  </a:t>
            </a:r>
            <a:r>
              <a:rPr lang="en-GB" sz="2030" dirty="0" err="1" smtClean="0"/>
              <a:t>Håkan</a:t>
            </a:r>
            <a:r>
              <a:rPr lang="en-GB" sz="2030" dirty="0" smtClean="0"/>
              <a:t> </a:t>
            </a:r>
            <a:r>
              <a:rPr lang="en-GB" sz="2030" dirty="0" err="1"/>
              <a:t>Wieslander</a:t>
            </a:r>
            <a:r>
              <a:rPr lang="en-GB" sz="2030" dirty="0"/>
              <a:t>, Gustav </a:t>
            </a:r>
            <a:r>
              <a:rPr lang="en-GB" sz="2030" dirty="0" err="1"/>
              <a:t>Forslid</a:t>
            </a:r>
            <a:r>
              <a:rPr lang="en-GB" sz="2030" dirty="0"/>
              <a:t>, </a:t>
            </a:r>
            <a:r>
              <a:rPr lang="en-GB" sz="2030" dirty="0" err="1"/>
              <a:t>Ewert</a:t>
            </a:r>
            <a:r>
              <a:rPr lang="en-GB" sz="2030" dirty="0"/>
              <a:t> </a:t>
            </a:r>
            <a:r>
              <a:rPr lang="en-GB" sz="2030" dirty="0" err="1"/>
              <a:t>Bengtsson</a:t>
            </a:r>
            <a:r>
              <a:rPr lang="en-GB" sz="2030" dirty="0"/>
              <a:t>, </a:t>
            </a:r>
            <a:r>
              <a:rPr lang="en-GB" sz="2030" dirty="0" smtClean="0"/>
              <a:t>Carolina </a:t>
            </a:r>
            <a:r>
              <a:rPr lang="en-GB" sz="2030" dirty="0" err="1" smtClean="0"/>
              <a:t>Wählby</a:t>
            </a:r>
            <a:r>
              <a:rPr lang="en-GB" sz="2030" dirty="0" smtClean="0"/>
              <a:t>, Jan-Michael Hirsch, Christina </a:t>
            </a:r>
            <a:r>
              <a:rPr lang="en-GB" sz="2030" dirty="0" err="1" smtClean="0"/>
              <a:t>Runow</a:t>
            </a:r>
            <a:r>
              <a:rPr lang="en-GB" sz="2030" dirty="0" smtClean="0"/>
              <a:t> Stark, and </a:t>
            </a:r>
            <a:r>
              <a:rPr lang="en-GB" sz="2030" dirty="0" err="1" smtClean="0"/>
              <a:t>Sajith</a:t>
            </a:r>
            <a:r>
              <a:rPr lang="en-GB" sz="2030" dirty="0" smtClean="0"/>
              <a:t> </a:t>
            </a:r>
            <a:r>
              <a:rPr lang="en-GB" sz="2030" dirty="0" err="1"/>
              <a:t>Kecheril</a:t>
            </a:r>
            <a:r>
              <a:rPr lang="en-GB" sz="2030" dirty="0"/>
              <a:t> </a:t>
            </a:r>
            <a:r>
              <a:rPr lang="en-GB" sz="2030" dirty="0" err="1"/>
              <a:t>Sadanandan</a:t>
            </a:r>
            <a:r>
              <a:rPr lang="en-GB" sz="2030" dirty="0"/>
              <a:t>. Deep convolutional neural networks </a:t>
            </a:r>
            <a:r>
              <a:rPr lang="en-GB" sz="2030" dirty="0" smtClean="0"/>
              <a:t>for detecting </a:t>
            </a:r>
            <a:r>
              <a:rPr lang="en-GB" sz="2030" dirty="0"/>
              <a:t>cellular changes due to malignancy. </a:t>
            </a:r>
            <a:r>
              <a:rPr lang="en-GB" sz="2030" dirty="0" smtClean="0"/>
              <a:t>In </a:t>
            </a:r>
            <a:r>
              <a:rPr lang="en-GB" sz="2030" i="1" dirty="0" smtClean="0"/>
              <a:t>Proceedings </a:t>
            </a:r>
            <a:r>
              <a:rPr lang="en-GB" sz="2030" i="1" dirty="0"/>
              <a:t>of </a:t>
            </a:r>
            <a:r>
              <a:rPr lang="en-GB" sz="2030" i="1" dirty="0" smtClean="0"/>
              <a:t>the IEEE </a:t>
            </a:r>
            <a:r>
              <a:rPr lang="en-GB" sz="2030" i="1" dirty="0"/>
              <a:t>Conference on Computer Vision and Pattern </a:t>
            </a:r>
            <a:r>
              <a:rPr lang="en-GB" sz="2030" i="1" dirty="0" smtClean="0"/>
              <a:t>Recognition</a:t>
            </a:r>
            <a:r>
              <a:rPr lang="en-GB" sz="2030" dirty="0" smtClean="0"/>
              <a:t>, pages 82–89</a:t>
            </a:r>
            <a:r>
              <a:rPr lang="en-GB" sz="2030" dirty="0"/>
              <a:t>, 2017</a:t>
            </a:r>
          </a:p>
          <a:p>
            <a:r>
              <a:rPr lang="fi-FI" sz="2030" dirty="0" smtClean="0"/>
              <a:t>[2]   Timo </a:t>
            </a:r>
            <a:r>
              <a:rPr lang="fi-FI" sz="2030" dirty="0"/>
              <a:t>Ojala, Matti Pietikainen, and Topi Maenpaa. Multiresolution </a:t>
            </a:r>
            <a:r>
              <a:rPr lang="en-GB" sz="2030" dirty="0" err="1"/>
              <a:t>gray</a:t>
            </a:r>
            <a:r>
              <a:rPr lang="en-GB" sz="2030" dirty="0"/>
              <a:t>-scale and rotation invariant texture classification with local binary patterns</a:t>
            </a:r>
            <a:r>
              <a:rPr lang="en-GB" sz="2030" dirty="0" smtClean="0"/>
              <a:t>.</a:t>
            </a:r>
            <a:r>
              <a:rPr lang="en-GB" sz="2030" i="1" dirty="0" smtClean="0"/>
              <a:t> </a:t>
            </a:r>
            <a:r>
              <a:rPr lang="en-GB" sz="2030" i="1" dirty="0"/>
              <a:t>IEEE Transactions on pattern analysis and </a:t>
            </a:r>
            <a:r>
              <a:rPr lang="en-GB" sz="2030" i="1" dirty="0" smtClean="0"/>
              <a:t>machine intelligence</a:t>
            </a:r>
            <a:r>
              <a:rPr lang="en-GB" sz="2030" dirty="0" smtClean="0"/>
              <a:t>, 24(7</a:t>
            </a:r>
            <a:r>
              <a:rPr lang="en-GB" sz="2030" dirty="0"/>
              <a:t>):971–987, 2002</a:t>
            </a:r>
            <a:r>
              <a:rPr lang="en-GB" sz="2030" dirty="0" smtClean="0"/>
              <a:t>.</a:t>
            </a:r>
            <a:endParaRPr lang="en-GB" sz="2030" dirty="0"/>
          </a:p>
          <a:p>
            <a:r>
              <a:rPr lang="en-GB" sz="2030" dirty="0" smtClean="0"/>
              <a:t>[3]   Felix </a:t>
            </a:r>
            <a:r>
              <a:rPr lang="en-GB" sz="2030" dirty="0" err="1"/>
              <a:t>Juefei</a:t>
            </a:r>
            <a:r>
              <a:rPr lang="en-GB" sz="2030" dirty="0"/>
              <a:t>-Xu, Vishnu Naresh </a:t>
            </a:r>
            <a:r>
              <a:rPr lang="en-GB" sz="2030" dirty="0" err="1"/>
              <a:t>Boddeti</a:t>
            </a:r>
            <a:r>
              <a:rPr lang="en-GB" sz="2030" dirty="0"/>
              <a:t>, and </a:t>
            </a:r>
            <a:r>
              <a:rPr lang="en-GB" sz="2030" dirty="0" err="1"/>
              <a:t>Marios</a:t>
            </a:r>
            <a:r>
              <a:rPr lang="en-GB" sz="2030" dirty="0"/>
              <a:t> </a:t>
            </a:r>
            <a:r>
              <a:rPr lang="en-GB" sz="2030" dirty="0" err="1"/>
              <a:t>Savvides</a:t>
            </a:r>
            <a:r>
              <a:rPr lang="en-GB" sz="2030" dirty="0"/>
              <a:t>. </a:t>
            </a:r>
            <a:r>
              <a:rPr lang="en-GB" sz="2030" dirty="0" smtClean="0"/>
              <a:t>Local binary </a:t>
            </a:r>
            <a:r>
              <a:rPr lang="en-GB" sz="2030" dirty="0"/>
              <a:t>convolutional neural networks. </a:t>
            </a:r>
            <a:r>
              <a:rPr lang="en-GB" sz="2030" dirty="0" smtClean="0"/>
              <a:t>In </a:t>
            </a:r>
            <a:r>
              <a:rPr lang="en-GB" sz="2030" i="1" dirty="0" smtClean="0"/>
              <a:t>Computer </a:t>
            </a:r>
            <a:r>
              <a:rPr lang="en-GB" sz="2030" i="1" dirty="0"/>
              <a:t>Vision and </a:t>
            </a:r>
            <a:r>
              <a:rPr lang="en-GB" sz="2030" i="1" dirty="0" smtClean="0"/>
              <a:t>Pattern Recognition </a:t>
            </a:r>
            <a:r>
              <a:rPr lang="en-GB" sz="2030" i="1" dirty="0"/>
              <a:t>(CVPR), 2017 IEEE Conference </a:t>
            </a:r>
            <a:r>
              <a:rPr lang="en-GB" sz="2030" i="1" dirty="0" smtClean="0"/>
              <a:t>on,</a:t>
            </a:r>
            <a:r>
              <a:rPr lang="en-GB" sz="2030" dirty="0" smtClean="0"/>
              <a:t> </a:t>
            </a:r>
            <a:r>
              <a:rPr lang="en-GB" sz="2030" dirty="0"/>
              <a:t>volume 1. IEEE</a:t>
            </a:r>
            <a:r>
              <a:rPr lang="en-GB" sz="2030" dirty="0" smtClean="0"/>
              <a:t>, 2017.</a:t>
            </a:r>
          </a:p>
          <a:p>
            <a:r>
              <a:rPr lang="en-GB" sz="2030" dirty="0" smtClean="0"/>
              <a:t>[4]   Lei </a:t>
            </a:r>
            <a:r>
              <a:rPr lang="en-GB" sz="2030" dirty="0"/>
              <a:t>Li, </a:t>
            </a:r>
            <a:r>
              <a:rPr lang="en-GB" sz="2030" dirty="0" err="1"/>
              <a:t>Xiaoyi</a:t>
            </a:r>
            <a:r>
              <a:rPr lang="en-GB" sz="2030" dirty="0"/>
              <a:t> Feng, </a:t>
            </a:r>
            <a:r>
              <a:rPr lang="en-GB" sz="2030" dirty="0" err="1"/>
              <a:t>Zhaoqiang</a:t>
            </a:r>
            <a:r>
              <a:rPr lang="en-GB" sz="2030" dirty="0"/>
              <a:t> Xia, </a:t>
            </a:r>
            <a:r>
              <a:rPr lang="en-GB" sz="2030" dirty="0" err="1"/>
              <a:t>Xiaoyue</a:t>
            </a:r>
            <a:r>
              <a:rPr lang="en-GB" sz="2030" dirty="0"/>
              <a:t> Jiang, and </a:t>
            </a:r>
            <a:r>
              <a:rPr lang="en-GB" sz="2030" dirty="0" err="1" smtClean="0"/>
              <a:t>Abdenour</a:t>
            </a:r>
            <a:r>
              <a:rPr lang="en-GB" sz="2030" dirty="0" smtClean="0"/>
              <a:t> </a:t>
            </a:r>
            <a:r>
              <a:rPr lang="en-GB" sz="2030" dirty="0" err="1" smtClean="0"/>
              <a:t>Hadid</a:t>
            </a:r>
            <a:r>
              <a:rPr lang="en-GB" sz="2030" dirty="0" smtClean="0"/>
              <a:t>. Face </a:t>
            </a:r>
            <a:r>
              <a:rPr lang="en-GB" sz="2030" dirty="0"/>
              <a:t>spoofing detection with local binary pattern </a:t>
            </a:r>
            <a:r>
              <a:rPr lang="en-GB" sz="2030" dirty="0" smtClean="0"/>
              <a:t>network. </a:t>
            </a:r>
            <a:r>
              <a:rPr lang="en-GB" sz="2030" i="1" dirty="0" smtClean="0"/>
              <a:t>Journal </a:t>
            </a:r>
            <a:r>
              <a:rPr lang="en-GB" sz="2030" i="1" dirty="0"/>
              <a:t>of Visual Communication and Image </a:t>
            </a:r>
            <a:r>
              <a:rPr lang="en-GB" sz="2030" i="1" dirty="0" smtClean="0"/>
              <a:t>Representation</a:t>
            </a:r>
            <a:r>
              <a:rPr lang="en-GB" sz="2030" dirty="0" smtClean="0"/>
              <a:t>, 54:182–192</a:t>
            </a:r>
            <a:r>
              <a:rPr lang="en-GB" sz="2030" dirty="0"/>
              <a:t>, </a:t>
            </a:r>
            <a:r>
              <a:rPr lang="en-GB" sz="2030" dirty="0" smtClean="0"/>
              <a:t>2018.</a:t>
            </a:r>
          </a:p>
          <a:p>
            <a:r>
              <a:rPr lang="sv-SE" sz="2030" dirty="0" smtClean="0"/>
              <a:t>[5]   </a:t>
            </a:r>
            <a:r>
              <a:rPr lang="en-GB" sz="2030" dirty="0" smtClean="0"/>
              <a:t>Diego </a:t>
            </a:r>
            <a:r>
              <a:rPr lang="en-GB" sz="2030" dirty="0"/>
              <a:t>Marcos, Michele </a:t>
            </a:r>
            <a:r>
              <a:rPr lang="en-GB" sz="2030" dirty="0" err="1"/>
              <a:t>Volpi</a:t>
            </a:r>
            <a:r>
              <a:rPr lang="en-GB" sz="2030" dirty="0"/>
              <a:t>, Nikos </a:t>
            </a:r>
            <a:r>
              <a:rPr lang="en-GB" sz="2030" dirty="0" err="1"/>
              <a:t>Komodakis</a:t>
            </a:r>
            <a:r>
              <a:rPr lang="en-GB" sz="2030" dirty="0"/>
              <a:t>, and </a:t>
            </a:r>
            <a:r>
              <a:rPr lang="en-GB" sz="2030" dirty="0" err="1"/>
              <a:t>Devis</a:t>
            </a:r>
            <a:r>
              <a:rPr lang="en-GB" sz="2030" dirty="0"/>
              <a:t> </a:t>
            </a:r>
            <a:r>
              <a:rPr lang="en-GB" sz="2030" dirty="0" err="1" smtClean="0"/>
              <a:t>Tuia</a:t>
            </a:r>
            <a:r>
              <a:rPr lang="en-GB" sz="2030" dirty="0" smtClean="0"/>
              <a:t>. Rotation </a:t>
            </a:r>
            <a:r>
              <a:rPr lang="en-GB" sz="2030" dirty="0" err="1"/>
              <a:t>equivariant</a:t>
            </a:r>
            <a:r>
              <a:rPr lang="en-GB" sz="2030" dirty="0"/>
              <a:t> vector field networks. </a:t>
            </a:r>
            <a:r>
              <a:rPr lang="en-GB" sz="2030" dirty="0" smtClean="0"/>
              <a:t>In </a:t>
            </a:r>
            <a:r>
              <a:rPr lang="en-GB" sz="2030" i="1" dirty="0" smtClean="0"/>
              <a:t>ICCV</a:t>
            </a:r>
            <a:r>
              <a:rPr lang="en-GB" sz="2030" dirty="0" smtClean="0"/>
              <a:t> , </a:t>
            </a:r>
            <a:r>
              <a:rPr lang="en-GB" sz="2030" dirty="0"/>
              <a:t>pages </a:t>
            </a:r>
            <a:r>
              <a:rPr lang="en-GB" sz="2030" dirty="0" smtClean="0"/>
              <a:t>5058–5067</a:t>
            </a:r>
            <a:r>
              <a:rPr lang="en-GB" sz="2030" dirty="0"/>
              <a:t>, 2017.</a:t>
            </a:r>
          </a:p>
          <a:p>
            <a:endParaRPr lang="en-GB" sz="2030" b="1" dirty="0"/>
          </a:p>
        </p:txBody>
      </p:sp>
      <p:graphicFrame>
        <p:nvGraphicFramePr>
          <p:cNvPr id="44" name="Table 43"/>
          <p:cNvGraphicFramePr>
            <a:graphicFrameLocks noGrp="1"/>
          </p:cNvGraphicFramePr>
          <p:nvPr>
            <p:extLst>
              <p:ext uri="{D42A27DB-BD31-4B8C-83A1-F6EECF244321}">
                <p14:modId xmlns:p14="http://schemas.microsoft.com/office/powerpoint/2010/main" val="527411289"/>
              </p:ext>
            </p:extLst>
          </p:nvPr>
        </p:nvGraphicFramePr>
        <p:xfrm>
          <a:off x="24043705" y="13569449"/>
          <a:ext cx="7928072" cy="7590551"/>
        </p:xfrm>
        <a:graphic>
          <a:graphicData uri="http://schemas.openxmlformats.org/drawingml/2006/table">
            <a:tbl>
              <a:tblPr firstRow="1" bandRow="1">
                <a:tableStyleId>{5940675A-B579-460E-94D1-54222C63F5DA}</a:tableStyleId>
              </a:tblPr>
              <a:tblGrid>
                <a:gridCol w="2814155"/>
                <a:gridCol w="2711253"/>
                <a:gridCol w="2402664"/>
              </a:tblGrid>
              <a:tr h="1222287">
                <a:tc>
                  <a:txBody>
                    <a:bodyPr/>
                    <a:lstStyle/>
                    <a:p>
                      <a:pPr algn="ctr"/>
                      <a:r>
                        <a:rPr lang="sv-SE" sz="4000" dirty="0" smtClean="0"/>
                        <a:t>Model</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4000" dirty="0" smtClean="0"/>
                        <a:t>Accuracy</a:t>
                      </a:r>
                      <a:endParaRPr lang="en-GB" sz="4000" dirty="0"/>
                    </a:p>
                  </a:txBody>
                  <a:tcPr marL="82307" marR="82307" anchor="ct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sv-SE" sz="4000" dirty="0" smtClean="0"/>
                        <a:t>F-Score</a:t>
                      </a:r>
                      <a:endParaRPr lang="en-GB" sz="4000" dirty="0"/>
                    </a:p>
                  </a:txBody>
                  <a:tcPr marL="82307" marR="82307"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11208">
                <a:tc>
                  <a:txBody>
                    <a:bodyPr/>
                    <a:lstStyle/>
                    <a:p>
                      <a:pPr algn="ctr"/>
                      <a:r>
                        <a:rPr lang="sv-SE" sz="4000" dirty="0" smtClean="0"/>
                        <a:t>Juefei-Xu </a:t>
                      </a:r>
                      <a:r>
                        <a:rPr lang="sv-SE" sz="4000" dirty="0" smtClean="0"/>
                        <a:t>[3]</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81.03</a:t>
                      </a:r>
                      <a:endParaRPr lang="en-GB" sz="4000" b="1" dirty="0"/>
                    </a:p>
                  </a:txBody>
                  <a:tcPr marL="82307" marR="82307" anchor="ctr">
                    <a:lnL w="76200" cap="flat" cmpd="sng" algn="ctr">
                      <a:solidFill>
                        <a:schemeClr val="tx1"/>
                      </a:solidFill>
                      <a:prstDash val="solid"/>
                      <a:round/>
                      <a:headEnd type="none" w="med" len="med"/>
                      <a:tailEnd type="none" w="med" len="med"/>
                    </a:lnL>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84.85</a:t>
                      </a:r>
                      <a:endParaRPr lang="en-GB" sz="4000" b="1" dirty="0"/>
                    </a:p>
                  </a:txBody>
                  <a:tcPr marL="82307" marR="82307" anchor="ctr">
                    <a:lnR w="12700" cap="flat" cmpd="sng" algn="ctr">
                      <a:noFill/>
                      <a:prstDash val="solid"/>
                      <a:round/>
                      <a:headEnd type="none" w="med" len="med"/>
                      <a:tailEnd type="none" w="med" len="med"/>
                    </a:lnR>
                    <a:lnT w="762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1239264">
                <a:tc>
                  <a:txBody>
                    <a:bodyPr/>
                    <a:lstStyle/>
                    <a:p>
                      <a:pPr algn="ctr"/>
                      <a:r>
                        <a:rPr lang="sv-SE" sz="4000" dirty="0" smtClean="0"/>
                        <a:t>Li </a:t>
                      </a:r>
                      <a:r>
                        <a:rPr lang="sv-SE" sz="4000" dirty="0" smtClean="0"/>
                        <a:t>[4]</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78.57</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83.02</a:t>
                      </a:r>
                      <a:endParaRPr lang="en-GB" sz="40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r>
              <a:tr h="1239264">
                <a:tc>
                  <a:txBody>
                    <a:bodyPr/>
                    <a:lstStyle/>
                    <a:p>
                      <a:pPr algn="ctr"/>
                      <a:r>
                        <a:rPr lang="sv-SE" sz="4000" dirty="0" smtClean="0"/>
                        <a:t>Marcos </a:t>
                      </a:r>
                      <a:r>
                        <a:rPr lang="sv-SE" sz="4000" dirty="0" smtClean="0"/>
                        <a:t>[5]</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4000" b="1" dirty="0" smtClean="0"/>
                        <a:t>55.91</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sv-SE" sz="4000" b="1" dirty="0" smtClean="0"/>
                        <a:t>66.80</a:t>
                      </a:r>
                      <a:endParaRPr lang="en-GB" sz="40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38100" cap="flat" cmpd="sng" algn="ctr">
                      <a:solidFill>
                        <a:schemeClr val="tx1"/>
                      </a:solidFill>
                      <a:prstDash val="solid"/>
                      <a:round/>
                      <a:headEnd type="none" w="med" len="med"/>
                      <a:tailEnd type="none" w="med" len="med"/>
                    </a:lnB>
                  </a:tcPr>
                </a:tc>
              </a:tr>
              <a:tr h="1239264">
                <a:tc>
                  <a:txBody>
                    <a:bodyPr/>
                    <a:lstStyle/>
                    <a:p>
                      <a:pPr algn="ctr"/>
                      <a:r>
                        <a:rPr lang="sv-SE" sz="4000" dirty="0" smtClean="0"/>
                        <a:t>ResNet</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78.34</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a:r>
                        <a:rPr lang="sv-SE" sz="4000" b="1" dirty="0" smtClean="0"/>
                        <a:t>75.51</a:t>
                      </a:r>
                      <a:endParaRPr lang="en-GB" sz="40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ysDot"/>
                      <a:round/>
                      <a:headEnd type="none" w="med" len="med"/>
                      <a:tailEnd type="none" w="med" len="med"/>
                    </a:lnB>
                  </a:tcPr>
                </a:tc>
              </a:tr>
              <a:tr h="1239264">
                <a:tc>
                  <a:txBody>
                    <a:bodyPr/>
                    <a:lstStyle/>
                    <a:p>
                      <a:pPr algn="ctr"/>
                      <a:r>
                        <a:rPr lang="sv-SE" sz="4000" dirty="0" smtClean="0"/>
                        <a:t>VGG</a:t>
                      </a:r>
                      <a:endParaRPr lang="en-GB" sz="4000" dirty="0"/>
                    </a:p>
                  </a:txBody>
                  <a:tcPr marL="82307" marR="82307" anchor="ctr">
                    <a:lnL w="12700" cap="flat" cmpd="sng" algn="ctr">
                      <a:noFill/>
                      <a:prstDash val="solid"/>
                      <a:round/>
                      <a:headEnd type="none" w="med" len="med"/>
                      <a:tailEnd type="none" w="med" len="med"/>
                    </a:lnL>
                    <a:lnR w="76200" cap="flat" cmpd="sng" algn="ctr">
                      <a:solidFill>
                        <a:schemeClr val="tx1"/>
                      </a:solidFill>
                      <a:prstDash val="solid"/>
                      <a:round/>
                      <a:headEnd type="none" w="med" len="med"/>
                      <a:tailEnd type="none" w="med" len="med"/>
                    </a:lnR>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c>
                  <a:txBody>
                    <a:bodyPr/>
                    <a:lstStyle/>
                    <a:p>
                      <a:pPr algn="ctr"/>
                      <a:r>
                        <a:rPr lang="en-GB" sz="4000" b="1" i="0" kern="1200" dirty="0" smtClean="0">
                          <a:solidFill>
                            <a:schemeClr val="tx1"/>
                          </a:solidFill>
                          <a:effectLst/>
                          <a:latin typeface="+mn-lt"/>
                          <a:ea typeface="+mn-ea"/>
                          <a:cs typeface="+mn-cs"/>
                        </a:rPr>
                        <a:t>80.66</a:t>
                      </a:r>
                      <a:endParaRPr lang="en-GB" sz="4000" b="1" dirty="0"/>
                    </a:p>
                  </a:txBody>
                  <a:tcPr marL="82307" marR="82307" anchor="ctr">
                    <a:lnL w="76200" cap="flat" cmpd="sng" algn="ctr">
                      <a:solidFill>
                        <a:schemeClr val="tx1"/>
                      </a:solidFill>
                      <a:prstDash val="solid"/>
                      <a:round/>
                      <a:headEnd type="none" w="med" len="med"/>
                      <a:tailEnd type="none" w="med" len="med"/>
                    </a:lnL>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c>
                  <a:txBody>
                    <a:bodyPr/>
                    <a:lstStyle/>
                    <a:p>
                      <a:pPr algn="ctr"/>
                      <a:r>
                        <a:rPr lang="sv-SE" sz="4000" b="1" dirty="0" smtClean="0"/>
                        <a:t>77.68</a:t>
                      </a:r>
                      <a:endParaRPr lang="en-GB" sz="4000" b="1" dirty="0"/>
                    </a:p>
                  </a:txBody>
                  <a:tcPr marL="82307" marR="82307" anchor="ctr">
                    <a:lnR w="12700" cap="flat" cmpd="sng" algn="ctr">
                      <a:noFill/>
                      <a:prstDash val="solid"/>
                      <a:round/>
                      <a:headEnd type="none" w="med" len="med"/>
                      <a:tailEnd type="none" w="med" len="med"/>
                    </a:lnR>
                    <a:lnT w="38100"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tcPr>
                </a:tc>
              </a:tr>
            </a:tbl>
          </a:graphicData>
        </a:graphic>
      </p:graphicFrame>
      <p:grpSp>
        <p:nvGrpSpPr>
          <p:cNvPr id="12" name="Group 11"/>
          <p:cNvGrpSpPr/>
          <p:nvPr/>
        </p:nvGrpSpPr>
        <p:grpSpPr>
          <a:xfrm>
            <a:off x="5400825" y="12267360"/>
            <a:ext cx="8784976" cy="9295287"/>
            <a:chOff x="14545841" y="2800056"/>
            <a:chExt cx="8784976" cy="9295287"/>
          </a:xfrm>
        </p:grpSpPr>
        <p:sp>
          <p:nvSpPr>
            <p:cNvPr id="18" name="Rounded Rectangle 17"/>
            <p:cNvSpPr/>
            <p:nvPr/>
          </p:nvSpPr>
          <p:spPr bwMode="auto">
            <a:xfrm>
              <a:off x="14545841" y="3209414"/>
              <a:ext cx="8784976" cy="8885929"/>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2400" dirty="0" smtClean="0">
                <a:solidFill>
                  <a:srgbClr val="000000"/>
                </a:solidFill>
                <a:latin typeface="Arial" charset="0"/>
              </a:endParaRPr>
            </a:p>
            <a:p>
              <a:pPr marL="571500" indent="-571500">
                <a:buFont typeface="Arial" panose="020B0604020202020204" pitchFamily="34" charset="0"/>
                <a:buChar char="•"/>
              </a:pPr>
              <a:r>
                <a:rPr lang="sv-SE" sz="3600" dirty="0" smtClean="0"/>
                <a:t>LBPs [2] </a:t>
              </a:r>
              <a:r>
                <a:rPr lang="sv-SE" sz="3600" dirty="0" smtClean="0"/>
                <a:t>are </a:t>
              </a:r>
              <a:r>
                <a:rPr lang="sv-SE" sz="3600" dirty="0"/>
                <a:t>powerful texture </a:t>
              </a:r>
              <a:r>
                <a:rPr lang="sv-SE" sz="3600" dirty="0" smtClean="0"/>
                <a:t>classifiers</a:t>
              </a:r>
            </a:p>
            <a:p>
              <a:pPr marL="571500" indent="-571500">
                <a:buFont typeface="Arial" panose="020B0604020202020204" pitchFamily="34" charset="0"/>
                <a:buChar char="•"/>
              </a:pPr>
              <a:r>
                <a:rPr lang="sv-SE" sz="3600" dirty="0" smtClean="0"/>
                <a:t>Compare intensities of </a:t>
              </a:r>
              <a:r>
                <a:rPr lang="sv-SE" sz="3600" dirty="0" smtClean="0"/>
                <a:t>P </a:t>
              </a:r>
              <a:r>
                <a:rPr lang="sv-SE" sz="3600" dirty="0"/>
                <a:t>points </a:t>
              </a:r>
              <a:r>
                <a:rPr lang="sv-SE" sz="3600" dirty="0" smtClean="0"/>
                <a:t>surrounding center </a:t>
              </a:r>
              <a:r>
                <a:rPr lang="sv-SE" sz="3600" dirty="0"/>
                <a:t>pixel </a:t>
              </a:r>
              <a:r>
                <a:rPr lang="sv-SE" sz="3600" dirty="0" smtClean="0"/>
                <a:t>at </a:t>
              </a:r>
              <a:r>
                <a:rPr lang="sv-SE" sz="3600" dirty="0" smtClean="0"/>
                <a:t>radius </a:t>
              </a:r>
              <a:r>
                <a:rPr lang="sv-SE" sz="3600" dirty="0" smtClean="0"/>
                <a:t>R</a:t>
              </a:r>
              <a:endParaRPr lang="sv-SE" sz="3600" dirty="0" smtClean="0"/>
            </a:p>
            <a:p>
              <a:pPr marL="571500" indent="-571500">
                <a:buFont typeface="Arial" panose="020B0604020202020204" pitchFamily="34" charset="0"/>
                <a:buChar char="•"/>
              </a:pPr>
              <a:r>
                <a:rPr lang="sv-SE" sz="3600" dirty="0" smtClean="0"/>
                <a:t>Record either a 1 or a 0 depending which value is greater</a:t>
              </a:r>
            </a:p>
            <a:p>
              <a:endParaRPr lang="sv-SE" sz="3600" dirty="0" smtClean="0"/>
            </a:p>
            <a:p>
              <a:endParaRPr lang="sv-SE" sz="3600" dirty="0"/>
            </a:p>
          </p:txBody>
        </p:sp>
        <p:sp>
          <p:nvSpPr>
            <p:cNvPr id="19" name="TextBox 18"/>
            <p:cNvSpPr txBox="1"/>
            <p:nvPr/>
          </p:nvSpPr>
          <p:spPr>
            <a:xfrm>
              <a:off x="15350494" y="2800056"/>
              <a:ext cx="7175670"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Local Binary Patterns</a:t>
              </a:r>
              <a:endParaRPr lang="en-GB" b="1" dirty="0">
                <a:solidFill>
                  <a:schemeClr val="accent3"/>
                </a:solidFill>
              </a:endParaRPr>
            </a:p>
          </p:txBody>
        </p:sp>
        <p:sp>
          <p:nvSpPr>
            <p:cNvPr id="9" name="Right Arrow 8"/>
            <p:cNvSpPr/>
            <p:nvPr/>
          </p:nvSpPr>
          <p:spPr bwMode="auto">
            <a:xfrm>
              <a:off x="19010337" y="9016349"/>
              <a:ext cx="792088" cy="720080"/>
            </a:xfrm>
            <a:prstGeom prst="rightArrow">
              <a:avLst/>
            </a:prstGeom>
            <a:solidFill>
              <a:schemeClr val="tx1"/>
            </a:solidFill>
            <a:ln>
              <a:no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smtClean="0">
                <a:ln>
                  <a:noFill/>
                </a:ln>
                <a:solidFill>
                  <a:srgbClr val="000000"/>
                </a:solidFill>
                <a:effectLst/>
                <a:latin typeface="Arial" charset="0"/>
              </a:endParaRPr>
            </a:p>
          </p:txBody>
        </p:sp>
        <p:sp>
          <p:nvSpPr>
            <p:cNvPr id="10" name="TextBox 9"/>
            <p:cNvSpPr txBox="1"/>
            <p:nvPr/>
          </p:nvSpPr>
          <p:spPr>
            <a:xfrm>
              <a:off x="20183699" y="8351147"/>
              <a:ext cx="2787078" cy="800219"/>
            </a:xfrm>
            <a:prstGeom prst="rect">
              <a:avLst/>
            </a:prstGeom>
            <a:noFill/>
          </p:spPr>
          <p:txBody>
            <a:bodyPr wrap="square" rtlCol="0">
              <a:spAutoFit/>
            </a:bodyPr>
            <a:lstStyle/>
            <a:p>
              <a:r>
                <a:rPr lang="sv-SE" dirty="0" smtClean="0"/>
                <a:t>00110100</a:t>
              </a:r>
              <a:endParaRPr lang="en-GB" dirty="0"/>
            </a:p>
          </p:txBody>
        </p:sp>
        <p:sp>
          <p:nvSpPr>
            <p:cNvPr id="40" name="TextBox 39"/>
            <p:cNvSpPr txBox="1"/>
            <p:nvPr/>
          </p:nvSpPr>
          <p:spPr>
            <a:xfrm>
              <a:off x="20183699" y="9687361"/>
              <a:ext cx="2787078" cy="800219"/>
            </a:xfrm>
            <a:prstGeom prst="rect">
              <a:avLst/>
            </a:prstGeom>
            <a:noFill/>
          </p:spPr>
          <p:txBody>
            <a:bodyPr wrap="square" rtlCol="0">
              <a:spAutoFit/>
            </a:bodyPr>
            <a:lstStyle/>
            <a:p>
              <a:r>
                <a:rPr lang="sv-SE" dirty="0" smtClean="0"/>
                <a:t>00001101</a:t>
              </a:r>
              <a:endParaRPr lang="en-GB" dirty="0"/>
            </a:p>
          </p:txBody>
        </p:sp>
        <p:sp>
          <p:nvSpPr>
            <p:cNvPr id="39" name="TextBox 38"/>
            <p:cNvSpPr txBox="1"/>
            <p:nvPr/>
          </p:nvSpPr>
          <p:spPr>
            <a:xfrm>
              <a:off x="21202899" y="9031158"/>
              <a:ext cx="615750" cy="800219"/>
            </a:xfrm>
            <a:prstGeom prst="rect">
              <a:avLst/>
            </a:prstGeom>
            <a:noFill/>
          </p:spPr>
          <p:txBody>
            <a:bodyPr wrap="square" rtlCol="0">
              <a:spAutoFit/>
            </a:bodyPr>
            <a:lstStyle/>
            <a:p>
              <a:pPr algn="ctr"/>
              <a:r>
                <a:rPr lang="sv-SE" dirty="0" smtClean="0"/>
                <a:t>=</a:t>
              </a:r>
              <a:endParaRPr lang="en-GB" dirty="0"/>
            </a:p>
          </p:txBody>
        </p:sp>
        <p:pic>
          <p:nvPicPr>
            <p:cNvPr id="37"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976933" y="7488213"/>
              <a:ext cx="3670453" cy="458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2" name="Rounded Rectangle 41"/>
          <p:cNvSpPr/>
          <p:nvPr/>
        </p:nvSpPr>
        <p:spPr bwMode="auto">
          <a:xfrm>
            <a:off x="14771705" y="2804700"/>
            <a:ext cx="17262240" cy="8888923"/>
          </a:xfrm>
          <a:prstGeom prst="roundRect">
            <a:avLst>
              <a:gd name="adj" fmla="val 4188"/>
            </a:avLst>
          </a:prstGeom>
          <a:solidFill>
            <a:schemeClr val="bg1">
              <a:lumMod val="95000"/>
            </a:schemeClr>
          </a:solidFill>
          <a:ln w="76200"/>
        </p:spPr>
        <p:style>
          <a:lnRef idx="2">
            <a:schemeClr val="dk1"/>
          </a:lnRef>
          <a:fillRef idx="1">
            <a:schemeClr val="lt1"/>
          </a:fillRef>
          <a:effectRef idx="0">
            <a:schemeClr val="dk1"/>
          </a:effectRef>
          <a:fontRef idx="minor">
            <a:schemeClr val="dk1"/>
          </a:fontRef>
        </p:style>
        <p:txBody>
          <a:bodyPr vert="horz" wrap="square" lIns="144000" tIns="72000" rIns="144000" bIns="72000" numCol="1" rtlCol="0" anchor="t" anchorCtr="0" compatLnSpc="1">
            <a:prstTxWarp prst="textNoShape">
              <a:avLst/>
            </a:prstTxWarp>
          </a:bodyPr>
          <a:lstStyle/>
          <a:p>
            <a:pPr marL="0" marR="0" indent="0" defTabSz="914400" rtl="0" eaLnBrk="1" fontAlgn="base" latinLnBrk="0" hangingPunct="1">
              <a:lnSpc>
                <a:spcPct val="100000"/>
              </a:lnSpc>
              <a:spcBef>
                <a:spcPct val="20000"/>
              </a:spcBef>
              <a:spcAft>
                <a:spcPct val="0"/>
              </a:spcAft>
              <a:buClrTx/>
              <a:buSzTx/>
              <a:buFontTx/>
              <a:buNone/>
              <a:tabLst/>
            </a:pPr>
            <a:endParaRPr lang="sv-SE" sz="3200" dirty="0" smtClean="0">
              <a:solidFill>
                <a:srgbClr val="000000"/>
              </a:solidFill>
              <a:latin typeface="Arial" charset="0"/>
            </a:endParaRPr>
          </a:p>
        </p:txBody>
      </p:sp>
      <p:sp>
        <p:nvSpPr>
          <p:cNvPr id="43" name="TextBox 42"/>
          <p:cNvSpPr txBox="1"/>
          <p:nvPr/>
        </p:nvSpPr>
        <p:spPr>
          <a:xfrm>
            <a:off x="21804006" y="2231629"/>
            <a:ext cx="3759315" cy="800219"/>
          </a:xfrm>
          <a:prstGeom prst="rect">
            <a:avLst/>
          </a:prstGeom>
          <a:solidFill>
            <a:srgbClr val="B40000"/>
          </a:solidFill>
          <a:ln w="57150">
            <a:solidFill>
              <a:schemeClr val="tx1"/>
            </a:solidFill>
          </a:ln>
        </p:spPr>
        <p:txBody>
          <a:bodyPr wrap="square" rtlCol="0">
            <a:spAutoFit/>
          </a:bodyPr>
          <a:lstStyle/>
          <a:p>
            <a:pPr algn="ctr"/>
            <a:r>
              <a:rPr lang="sv-SE" b="1" dirty="0" smtClean="0">
                <a:solidFill>
                  <a:schemeClr val="accent3"/>
                </a:solidFill>
              </a:rPr>
              <a:t>Models</a:t>
            </a:r>
            <a:endParaRPr lang="en-GB" b="1" dirty="0">
              <a:solidFill>
                <a:schemeClr val="accent3"/>
              </a:solidFill>
            </a:endParaRPr>
          </a:p>
        </p:txBody>
      </p:sp>
      <p:graphicFrame>
        <p:nvGraphicFramePr>
          <p:cNvPr id="50" name="Table 49"/>
          <p:cNvGraphicFramePr>
            <a:graphicFrameLocks noGrp="1"/>
          </p:cNvGraphicFramePr>
          <p:nvPr>
            <p:extLst>
              <p:ext uri="{D42A27DB-BD31-4B8C-83A1-F6EECF244321}">
                <p14:modId xmlns:p14="http://schemas.microsoft.com/office/powerpoint/2010/main" val="1413515343"/>
              </p:ext>
            </p:extLst>
          </p:nvPr>
        </p:nvGraphicFramePr>
        <p:xfrm>
          <a:off x="15144784" y="3095725"/>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1" name="Table 50"/>
          <p:cNvGraphicFramePr>
            <a:graphicFrameLocks noGrp="1"/>
          </p:cNvGraphicFramePr>
          <p:nvPr>
            <p:extLst>
              <p:ext uri="{D42A27DB-BD31-4B8C-83A1-F6EECF244321}">
                <p14:modId xmlns:p14="http://schemas.microsoft.com/office/powerpoint/2010/main" val="2721866786"/>
              </p:ext>
            </p:extLst>
          </p:nvPr>
        </p:nvGraphicFramePr>
        <p:xfrm>
          <a:off x="16051376" y="3807018"/>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8103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2" name="Table 51"/>
          <p:cNvGraphicFramePr>
            <a:graphicFrameLocks noGrp="1"/>
          </p:cNvGraphicFramePr>
          <p:nvPr>
            <p:extLst>
              <p:ext uri="{D42A27DB-BD31-4B8C-83A1-F6EECF244321}">
                <p14:modId xmlns:p14="http://schemas.microsoft.com/office/powerpoint/2010/main" val="2959834193"/>
              </p:ext>
            </p:extLst>
          </p:nvPr>
        </p:nvGraphicFramePr>
        <p:xfrm>
          <a:off x="16478840" y="4095050"/>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sp>
        <p:nvSpPr>
          <p:cNvPr id="13" name="TextBox 12"/>
          <p:cNvSpPr txBox="1"/>
          <p:nvPr/>
        </p:nvSpPr>
        <p:spPr>
          <a:xfrm>
            <a:off x="24266921" y="3167733"/>
            <a:ext cx="7704856" cy="2529923"/>
          </a:xfrm>
          <a:prstGeom prst="rect">
            <a:avLst/>
          </a:prstGeom>
          <a:noFill/>
        </p:spPr>
        <p:txBody>
          <a:bodyPr wrap="square" rtlCol="0">
            <a:spAutoFit/>
          </a:bodyPr>
          <a:lstStyle/>
          <a:p>
            <a:r>
              <a:rPr lang="en-GB" sz="3600" dirty="0" smtClean="0"/>
              <a:t>Model 1, </a:t>
            </a:r>
            <a:r>
              <a:rPr lang="en-GB" sz="3600" dirty="0" err="1" smtClean="0"/>
              <a:t>Juefei</a:t>
            </a:r>
            <a:r>
              <a:rPr lang="en-GB" sz="3600" dirty="0" smtClean="0"/>
              <a:t>-Xu et al.:</a:t>
            </a:r>
          </a:p>
          <a:p>
            <a:pPr marL="685800" indent="-685800">
              <a:buFont typeface="Arial" panose="020B0604020202020204" pitchFamily="34" charset="0"/>
              <a:buChar char="•"/>
            </a:pPr>
            <a:r>
              <a:rPr lang="en-GB" sz="3600" dirty="0" smtClean="0"/>
              <a:t>Randomly initialized fixed ±1 filters</a:t>
            </a:r>
          </a:p>
          <a:p>
            <a:pPr marL="685800" indent="-685800">
              <a:buFont typeface="Arial" panose="020B0604020202020204" pitchFamily="34" charset="0"/>
              <a:buChar char="•"/>
            </a:pPr>
            <a:r>
              <a:rPr lang="en-GB" sz="3600" dirty="0" smtClean="0"/>
              <a:t>Linear sum to create feature map</a:t>
            </a:r>
            <a:endParaRPr lang="en-GB" dirty="0"/>
          </a:p>
        </p:txBody>
      </p:sp>
      <p:sp>
        <p:nvSpPr>
          <p:cNvPr id="53" name="TextBox 52"/>
          <p:cNvSpPr txBox="1"/>
          <p:nvPr/>
        </p:nvSpPr>
        <p:spPr>
          <a:xfrm>
            <a:off x="24266921" y="5999618"/>
            <a:ext cx="7704856" cy="2640723"/>
          </a:xfrm>
          <a:prstGeom prst="rect">
            <a:avLst/>
          </a:prstGeom>
          <a:noFill/>
        </p:spPr>
        <p:txBody>
          <a:bodyPr wrap="square" rtlCol="0">
            <a:spAutoFit/>
          </a:bodyPr>
          <a:lstStyle/>
          <a:p>
            <a:r>
              <a:rPr lang="en-GB" sz="3600" dirty="0" smtClean="0"/>
              <a:t>Model 2, Li et al.:</a:t>
            </a:r>
          </a:p>
          <a:p>
            <a:pPr marL="685800" indent="-685800">
              <a:buFont typeface="Arial" panose="020B0604020202020204" pitchFamily="34" charset="0"/>
              <a:buChar char="•"/>
            </a:pPr>
            <a:r>
              <a:rPr lang="en-GB" sz="3600" dirty="0" smtClean="0"/>
              <a:t>8 fixed difference filters</a:t>
            </a:r>
          </a:p>
          <a:p>
            <a:pPr marL="685800" indent="-685800">
              <a:buFont typeface="Arial" panose="020B0604020202020204" pitchFamily="34" charset="0"/>
              <a:buChar char="•"/>
            </a:pPr>
            <a:r>
              <a:rPr lang="en-GB" sz="3600" dirty="0" smtClean="0"/>
              <a:t>Sigmoid activation</a:t>
            </a:r>
          </a:p>
          <a:p>
            <a:pPr marL="685800" indent="-685800">
              <a:buFont typeface="Arial" panose="020B0604020202020204" pitchFamily="34" charset="0"/>
              <a:buChar char="•"/>
            </a:pPr>
            <a:r>
              <a:rPr lang="en-GB" sz="3600" dirty="0" smtClean="0"/>
              <a:t>Histogram of gated sum</a:t>
            </a:r>
            <a:endParaRPr lang="en-GB" dirty="0"/>
          </a:p>
        </p:txBody>
      </p:sp>
      <p:sp>
        <p:nvSpPr>
          <p:cNvPr id="54" name="TextBox 53"/>
          <p:cNvSpPr txBox="1"/>
          <p:nvPr/>
        </p:nvSpPr>
        <p:spPr>
          <a:xfrm>
            <a:off x="24266920" y="9112687"/>
            <a:ext cx="7704857" cy="1975926"/>
          </a:xfrm>
          <a:prstGeom prst="rect">
            <a:avLst/>
          </a:prstGeom>
          <a:noFill/>
        </p:spPr>
        <p:txBody>
          <a:bodyPr wrap="square" rtlCol="0">
            <a:spAutoFit/>
          </a:bodyPr>
          <a:lstStyle/>
          <a:p>
            <a:r>
              <a:rPr lang="en-GB" sz="3600" dirty="0" smtClean="0"/>
              <a:t>Model 3, Marcos et al.:</a:t>
            </a:r>
          </a:p>
          <a:p>
            <a:pPr marL="685800" indent="-685800">
              <a:buFont typeface="Arial" panose="020B0604020202020204" pitchFamily="34" charset="0"/>
              <a:buChar char="•"/>
            </a:pPr>
            <a:r>
              <a:rPr lang="en-GB" sz="3600" dirty="0" smtClean="0"/>
              <a:t>Rotational groups of filters</a:t>
            </a:r>
          </a:p>
          <a:p>
            <a:pPr marL="685800" indent="-685800">
              <a:buFont typeface="Arial" panose="020B0604020202020204" pitchFamily="34" charset="0"/>
              <a:buChar char="•"/>
            </a:pPr>
            <a:r>
              <a:rPr lang="en-GB" sz="3600" dirty="0" smtClean="0"/>
              <a:t>2D vector field outputs</a:t>
            </a:r>
          </a:p>
        </p:txBody>
      </p:sp>
      <p:graphicFrame>
        <p:nvGraphicFramePr>
          <p:cNvPr id="55" name="Chart 54"/>
          <p:cNvGraphicFramePr>
            <a:graphicFrameLocks/>
          </p:cNvGraphicFramePr>
          <p:nvPr>
            <p:extLst>
              <p:ext uri="{D42A27DB-BD31-4B8C-83A1-F6EECF244321}">
                <p14:modId xmlns:p14="http://schemas.microsoft.com/office/powerpoint/2010/main" val="911122551"/>
              </p:ext>
            </p:extLst>
          </p:nvPr>
        </p:nvGraphicFramePr>
        <p:xfrm>
          <a:off x="21431970" y="6419597"/>
          <a:ext cx="2638425" cy="2192253"/>
        </p:xfrm>
        <a:graphic>
          <a:graphicData uri="http://schemas.openxmlformats.org/drawingml/2006/chart">
            <c:chart xmlns:c="http://schemas.openxmlformats.org/drawingml/2006/chart" xmlns:r="http://schemas.openxmlformats.org/officeDocument/2006/relationships" r:id="rId11"/>
          </a:graphicData>
        </a:graphic>
      </p:graphicFrame>
      <mc:AlternateContent xmlns:mc="http://schemas.openxmlformats.org/markup-compatibility/2006">
        <mc:Choice xmlns:a14="http://schemas.microsoft.com/office/drawing/2010/main" Requires="a14">
          <p:sp>
            <p:nvSpPr>
              <p:cNvPr id="56" name="TextBox 55"/>
              <p:cNvSpPr txBox="1"/>
              <p:nvPr/>
            </p:nvSpPr>
            <p:spPr>
              <a:xfrm>
                <a:off x="18866321" y="3599781"/>
                <a:ext cx="1938902" cy="14761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pt-BR" sz="3200" i="1" smtClean="0">
                              <a:latin typeface="Cambria Math"/>
                            </a:rPr>
                          </m:ctrlPr>
                        </m:naryPr>
                        <m:sub>
                          <m:r>
                            <a:rPr lang="pt-BR" sz="3200" i="1" smtClean="0">
                              <a:latin typeface="Cambria Math"/>
                            </a:rPr>
                            <m:t>𝑘</m:t>
                          </m:r>
                          <m:r>
                            <a:rPr lang="pt-BR" sz="3200" i="1" smtClean="0">
                              <a:latin typeface="Cambria Math"/>
                            </a:rPr>
                            <m:t>=0</m:t>
                          </m:r>
                        </m:sub>
                        <m:sup>
                          <m:r>
                            <a:rPr lang="pt-BR" sz="3200" i="1" smtClean="0">
                              <a:latin typeface="Cambria Math"/>
                            </a:rPr>
                            <m:t>𝑛</m:t>
                          </m:r>
                          <m:r>
                            <a:rPr lang="en-GB" sz="3200" b="0" i="1" smtClean="0">
                              <a:latin typeface="Cambria Math"/>
                            </a:rPr>
                            <m:t>−1</m:t>
                          </m:r>
                        </m:sup>
                        <m:e>
                          <m:sSub>
                            <m:sSubPr>
                              <m:ctrlPr>
                                <a:rPr lang="en-GB" sz="3200" b="0" i="1" smtClean="0">
                                  <a:latin typeface="Cambria Math"/>
                                </a:rPr>
                              </m:ctrlPr>
                            </m:sSubPr>
                            <m:e>
                              <m:r>
                                <a:rPr lang="en-GB" sz="3200" b="0" i="1" smtClean="0">
                                  <a:latin typeface="Cambria Math"/>
                                </a:rPr>
                                <m:t>𝑣</m:t>
                              </m:r>
                            </m:e>
                            <m:sub>
                              <m:r>
                                <a:rPr lang="en-GB" sz="3200" b="0" i="1" smtClean="0">
                                  <a:latin typeface="Cambria Math"/>
                                </a:rPr>
                                <m:t>𝑘</m:t>
                              </m:r>
                            </m:sub>
                          </m:sSub>
                          <m:r>
                            <a:rPr lang="pt-BR" sz="3200" i="1" smtClean="0">
                              <a:latin typeface="Cambria Math"/>
                              <a:ea typeface="Cambria Math"/>
                            </a:rPr>
                            <m:t>𝜎</m:t>
                          </m:r>
                          <m:r>
                            <a:rPr lang="en-GB" sz="3200" b="0" i="1" smtClean="0">
                              <a:latin typeface="Cambria Math"/>
                              <a:ea typeface="Cambria Math"/>
                            </a:rPr>
                            <m:t>(</m:t>
                          </m:r>
                          <m:sSub>
                            <m:sSubPr>
                              <m:ctrlPr>
                                <a:rPr lang="en-GB" sz="3200" b="0" i="1" smtClean="0">
                                  <a:latin typeface="Cambria Math"/>
                                  <a:ea typeface="Cambria Math"/>
                                </a:rPr>
                              </m:ctrlPr>
                            </m:sSubPr>
                            <m:e>
                              <m:r>
                                <a:rPr lang="en-GB" sz="3200" b="0" i="1" smtClean="0">
                                  <a:latin typeface="Cambria Math"/>
                                  <a:ea typeface="Cambria Math"/>
                                </a:rPr>
                                <m:t>𝑓</m:t>
                              </m:r>
                            </m:e>
                            <m:sub>
                              <m:r>
                                <a:rPr lang="en-GB" sz="3200" b="0" i="1" smtClean="0">
                                  <a:latin typeface="Cambria Math"/>
                                  <a:ea typeface="Cambria Math"/>
                                </a:rPr>
                                <m:t>𝑘</m:t>
                              </m:r>
                            </m:sub>
                          </m:sSub>
                          <m:r>
                            <a:rPr lang="en-GB" sz="3200" b="0" i="1" smtClean="0">
                              <a:latin typeface="Cambria Math"/>
                              <a:ea typeface="Cambria Math"/>
                            </a:rPr>
                            <m:t>)</m:t>
                          </m:r>
                        </m:e>
                      </m:nary>
                    </m:oMath>
                  </m:oMathPara>
                </a14:m>
                <a:endParaRPr lang="en-GB" sz="3200" dirty="0"/>
              </a:p>
            </p:txBody>
          </p:sp>
        </mc:Choice>
        <mc:Fallback>
          <p:sp>
            <p:nvSpPr>
              <p:cNvPr id="56" name="TextBox 55"/>
              <p:cNvSpPr txBox="1">
                <a:spLocks noRot="1" noChangeAspect="1" noMove="1" noResize="1" noEditPoints="1" noAdjustHandles="1" noChangeArrowheads="1" noChangeShapeType="1" noTextEdit="1"/>
              </p:cNvSpPr>
              <p:nvPr/>
            </p:nvSpPr>
            <p:spPr>
              <a:xfrm>
                <a:off x="18866321" y="3599781"/>
                <a:ext cx="1938902" cy="1476173"/>
              </a:xfrm>
              <a:prstGeom prst="rect">
                <a:avLst/>
              </a:prstGeom>
              <a:blipFill rotWithShape="1">
                <a:blip r:embed="rId12"/>
                <a:stretch>
                  <a:fillRect r="-7547"/>
                </a:stretch>
              </a:blipFill>
            </p:spPr>
            <p:txBody>
              <a:bodyPr/>
              <a:lstStyle/>
              <a:p>
                <a:r>
                  <a:rPr lang="en-GB">
                    <a:noFill/>
                  </a:rPr>
                  <a:t> </a:t>
                </a:r>
              </a:p>
            </p:txBody>
          </p:sp>
        </mc:Fallback>
      </mc:AlternateContent>
      <p:graphicFrame>
        <p:nvGraphicFramePr>
          <p:cNvPr id="57" name="Table 56"/>
          <p:cNvGraphicFramePr>
            <a:graphicFrameLocks noGrp="1"/>
          </p:cNvGraphicFramePr>
          <p:nvPr>
            <p:extLst>
              <p:ext uri="{D42A27DB-BD31-4B8C-83A1-F6EECF244321}">
                <p14:modId xmlns:p14="http://schemas.microsoft.com/office/powerpoint/2010/main" val="3286833907"/>
              </p:ext>
            </p:extLst>
          </p:nvPr>
        </p:nvGraphicFramePr>
        <p:xfrm>
          <a:off x="21680065" y="3455765"/>
          <a:ext cx="2082800" cy="1850896"/>
        </p:xfrm>
        <a:graphic>
          <a:graphicData uri="http://schemas.openxmlformats.org/drawingml/2006/table">
            <a:tbl>
              <a:tblPr firstRow="1" bandRow="1">
                <a:tableStyleId>{5940675A-B579-460E-94D1-54222C63F5DA}</a:tableStyleId>
              </a:tblPr>
              <a:tblGrid>
                <a:gridCol w="208280"/>
                <a:gridCol w="208280"/>
                <a:gridCol w="208280"/>
                <a:gridCol w="208280"/>
                <a:gridCol w="208280"/>
                <a:gridCol w="208280"/>
                <a:gridCol w="208280"/>
                <a:gridCol w="208280"/>
                <a:gridCol w="208280"/>
                <a:gridCol w="208280"/>
              </a:tblGrid>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r h="231362">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c>
                  <a:txBody>
                    <a:bodyPr/>
                    <a:lstStyle/>
                    <a:p>
                      <a:pPr algn="ctr"/>
                      <a:endParaRPr lang="en-GB" sz="800" b="1" dirty="0"/>
                    </a:p>
                  </a:txBody>
                  <a:tcP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391258482"/>
              </p:ext>
            </p:extLst>
          </p:nvPr>
        </p:nvGraphicFramePr>
        <p:xfrm>
          <a:off x="15086184" y="6085191"/>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en-GB"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en-GB"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59" name="Table 58"/>
          <p:cNvGraphicFramePr>
            <a:graphicFrameLocks noGrp="1"/>
          </p:cNvGraphicFramePr>
          <p:nvPr>
            <p:extLst>
              <p:ext uri="{D42A27DB-BD31-4B8C-83A1-F6EECF244321}">
                <p14:modId xmlns:p14="http://schemas.microsoft.com/office/powerpoint/2010/main" val="66524870"/>
              </p:ext>
            </p:extLst>
          </p:nvPr>
        </p:nvGraphicFramePr>
        <p:xfrm>
          <a:off x="15992776" y="6796484"/>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r>
              <a:tr h="481031">
                <a:tc>
                  <a:txBody>
                    <a:bodyPr/>
                    <a:lstStyle/>
                    <a:p>
                      <a:pPr algn="ctr"/>
                      <a:r>
                        <a:rPr lang="sv-SE" sz="2400" b="1" dirty="0" smtClean="0"/>
                        <a:t>0</a:t>
                      </a:r>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graphicFrame>
        <p:nvGraphicFramePr>
          <p:cNvPr id="60" name="Table 59"/>
          <p:cNvGraphicFramePr>
            <a:graphicFrameLocks noGrp="1"/>
          </p:cNvGraphicFramePr>
          <p:nvPr>
            <p:extLst>
              <p:ext uri="{D42A27DB-BD31-4B8C-83A1-F6EECF244321}">
                <p14:modId xmlns:p14="http://schemas.microsoft.com/office/powerpoint/2010/main" val="385899699"/>
              </p:ext>
            </p:extLst>
          </p:nvPr>
        </p:nvGraphicFramePr>
        <p:xfrm>
          <a:off x="16420240" y="7084516"/>
          <a:ext cx="1523385" cy="1395431"/>
        </p:xfrm>
        <a:graphic>
          <a:graphicData uri="http://schemas.openxmlformats.org/drawingml/2006/table">
            <a:tbl>
              <a:tblPr firstRow="1" bandRow="1">
                <a:tableStyleId>{5940675A-B579-460E-94D1-54222C63F5DA}</a:tableStyleId>
              </a:tblPr>
              <a:tblGrid>
                <a:gridCol w="507795"/>
                <a:gridCol w="507795"/>
                <a:gridCol w="507795"/>
              </a:tblGrid>
              <a:tr h="405741">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0574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-1</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r h="481031">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c>
                  <a:txBody>
                    <a:bodyPr/>
                    <a:lstStyle/>
                    <a:p>
                      <a:pPr algn="ctr"/>
                      <a:r>
                        <a:rPr lang="sv-SE" sz="2400" b="1" dirty="0" smtClean="0"/>
                        <a:t>0</a:t>
                      </a:r>
                      <a:endParaRPr lang="en-GB" sz="2400" b="1" dirty="0"/>
                    </a:p>
                  </a:txBody>
                  <a:tcPr>
                    <a:solidFill>
                      <a:schemeClr val="bg1"/>
                    </a:solidFill>
                  </a:tcPr>
                </a:tc>
              </a:tr>
            </a:tbl>
          </a:graphicData>
        </a:graphic>
      </p:graphicFrame>
      <p:cxnSp>
        <p:nvCxnSpPr>
          <p:cNvPr id="15" name="Straight Connector 14"/>
          <p:cNvCxnSpPr/>
          <p:nvPr/>
        </p:nvCxnSpPr>
        <p:spPr bwMode="auto">
          <a:xfrm>
            <a:off x="14771705" y="5832029"/>
            <a:ext cx="17200072" cy="0"/>
          </a:xfrm>
          <a:prstGeom prst="line">
            <a:avLst/>
          </a:prstGeom>
          <a:noFill/>
          <a:ln w="762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Connector 60"/>
          <p:cNvCxnSpPr/>
          <p:nvPr/>
        </p:nvCxnSpPr>
        <p:spPr bwMode="auto">
          <a:xfrm>
            <a:off x="14771705" y="8856365"/>
            <a:ext cx="17200072" cy="0"/>
          </a:xfrm>
          <a:prstGeom prst="line">
            <a:avLst/>
          </a:prstGeom>
          <a:noFill/>
          <a:ln w="76200"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686758" y="6826094"/>
            <a:ext cx="2298027" cy="13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99"/>
          <p:cNvPicPr>
            <a:picLocks noChangeAspect="1"/>
          </p:cNvPicPr>
          <p:nvPr/>
        </p:nvPicPr>
        <p:blipFill rotWithShape="1">
          <a:blip r:embed="rId14">
            <a:extLst>
              <a:ext uri="{28A0092B-C50C-407E-A947-70E740481C1C}">
                <a14:useLocalDpi xmlns:a14="http://schemas.microsoft.com/office/drawing/2010/main" val="0"/>
              </a:ext>
            </a:extLst>
          </a:blip>
          <a:srcRect t="-1" r="40333" b="45730"/>
          <a:stretch/>
        </p:blipFill>
        <p:spPr>
          <a:xfrm>
            <a:off x="21674633" y="9288413"/>
            <a:ext cx="2153101" cy="1950693"/>
          </a:xfrm>
          <a:prstGeom prst="rect">
            <a:avLst/>
          </a:prstGeom>
          <a:solidFill>
            <a:schemeClr val="tx2">
              <a:lumMod val="40000"/>
              <a:lumOff val="60000"/>
              <a:alpha val="82000"/>
            </a:schemeClr>
          </a:solidFill>
          <a:ln w="38100">
            <a:solidFill>
              <a:schemeClr val="tx1"/>
            </a:solidFill>
          </a:ln>
        </p:spPr>
      </p:pic>
      <p:grpSp>
        <p:nvGrpSpPr>
          <p:cNvPr id="102" name="Group 101"/>
          <p:cNvGrpSpPr/>
          <p:nvPr/>
        </p:nvGrpSpPr>
        <p:grpSpPr>
          <a:xfrm>
            <a:off x="18686758" y="9299886"/>
            <a:ext cx="2100683" cy="2042299"/>
            <a:chOff x="19052967" y="18120191"/>
            <a:chExt cx="4608095" cy="4480023"/>
          </a:xfrm>
        </p:grpSpPr>
        <p:pic>
          <p:nvPicPr>
            <p:cNvPr id="103" name="Picture 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9052967" y="18120191"/>
              <a:ext cx="2981325"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1200000">
              <a:off x="19683475" y="18426897"/>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2400000">
              <a:off x="20442928" y="18919811"/>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3600000">
              <a:off x="20689262" y="19628414"/>
              <a:ext cx="297497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7" name="Picture 3"/>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5509773" y="9296647"/>
            <a:ext cx="2002894" cy="199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75094107"/>
              </p:ext>
            </p:extLst>
          </p:nvPr>
        </p:nvGraphicFramePr>
        <p:xfrm>
          <a:off x="7127817"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6" name="Oval 5"/>
          <p:cNvSpPr/>
          <p:nvPr/>
        </p:nvSpPr>
        <p:spPr bwMode="auto">
          <a:xfrm>
            <a:off x="11047315" y="14689011"/>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7" name="Oval 6"/>
          <p:cNvSpPr/>
          <p:nvPr/>
        </p:nvSpPr>
        <p:spPr bwMode="auto">
          <a:xfrm>
            <a:off x="10964325" y="1101660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8" name="Oval 7"/>
          <p:cNvSpPr/>
          <p:nvPr/>
        </p:nvSpPr>
        <p:spPr bwMode="auto">
          <a:xfrm>
            <a:off x="10971996" y="18613450"/>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9" name="Oval 8"/>
          <p:cNvSpPr/>
          <p:nvPr/>
        </p:nvSpPr>
        <p:spPr bwMode="auto">
          <a:xfrm>
            <a:off x="14577804" y="14766237"/>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10" name="Oval 9"/>
          <p:cNvSpPr/>
          <p:nvPr/>
        </p:nvSpPr>
        <p:spPr bwMode="auto">
          <a:xfrm>
            <a:off x="7399457" y="14761022"/>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1" name="Oval 10"/>
          <p:cNvSpPr/>
          <p:nvPr/>
        </p:nvSpPr>
        <p:spPr bwMode="auto">
          <a:xfrm>
            <a:off x="8436510" y="1209672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2" name="Oval 11"/>
          <p:cNvSpPr/>
          <p:nvPr/>
        </p:nvSpPr>
        <p:spPr bwMode="auto">
          <a:xfrm>
            <a:off x="13540752" y="12168734"/>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3" name="Oval 12"/>
          <p:cNvSpPr/>
          <p:nvPr/>
        </p:nvSpPr>
        <p:spPr bwMode="auto">
          <a:xfrm>
            <a:off x="8355490"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4" name="Oval 13"/>
          <p:cNvSpPr/>
          <p:nvPr/>
        </p:nvSpPr>
        <p:spPr bwMode="auto">
          <a:xfrm>
            <a:off x="13621772"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15" name="TextBox 14"/>
          <p:cNvSpPr txBox="1"/>
          <p:nvPr/>
        </p:nvSpPr>
        <p:spPr>
          <a:xfrm>
            <a:off x="7192632"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sp>
        <p:nvSpPr>
          <p:cNvPr id="16" name="TextBox 15"/>
          <p:cNvSpPr txBox="1"/>
          <p:nvPr/>
        </p:nvSpPr>
        <p:spPr>
          <a:xfrm>
            <a:off x="8096339"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7" name="TextBox 16"/>
          <p:cNvSpPr txBox="1"/>
          <p:nvPr/>
        </p:nvSpPr>
        <p:spPr>
          <a:xfrm>
            <a:off x="10559339" y="10368534"/>
            <a:ext cx="587056" cy="1246495"/>
          </a:xfrm>
          <a:prstGeom prst="rect">
            <a:avLst/>
          </a:prstGeom>
          <a:noFill/>
        </p:spPr>
        <p:txBody>
          <a:bodyPr wrap="square" rtlCol="0">
            <a:spAutoFit/>
          </a:bodyPr>
          <a:lstStyle/>
          <a:p>
            <a:r>
              <a:rPr lang="sv-SE" sz="7500" b="1" dirty="0" smtClean="0"/>
              <a:t>0</a:t>
            </a:r>
            <a:endParaRPr lang="en-GB" sz="7500" b="1" dirty="0"/>
          </a:p>
        </p:txBody>
      </p:sp>
      <p:sp>
        <p:nvSpPr>
          <p:cNvPr id="18" name="TextBox 17"/>
          <p:cNvSpPr txBox="1"/>
          <p:nvPr/>
        </p:nvSpPr>
        <p:spPr>
          <a:xfrm>
            <a:off x="13414947" y="11210271"/>
            <a:ext cx="587056" cy="1246495"/>
          </a:xfrm>
          <a:prstGeom prst="rect">
            <a:avLst/>
          </a:prstGeom>
          <a:noFill/>
        </p:spPr>
        <p:txBody>
          <a:bodyPr wrap="square" rtlCol="0">
            <a:spAutoFit/>
          </a:bodyPr>
          <a:lstStyle/>
          <a:p>
            <a:r>
              <a:rPr lang="sv-SE" sz="7500" b="1" dirty="0" smtClean="0"/>
              <a:t>0</a:t>
            </a:r>
            <a:endParaRPr lang="en-GB" sz="7500" b="1" dirty="0"/>
          </a:p>
        </p:txBody>
      </p:sp>
      <p:sp>
        <p:nvSpPr>
          <p:cNvPr id="19" name="TextBox 18"/>
          <p:cNvSpPr txBox="1"/>
          <p:nvPr/>
        </p:nvSpPr>
        <p:spPr>
          <a:xfrm>
            <a:off x="7352815" y="13591752"/>
            <a:ext cx="587056" cy="1246495"/>
          </a:xfrm>
          <a:prstGeom prst="rect">
            <a:avLst/>
          </a:prstGeom>
          <a:noFill/>
        </p:spPr>
        <p:txBody>
          <a:bodyPr wrap="square" rtlCol="0">
            <a:spAutoFit/>
          </a:bodyPr>
          <a:lstStyle/>
          <a:p>
            <a:r>
              <a:rPr lang="sv-SE" sz="7500" b="1" dirty="0" smtClean="0"/>
              <a:t>0</a:t>
            </a:r>
            <a:endParaRPr lang="en-GB" sz="7500" b="1" dirty="0"/>
          </a:p>
        </p:txBody>
      </p:sp>
      <p:sp>
        <p:nvSpPr>
          <p:cNvPr id="20" name="TextBox 19"/>
          <p:cNvSpPr txBox="1"/>
          <p:nvPr/>
        </p:nvSpPr>
        <p:spPr>
          <a:xfrm>
            <a:off x="10753786" y="17546975"/>
            <a:ext cx="587056" cy="1246495"/>
          </a:xfrm>
          <a:prstGeom prst="rect">
            <a:avLst/>
          </a:prstGeom>
          <a:noFill/>
        </p:spPr>
        <p:txBody>
          <a:bodyPr wrap="square" rtlCol="0">
            <a:spAutoFit/>
          </a:bodyPr>
          <a:lstStyle/>
          <a:p>
            <a:r>
              <a:rPr lang="sv-SE" sz="7500" b="1" dirty="0" smtClean="0"/>
              <a:t>0</a:t>
            </a:r>
            <a:endParaRPr lang="en-GB" sz="7500" b="1" dirty="0"/>
          </a:p>
        </p:txBody>
      </p:sp>
      <p:sp>
        <p:nvSpPr>
          <p:cNvPr id="21" name="TextBox 20"/>
          <p:cNvSpPr txBox="1"/>
          <p:nvPr/>
        </p:nvSpPr>
        <p:spPr>
          <a:xfrm>
            <a:off x="8054289" y="16405462"/>
            <a:ext cx="587056" cy="1246495"/>
          </a:xfrm>
          <a:prstGeom prst="rect">
            <a:avLst/>
          </a:prstGeom>
          <a:noFill/>
        </p:spPr>
        <p:txBody>
          <a:bodyPr wrap="square" rtlCol="0">
            <a:spAutoFit/>
          </a:bodyPr>
          <a:lstStyle/>
          <a:p>
            <a:r>
              <a:rPr lang="sv-SE" sz="7500" b="1" dirty="0"/>
              <a:t>1</a:t>
            </a:r>
            <a:endParaRPr lang="en-GB" sz="7500" b="1" dirty="0"/>
          </a:p>
        </p:txBody>
      </p:sp>
      <p:sp>
        <p:nvSpPr>
          <p:cNvPr id="22" name="TextBox 21"/>
          <p:cNvSpPr txBox="1"/>
          <p:nvPr/>
        </p:nvSpPr>
        <p:spPr>
          <a:xfrm>
            <a:off x="13476049" y="16250831"/>
            <a:ext cx="587056" cy="1246495"/>
          </a:xfrm>
          <a:prstGeom prst="rect">
            <a:avLst/>
          </a:prstGeom>
          <a:noFill/>
        </p:spPr>
        <p:txBody>
          <a:bodyPr wrap="square" rtlCol="0">
            <a:spAutoFit/>
          </a:bodyPr>
          <a:lstStyle/>
          <a:p>
            <a:r>
              <a:rPr lang="sv-SE" sz="7500" b="1" dirty="0"/>
              <a:t>1</a:t>
            </a:r>
            <a:endParaRPr lang="en-GB" sz="7500" b="1" dirty="0"/>
          </a:p>
        </p:txBody>
      </p:sp>
      <p:sp>
        <p:nvSpPr>
          <p:cNvPr id="23" name="TextBox 22"/>
          <p:cNvSpPr txBox="1"/>
          <p:nvPr/>
        </p:nvSpPr>
        <p:spPr>
          <a:xfrm>
            <a:off x="14414320" y="13658543"/>
            <a:ext cx="587056" cy="1246495"/>
          </a:xfrm>
          <a:prstGeom prst="rect">
            <a:avLst/>
          </a:prstGeom>
          <a:noFill/>
        </p:spPr>
        <p:txBody>
          <a:bodyPr wrap="square" rtlCol="0">
            <a:spAutoFit/>
          </a:bodyPr>
          <a:lstStyle/>
          <a:p>
            <a:r>
              <a:rPr lang="sv-SE" sz="7500" b="1" dirty="0"/>
              <a:t>1</a:t>
            </a:r>
            <a:endParaRPr lang="en-GB" sz="7500" b="1" dirty="0"/>
          </a:p>
        </p:txBody>
      </p:sp>
      <p:graphicFrame>
        <p:nvGraphicFramePr>
          <p:cNvPr id="24" name="Table 23"/>
          <p:cNvGraphicFramePr>
            <a:graphicFrameLocks noGrp="1"/>
          </p:cNvGraphicFramePr>
          <p:nvPr>
            <p:extLst>
              <p:ext uri="{D42A27DB-BD31-4B8C-83A1-F6EECF244321}">
                <p14:modId xmlns:p14="http://schemas.microsoft.com/office/powerpoint/2010/main" val="2206955082"/>
              </p:ext>
            </p:extLst>
          </p:nvPr>
        </p:nvGraphicFramePr>
        <p:xfrm>
          <a:off x="16994113" y="10512553"/>
          <a:ext cx="9009390" cy="9433045"/>
        </p:xfrm>
        <a:graphic>
          <a:graphicData uri="http://schemas.openxmlformats.org/drawingml/2006/table">
            <a:tbl>
              <a:tblPr firstRow="1" bandRow="1">
                <a:tableStyleId>{5940675A-B579-460E-94D1-54222C63F5DA}</a:tableStyleId>
              </a:tblPr>
              <a:tblGrid>
                <a:gridCol w="1801878"/>
                <a:gridCol w="1801878"/>
                <a:gridCol w="1801878"/>
                <a:gridCol w="1801878"/>
                <a:gridCol w="1801878"/>
              </a:tblGrid>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r h="1886609">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endParaRPr lang="en-GB" dirty="0"/>
                    </a:p>
                  </a:txBody>
                  <a:tcPr marL="82307" marR="82307">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r>
            </a:tbl>
          </a:graphicData>
        </a:graphic>
      </p:graphicFrame>
      <p:sp>
        <p:nvSpPr>
          <p:cNvPr id="25" name="Oval 24"/>
          <p:cNvSpPr/>
          <p:nvPr/>
        </p:nvSpPr>
        <p:spPr bwMode="auto">
          <a:xfrm>
            <a:off x="20913611" y="14689011"/>
            <a:ext cx="1010758" cy="1013330"/>
          </a:xfrm>
          <a:prstGeom prst="ellipse">
            <a:avLst/>
          </a:prstGeom>
          <a:solidFill>
            <a:srgbClr val="FF0000"/>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6" name="Oval 25"/>
          <p:cNvSpPr/>
          <p:nvPr/>
        </p:nvSpPr>
        <p:spPr bwMode="auto">
          <a:xfrm>
            <a:off x="20830621" y="1101660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chemeClr val="tx1"/>
              </a:solidFill>
              <a:effectLst/>
              <a:latin typeface="Arial" charset="0"/>
            </a:endParaRPr>
          </a:p>
        </p:txBody>
      </p:sp>
      <p:sp>
        <p:nvSpPr>
          <p:cNvPr id="27" name="Oval 26"/>
          <p:cNvSpPr/>
          <p:nvPr/>
        </p:nvSpPr>
        <p:spPr bwMode="auto">
          <a:xfrm>
            <a:off x="20838292" y="18613450"/>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28" name="Oval 27"/>
          <p:cNvSpPr/>
          <p:nvPr/>
        </p:nvSpPr>
        <p:spPr bwMode="auto">
          <a:xfrm>
            <a:off x="24444100" y="14766237"/>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w="57150">
                <a:solidFill>
                  <a:schemeClr val="tx1"/>
                </a:solidFill>
              </a:ln>
              <a:solidFill>
                <a:schemeClr val="tx1"/>
              </a:solidFill>
              <a:effectLst/>
              <a:latin typeface="Arial" charset="0"/>
            </a:endParaRPr>
          </a:p>
        </p:txBody>
      </p:sp>
      <p:sp>
        <p:nvSpPr>
          <p:cNvPr id="29" name="Oval 28"/>
          <p:cNvSpPr/>
          <p:nvPr/>
        </p:nvSpPr>
        <p:spPr bwMode="auto">
          <a:xfrm>
            <a:off x="17265753" y="14761022"/>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0" name="Oval 29"/>
          <p:cNvSpPr/>
          <p:nvPr/>
        </p:nvSpPr>
        <p:spPr bwMode="auto">
          <a:xfrm>
            <a:off x="18302806" y="12096726"/>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1" name="Oval 30"/>
          <p:cNvSpPr/>
          <p:nvPr/>
        </p:nvSpPr>
        <p:spPr bwMode="auto">
          <a:xfrm>
            <a:off x="23407048" y="12168734"/>
            <a:ext cx="1086077" cy="1013330"/>
          </a:xfrm>
          <a:prstGeom prst="ellipse">
            <a:avLst/>
          </a:prstGeom>
          <a:solidFill>
            <a:schemeClr val="tx1"/>
          </a:solidFill>
          <a:ln>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2" name="Oval 31"/>
          <p:cNvSpPr/>
          <p:nvPr/>
        </p:nvSpPr>
        <p:spPr bwMode="auto">
          <a:xfrm>
            <a:off x="18221786"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3" name="Oval 32"/>
          <p:cNvSpPr/>
          <p:nvPr/>
        </p:nvSpPr>
        <p:spPr bwMode="auto">
          <a:xfrm>
            <a:off x="23488068" y="17425318"/>
            <a:ext cx="1086077" cy="1013330"/>
          </a:xfrm>
          <a:prstGeom prst="ellipse">
            <a:avLst/>
          </a:prstGeom>
          <a:solidFill>
            <a:schemeClr val="bg1"/>
          </a:solidFill>
          <a:ln w="38100">
            <a:solidFill>
              <a:schemeClr val="tx1"/>
            </a:solidFill>
          </a:ln>
          <a:effectLst/>
          <a:extLst/>
        </p:spPr>
        <p:txBody>
          <a:bodyPr vert="horz" wrap="square" lIns="457200" tIns="228600" rIns="457200" bIns="22860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4600" b="0" i="0" u="none" strike="noStrike" cap="none" normalizeH="0" baseline="0" dirty="0" smtClean="0">
              <a:ln>
                <a:noFill/>
              </a:ln>
              <a:solidFill>
                <a:srgbClr val="000000"/>
              </a:solidFill>
              <a:effectLst/>
              <a:latin typeface="Arial" charset="0"/>
            </a:endParaRPr>
          </a:p>
        </p:txBody>
      </p:sp>
      <p:sp>
        <p:nvSpPr>
          <p:cNvPr id="34" name="TextBox 33"/>
          <p:cNvSpPr txBox="1"/>
          <p:nvPr/>
        </p:nvSpPr>
        <p:spPr>
          <a:xfrm>
            <a:off x="17058928" y="20205753"/>
            <a:ext cx="8620498" cy="1107996"/>
          </a:xfrm>
          <a:prstGeom prst="rect">
            <a:avLst/>
          </a:prstGeom>
          <a:noFill/>
        </p:spPr>
        <p:txBody>
          <a:bodyPr wrap="square" rtlCol="0">
            <a:spAutoFit/>
          </a:bodyPr>
          <a:lstStyle/>
          <a:p>
            <a:pPr algn="ctr"/>
            <a:r>
              <a:rPr lang="sv-SE" sz="6600" b="1" dirty="0" smtClean="0"/>
              <a:t>P = 8, R = 2</a:t>
            </a:r>
            <a:endParaRPr lang="en-GB" sz="66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59209" y="10598442"/>
            <a:ext cx="5149290" cy="6430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0295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5994" y="3107993"/>
            <a:ext cx="22602738" cy="10716924"/>
          </a:xfrm>
          <a:prstGeom prst="rect">
            <a:avLst/>
          </a:prstGeom>
          <a:noFill/>
        </p:spPr>
        <p:txBody>
          <a:bodyPr wrap="square" rtlCol="0">
            <a:normAutofit fontScale="92500" lnSpcReduction="20000"/>
          </a:bodyPr>
          <a:lstStyle/>
          <a:p>
            <a:r>
              <a:rPr lang="sv-SE" sz="4300" b="1" dirty="0" smtClean="0"/>
              <a:t>Old Background text: </a:t>
            </a:r>
          </a:p>
          <a:p>
            <a:r>
              <a:rPr lang="sv-SE" sz="4300" i="1" dirty="0" smtClean="0"/>
              <a:t>Early </a:t>
            </a:r>
            <a:r>
              <a:rPr lang="sv-SE" sz="4300" i="1" dirty="0"/>
              <a:t>detection of cancer plays a major role in reducing cancer mortality. With deep convolutional neural networks, it is becoming possible to automatically classify cell images as either healthy or cancerous, a task previously done manually by highly trained professionals. </a:t>
            </a:r>
          </a:p>
          <a:p>
            <a:endParaRPr lang="sv-SE" sz="1300" i="1" dirty="0"/>
          </a:p>
          <a:p>
            <a:r>
              <a:rPr lang="sv-SE" sz="4300" i="1" dirty="0"/>
              <a:t>Local binary patterns are very good at identifying textures, which has been hypothesized to be of importance in cell classification. In this project three recent LBP based networks are tuned and compared to conventional network architectures</a:t>
            </a:r>
            <a:r>
              <a:rPr lang="sv-SE" sz="3900" i="1" dirty="0" smtClean="0"/>
              <a:t>.</a:t>
            </a:r>
          </a:p>
          <a:p>
            <a:endParaRPr lang="sv-SE" sz="4000" i="1" dirty="0" smtClean="0"/>
          </a:p>
          <a:p>
            <a:r>
              <a:rPr lang="sv-SE" sz="4000" b="1" dirty="0" smtClean="0"/>
              <a:t>Removed text re LBPs</a:t>
            </a:r>
            <a:endParaRPr lang="sv-SE" sz="4000" b="1" dirty="0"/>
          </a:p>
          <a:p>
            <a:pPr marL="571500" indent="-571500">
              <a:buFont typeface="Arial" panose="020B0604020202020204" pitchFamily="34" charset="0"/>
              <a:buChar char="•"/>
            </a:pPr>
            <a:r>
              <a:rPr lang="sv-SE" sz="4000" i="1" dirty="0"/>
              <a:t>Group patterns which are rotationally </a:t>
            </a:r>
            <a:r>
              <a:rPr lang="sv-SE" sz="4000" i="1" dirty="0" smtClean="0"/>
              <a:t>similar</a:t>
            </a:r>
            <a:endParaRPr lang="sv-SE" sz="4000" i="1" dirty="0"/>
          </a:p>
          <a:p>
            <a:pPr marL="571500" indent="-571500">
              <a:buFont typeface="Arial" panose="020B0604020202020204" pitchFamily="34" charset="0"/>
              <a:buChar char="•"/>
            </a:pPr>
            <a:endParaRPr lang="sv-SE" sz="300" i="1" dirty="0"/>
          </a:p>
          <a:p>
            <a:pPr marL="571500" indent="-571500">
              <a:buFont typeface="Arial" panose="020B0604020202020204" pitchFamily="34" charset="0"/>
              <a:buChar char="•"/>
            </a:pPr>
            <a:r>
              <a:rPr lang="sv-SE" sz="4000" i="1" dirty="0"/>
              <a:t>Translate binary string to pattern </a:t>
            </a:r>
            <a:r>
              <a:rPr lang="sv-SE" sz="4000" i="1" dirty="0" smtClean="0"/>
              <a:t>index		</a:t>
            </a:r>
            <a:endParaRPr lang="sv-SE" sz="4000" i="1" dirty="0"/>
          </a:p>
          <a:p>
            <a:pPr marL="571500" indent="-571500">
              <a:buFont typeface="Arial" panose="020B0604020202020204" pitchFamily="34" charset="0"/>
              <a:buChar char="•"/>
            </a:pPr>
            <a:r>
              <a:rPr lang="sv-SE" sz="4000" i="1" dirty="0"/>
              <a:t>Distribution of patterns can be used to classify </a:t>
            </a:r>
            <a:r>
              <a:rPr lang="sv-SE" sz="4000" i="1" dirty="0" smtClean="0"/>
              <a:t>textures</a:t>
            </a:r>
          </a:p>
          <a:p>
            <a:pPr marL="571500" indent="-571500">
              <a:buFont typeface="Arial" panose="020B0604020202020204" pitchFamily="34" charset="0"/>
              <a:buChar char="•"/>
            </a:pPr>
            <a:endParaRPr lang="sv-SE" sz="4000" i="1" dirty="0"/>
          </a:p>
          <a:p>
            <a:r>
              <a:rPr lang="sv-SE" sz="4000" b="1" dirty="0" smtClean="0"/>
              <a:t>Removed text re models</a:t>
            </a:r>
          </a:p>
          <a:p>
            <a:r>
              <a:rPr lang="sv-SE" sz="4000" i="1" dirty="0"/>
              <a:t>Three recently published LBP based architectures were implemented in this project, where the first two use LBPs directly in some form whereas the third model uses slightly different filters that share many properties with LBPs. [3] [4] [5]</a:t>
            </a:r>
          </a:p>
          <a:p>
            <a:r>
              <a:rPr lang="sv-SE" sz="4000" i="1" dirty="0"/>
              <a:t>Two conventional CNNs were used for benchmarking, Resnet and VGG. </a:t>
            </a:r>
            <a:endParaRPr lang="en-GB" sz="4000" i="1" dirty="0"/>
          </a:p>
          <a:p>
            <a:endParaRPr lang="sv-SE" sz="4000" b="1" dirty="0"/>
          </a:p>
          <a:p>
            <a:endParaRPr lang="sv-SE" sz="4400" i="1" dirty="0" smtClean="0"/>
          </a:p>
          <a:p>
            <a:endParaRPr lang="sv-SE" sz="4400" i="1" dirty="0"/>
          </a:p>
          <a:p>
            <a:endParaRPr lang="en-GB" dirty="0"/>
          </a:p>
        </p:txBody>
      </p:sp>
    </p:spTree>
    <p:extLst>
      <p:ext uri="{BB962C8B-B14F-4D97-AF65-F5344CB8AC3E}">
        <p14:creationId xmlns:p14="http://schemas.microsoft.com/office/powerpoint/2010/main" val="1262940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ndardformgivning">
  <a:themeElements>
    <a:clrScheme name="">
      <a:dk1>
        <a:srgbClr val="000000"/>
      </a:dk1>
      <a:lt1>
        <a:srgbClr val="FFFFFF"/>
      </a:lt1>
      <a:dk2>
        <a:srgbClr val="666666"/>
      </a:dk2>
      <a:lt2>
        <a:srgbClr val="808080"/>
      </a:lt2>
      <a:accent1>
        <a:srgbClr val="C7D6EA"/>
      </a:accent1>
      <a:accent2>
        <a:srgbClr val="F9E7C9"/>
      </a:accent2>
      <a:accent3>
        <a:srgbClr val="FFFFFF"/>
      </a:accent3>
      <a:accent4>
        <a:srgbClr val="000000"/>
      </a:accent4>
      <a:accent5>
        <a:srgbClr val="E0E8F3"/>
      </a:accent5>
      <a:accent6>
        <a:srgbClr val="E2D1B6"/>
      </a:accent6>
      <a:hlink>
        <a:srgbClr val="B9D3C6"/>
      </a:hlink>
      <a:folHlink>
        <a:srgbClr val="990000"/>
      </a:folHlink>
    </a:clrScheme>
    <a:fontScheme name="Standardformgivn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0" tIns="228600" rIns="457200" bIns="22860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sv-SE" sz="4600" b="0" i="0" u="none" strike="noStrike" cap="none" normalizeH="0" baseline="0" smtClean="0">
            <a:ln>
              <a:noFill/>
            </a:ln>
            <a:solidFill>
              <a:srgbClr val="000000"/>
            </a:solidFill>
            <a:effectLst/>
            <a:latin typeface="Arial" charset="0"/>
          </a:defRPr>
        </a:defPPr>
      </a:lstStyle>
    </a:ln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4044</TotalTime>
  <Words>644</Words>
  <Application>Microsoft Office PowerPoint</Application>
  <PresentationFormat>Custom</PresentationFormat>
  <Paragraphs>153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Standardformgivning</vt:lpstr>
      <vt:lpstr>Detecting Cancer with Texture</vt:lpstr>
      <vt:lpstr>PowerPoint Presentation</vt:lpstr>
      <vt:lpstr>PowerPoint Presentation</vt:lpstr>
    </vt:vector>
  </TitlesOfParts>
  <Company>Kopieringshuset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Lena Pettersson</dc:creator>
  <cp:lastModifiedBy>HP Inc.</cp:lastModifiedBy>
  <cp:revision>131</cp:revision>
  <dcterms:created xsi:type="dcterms:W3CDTF">2001-10-15T06:35:57Z</dcterms:created>
  <dcterms:modified xsi:type="dcterms:W3CDTF">2018-12-10T21:27:43Z</dcterms:modified>
</cp:coreProperties>
</file>