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3" r:id="rId4"/>
    <p:sldId id="262" r:id="rId5"/>
    <p:sldId id="260" r:id="rId6"/>
    <p:sldId id="261" r:id="rId7"/>
    <p:sldId id="265" r:id="rId8"/>
    <p:sldId id="264" r:id="rId9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 autoAdjust="0"/>
    <p:restoredTop sz="90929"/>
  </p:normalViewPr>
  <p:slideViewPr>
    <p:cSldViewPr>
      <p:cViewPr>
        <p:scale>
          <a:sx n="31" d="100"/>
          <a:sy n="31" d="100"/>
        </p:scale>
        <p:origin x="-1020" y="168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Cells Using 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Joe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Natasa Sladjoe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Goal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Classify images of cancer cells using Local Binary Patterns</a:t>
            </a:r>
          </a:p>
          <a:p>
            <a:r>
              <a:rPr lang="sv-SE" dirty="0" smtClean="0"/>
              <a:t>Compare three LBP inspired CNN models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	- Juefei-Xu et al. [1] 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Li et al. </a:t>
            </a:r>
            <a:r>
              <a:rPr lang="sv-SE" dirty="0" smtClean="0"/>
              <a:t>[2]</a:t>
            </a:r>
            <a:endParaRPr lang="sv-SE" dirty="0" smtClean="0"/>
          </a:p>
          <a:p>
            <a:pPr marL="0" indent="0">
              <a:buNone/>
            </a:pPr>
            <a:r>
              <a:rPr lang="sv-SE" dirty="0"/>
              <a:t>	- Marcos et al. </a:t>
            </a:r>
            <a:r>
              <a:rPr lang="sv-SE" dirty="0" smtClean="0"/>
              <a:t>[3]</a:t>
            </a:r>
            <a:endParaRPr lang="sv-SE" dirty="0"/>
          </a:p>
          <a:p>
            <a:r>
              <a:rPr lang="sv-SE" dirty="0" smtClean="0"/>
              <a:t>LBP’s</a:t>
            </a:r>
            <a:r>
              <a:rPr lang="sv-SE" dirty="0" smtClean="0"/>
              <a:t>: What are they?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974532" y="18433429"/>
            <a:ext cx="29235249" cy="673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</a:t>
            </a:r>
            <a:r>
              <a:rPr lang="en-GB" dirty="0" smtClean="0"/>
              <a:t>Felix </a:t>
            </a:r>
            <a:r>
              <a:rPr lang="en-GB" dirty="0" err="1"/>
              <a:t>Juefei</a:t>
            </a:r>
            <a:r>
              <a:rPr lang="en-GB" dirty="0"/>
              <a:t>-Xu, Vishnu Naresh </a:t>
            </a:r>
            <a:r>
              <a:rPr lang="en-GB" dirty="0" err="1"/>
              <a:t>Boddeti</a:t>
            </a:r>
            <a:r>
              <a:rPr lang="en-GB" dirty="0"/>
              <a:t>, and </a:t>
            </a:r>
            <a:r>
              <a:rPr lang="en-GB" dirty="0" err="1"/>
              <a:t>Marios</a:t>
            </a:r>
            <a:r>
              <a:rPr lang="en-GB" dirty="0"/>
              <a:t> </a:t>
            </a:r>
            <a:r>
              <a:rPr lang="en-GB" dirty="0" err="1"/>
              <a:t>Savvides</a:t>
            </a:r>
            <a:r>
              <a:rPr lang="en-GB" dirty="0"/>
              <a:t>. </a:t>
            </a:r>
            <a:r>
              <a:rPr lang="en-GB" i="1" dirty="0" smtClean="0"/>
              <a:t>Local binary </a:t>
            </a:r>
            <a:r>
              <a:rPr lang="en-GB" i="1" dirty="0"/>
              <a:t>convolutional neural networks</a:t>
            </a:r>
            <a:r>
              <a:rPr lang="en-GB" dirty="0"/>
              <a:t>. </a:t>
            </a:r>
            <a:r>
              <a:rPr lang="en-GB" dirty="0" smtClean="0"/>
              <a:t>	In Computer </a:t>
            </a:r>
            <a:r>
              <a:rPr lang="en-GB" dirty="0"/>
              <a:t>Vision and </a:t>
            </a:r>
            <a:r>
              <a:rPr lang="en-GB" dirty="0" smtClean="0"/>
              <a:t>Pattern Recognition </a:t>
            </a:r>
            <a:r>
              <a:rPr lang="en-GB" dirty="0"/>
              <a:t>(CVPR), 2017 IEEE Conference </a:t>
            </a:r>
            <a:r>
              <a:rPr lang="en-GB" dirty="0" smtClean="0"/>
              <a:t>on , </a:t>
            </a:r>
            <a:r>
              <a:rPr lang="en-GB" dirty="0"/>
              <a:t>volume 1. IEEE</a:t>
            </a:r>
            <a:r>
              <a:rPr lang="en-GB" dirty="0" smtClean="0"/>
              <a:t>, 2017</a:t>
            </a:r>
            <a:endParaRPr lang="en-GB" dirty="0"/>
          </a:p>
          <a:p>
            <a:endParaRPr lang="sv-SE" sz="1500" dirty="0"/>
          </a:p>
          <a:p>
            <a:r>
              <a:rPr lang="sv-SE" dirty="0" smtClean="0"/>
              <a:t>[2]</a:t>
            </a:r>
            <a:r>
              <a:rPr lang="sv-SE" dirty="0" smtClean="0"/>
              <a:t>	</a:t>
            </a:r>
            <a:r>
              <a:rPr lang="en-GB" dirty="0" smtClean="0"/>
              <a:t>Lei </a:t>
            </a:r>
            <a:r>
              <a:rPr lang="en-GB" dirty="0"/>
              <a:t>Li, </a:t>
            </a:r>
            <a:r>
              <a:rPr lang="en-GB" dirty="0" err="1"/>
              <a:t>Xiaoyi</a:t>
            </a:r>
            <a:r>
              <a:rPr lang="en-GB" dirty="0"/>
              <a:t> Feng, </a:t>
            </a:r>
            <a:r>
              <a:rPr lang="en-GB" dirty="0" err="1"/>
              <a:t>Zhaoqiang</a:t>
            </a:r>
            <a:r>
              <a:rPr lang="en-GB" dirty="0"/>
              <a:t> Xia, </a:t>
            </a:r>
            <a:r>
              <a:rPr lang="en-GB" dirty="0" err="1"/>
              <a:t>Xiaoyue</a:t>
            </a:r>
            <a:r>
              <a:rPr lang="en-GB" dirty="0"/>
              <a:t> Jiang, and </a:t>
            </a:r>
            <a:r>
              <a:rPr lang="en-GB" dirty="0" err="1" smtClean="0"/>
              <a:t>Abdenour</a:t>
            </a:r>
            <a:r>
              <a:rPr lang="en-GB" dirty="0" smtClean="0"/>
              <a:t> </a:t>
            </a:r>
            <a:r>
              <a:rPr lang="en-GB" dirty="0" err="1" smtClean="0"/>
              <a:t>Hadid</a:t>
            </a:r>
            <a:r>
              <a:rPr lang="en-GB" dirty="0"/>
              <a:t>. </a:t>
            </a:r>
            <a:r>
              <a:rPr lang="en-GB" i="1" dirty="0"/>
              <a:t>Face spoofing detection with </a:t>
            </a:r>
            <a:r>
              <a:rPr lang="en-GB" i="1" dirty="0" smtClean="0"/>
              <a:t>	    	</a:t>
            </a:r>
            <a:r>
              <a:rPr lang="en-GB" i="1" dirty="0" smtClean="0"/>
              <a:t>local </a:t>
            </a:r>
            <a:r>
              <a:rPr lang="en-GB" i="1" dirty="0"/>
              <a:t>binary pattern </a:t>
            </a:r>
            <a:r>
              <a:rPr lang="en-GB" i="1" dirty="0" smtClean="0"/>
              <a:t>network</a:t>
            </a:r>
            <a:r>
              <a:rPr lang="en-GB" dirty="0" smtClean="0"/>
              <a:t>. Journal </a:t>
            </a:r>
            <a:r>
              <a:rPr lang="en-GB" dirty="0"/>
              <a:t>of Visual Communication and Image Representation, </a:t>
            </a:r>
            <a:r>
              <a:rPr lang="en-GB" dirty="0" smtClean="0"/>
              <a:t>54:182–192, 	  	</a:t>
            </a:r>
            <a:r>
              <a:rPr lang="en-GB" dirty="0" smtClean="0"/>
              <a:t>2018.</a:t>
            </a:r>
          </a:p>
          <a:p>
            <a:endParaRPr lang="en-GB" sz="1500" dirty="0"/>
          </a:p>
          <a:p>
            <a:r>
              <a:rPr lang="en-GB" dirty="0" smtClean="0"/>
              <a:t>[3] </a:t>
            </a:r>
            <a:r>
              <a:rPr lang="en-GB" dirty="0"/>
              <a:t>Diego Marcos, Michele </a:t>
            </a:r>
            <a:r>
              <a:rPr lang="en-GB" dirty="0" err="1"/>
              <a:t>Volpi</a:t>
            </a:r>
            <a:r>
              <a:rPr lang="en-GB" dirty="0"/>
              <a:t>, Nikos </a:t>
            </a:r>
            <a:r>
              <a:rPr lang="en-GB" dirty="0" err="1"/>
              <a:t>Komodakis</a:t>
            </a:r>
            <a:r>
              <a:rPr lang="en-GB" dirty="0"/>
              <a:t>, and </a:t>
            </a:r>
            <a:r>
              <a:rPr lang="en-GB" dirty="0" err="1"/>
              <a:t>Devis</a:t>
            </a:r>
            <a:r>
              <a:rPr lang="en-GB" dirty="0"/>
              <a:t> </a:t>
            </a:r>
            <a:r>
              <a:rPr lang="en-GB" dirty="0" err="1"/>
              <a:t>Tuia</a:t>
            </a:r>
            <a:r>
              <a:rPr lang="en-GB" dirty="0"/>
              <a:t>. </a:t>
            </a:r>
            <a:r>
              <a:rPr lang="en-GB" i="1" dirty="0"/>
              <a:t>Rotation </a:t>
            </a:r>
            <a:r>
              <a:rPr lang="en-GB" i="1" dirty="0" err="1"/>
              <a:t>equivariant</a:t>
            </a:r>
            <a:r>
              <a:rPr lang="en-GB" i="1" dirty="0"/>
              <a:t> vector field networks</a:t>
            </a:r>
            <a:r>
              <a:rPr lang="en-GB" dirty="0"/>
              <a:t>. 	In ICCV, pages 5058–5067, 2017.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Concieved by Ojala et al in </a:t>
            </a:r>
            <a:r>
              <a:rPr lang="sv-SE" dirty="0" smtClean="0"/>
              <a:t>1996 and extended in 2002</a:t>
            </a:r>
            <a:r>
              <a:rPr lang="sv-SE" dirty="0" smtClean="0"/>
              <a:t>. [1]</a:t>
            </a:r>
          </a:p>
          <a:p>
            <a:r>
              <a:rPr lang="sv-SE" dirty="0" smtClean="0"/>
              <a:t>Rotational invariant thresholding filters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68110" y="22393869"/>
            <a:ext cx="2721902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[1]   Timo </a:t>
            </a:r>
            <a:r>
              <a:rPr lang="fi-FI" dirty="0"/>
              <a:t>Ojala, Matti Pietikainen, and Topi Maenpaa. </a:t>
            </a:r>
            <a:r>
              <a:rPr lang="fi-FI" i="1" dirty="0" smtClean="0"/>
              <a:t>Multiresolution </a:t>
            </a:r>
            <a:r>
              <a:rPr lang="en-GB" i="1" dirty="0" err="1" smtClean="0"/>
              <a:t>gray</a:t>
            </a:r>
            <a:r>
              <a:rPr lang="en-GB" i="1" dirty="0" smtClean="0"/>
              <a:t>-scale </a:t>
            </a:r>
            <a:r>
              <a:rPr lang="en-GB" i="1" dirty="0"/>
              <a:t>and rotation invariant </a:t>
            </a:r>
            <a:r>
              <a:rPr lang="en-GB" i="1" dirty="0" smtClean="0"/>
              <a:t>	  	  texture </a:t>
            </a:r>
            <a:r>
              <a:rPr lang="en-GB" i="1" dirty="0"/>
              <a:t>classification with local </a:t>
            </a:r>
            <a:r>
              <a:rPr lang="en-GB" i="1" dirty="0" smtClean="0"/>
              <a:t>binary patterns</a:t>
            </a:r>
            <a:r>
              <a:rPr lang="en-GB" dirty="0"/>
              <a:t>. IEEE Transactions on pattern analysis and machine</a:t>
            </a:r>
          </a:p>
          <a:p>
            <a:r>
              <a:rPr lang="en-GB" dirty="0" smtClean="0"/>
              <a:t>	  intelligence</a:t>
            </a:r>
            <a:r>
              <a:rPr lang="en-GB" dirty="0"/>
              <a:t>, 24(7):971–987, 2002.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56833"/>
              </p:ext>
            </p:extLst>
          </p:nvPr>
        </p:nvGraphicFramePr>
        <p:xfrm>
          <a:off x="7918749" y="10512552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581267" y="14833032"/>
            <a:ext cx="738082" cy="6840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527261" y="11088616"/>
            <a:ext cx="738082" cy="684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535783" y="18685460"/>
            <a:ext cx="738082" cy="684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541707" y="14838247"/>
            <a:ext cx="738082" cy="6840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566821" y="14833032"/>
            <a:ext cx="738082" cy="684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718949" y="12168736"/>
            <a:ext cx="738082" cy="684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389579" y="12240744"/>
            <a:ext cx="738082" cy="684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628939" y="17497328"/>
            <a:ext cx="738082" cy="6840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479589" y="17497328"/>
            <a:ext cx="738082" cy="6840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0757" y="20205753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P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Center pixel – threshold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Encoding:</a:t>
                </a:r>
              </a:p>
              <a:p>
                <a:r>
                  <a:rPr lang="sv-SE" sz="1000" dirty="0" smtClean="0"/>
                  <a:t>	</a:t>
                </a:r>
              </a:p>
              <a:p>
                <a:r>
                  <a:rPr lang="sv-SE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8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8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,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sv-SE" sz="8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sv-SE" sz="8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80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8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8000" b="0" i="1" smtClean="0">
                            <a:latin typeface="Cambria Math"/>
                          </a:rPr>
                          <m:t>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sv-SE" sz="8000" b="0" dirty="0" smtClean="0"/>
              </a:p>
              <a:p>
                <a:endParaRPr lang="sv-SE" sz="2400" dirty="0" smtClean="0"/>
              </a:p>
              <a:p>
                <a:r>
                  <a:rPr lang="sv-SE" sz="5400" dirty="0" smtClean="0"/>
                  <a:t>P = Number of points</a:t>
                </a:r>
              </a:p>
              <a:p>
                <a:r>
                  <a:rPr lang="sv-SE" sz="5400" dirty="0" smtClean="0"/>
                  <a:t>R= Radius</a:t>
                </a:r>
              </a:p>
              <a:p>
                <a:r>
                  <a:rPr lang="sv-SE" sz="5400" dirty="0" smtClean="0"/>
                  <a:t>s </a:t>
                </a:r>
                <a:r>
                  <a:rPr lang="sv-SE" sz="5400" dirty="0" smtClean="0"/>
                  <a:t>= binary thresholding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5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5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sv-SE" sz="5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sz="5400" dirty="0" smtClean="0"/>
                  <a:t> = intensity values</a:t>
                </a:r>
              </a:p>
              <a:p>
                <a:r>
                  <a:rPr lang="sv-SE" sz="8000" dirty="0"/>
                  <a:t> </a:t>
                </a:r>
                <a:r>
                  <a:rPr lang="sv-SE" sz="8000" dirty="0" smtClean="0"/>
                  <a:t> </a:t>
                </a:r>
                <a:endParaRPr lang="en-GB" sz="8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blipFill rotWithShape="1">
                <a:blip r:embed="rId2"/>
                <a:stretch>
                  <a:fillRect l="-3247" t="-1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4031829"/>
            <a:ext cx="27779663" cy="17280260"/>
          </a:xfrm>
        </p:spPr>
        <p:txBody>
          <a:bodyPr/>
          <a:lstStyle/>
          <a:p>
            <a:r>
              <a:rPr lang="sv-SE" dirty="0" smtClean="0"/>
              <a:t>10274 80x80 images</a:t>
            </a:r>
          </a:p>
          <a:p>
            <a:r>
              <a:rPr lang="sv-SE" dirty="0" smtClean="0"/>
              <a:t>Cells sampled from patients mouth</a:t>
            </a:r>
          </a:p>
          <a:p>
            <a:r>
              <a:rPr lang="sv-SE" dirty="0" smtClean="0"/>
              <a:t>Three healthy patients, three with cancer</a:t>
            </a:r>
          </a:p>
          <a:p>
            <a:r>
              <a:rPr lang="sv-SE" dirty="0" smtClean="0"/>
              <a:t>Ground truth on patient level, not cell level</a:t>
            </a:r>
            <a:endParaRPr lang="en-GB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7597955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7576342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29" y="12083349"/>
            <a:ext cx="4905322" cy="50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429" y="23256138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2083349"/>
            <a:ext cx="4905322" cy="4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50" y="17488785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7530401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2083349"/>
            <a:ext cx="4905322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886708" y="23231810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4" y="12083349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</a:t>
            </a:r>
            <a:endParaRPr lang="en-GB" sz="1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70677" y="4751909"/>
                <a:ext cx="27779663" cy="17640300"/>
              </a:xfrm>
            </p:spPr>
            <p:txBody>
              <a:bodyPr/>
              <a:lstStyle/>
              <a:p>
                <a:r>
                  <a:rPr lang="sv-SE" sz="9200" dirty="0" smtClean="0"/>
                  <a:t>Idea: Fixed </a:t>
                </a:r>
                <a:r>
                  <a:rPr lang="sv-SE" sz="9200" dirty="0" smtClean="0"/>
                  <a:t>LBP-inspired </a:t>
                </a:r>
                <a:r>
                  <a:rPr lang="sv-SE" sz="9200" dirty="0" smtClean="0"/>
                  <a:t>convolutional layers</a:t>
                </a:r>
              </a:p>
              <a:p>
                <a:r>
                  <a:rPr lang="sv-SE" sz="9200" dirty="0" smtClean="0"/>
                  <a:t>LBCCN Module</a:t>
                </a:r>
              </a:p>
              <a:p>
                <a:pPr lvl="1"/>
                <a:r>
                  <a:rPr lang="sv-SE" sz="8000" dirty="0" smtClean="0"/>
                  <a:t>3x3 filters </a:t>
                </a:r>
                <a:r>
                  <a:rPr lang="sv-SE" sz="8000" dirty="0" smtClean="0"/>
                  <a:t>with randomly arranged values of </a:t>
                </a:r>
                <a:r>
                  <a:rPr lang="sv-SE" sz="8000" dirty="0" smtClean="0"/>
                  <a:t>1 </a:t>
                </a:r>
                <a:r>
                  <a:rPr lang="sv-SE" sz="8000" dirty="0" smtClean="0"/>
                  <a:t>and -1</a:t>
                </a:r>
              </a:p>
              <a:p>
                <a:pPr lvl="1"/>
                <a:r>
                  <a:rPr lang="sv-SE" sz="8000" dirty="0" smtClean="0"/>
                  <a:t>Sigmoid activation to smooth noise</a:t>
                </a:r>
                <a:endParaRPr lang="sv-SE" sz="8000" dirty="0" smtClean="0"/>
              </a:p>
              <a:p>
                <a:pPr lvl="1"/>
                <a:r>
                  <a:rPr lang="sv-SE" sz="8000" dirty="0" smtClean="0"/>
                  <a:t>Multiply each output by learnable constant </a:t>
                </a:r>
                <a14:m>
                  <m:oMath xmlns:m="http://schemas.openxmlformats.org/officeDocument/2006/math">
                    <m:r>
                      <a:rPr lang="en-GB" sz="8000" i="1">
                        <a:latin typeface="Cambria Math"/>
                      </a:rPr>
                      <m:t>𝑣</m:t>
                    </m:r>
                  </m:oMath>
                </a14:m>
                <a:endParaRPr lang="sv-SE" sz="8000" dirty="0" smtClean="0"/>
              </a:p>
              <a:p>
                <a:pPr marL="0" indent="0">
                  <a:buNone/>
                </a:pPr>
                <a:endParaRPr lang="sv-SE" sz="9200" dirty="0" smtClean="0"/>
              </a:p>
              <a:p>
                <a:pPr marL="0" indent="0">
                  <a:buNone/>
                </a:pPr>
                <a:endParaRPr lang="sv-SE" sz="9200" dirty="0"/>
              </a:p>
              <a:p>
                <a:pPr marL="0" indent="0">
                  <a:buNone/>
                </a:pPr>
                <a:endParaRPr lang="sv-SE" sz="9200" dirty="0" smtClean="0"/>
              </a:p>
              <a:p>
                <a:pPr marL="0" indent="0">
                  <a:buNone/>
                </a:pPr>
                <a:endParaRPr lang="sv-SE" sz="9200" dirty="0"/>
              </a:p>
              <a:p>
                <a:pPr marL="0" indent="0">
                  <a:buNone/>
                </a:pPr>
                <a:endParaRPr lang="sv-SE" sz="9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0677" y="4751909"/>
                <a:ext cx="27779663" cy="17640300"/>
              </a:xfrm>
              <a:blipFill rotWithShape="1">
                <a:blip r:embed="rId2"/>
                <a:stretch>
                  <a:fillRect l="-1097" t="-10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41717"/>
              </p:ext>
            </p:extLst>
          </p:nvPr>
        </p:nvGraphicFramePr>
        <p:xfrm>
          <a:off x="6478590" y="14256966"/>
          <a:ext cx="3672408" cy="3456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1558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36015"/>
              </p:ext>
            </p:extLst>
          </p:nvPr>
        </p:nvGraphicFramePr>
        <p:xfrm>
          <a:off x="6478589" y="18217404"/>
          <a:ext cx="3672408" cy="352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65341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42614"/>
              </p:ext>
            </p:extLst>
          </p:nvPr>
        </p:nvGraphicFramePr>
        <p:xfrm>
          <a:off x="10799069" y="15116958"/>
          <a:ext cx="3672408" cy="3460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29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215893" y="15843503"/>
                <a:ext cx="3024336" cy="355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8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80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8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8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8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80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8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5893" y="15843503"/>
                <a:ext cx="3024336" cy="3551678"/>
              </a:xfrm>
              <a:prstGeom prst="rect">
                <a:avLst/>
              </a:prstGeom>
              <a:blipFill rotWithShape="1">
                <a:blip r:embed="rId3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15551597" y="16913789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807181" y="19475474"/>
                <a:ext cx="1135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181" y="19475474"/>
                <a:ext cx="1135247" cy="12003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 rot="21600000">
            <a:off x="25056653" y="16985797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70753"/>
              </p:ext>
            </p:extLst>
          </p:nvPr>
        </p:nvGraphicFramePr>
        <p:xfrm>
          <a:off x="28369021" y="15855841"/>
          <a:ext cx="4896540" cy="396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653623" y="22129703"/>
                <a:ext cx="9393918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v-SE" sz="4800" dirty="0" smtClean="0"/>
                  <a:t>Apply </a:t>
                </a:r>
                <a:r>
                  <a:rPr lang="sv-SE" sz="6000" dirty="0"/>
                  <a:t>𝑛</a:t>
                </a:r>
                <a:r>
                  <a:rPr lang="sv-SE" sz="4800" dirty="0"/>
                  <a:t> </a:t>
                </a:r>
                <a:r>
                  <a:rPr lang="sv-SE" sz="4800" dirty="0" smtClean="0"/>
                  <a:t>fixed convolutional filters </a:t>
                </a:r>
              </a:p>
              <a:p>
                <a:pPr algn="ctr"/>
                <a:r>
                  <a:rPr lang="sv-SE" sz="4800" dirty="0" smtClean="0"/>
                  <a:t>to image, giving outputs </a:t>
                </a:r>
                <a14:m>
                  <m:oMath xmlns:m="http://schemas.openxmlformats.org/officeDocument/2006/math">
                    <m:r>
                      <a:rPr lang="en-GB" sz="6000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sv-SE" sz="4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623" y="22129703"/>
                <a:ext cx="9393918" cy="2123658"/>
              </a:xfrm>
              <a:prstGeom prst="rect">
                <a:avLst/>
              </a:prstGeom>
              <a:blipFill rotWithShape="1">
                <a:blip r:embed="rId5"/>
                <a:stretch>
                  <a:fillRect l="-2466" t="-8309" r="-2466" b="-123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680438" y="22203276"/>
            <a:ext cx="7584127" cy="2566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4800" dirty="0" smtClean="0"/>
              <a:t>Calculate weighted sum of</a:t>
            </a:r>
          </a:p>
          <a:p>
            <a:pPr algn="ctr"/>
            <a:r>
              <a:rPr lang="sv-SE" sz="4800" dirty="0" smtClean="0"/>
              <a:t>outputs for each pixel</a:t>
            </a:r>
            <a:endParaRPr lang="sv-SE" sz="4800" dirty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7144885" y="21892944"/>
            <a:ext cx="7451079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4800" dirty="0" smtClean="0"/>
              <a:t>These form a feature map</a:t>
            </a:r>
          </a:p>
          <a:p>
            <a:pPr algn="ctr"/>
            <a:r>
              <a:rPr lang="sv-SE" sz="4800" dirty="0" smtClean="0"/>
              <a:t>which can be used in</a:t>
            </a:r>
          </a:p>
          <a:p>
            <a:pPr algn="ctr"/>
            <a:r>
              <a:rPr lang="sv-SE" sz="4800" dirty="0" smtClean="0"/>
              <a:t>further layers</a:t>
            </a:r>
            <a:endParaRPr lang="sv-SE" sz="4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</a:t>
            </a:r>
            <a:r>
              <a:rPr lang="sv-SE" sz="14400" dirty="0"/>
              <a:t>2</a:t>
            </a:r>
            <a:r>
              <a:rPr lang="sv-SE" sz="14400" dirty="0" smtClean="0"/>
              <a:t>: Li 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Convolutional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LBP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Gate Layer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Standard dense NN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</a:t>
            </a:r>
            <a:r>
              <a:rPr lang="sv-SE" sz="14400" dirty="0" smtClean="0"/>
              <a:t>et </a:t>
            </a:r>
            <a:r>
              <a:rPr lang="sv-SE" sz="14400" dirty="0" smtClean="0"/>
              <a:t>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Not based on LBPs</a:t>
            </a:r>
          </a:p>
          <a:p>
            <a:r>
              <a:rPr lang="sv-SE" dirty="0" smtClean="0"/>
              <a:t>Rotationally invariant groups of filters</a:t>
            </a:r>
          </a:p>
          <a:p>
            <a:r>
              <a:rPr lang="sv-SE" dirty="0" smtClean="0"/>
              <a:t>Each group consists of R filters</a:t>
            </a:r>
          </a:p>
          <a:p>
            <a:r>
              <a:rPr lang="sv-SE" dirty="0" smtClean="0"/>
              <a:t>Only the first is trainable</a:t>
            </a:r>
          </a:p>
          <a:p>
            <a:r>
              <a:rPr lang="sv-SE" dirty="0" smtClean="0"/>
              <a:t>The rest are rotations</a:t>
            </a:r>
          </a:p>
          <a:p>
            <a:r>
              <a:rPr lang="sv-SE" dirty="0" smtClean="0"/>
              <a:t>Input is passed to each filter in parallel</a:t>
            </a:r>
          </a:p>
          <a:p>
            <a:r>
              <a:rPr lang="sv-SE" dirty="0" smtClean="0"/>
              <a:t>The output of the group is combined into a vector field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18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55387"/>
              </p:ext>
            </p:extLst>
          </p:nvPr>
        </p:nvGraphicFramePr>
        <p:xfrm>
          <a:off x="9898967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20586"/>
              </p:ext>
            </p:extLst>
          </p:nvPr>
        </p:nvGraphicFramePr>
        <p:xfrm>
          <a:off x="16091655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56351" y="9457075"/>
            <a:ext cx="2124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b="1" dirty="0" smtClean="0"/>
              <a:t>. . .</a:t>
            </a:r>
            <a:endParaRPr lang="en-GB" sz="10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38564"/>
              </p:ext>
            </p:extLst>
          </p:nvPr>
        </p:nvGraphicFramePr>
        <p:xfrm>
          <a:off x="25380687" y="8616499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 bwMode="auto">
          <a:xfrm>
            <a:off x="11843183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18035871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27468919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804276" y="7257357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1</a:t>
            </a:r>
            <a:endParaRPr lang="en-GB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983642" y="7257357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2</a:t>
            </a:r>
            <a:endParaRPr lang="en-GB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416691" y="7428114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8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264727010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382</Words>
  <Application>Microsoft Office PowerPoint</Application>
  <PresentationFormat>Custom</PresentationFormat>
  <Paragraphs>140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Standardformgivning</vt:lpstr>
      <vt:lpstr>Classifying Cancer Cells Using Local Binary Patterns</vt:lpstr>
      <vt:lpstr>Project Goal</vt:lpstr>
      <vt:lpstr>Local Binary Patterns</vt:lpstr>
      <vt:lpstr>Data</vt:lpstr>
      <vt:lpstr>Model 1: Juefei-Xu et al.</vt:lpstr>
      <vt:lpstr>Model 2: Li et al.</vt:lpstr>
      <vt:lpstr>Model 3: Marcos et al.</vt:lpstr>
      <vt:lpstr>PowerPoint Presentation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HP Inc.</cp:lastModifiedBy>
  <cp:revision>91</cp:revision>
  <dcterms:created xsi:type="dcterms:W3CDTF">2001-10-15T06:35:57Z</dcterms:created>
  <dcterms:modified xsi:type="dcterms:W3CDTF">2018-12-02T14:36:48Z</dcterms:modified>
</cp:coreProperties>
</file>