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2" r:id="rId4"/>
    <p:sldId id="263" r:id="rId5"/>
    <p:sldId id="260" r:id="rId6"/>
    <p:sldId id="261" r:id="rId7"/>
    <p:sldId id="272" r:id="rId8"/>
    <p:sldId id="271" r:id="rId9"/>
    <p:sldId id="273" r:id="rId10"/>
    <p:sldId id="274" r:id="rId11"/>
    <p:sldId id="268" r:id="rId12"/>
    <p:sldId id="269" r:id="rId13"/>
    <p:sldId id="270" r:id="rId14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 autoAdjust="0"/>
    <p:restoredTop sz="89484" autoAdjust="0"/>
  </p:normalViewPr>
  <p:slideViewPr>
    <p:cSldViewPr>
      <p:cViewPr>
        <p:scale>
          <a:sx n="18" d="100"/>
          <a:sy n="18" d="100"/>
        </p:scale>
        <p:origin x="-976" y="13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Sladoje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Dense Layers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49" y="6336085"/>
            <a:ext cx="26420674" cy="13969552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025717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512 element vector</a:t>
            </a:r>
          </a:p>
          <a:p>
            <a:pPr algn="ctr"/>
            <a:r>
              <a:rPr lang="sv-SE" sz="10000" b="1" dirty="0" smtClean="0"/>
              <a:t>Output:  Single value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7215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517" y="12312749"/>
            <a:ext cx="28875676" cy="12529392"/>
          </a:xfrm>
        </p:spPr>
        <p:txBody>
          <a:bodyPr/>
          <a:lstStyle/>
          <a:p>
            <a:r>
              <a:rPr lang="sv-SE" sz="8800" dirty="0"/>
              <a:t>Developed rotationally invariant filters with vector field outputs</a:t>
            </a:r>
          </a:p>
          <a:p>
            <a:r>
              <a:rPr lang="sv-SE" sz="8800" dirty="0"/>
              <a:t>Filters are organised in groups consisting of R filters</a:t>
            </a:r>
          </a:p>
          <a:p>
            <a:r>
              <a:rPr lang="sv-SE" sz="8800" dirty="0"/>
              <a:t>Only the first is </a:t>
            </a:r>
            <a:r>
              <a:rPr lang="sv-SE" sz="8800" dirty="0" smtClean="0"/>
              <a:t>trainable, the rest are rotations</a:t>
            </a:r>
            <a:endParaRPr lang="sv-SE" sz="8800" dirty="0"/>
          </a:p>
          <a:p>
            <a:r>
              <a:rPr lang="sv-SE" sz="8800" dirty="0" smtClean="0"/>
              <a:t>The </a:t>
            </a:r>
            <a:r>
              <a:rPr lang="sv-SE" sz="8800" dirty="0" smtClean="0"/>
              <a:t>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8629" y="4607893"/>
            <a:ext cx="27355415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3959821"/>
            <a:ext cx="27779663" cy="17640300"/>
          </a:xfrm>
        </p:spPr>
        <p:txBody>
          <a:bodyPr/>
          <a:lstStyle/>
          <a:p>
            <a:r>
              <a:rPr lang="sv-SE" sz="8000" dirty="0" smtClean="0"/>
              <a:t>Compare ability of methods to classify cell images as healthy or cancerous</a:t>
            </a:r>
          </a:p>
          <a:p>
            <a:r>
              <a:rPr lang="en-GB" sz="8000" dirty="0" smtClean="0"/>
              <a:t>Evaluate power of texture descriptors, in </a:t>
            </a:r>
            <a:r>
              <a:rPr lang="en-GB" sz="8000" dirty="0"/>
              <a:t>particular </a:t>
            </a:r>
            <a:r>
              <a:rPr lang="en-GB" sz="8000" dirty="0" smtClean="0"/>
              <a:t>LBPs, to improve </a:t>
            </a:r>
            <a:r>
              <a:rPr lang="en-GB" sz="8000" dirty="0"/>
              <a:t>the performance of </a:t>
            </a:r>
            <a:r>
              <a:rPr lang="en-GB" sz="8000" dirty="0" smtClean="0"/>
              <a:t>purely </a:t>
            </a:r>
            <a:r>
              <a:rPr lang="en-GB" sz="8000" dirty="0"/>
              <a:t>CNN-based </a:t>
            </a:r>
            <a:r>
              <a:rPr lang="en-GB" sz="8000" dirty="0" smtClean="0"/>
              <a:t>approaches</a:t>
            </a:r>
          </a:p>
          <a:p>
            <a:r>
              <a:rPr lang="sv-SE" sz="8000" dirty="0" smtClean="0"/>
              <a:t>Implement and compare three recently published models</a:t>
            </a:r>
          </a:p>
          <a:p>
            <a:pPr marL="0" indent="0">
              <a:buNone/>
            </a:pPr>
            <a:r>
              <a:rPr lang="sv-SE" sz="8000" dirty="0"/>
              <a:t> </a:t>
            </a:r>
            <a:r>
              <a:rPr lang="sv-SE" sz="8000" dirty="0" smtClean="0"/>
              <a:t>	- Juefei-Xu et al. [1] </a:t>
            </a:r>
          </a:p>
          <a:p>
            <a:pPr marL="0" indent="0">
              <a:buNone/>
            </a:pPr>
            <a:r>
              <a:rPr lang="sv-SE" sz="8000" dirty="0"/>
              <a:t>	</a:t>
            </a:r>
            <a:r>
              <a:rPr lang="sv-SE" sz="8000" dirty="0" smtClean="0"/>
              <a:t>- Li et al. [2]</a:t>
            </a:r>
          </a:p>
          <a:p>
            <a:pPr marL="0" indent="0">
              <a:buNone/>
            </a:pPr>
            <a:r>
              <a:rPr lang="sv-SE" sz="8000" dirty="0"/>
              <a:t>	- Marcos et al. </a:t>
            </a:r>
            <a:r>
              <a:rPr lang="sv-SE" sz="8000" dirty="0" smtClean="0"/>
              <a:t>[3]</a:t>
            </a:r>
            <a:endParaRPr lang="sv-SE" sz="8000" dirty="0"/>
          </a:p>
          <a:p>
            <a:r>
              <a:rPr lang="sv-SE" sz="8000" dirty="0" smtClean="0"/>
              <a:t>Compare with previous work using VGG and ResNet [4]</a:t>
            </a:r>
            <a:endParaRPr lang="en-GB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5902525" y="18145397"/>
            <a:ext cx="29523280" cy="688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Felix </a:t>
            </a:r>
            <a:r>
              <a:rPr lang="en-GB" dirty="0"/>
              <a:t>Juefei-Xu, Vishnu Naresh Boddeti, and Marios Savvides. </a:t>
            </a:r>
            <a:r>
              <a:rPr lang="en-GB" dirty="0" smtClean="0"/>
              <a:t>Local binary </a:t>
            </a:r>
            <a:r>
              <a:rPr lang="en-GB" dirty="0"/>
              <a:t>convolutional neural networks</a:t>
            </a:r>
            <a:r>
              <a:rPr lang="en-GB" dirty="0" smtClean="0"/>
              <a:t>. 	In </a:t>
            </a:r>
            <a:r>
              <a:rPr lang="en-GB" i="1" dirty="0" smtClean="0"/>
              <a:t>Computer </a:t>
            </a:r>
            <a:r>
              <a:rPr lang="en-GB" i="1" dirty="0"/>
              <a:t>Vision and </a:t>
            </a:r>
            <a:r>
              <a:rPr lang="en-GB" i="1" dirty="0" smtClean="0"/>
              <a:t>Pattern Recognition </a:t>
            </a:r>
            <a:r>
              <a:rPr lang="en-GB" i="1" dirty="0"/>
              <a:t>(CVPR</a:t>
            </a:r>
            <a:r>
              <a:rPr lang="en-GB" dirty="0" smtClean="0"/>
              <a:t>), </a:t>
            </a:r>
            <a:r>
              <a:rPr lang="en-GB" dirty="0"/>
              <a:t>volume 1. IEEE</a:t>
            </a:r>
            <a:r>
              <a:rPr lang="en-GB" dirty="0" smtClean="0"/>
              <a:t>, 2017</a:t>
            </a:r>
            <a:endParaRPr lang="en-GB" dirty="0"/>
          </a:p>
          <a:p>
            <a:r>
              <a:rPr lang="sv-SE" dirty="0" smtClean="0"/>
              <a:t>[2]	</a:t>
            </a:r>
            <a:r>
              <a:rPr lang="en-GB" dirty="0" smtClean="0"/>
              <a:t>Lei </a:t>
            </a:r>
            <a:r>
              <a:rPr lang="en-GB" dirty="0"/>
              <a:t>Li, Xiaoyi Feng, Zhaoqiang Xia, Xiaoyue Jiang, and </a:t>
            </a:r>
            <a:r>
              <a:rPr lang="en-GB" dirty="0" smtClean="0"/>
              <a:t>Abdenour Hadid</a:t>
            </a:r>
            <a:r>
              <a:rPr lang="en-GB" dirty="0"/>
              <a:t>. Face spoofing detection with </a:t>
            </a:r>
            <a:r>
              <a:rPr lang="en-GB" dirty="0" smtClean="0"/>
              <a:t>local 	binary </a:t>
            </a:r>
            <a:r>
              <a:rPr lang="en-GB" dirty="0"/>
              <a:t>pattern </a:t>
            </a:r>
            <a:r>
              <a:rPr lang="en-GB" dirty="0" smtClean="0"/>
              <a:t>network. </a:t>
            </a:r>
            <a:r>
              <a:rPr lang="en-GB" i="1" dirty="0" smtClean="0"/>
              <a:t>Journal </a:t>
            </a:r>
            <a:r>
              <a:rPr lang="en-GB" i="1" dirty="0"/>
              <a:t>of Visual Communication and Image Representation</a:t>
            </a:r>
            <a:r>
              <a:rPr lang="en-GB" dirty="0"/>
              <a:t>, </a:t>
            </a:r>
            <a:r>
              <a:rPr lang="en-GB" dirty="0" smtClean="0"/>
              <a:t>54:182–192, 2018.</a:t>
            </a:r>
          </a:p>
          <a:p>
            <a:r>
              <a:rPr lang="en-GB" dirty="0" smtClean="0"/>
              <a:t>[3] </a:t>
            </a:r>
            <a:r>
              <a:rPr lang="en-GB" dirty="0"/>
              <a:t>Diego Marcos, Michele Volpi, Nikos Komodakis, and Devis Tuia. Rotation equivariant vector field networks. </a:t>
            </a:r>
            <a:r>
              <a:rPr lang="en-GB" dirty="0" smtClean="0"/>
              <a:t> In 	</a:t>
            </a:r>
            <a:r>
              <a:rPr lang="en-GB" i="1" dirty="0" smtClean="0"/>
              <a:t>ICCV</a:t>
            </a:r>
            <a:r>
              <a:rPr lang="en-GB" dirty="0"/>
              <a:t>, pages 5058–5067, 2017.</a:t>
            </a:r>
          </a:p>
          <a:p>
            <a:r>
              <a:rPr lang="en-GB" dirty="0" smtClean="0"/>
              <a:t>[4] </a:t>
            </a:r>
            <a:r>
              <a:rPr lang="en-GB" dirty="0" err="1"/>
              <a:t>Wieslander</a:t>
            </a:r>
            <a:r>
              <a:rPr lang="en-GB" dirty="0"/>
              <a:t>, H., </a:t>
            </a:r>
            <a:r>
              <a:rPr lang="en-GB" dirty="0" err="1"/>
              <a:t>Forslid</a:t>
            </a:r>
            <a:r>
              <a:rPr lang="en-GB" dirty="0"/>
              <a:t>, G., </a:t>
            </a:r>
            <a:r>
              <a:rPr lang="en-GB" dirty="0" err="1"/>
              <a:t>Bengtsson</a:t>
            </a:r>
            <a:r>
              <a:rPr lang="en-GB" dirty="0"/>
              <a:t>, E., </a:t>
            </a:r>
            <a:r>
              <a:rPr lang="en-GB" dirty="0" err="1"/>
              <a:t>Wählby</a:t>
            </a:r>
            <a:r>
              <a:rPr lang="en-GB" dirty="0"/>
              <a:t>, C., Hirsch, J.M., Stark, C.R. and </a:t>
            </a:r>
            <a:r>
              <a:rPr lang="en-GB" dirty="0" err="1"/>
              <a:t>Sadanandan</a:t>
            </a:r>
            <a:r>
              <a:rPr lang="en-GB" dirty="0"/>
              <a:t>, S.K., 2017, </a:t>
            </a:r>
            <a:r>
              <a:rPr lang="en-GB" dirty="0" smtClean="0"/>
              <a:t>	July</a:t>
            </a:r>
            <a:r>
              <a:rPr lang="en-GB" dirty="0"/>
              <a:t>. Deep convolutional neural networks for detecting cellular changes due to malignancy. In </a:t>
            </a:r>
            <a:r>
              <a:rPr lang="en-GB" i="1" dirty="0"/>
              <a:t>Proceedings of </a:t>
            </a:r>
            <a:r>
              <a:rPr lang="en-GB" i="1" dirty="0" smtClean="0"/>
              <a:t>	the IEEE Conference on Computer Vision </a:t>
            </a:r>
            <a:r>
              <a:rPr lang="en-GB" i="1" dirty="0"/>
              <a:t>and Pattern Recognition</a:t>
            </a:r>
            <a:r>
              <a:rPr lang="en-GB" dirty="0"/>
              <a:t> (pp. 82-89).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3887813"/>
            <a:ext cx="27779663" cy="17280260"/>
          </a:xfrm>
        </p:spPr>
        <p:txBody>
          <a:bodyPr/>
          <a:lstStyle/>
          <a:p>
            <a:r>
              <a:rPr lang="sv-SE" sz="8800" dirty="0" smtClean="0"/>
              <a:t>10274 80x80 images (75% healthy)</a:t>
            </a:r>
          </a:p>
          <a:p>
            <a:r>
              <a:rPr lang="sv-SE" sz="8800" dirty="0" smtClean="0"/>
              <a:t>Individual cells isolated within samples taken from patients mouth</a:t>
            </a:r>
          </a:p>
          <a:p>
            <a:r>
              <a:rPr lang="sv-SE" sz="8800" dirty="0" smtClean="0"/>
              <a:t>Three healthy patients, three with cancer</a:t>
            </a:r>
          </a:p>
          <a:p>
            <a:r>
              <a:rPr lang="sv-SE" sz="8800" dirty="0" smtClean="0"/>
              <a:t>Ground truth on patient level, not cell level</a:t>
            </a:r>
            <a:endParaRPr lang="en-GB" sz="8800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5544616"/>
          </a:xfrm>
        </p:spPr>
        <p:txBody>
          <a:bodyPr/>
          <a:lstStyle/>
          <a:p>
            <a:r>
              <a:rPr lang="sv-SE" sz="9200" dirty="0" smtClean="0"/>
              <a:t>Idea: Fixed LBP-inspired convolutional layers</a:t>
            </a:r>
          </a:p>
          <a:p>
            <a:r>
              <a:rPr lang="sv-SE" sz="9200" dirty="0" smtClean="0"/>
              <a:t>LBCNN Module</a:t>
            </a:r>
          </a:p>
          <a:p>
            <a:pPr marL="0" indent="0">
              <a:buNone/>
            </a:pPr>
            <a:endParaRPr lang="sv-SE" sz="9200" dirty="0"/>
          </a:p>
          <a:p>
            <a:pPr marL="0" indent="0">
              <a:buNone/>
            </a:pPr>
            <a:endParaRPr lang="sv-SE" sz="9200" dirty="0" smtClean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72079"/>
              </p:ext>
            </p:extLst>
          </p:nvPr>
        </p:nvGraphicFramePr>
        <p:xfrm>
          <a:off x="6478590" y="12744797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02931"/>
              </p:ext>
            </p:extLst>
          </p:nvPr>
        </p:nvGraphicFramePr>
        <p:xfrm>
          <a:off x="6478589" y="16705235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74382"/>
              </p:ext>
            </p:extLst>
          </p:nvPr>
        </p:nvGraphicFramePr>
        <p:xfrm>
          <a:off x="10799069" y="13604789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4331334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5401620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7963305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5473628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83206"/>
              </p:ext>
            </p:extLst>
          </p:nvPr>
        </p:nvGraphicFramePr>
        <p:xfrm>
          <a:off x="28369021" y="14343672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</a:p>
              <a:p>
                <a:pPr algn="ctr"/>
                <a:r>
                  <a:rPr lang="sv-SE" sz="5400" dirty="0" smtClean="0"/>
                  <a:t>filters to image, giving </a:t>
                </a:r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99" y="21262476"/>
                <a:ext cx="8672566" cy="3323987"/>
              </a:xfrm>
              <a:prstGeom prst="rect">
                <a:avLst/>
              </a:prstGeom>
              <a:blipFill rotWithShape="1">
                <a:blip r:embed="rId5"/>
                <a:stretch>
                  <a:fillRect l="-3305" t="-6239" r="-3305" b="-9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301328" y="21336049"/>
            <a:ext cx="8342348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Calculate weighted sum of</a:t>
            </a:r>
          </a:p>
          <a:p>
            <a:pPr algn="ctr"/>
            <a:r>
              <a:rPr lang="sv-SE" sz="5400" dirty="0" smtClean="0"/>
              <a:t>outputs for each pixel</a:t>
            </a:r>
            <a:endParaRPr lang="sv-SE" sz="5400" dirty="0"/>
          </a:p>
          <a:p>
            <a:endParaRPr lang="en-GB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96232" y="21025717"/>
            <a:ext cx="8148386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layers</a:t>
            </a:r>
            <a:endParaRPr lang="sv-SE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49592" tIns="174796" rIns="349592" bIns="174796" numCol="1" anchor="t" anchorCtr="0" compatLnSpc="1">
                <a:prstTxWarp prst="textNoShape">
                  <a:avLst/>
                </a:prstTxWarp>
              </a:bodyPr>
              <a:lstStyle>
                <a:lvl1pPr marL="1311275" indent="-131127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8450" indent="-10890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9000">
                    <a:solidFill>
                      <a:schemeClr val="tx1"/>
                    </a:solidFill>
                    <a:latin typeface="+mn-lt"/>
                  </a:defRPr>
                </a:lvl2pPr>
                <a:lvl3pPr marL="4368800" indent="-8731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7500">
                    <a:solidFill>
                      <a:schemeClr val="tx1"/>
                    </a:solidFill>
                    <a:latin typeface="+mn-lt"/>
                  </a:defRPr>
                </a:lvl3pPr>
                <a:lvl4pPr marL="6119813" indent="-876300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6400">
                    <a:solidFill>
                      <a:schemeClr val="tx1"/>
                    </a:solidFill>
                    <a:latin typeface="+mn-lt"/>
                  </a:defRPr>
                </a:lvl4pPr>
                <a:lvl5pPr marL="78676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5pPr>
                <a:lvl6pPr marL="83248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6pPr>
                <a:lvl7pPr marL="87820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7pPr>
                <a:lvl8pPr marL="92392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8pPr>
                <a:lvl9pPr marL="96964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sv-SE" sz="8000" dirty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>
                        <a:latin typeface="Cambria Math"/>
                      </a:rPr>
                      <m:t>𝑣</m:t>
                    </m:r>
                  </m:oMath>
                </a14:m>
                <a:endParaRPr lang="sv-SE" sz="8000" dirty="0"/>
              </a:p>
              <a:p>
                <a:pPr marL="0" indent="0">
                  <a:buFontTx/>
                  <a:buNone/>
                </a:pPr>
                <a:endParaRPr lang="sv-SE" sz="9200" kern="0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blipFill rotWithShape="1">
                <a:blip r:embed="rId6"/>
                <a:stretch>
                  <a:fillRect t="-7774" b="-16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358110" y="8208293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/>
              <a:t>3x3 filters with randomly arranged values of 1 and -</a:t>
            </a:r>
            <a:r>
              <a:rPr lang="sv-SE" sz="8000" dirty="0" smtClean="0"/>
              <a:t>1</a:t>
            </a:r>
            <a:endParaRPr lang="sv-SE" sz="9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58110" y="11299554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 smtClean="0"/>
              <a:t>Repeat</a:t>
            </a:r>
            <a:endParaRPr lang="sv-SE" sz="92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 animBg="1"/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49" y="8212485"/>
            <a:ext cx="29519768" cy="158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Layers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9" y="8064277"/>
            <a:ext cx="28348548" cy="8496944"/>
          </a:xfrm>
        </p:spPr>
      </p:pic>
      <p:sp>
        <p:nvSpPr>
          <p:cNvPr id="5" name="TextBox 4"/>
          <p:cNvSpPr txBox="1"/>
          <p:nvPr/>
        </p:nvSpPr>
        <p:spPr>
          <a:xfrm>
            <a:off x="7918749" y="18577445"/>
            <a:ext cx="26570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Output: 40x40x64 tensor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298746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Module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33" y="5111949"/>
            <a:ext cx="28030568" cy="1562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40x40x64 </a:t>
            </a:r>
            <a:r>
              <a:rPr lang="sv-SE" sz="10000" b="1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5264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Gate layer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29" y="3947298"/>
            <a:ext cx="24778572" cy="17006411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 512 element vector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41768532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738</Words>
  <Application>Microsoft Office PowerPoint</Application>
  <PresentationFormat>Custom</PresentationFormat>
  <Paragraphs>225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Standardformgivning</vt:lpstr>
      <vt:lpstr>Classifying Cancer Cells Using Local Binary Patterns</vt:lpstr>
      <vt:lpstr>Project Goals</vt:lpstr>
      <vt:lpstr>Data</vt:lpstr>
      <vt:lpstr>Local Binary Patterns</vt:lpstr>
      <vt:lpstr>Model 1: Juefei-Xu et al. </vt:lpstr>
      <vt:lpstr>Model 2: Li et al.</vt:lpstr>
      <vt:lpstr>Model 2: Convolutional Layers</vt:lpstr>
      <vt:lpstr>Model 2: Convolutional Module</vt:lpstr>
      <vt:lpstr>Model 2: Gate layer</vt:lpstr>
      <vt:lpstr>Model 2: Dense Layers</vt:lpstr>
      <vt:lpstr>Model 3: Marcos et al.</vt:lpstr>
      <vt:lpstr>Preliminary 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152</cp:revision>
  <dcterms:created xsi:type="dcterms:W3CDTF">2001-10-15T06:35:57Z</dcterms:created>
  <dcterms:modified xsi:type="dcterms:W3CDTF">2018-12-11T13:24:11Z</dcterms:modified>
</cp:coreProperties>
</file>