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36004500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sa Sladoje" initials="NS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  <a:srgbClr val="CC0000"/>
    <a:srgbClr val="F2F2F2"/>
    <a:srgbClr val="FDF8E3"/>
    <a:srgbClr val="FCF5D8"/>
    <a:srgbClr val="FAF0C4"/>
    <a:srgbClr val="FEFFE5"/>
    <a:srgbClr val="FEFFCD"/>
    <a:srgbClr val="990033"/>
    <a:srgbClr val="FCF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7" autoAdjust="0"/>
    <p:restoredTop sz="97558" autoAdjust="0"/>
  </p:normalViewPr>
  <p:slideViewPr>
    <p:cSldViewPr>
      <p:cViewPr>
        <p:scale>
          <a:sx n="66" d="100"/>
          <a:sy n="66" d="100"/>
        </p:scale>
        <p:origin x="8140" y="6836"/>
      </p:cViewPr>
      <p:guideLst>
        <p:guide orient="horz" pos="7938"/>
        <p:guide pos="11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</c:spPr>
          <c:invertIfNegative val="0"/>
          <c:cat>
            <c:strRef>
              <c:f>Sheet1!$F$3:$M$3</c:f>
              <c:strCache>
                <c:ptCount val="8"/>
                <c:pt idx="0">
                  <c:v>0-1</c:v>
                </c:pt>
                <c:pt idx="1">
                  <c:v>1-2</c:v>
                </c:pt>
                <c:pt idx="2">
                  <c:v>2-3</c:v>
                </c:pt>
                <c:pt idx="3">
                  <c:v>3-4</c:v>
                </c:pt>
                <c:pt idx="4">
                  <c:v>4-5</c:v>
                </c:pt>
                <c:pt idx="5">
                  <c:v>5-6</c:v>
                </c:pt>
                <c:pt idx="6">
                  <c:v>6-7</c:v>
                </c:pt>
                <c:pt idx="7">
                  <c:v>7-8</c:v>
                </c:pt>
              </c:strCache>
            </c:strRef>
          </c:cat>
          <c:val>
            <c:numRef>
              <c:f>Sheet1!$F$4:$M$4</c:f>
              <c:numCache>
                <c:formatCode>General</c:formatCode>
                <c:ptCount val="8"/>
                <c:pt idx="0">
                  <c:v>1</c:v>
                </c:pt>
                <c:pt idx="1">
                  <c:v>4</c:v>
                </c:pt>
                <c:pt idx="2">
                  <c:v>3</c:v>
                </c:pt>
                <c:pt idx="3">
                  <c:v>7</c:v>
                </c:pt>
                <c:pt idx="4">
                  <c:v>4</c:v>
                </c:pt>
                <c:pt idx="5">
                  <c:v>4</c:v>
                </c:pt>
                <c:pt idx="6">
                  <c:v>9</c:v>
                </c:pt>
                <c:pt idx="7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0643584"/>
        <c:axId val="234686336"/>
      </c:barChart>
      <c:catAx>
        <c:axId val="2306435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234686336"/>
        <c:crosses val="autoZero"/>
        <c:auto val="1"/>
        <c:lblAlgn val="ctr"/>
        <c:lblOffset val="100"/>
        <c:noMultiLvlLbl val="0"/>
      </c:catAx>
      <c:valAx>
        <c:axId val="234686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230643584"/>
        <c:crosses val="autoZero"/>
        <c:crossBetween val="between"/>
      </c:valAx>
      <c:spPr>
        <a:solidFill>
          <a:schemeClr val="bg1"/>
        </a:solidFill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444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Sheet1!$A$20:$A$25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2.5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Sheet1!$B$20:$B$25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2632320"/>
        <c:axId val="232633856"/>
      </c:scatterChart>
      <c:valAx>
        <c:axId val="232632320"/>
        <c:scaling>
          <c:orientation val="minMax"/>
          <c:max val="4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/>
        </c:spPr>
        <c:crossAx val="232633856"/>
        <c:crosses val="autoZero"/>
        <c:crossBetween val="midCat"/>
      </c:valAx>
      <c:valAx>
        <c:axId val="232633856"/>
        <c:scaling>
          <c:orientation val="minMax"/>
          <c:max val="2"/>
        </c:scaling>
        <c:delete val="0"/>
        <c:axPos val="l"/>
        <c:numFmt formatCode="General" sourceLinked="1"/>
        <c:majorTickMark val="none"/>
        <c:minorTickMark val="none"/>
        <c:tickLblPos val="nextTo"/>
        <c:crossAx val="232632320"/>
        <c:crosses val="autoZero"/>
        <c:crossBetween val="midCat"/>
        <c:majorUnit val="1"/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tint val="75000"/>
          <a:shade val="95000"/>
          <a:satMod val="105000"/>
        </a:schemeClr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444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Sheet1!$A$11:$A$16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</c:numCache>
            </c:numRef>
          </c:xVal>
          <c:yVal>
            <c:numRef>
              <c:f>Sheet1!$B$11:$B$16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2653568"/>
        <c:axId val="232655104"/>
      </c:scatterChart>
      <c:valAx>
        <c:axId val="232653568"/>
        <c:scaling>
          <c:orientation val="minMax"/>
          <c:max val="4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/>
        </c:spPr>
        <c:crossAx val="232655104"/>
        <c:crosses val="autoZero"/>
        <c:crossBetween val="midCat"/>
      </c:valAx>
      <c:valAx>
        <c:axId val="232655104"/>
        <c:scaling>
          <c:orientation val="minMax"/>
          <c:max val="2"/>
        </c:scaling>
        <c:delete val="0"/>
        <c:axPos val="l"/>
        <c:numFmt formatCode="General" sourceLinked="1"/>
        <c:majorTickMark val="none"/>
        <c:minorTickMark val="none"/>
        <c:tickLblPos val="nextTo"/>
        <c:crossAx val="232653568"/>
        <c:crosses val="autoZero"/>
        <c:crossBetween val="midCat"/>
        <c:majorUnit val="1"/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tint val="75000"/>
          <a:shade val="95000"/>
          <a:satMod val="105000"/>
        </a:schemeClr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444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-1</c:v>
                </c:pt>
                <c:pt idx="1">
                  <c:v>0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2670720"/>
        <c:axId val="232672256"/>
      </c:scatterChart>
      <c:valAx>
        <c:axId val="232670720"/>
        <c:scaling>
          <c:orientation val="minMax"/>
          <c:max val="4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/>
        </c:spPr>
        <c:crossAx val="232672256"/>
        <c:crosses val="autoZero"/>
        <c:crossBetween val="midCat"/>
      </c:valAx>
      <c:valAx>
        <c:axId val="232672256"/>
        <c:scaling>
          <c:orientation val="minMax"/>
          <c:max val="2"/>
        </c:scaling>
        <c:delete val="0"/>
        <c:axPos val="l"/>
        <c:numFmt formatCode="General" sourceLinked="1"/>
        <c:majorTickMark val="none"/>
        <c:minorTickMark val="none"/>
        <c:tickLblPos val="nextTo"/>
        <c:crossAx val="232670720"/>
        <c:crosses val="autoZero"/>
        <c:crossBetween val="midCat"/>
        <c:majorUnit val="1"/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tint val="75000"/>
          <a:shade val="95000"/>
          <a:satMod val="105000"/>
        </a:schemeClr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Performance measured by F</a:t>
            </a:r>
            <a:r>
              <a:rPr lang="en-US" baseline="-25000" dirty="0"/>
              <a:t>1</a:t>
            </a:r>
            <a:r>
              <a:rPr lang="en-US" dirty="0"/>
              <a:t>-Score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Sheet1!$Q$2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rgbClr val="B40000"/>
            </a:solidFill>
          </c:spPr>
          <c:invertIfNegative val="0"/>
          <c:cat>
            <c:strRef>
              <c:f>Sheet1!$O$3:$O$7</c:f>
              <c:strCache>
                <c:ptCount val="5"/>
                <c:pt idx="0">
                  <c:v>Juefei-Xu</c:v>
                </c:pt>
                <c:pt idx="1">
                  <c:v>Li</c:v>
                </c:pt>
                <c:pt idx="2">
                  <c:v>Marcos</c:v>
                </c:pt>
                <c:pt idx="3">
                  <c:v>ResNet</c:v>
                </c:pt>
                <c:pt idx="4">
                  <c:v>VGG</c:v>
                </c:pt>
              </c:strCache>
            </c:strRef>
          </c:cat>
          <c:val>
            <c:numRef>
              <c:f>Sheet1!$Q$3:$Q$7</c:f>
              <c:numCache>
                <c:formatCode>General</c:formatCode>
                <c:ptCount val="5"/>
                <c:pt idx="0">
                  <c:v>84.85</c:v>
                </c:pt>
                <c:pt idx="1">
                  <c:v>83.02</c:v>
                </c:pt>
                <c:pt idx="2">
                  <c:v>66.8</c:v>
                </c:pt>
                <c:pt idx="3">
                  <c:v>75.510000000000005</c:v>
                </c:pt>
                <c:pt idx="4">
                  <c:v>77.680000000000007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32704640"/>
        <c:axId val="234361216"/>
      </c:barChart>
      <c:catAx>
        <c:axId val="232704640"/>
        <c:scaling>
          <c:orientation val="minMax"/>
        </c:scaling>
        <c:delete val="0"/>
        <c:axPos val="b"/>
        <c:majorTickMark val="out"/>
        <c:minorTickMark val="none"/>
        <c:tickLblPos val="nextTo"/>
        <c:crossAx val="234361216"/>
        <c:crosses val="autoZero"/>
        <c:auto val="1"/>
        <c:lblAlgn val="ctr"/>
        <c:lblOffset val="100"/>
        <c:noMultiLvlLbl val="0"/>
      </c:catAx>
      <c:valAx>
        <c:axId val="234361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27046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400" baseline="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77BEBC12-A63C-4461-A5FF-6E89596957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8723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5313" y="3505200"/>
            <a:ext cx="24818975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D7E90208-E907-46C8-BFC1-0B56738D93F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5964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696" y="7829553"/>
            <a:ext cx="30603110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1393" y="14281150"/>
            <a:ext cx="25201721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F6E6B-D5C3-44C9-8FDA-236A44420E9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64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D9C30-4F16-4309-A99A-5E4F58883B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440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3890" y="1008063"/>
            <a:ext cx="7004977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5785" y="1008063"/>
            <a:ext cx="20865684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F11F7-6649-41F1-B994-42C01104A9E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7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75-F244-49EE-8D63-AC239F490BA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63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590" y="16194093"/>
            <a:ext cx="30604699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590" y="10682288"/>
            <a:ext cx="30604699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E0BE6-7DD1-47B4-8781-7EB7A10FC73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673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1518" y="4760913"/>
            <a:ext cx="13814666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8607" y="4760913"/>
            <a:ext cx="13816251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C8701-0DB5-4CD5-AA24-D059DC52C87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39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66" y="1009651"/>
            <a:ext cx="32403573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464" y="5641975"/>
            <a:ext cx="15907267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464" y="7991477"/>
            <a:ext cx="15907267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90422" y="5641975"/>
            <a:ext cx="15913619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90422" y="7991477"/>
            <a:ext cx="15913619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32C80-8052-4DB5-968C-2910101ED4F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95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22D69-D889-4652-9C09-84C7ADC3782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17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1ED2E-0578-48B9-AC79-F4A7518323F9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042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65" y="1003302"/>
            <a:ext cx="11844317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637" y="1003300"/>
            <a:ext cx="20127400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465" y="5273676"/>
            <a:ext cx="11844317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3ED05-FDB3-48C8-9478-5386DF189E5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816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375" y="17641888"/>
            <a:ext cx="21602381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375" y="2251075"/>
            <a:ext cx="21602381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375" y="19723100"/>
            <a:ext cx="21602381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1E2A3-C3A4-40FF-B48A-C154C3C7A52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811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5786" y="1008067"/>
            <a:ext cx="28023081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1520" y="4760913"/>
            <a:ext cx="27783339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9703" y="22961606"/>
            <a:ext cx="750193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81608" y="22961606"/>
            <a:ext cx="11401344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22928" y="22961606"/>
            <a:ext cx="750193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42374AF5-0D75-4AE2-9F58-5D540C5F75B1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4763"/>
            <a:ext cx="5471249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jpeg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chart" Target="../charts/chart4.xml"/><Relationship Id="rId12" Type="http://schemas.openxmlformats.org/officeDocument/2006/relationships/image" Target="../media/image6.jpeg"/><Relationship Id="rId17" Type="http://schemas.openxmlformats.org/officeDocument/2006/relationships/image" Target="../media/image11.jpeg"/><Relationship Id="rId2" Type="http://schemas.openxmlformats.org/officeDocument/2006/relationships/chart" Target="../charts/chart1.xml"/><Relationship Id="rId16" Type="http://schemas.openxmlformats.org/officeDocument/2006/relationships/image" Target="../media/image10.jpeg"/><Relationship Id="rId20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11" Type="http://schemas.openxmlformats.org/officeDocument/2006/relationships/image" Target="../media/image5.jpeg"/><Relationship Id="rId24" Type="http://schemas.openxmlformats.org/officeDocument/2006/relationships/image" Target="../media/image18.jpg"/><Relationship Id="rId5" Type="http://schemas.openxmlformats.org/officeDocument/2006/relationships/chart" Target="../charts/chart2.xml"/><Relationship Id="rId15" Type="http://schemas.openxmlformats.org/officeDocument/2006/relationships/image" Target="../media/image9.jpeg"/><Relationship Id="rId23" Type="http://schemas.openxmlformats.org/officeDocument/2006/relationships/image" Target="../media/image17.jpg"/><Relationship Id="rId10" Type="http://schemas.openxmlformats.org/officeDocument/2006/relationships/image" Target="../media/image4.jpeg"/><Relationship Id="rId19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chart" Target="../charts/chart5.xml"/><Relationship Id="rId14" Type="http://schemas.openxmlformats.org/officeDocument/2006/relationships/image" Target="../media/image8.jpeg"/><Relationship Id="rId2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5734050" y="10771981"/>
            <a:ext cx="20345400" cy="11811000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055786" y="-277019"/>
            <a:ext cx="28023081" cy="2801937"/>
          </a:xfrm>
          <a:ln w="76200">
            <a:noFill/>
            <a:prstDash val="sysDot"/>
          </a:ln>
        </p:spPr>
        <p:txBody>
          <a:bodyPr/>
          <a:lstStyle/>
          <a:p>
            <a:pPr algn="ctr"/>
            <a:r>
              <a:rPr lang="en-US" sz="8800" dirty="0" smtClean="0">
                <a:solidFill>
                  <a:schemeClr val="tx1"/>
                </a:solidFill>
              </a:rPr>
              <a:t>Detecting Cancer using Texture Classification</a:t>
            </a:r>
            <a:endParaRPr lang="en-US" sz="1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794191" y="2403134"/>
            <a:ext cx="10299886" cy="7759247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endParaRPr lang="sv-SE" sz="3200" dirty="0" smtClean="0"/>
          </a:p>
          <a:p>
            <a:pPr marL="571500" indent="-571500">
              <a:spcBef>
                <a:spcPts val="9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sv-SE" sz="3200" dirty="0" smtClean="0"/>
              <a:t>Compare </a:t>
            </a:r>
            <a:r>
              <a:rPr lang="sv-SE" sz="3200" dirty="0"/>
              <a:t>ability of methods to classify cell images as healthy or cancerous</a:t>
            </a:r>
          </a:p>
          <a:p>
            <a:pPr marL="571500" indent="-571500">
              <a:spcBef>
                <a:spcPts val="9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3200" dirty="0"/>
              <a:t>Evaluate power of texture descriptors, in particular LBPs, to improve </a:t>
            </a:r>
            <a:r>
              <a:rPr lang="en-GB" sz="3200" dirty="0" smtClean="0"/>
              <a:t>on performance </a:t>
            </a:r>
            <a:r>
              <a:rPr lang="en-GB" sz="3200" dirty="0"/>
              <a:t>of purely CNN-based approaches</a:t>
            </a:r>
          </a:p>
          <a:p>
            <a:pPr marL="571500" indent="-571500">
              <a:spcBef>
                <a:spcPts val="9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sv-SE" sz="3200" dirty="0"/>
              <a:t>Implement and compare three recently published models</a:t>
            </a:r>
          </a:p>
          <a:p>
            <a:pPr marL="1028700" lvl="1" indent="-571500">
              <a:spcBef>
                <a:spcPts val="9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sv-SE" sz="3200" dirty="0"/>
              <a:t> 	</a:t>
            </a:r>
            <a:r>
              <a:rPr lang="sv-SE" sz="3200" dirty="0" smtClean="0"/>
              <a:t>Juefei-Xu </a:t>
            </a:r>
            <a:r>
              <a:rPr lang="sv-SE" sz="3200" dirty="0"/>
              <a:t>et al. </a:t>
            </a:r>
            <a:r>
              <a:rPr lang="sv-SE" sz="3200" dirty="0" smtClean="0"/>
              <a:t>[3] </a:t>
            </a:r>
            <a:endParaRPr lang="sv-SE" sz="3200" dirty="0"/>
          </a:p>
          <a:p>
            <a:pPr marL="1028700" lvl="1" indent="-571500">
              <a:spcBef>
                <a:spcPts val="9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sv-SE" sz="3200" dirty="0"/>
              <a:t>	</a:t>
            </a:r>
            <a:r>
              <a:rPr lang="sv-SE" sz="3200" dirty="0" smtClean="0"/>
              <a:t>Li </a:t>
            </a:r>
            <a:r>
              <a:rPr lang="sv-SE" sz="3200" dirty="0"/>
              <a:t>et al. </a:t>
            </a:r>
            <a:r>
              <a:rPr lang="sv-SE" sz="3200" dirty="0" smtClean="0"/>
              <a:t>[4]</a:t>
            </a:r>
            <a:endParaRPr lang="sv-SE" sz="3200" dirty="0"/>
          </a:p>
          <a:p>
            <a:pPr marL="1028700" lvl="1" indent="-571500">
              <a:spcBef>
                <a:spcPts val="9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sv-SE" sz="3200" dirty="0" smtClean="0"/>
              <a:t>	Marcos et al. [5]</a:t>
            </a:r>
          </a:p>
          <a:p>
            <a:pPr marL="571500" indent="-571500">
              <a:spcBef>
                <a:spcPts val="9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sv-SE" sz="3200" dirty="0" smtClean="0"/>
              <a:t>Compare </a:t>
            </a:r>
            <a:r>
              <a:rPr lang="sv-SE" sz="3200" dirty="0"/>
              <a:t>with previous work using VGG </a:t>
            </a:r>
            <a:r>
              <a:rPr lang="sv-SE" sz="3200" dirty="0" smtClean="0"/>
              <a:t>and </a:t>
            </a:r>
            <a:r>
              <a:rPr lang="sv-SE" sz="3200" dirty="0"/>
              <a:t>ResNet </a:t>
            </a:r>
            <a:r>
              <a:rPr lang="sv-SE" sz="3200" dirty="0" smtClean="0"/>
              <a:t>[1]</a:t>
            </a:r>
            <a:endParaRPr lang="en-GB" sz="3200" dirty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73512" y="2008981"/>
            <a:ext cx="4725979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Project Goals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26643212" y="10771981"/>
            <a:ext cx="8880987" cy="11811000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130512" y="10428962"/>
            <a:ext cx="4177017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Results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200185"/>
            <a:ext cx="5327166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5794192" y="22887781"/>
            <a:ext cx="29737998" cy="2102568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endParaRPr lang="fi-FI" sz="100" b="1" dirty="0" smtClean="0"/>
          </a:p>
          <a:p>
            <a:r>
              <a:rPr lang="fi-FI" sz="2030" dirty="0" smtClean="0"/>
              <a:t>[</a:t>
            </a:r>
            <a:r>
              <a:rPr lang="fi-FI" sz="2030" dirty="0"/>
              <a:t>1] </a:t>
            </a:r>
            <a:r>
              <a:rPr lang="fi-FI" sz="2030" dirty="0" smtClean="0"/>
              <a:t>  </a:t>
            </a:r>
            <a:r>
              <a:rPr lang="en-GB" sz="2030" dirty="0" smtClean="0"/>
              <a:t>H </a:t>
            </a:r>
            <a:r>
              <a:rPr lang="en-GB" sz="2030" dirty="0" err="1"/>
              <a:t>Wieslander</a:t>
            </a:r>
            <a:r>
              <a:rPr lang="en-GB" sz="2030" dirty="0"/>
              <a:t>, </a:t>
            </a:r>
            <a:r>
              <a:rPr lang="en-GB" sz="2030" dirty="0" smtClean="0"/>
              <a:t>G </a:t>
            </a:r>
            <a:r>
              <a:rPr lang="en-GB" sz="2030" dirty="0" err="1"/>
              <a:t>Forslid</a:t>
            </a:r>
            <a:r>
              <a:rPr lang="en-GB" sz="2030" dirty="0"/>
              <a:t>, </a:t>
            </a:r>
            <a:r>
              <a:rPr lang="en-GB" sz="2030" dirty="0" smtClean="0"/>
              <a:t>E </a:t>
            </a:r>
            <a:r>
              <a:rPr lang="en-GB" sz="2030" dirty="0" err="1"/>
              <a:t>Bengtsson</a:t>
            </a:r>
            <a:r>
              <a:rPr lang="en-GB" sz="2030" dirty="0"/>
              <a:t>, </a:t>
            </a:r>
            <a:r>
              <a:rPr lang="en-GB" sz="2030" dirty="0" smtClean="0"/>
              <a:t>C </a:t>
            </a:r>
            <a:r>
              <a:rPr lang="en-GB" sz="2030" dirty="0" err="1" smtClean="0"/>
              <a:t>Wählby</a:t>
            </a:r>
            <a:r>
              <a:rPr lang="en-GB" sz="2030" dirty="0" smtClean="0"/>
              <a:t>, J Hirsch, C </a:t>
            </a:r>
            <a:r>
              <a:rPr lang="en-GB" sz="2030" dirty="0" err="1" smtClean="0"/>
              <a:t>Runow</a:t>
            </a:r>
            <a:r>
              <a:rPr lang="en-GB" sz="2030" dirty="0" smtClean="0"/>
              <a:t> Stark, S </a:t>
            </a:r>
            <a:r>
              <a:rPr lang="en-GB" sz="2030" dirty="0" err="1"/>
              <a:t>Kecheril</a:t>
            </a:r>
            <a:r>
              <a:rPr lang="en-GB" sz="2030" dirty="0"/>
              <a:t> </a:t>
            </a:r>
            <a:r>
              <a:rPr lang="en-GB" sz="2030" dirty="0" err="1"/>
              <a:t>Sadanandan</a:t>
            </a:r>
            <a:r>
              <a:rPr lang="en-GB" sz="2030" dirty="0"/>
              <a:t>. Deep convolutional neural networks </a:t>
            </a:r>
            <a:r>
              <a:rPr lang="en-GB" sz="2030" dirty="0" smtClean="0"/>
              <a:t>for detecting </a:t>
            </a:r>
            <a:r>
              <a:rPr lang="en-GB" sz="2030" dirty="0"/>
              <a:t>cellular changes due to malignancy. </a:t>
            </a:r>
            <a:r>
              <a:rPr lang="en-GB" sz="2030" dirty="0" smtClean="0"/>
              <a:t>In </a:t>
            </a:r>
            <a:r>
              <a:rPr lang="en-GB" sz="2030" i="1" dirty="0" smtClean="0"/>
              <a:t>CVPR</a:t>
            </a:r>
            <a:r>
              <a:rPr lang="en-GB" sz="2030" dirty="0" smtClean="0"/>
              <a:t>, pages 82–89</a:t>
            </a:r>
            <a:r>
              <a:rPr lang="en-GB" sz="2030" dirty="0"/>
              <a:t>, 2017</a:t>
            </a:r>
          </a:p>
          <a:p>
            <a:r>
              <a:rPr lang="fi-FI" sz="2030" dirty="0" smtClean="0"/>
              <a:t>[2]   T Ojala</a:t>
            </a:r>
            <a:r>
              <a:rPr lang="fi-FI" sz="2030" dirty="0"/>
              <a:t>, </a:t>
            </a:r>
            <a:r>
              <a:rPr lang="fi-FI" sz="2030" dirty="0" smtClean="0"/>
              <a:t>M </a:t>
            </a:r>
            <a:r>
              <a:rPr lang="fi-FI" sz="2030" dirty="0"/>
              <a:t>Pietikainen, </a:t>
            </a:r>
            <a:r>
              <a:rPr lang="fi-FI" sz="2030" dirty="0" smtClean="0"/>
              <a:t>T </a:t>
            </a:r>
            <a:r>
              <a:rPr lang="fi-FI" sz="2030" dirty="0"/>
              <a:t>Maenpaa. Multiresolution </a:t>
            </a:r>
            <a:r>
              <a:rPr lang="en-GB" sz="2030" dirty="0" err="1"/>
              <a:t>gray</a:t>
            </a:r>
            <a:r>
              <a:rPr lang="en-GB" sz="2030" dirty="0"/>
              <a:t>-scale and rotation invariant texture classification with local binary patterns</a:t>
            </a:r>
            <a:r>
              <a:rPr lang="en-GB" sz="2030" dirty="0" smtClean="0"/>
              <a:t>.</a:t>
            </a:r>
            <a:r>
              <a:rPr lang="en-GB" sz="2030" i="1" dirty="0" smtClean="0"/>
              <a:t> </a:t>
            </a:r>
            <a:r>
              <a:rPr lang="en-GB" sz="2030" i="1" dirty="0"/>
              <a:t>IEEE Transactions on </a:t>
            </a:r>
            <a:r>
              <a:rPr lang="en-GB" sz="2030" i="1" dirty="0" smtClean="0"/>
              <a:t>PAMI</a:t>
            </a:r>
            <a:r>
              <a:rPr lang="en-GB" sz="2030" dirty="0" smtClean="0"/>
              <a:t>, 24(7</a:t>
            </a:r>
            <a:r>
              <a:rPr lang="en-GB" sz="2030" dirty="0"/>
              <a:t>):971–987, 2002</a:t>
            </a:r>
            <a:r>
              <a:rPr lang="en-GB" sz="2030" dirty="0" smtClean="0"/>
              <a:t>.</a:t>
            </a:r>
            <a:endParaRPr lang="en-GB" sz="2030" dirty="0"/>
          </a:p>
          <a:p>
            <a:r>
              <a:rPr lang="en-GB" sz="2030" dirty="0" smtClean="0"/>
              <a:t>[3]   F </a:t>
            </a:r>
            <a:r>
              <a:rPr lang="en-GB" sz="2030" dirty="0" err="1" smtClean="0"/>
              <a:t>Juefei</a:t>
            </a:r>
            <a:r>
              <a:rPr lang="en-GB" sz="2030" dirty="0" smtClean="0"/>
              <a:t>-Xu</a:t>
            </a:r>
            <a:r>
              <a:rPr lang="en-GB" sz="2030" dirty="0"/>
              <a:t>, </a:t>
            </a:r>
            <a:r>
              <a:rPr lang="en-GB" sz="2030" dirty="0" smtClean="0"/>
              <a:t>V </a:t>
            </a:r>
            <a:r>
              <a:rPr lang="en-GB" sz="2030" dirty="0" err="1"/>
              <a:t>Boddeti</a:t>
            </a:r>
            <a:r>
              <a:rPr lang="en-GB" sz="2030" dirty="0"/>
              <a:t>, </a:t>
            </a:r>
            <a:r>
              <a:rPr lang="en-GB" sz="2030" dirty="0" smtClean="0"/>
              <a:t>M </a:t>
            </a:r>
            <a:r>
              <a:rPr lang="en-GB" sz="2030" dirty="0" err="1"/>
              <a:t>Savvides</a:t>
            </a:r>
            <a:r>
              <a:rPr lang="en-GB" sz="2030" dirty="0"/>
              <a:t>. </a:t>
            </a:r>
            <a:r>
              <a:rPr lang="en-GB" sz="2030" dirty="0" smtClean="0"/>
              <a:t>Local binary </a:t>
            </a:r>
            <a:r>
              <a:rPr lang="en-GB" sz="2030" dirty="0"/>
              <a:t>convolutional neural networks. </a:t>
            </a:r>
            <a:r>
              <a:rPr lang="en-GB" sz="2030" dirty="0" smtClean="0"/>
              <a:t>In </a:t>
            </a:r>
            <a:r>
              <a:rPr lang="en-GB" sz="2030" i="1" dirty="0" smtClean="0"/>
              <a:t>CVPR,</a:t>
            </a:r>
            <a:r>
              <a:rPr lang="en-GB" sz="2030" dirty="0" smtClean="0"/>
              <a:t> </a:t>
            </a:r>
            <a:r>
              <a:rPr lang="en-GB" sz="2030" dirty="0"/>
              <a:t>volume </a:t>
            </a:r>
            <a:r>
              <a:rPr lang="en-GB" sz="2030" dirty="0" smtClean="0"/>
              <a:t>1, 2017.</a:t>
            </a:r>
          </a:p>
          <a:p>
            <a:r>
              <a:rPr lang="en-GB" sz="2030" dirty="0" smtClean="0"/>
              <a:t>[4]   L </a:t>
            </a:r>
            <a:r>
              <a:rPr lang="en-GB" sz="2030" dirty="0"/>
              <a:t>Li, </a:t>
            </a:r>
            <a:r>
              <a:rPr lang="en-GB" sz="2030" dirty="0" smtClean="0"/>
              <a:t>X </a:t>
            </a:r>
            <a:r>
              <a:rPr lang="en-GB" sz="2030" dirty="0"/>
              <a:t>Feng, </a:t>
            </a:r>
            <a:r>
              <a:rPr lang="en-GB" sz="2030" dirty="0" smtClean="0"/>
              <a:t>Z </a:t>
            </a:r>
            <a:r>
              <a:rPr lang="en-GB" sz="2030" dirty="0"/>
              <a:t>Xia, </a:t>
            </a:r>
            <a:r>
              <a:rPr lang="en-GB" sz="2030" dirty="0" smtClean="0"/>
              <a:t>X Jiang</a:t>
            </a:r>
            <a:r>
              <a:rPr lang="en-GB" sz="2030" dirty="0"/>
              <a:t>, </a:t>
            </a:r>
            <a:r>
              <a:rPr lang="en-GB" sz="2030" dirty="0" smtClean="0"/>
              <a:t>A </a:t>
            </a:r>
            <a:r>
              <a:rPr lang="en-GB" sz="2030" dirty="0" err="1" smtClean="0"/>
              <a:t>Hadid</a:t>
            </a:r>
            <a:r>
              <a:rPr lang="en-GB" sz="2030" dirty="0" smtClean="0"/>
              <a:t>. Face </a:t>
            </a:r>
            <a:r>
              <a:rPr lang="en-GB" sz="2030" dirty="0"/>
              <a:t>spoofing detection with local binary pattern </a:t>
            </a:r>
            <a:r>
              <a:rPr lang="en-GB" sz="2030" dirty="0" smtClean="0"/>
              <a:t>network. </a:t>
            </a:r>
            <a:r>
              <a:rPr lang="en-GB" sz="2030" i="1" dirty="0" smtClean="0"/>
              <a:t>Journal </a:t>
            </a:r>
            <a:r>
              <a:rPr lang="en-GB" sz="2030" i="1" dirty="0"/>
              <a:t>of Visual Communication and Image </a:t>
            </a:r>
            <a:r>
              <a:rPr lang="en-GB" sz="2030" i="1" dirty="0" smtClean="0"/>
              <a:t>Representation</a:t>
            </a:r>
            <a:r>
              <a:rPr lang="en-GB" sz="2030" dirty="0" smtClean="0"/>
              <a:t>, 54:182–192</a:t>
            </a:r>
            <a:r>
              <a:rPr lang="en-GB" sz="2030" dirty="0"/>
              <a:t>, </a:t>
            </a:r>
            <a:r>
              <a:rPr lang="en-GB" sz="2030" dirty="0" smtClean="0"/>
              <a:t>2018.</a:t>
            </a:r>
          </a:p>
          <a:p>
            <a:r>
              <a:rPr lang="sv-SE" sz="2030" dirty="0" smtClean="0"/>
              <a:t>[5]   </a:t>
            </a:r>
            <a:r>
              <a:rPr lang="en-GB" sz="2030" dirty="0" smtClean="0"/>
              <a:t>D </a:t>
            </a:r>
            <a:r>
              <a:rPr lang="en-GB" sz="2030" dirty="0"/>
              <a:t>Marcos, </a:t>
            </a:r>
            <a:r>
              <a:rPr lang="en-GB" sz="2030" dirty="0" smtClean="0"/>
              <a:t>M </a:t>
            </a:r>
            <a:r>
              <a:rPr lang="en-GB" sz="2030" dirty="0" err="1" smtClean="0"/>
              <a:t>Volpi</a:t>
            </a:r>
            <a:r>
              <a:rPr lang="en-GB" sz="2030" dirty="0"/>
              <a:t>, </a:t>
            </a:r>
            <a:r>
              <a:rPr lang="en-GB" sz="2030" dirty="0" smtClean="0"/>
              <a:t>N </a:t>
            </a:r>
            <a:r>
              <a:rPr lang="en-GB" sz="2030" dirty="0" err="1"/>
              <a:t>Komodakis</a:t>
            </a:r>
            <a:r>
              <a:rPr lang="en-GB" sz="2030" dirty="0"/>
              <a:t>, </a:t>
            </a:r>
            <a:r>
              <a:rPr lang="en-GB" sz="2030" dirty="0" smtClean="0"/>
              <a:t>D </a:t>
            </a:r>
            <a:r>
              <a:rPr lang="en-GB" sz="2030" dirty="0" err="1" smtClean="0"/>
              <a:t>Tuia</a:t>
            </a:r>
            <a:r>
              <a:rPr lang="en-GB" sz="2030" dirty="0" smtClean="0"/>
              <a:t>. Rotation </a:t>
            </a:r>
            <a:r>
              <a:rPr lang="en-GB" sz="2030" dirty="0" err="1"/>
              <a:t>equivariant</a:t>
            </a:r>
            <a:r>
              <a:rPr lang="en-GB" sz="2030" dirty="0"/>
              <a:t> vector field networks. </a:t>
            </a:r>
            <a:r>
              <a:rPr lang="en-GB" sz="2030" dirty="0" smtClean="0"/>
              <a:t>In </a:t>
            </a:r>
            <a:r>
              <a:rPr lang="en-GB" sz="2030" i="1" dirty="0" smtClean="0"/>
              <a:t>ICCV</a:t>
            </a:r>
            <a:r>
              <a:rPr lang="en-GB" sz="2030" dirty="0" smtClean="0"/>
              <a:t> , </a:t>
            </a:r>
            <a:r>
              <a:rPr lang="en-GB" sz="2030" dirty="0"/>
              <a:t>pages </a:t>
            </a:r>
            <a:r>
              <a:rPr lang="en-GB" sz="2030" dirty="0" smtClean="0"/>
              <a:t>5058–5067</a:t>
            </a:r>
            <a:r>
              <a:rPr lang="en-GB" sz="2030" dirty="0"/>
              <a:t>, 2017.</a:t>
            </a:r>
          </a:p>
          <a:p>
            <a:endParaRPr lang="en-GB" sz="2030" b="1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044654"/>
              </p:ext>
            </p:extLst>
          </p:nvPr>
        </p:nvGraphicFramePr>
        <p:xfrm>
          <a:off x="26715229" y="17622774"/>
          <a:ext cx="8808969" cy="4691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839"/>
                <a:gridCol w="3012503"/>
                <a:gridCol w="2669627"/>
              </a:tblGrid>
              <a:tr h="755522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Model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Accuracy</a:t>
                      </a:r>
                      <a:endParaRPr lang="en-GB" sz="2800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F</a:t>
                      </a:r>
                      <a:r>
                        <a:rPr lang="sv-SE" sz="2800" baseline="-25000" dirty="0" smtClean="0"/>
                        <a:t>1</a:t>
                      </a:r>
                      <a:r>
                        <a:rPr lang="sv-SE" sz="2800" dirty="0" smtClean="0"/>
                        <a:t>-Score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2299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Juefei-Xu [3]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81.03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84.85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017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Li [4]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80.70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84.30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017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Marcos [5]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68.37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74.41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017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ResNet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78.34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75.51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017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VGG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80.66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77.68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3986807" y="10428962"/>
            <a:ext cx="6078520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Three CNN Models</a:t>
            </a:r>
            <a:endParaRPr lang="en-GB" b="1" dirty="0">
              <a:solidFill>
                <a:schemeClr val="accent3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255502"/>
              </p:ext>
            </p:extLst>
          </p:nvPr>
        </p:nvGraphicFramePr>
        <p:xfrm>
          <a:off x="10632167" y="11641538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895637"/>
              </p:ext>
            </p:extLst>
          </p:nvPr>
        </p:nvGraphicFramePr>
        <p:xfrm>
          <a:off x="9978001" y="12396775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12660"/>
              </p:ext>
            </p:extLst>
          </p:nvPr>
        </p:nvGraphicFramePr>
        <p:xfrm>
          <a:off x="9467850" y="12821612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145250" y="11738034"/>
            <a:ext cx="6705600" cy="2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Model 1, </a:t>
            </a:r>
            <a:r>
              <a:rPr lang="en-GB" sz="3200" dirty="0" err="1" smtClean="0"/>
              <a:t>Juefei</a:t>
            </a:r>
            <a:r>
              <a:rPr lang="en-GB" sz="3200" dirty="0" smtClean="0"/>
              <a:t>-Xu et al.: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Fixed random  ±1 filters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Weighted linear sum to create feature map</a:t>
            </a:r>
            <a:endParaRPr lang="en-GB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19145250" y="14509901"/>
            <a:ext cx="6705599" cy="344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Model 2, Li et al.: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8 fixed difference filters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Sum of sigmoid activations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8 Gating functions applied to sum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Histogram of results</a:t>
            </a:r>
            <a:endParaRPr lang="en-GB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19145250" y="18179443"/>
            <a:ext cx="6705599" cy="432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Model 3, Marcos et al.: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Stack of rotated filters, adapted for vector field input.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sv-SE" sz="3200" dirty="0" smtClean="0"/>
              <a:t>The output angle is given by the rotation of the filter with highest activation </a:t>
            </a:r>
            <a:endParaRPr lang="en-GB" sz="32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Activation magnitude &amp; direction forms 2D vector field output</a:t>
            </a:r>
          </a:p>
        </p:txBody>
      </p:sp>
      <p:graphicFrame>
        <p:nvGraphicFramePr>
          <p:cNvPr id="55" name="Chart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4131646"/>
              </p:ext>
            </p:extLst>
          </p:nvPr>
        </p:nvGraphicFramePr>
        <p:xfrm>
          <a:off x="15908867" y="15238563"/>
          <a:ext cx="2931583" cy="2192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3333314" y="12170082"/>
                <a:ext cx="2154336" cy="1476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3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320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32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320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32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32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GB" sz="32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3314" y="12170082"/>
                <a:ext cx="2154336" cy="14761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320096"/>
              </p:ext>
            </p:extLst>
          </p:nvPr>
        </p:nvGraphicFramePr>
        <p:xfrm>
          <a:off x="10211802" y="15020055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615646"/>
              </p:ext>
            </p:extLst>
          </p:nvPr>
        </p:nvGraphicFramePr>
        <p:xfrm>
          <a:off x="9663746" y="15874824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049031"/>
              </p:ext>
            </p:extLst>
          </p:nvPr>
        </p:nvGraphicFramePr>
        <p:xfrm>
          <a:off x="9315450" y="16310750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 bwMode="auto">
          <a:xfrm>
            <a:off x="5886450" y="14465481"/>
            <a:ext cx="19964400" cy="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Striped Right Arrow 11"/>
          <p:cNvSpPr/>
          <p:nvPr/>
        </p:nvSpPr>
        <p:spPr bwMode="auto">
          <a:xfrm>
            <a:off x="12624699" y="12678496"/>
            <a:ext cx="653151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6" name="Striped Right Arrow 65"/>
          <p:cNvSpPr/>
          <p:nvPr/>
        </p:nvSpPr>
        <p:spPr bwMode="auto">
          <a:xfrm>
            <a:off x="15640050" y="12679567"/>
            <a:ext cx="658137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5844" y="11738034"/>
            <a:ext cx="2274355" cy="18448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grpSp>
        <p:nvGrpSpPr>
          <p:cNvPr id="46" name="Group 45"/>
          <p:cNvGrpSpPr/>
          <p:nvPr/>
        </p:nvGrpSpPr>
        <p:grpSpPr>
          <a:xfrm>
            <a:off x="16456452" y="13683387"/>
            <a:ext cx="2409881" cy="381256"/>
            <a:chOff x="21416658" y="4904581"/>
            <a:chExt cx="1719567" cy="228600"/>
          </a:xfrm>
        </p:grpSpPr>
        <p:sp>
          <p:nvSpPr>
            <p:cNvPr id="20" name="Pentagon 19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Pentagon 67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6610122" y="13695311"/>
            <a:ext cx="230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Output feature map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45" name="Freeform 44"/>
          <p:cNvSpPr/>
          <p:nvPr/>
        </p:nvSpPr>
        <p:spPr bwMode="auto">
          <a:xfrm rot="21355972" flipH="1">
            <a:off x="11997072" y="13855411"/>
            <a:ext cx="4331992" cy="350859"/>
          </a:xfrm>
          <a:custGeom>
            <a:avLst/>
            <a:gdLst>
              <a:gd name="connsiteX0" fmla="*/ 0 w 10229850"/>
              <a:gd name="connsiteY0" fmla="*/ 0 h 1372279"/>
              <a:gd name="connsiteX1" fmla="*/ 2057400 w 10229850"/>
              <a:gd name="connsiteY1" fmla="*/ 1371600 h 1372279"/>
              <a:gd name="connsiteX2" fmla="*/ 10229850 w 10229850"/>
              <a:gd name="connsiteY2" fmla="*/ 200025 h 1372279"/>
              <a:gd name="connsiteX3" fmla="*/ 10229850 w 10229850"/>
              <a:gd name="connsiteY3" fmla="*/ 200025 h 13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29850" h="1372279">
                <a:moveTo>
                  <a:pt x="0" y="0"/>
                </a:moveTo>
                <a:cubicBezTo>
                  <a:pt x="176212" y="669131"/>
                  <a:pt x="352425" y="1338263"/>
                  <a:pt x="2057400" y="1371600"/>
                </a:cubicBezTo>
                <a:cubicBezTo>
                  <a:pt x="3762375" y="1404937"/>
                  <a:pt x="10229850" y="200025"/>
                  <a:pt x="10229850" y="200025"/>
                </a:cubicBezTo>
                <a:lnTo>
                  <a:pt x="10229850" y="200025"/>
                </a:lnTo>
              </a:path>
            </a:pathLst>
          </a:custGeom>
          <a:noFill/>
          <a:ln w="63500">
            <a:solidFill>
              <a:schemeClr val="tx1"/>
            </a:solidFill>
            <a:tailEnd type="arrow" w="lg" len="lg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6" name="Striped Right Arrow 75"/>
          <p:cNvSpPr/>
          <p:nvPr/>
        </p:nvSpPr>
        <p:spPr bwMode="auto">
          <a:xfrm>
            <a:off x="15261563" y="16334581"/>
            <a:ext cx="658137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85" name="Chart 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998225"/>
              </p:ext>
            </p:extLst>
          </p:nvPr>
        </p:nvGraphicFramePr>
        <p:xfrm>
          <a:off x="13526850" y="15488955"/>
          <a:ext cx="1656000" cy="906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6" name="Chart 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093089"/>
              </p:ext>
            </p:extLst>
          </p:nvPr>
        </p:nvGraphicFramePr>
        <p:xfrm>
          <a:off x="13263491" y="15958649"/>
          <a:ext cx="1656000" cy="906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61" name="Straight Connector 60"/>
          <p:cNvCxnSpPr/>
          <p:nvPr/>
        </p:nvCxnSpPr>
        <p:spPr bwMode="auto">
          <a:xfrm>
            <a:off x="5886450" y="18027043"/>
            <a:ext cx="19964400" cy="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4" name="Chart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1958754"/>
              </p:ext>
            </p:extLst>
          </p:nvPr>
        </p:nvGraphicFramePr>
        <p:xfrm>
          <a:off x="12945188" y="16418208"/>
          <a:ext cx="1656000" cy="906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7" name="Striped Right Arrow 86"/>
          <p:cNvSpPr/>
          <p:nvPr/>
        </p:nvSpPr>
        <p:spPr bwMode="auto">
          <a:xfrm>
            <a:off x="12211050" y="16105981"/>
            <a:ext cx="533400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1440190" y="16477567"/>
                <a:ext cx="7708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i="1">
                          <a:latin typeface="Cambria Math"/>
                        </a:rPr>
                        <m:t>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0190" y="16477567"/>
                <a:ext cx="770860" cy="83099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9926179" y="11693644"/>
            <a:ext cx="58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…</a:t>
            </a:r>
            <a:endParaRPr lang="en-GB" dirty="0"/>
          </a:p>
        </p:txBody>
      </p:sp>
      <p:sp>
        <p:nvSpPr>
          <p:cNvPr id="91" name="TextBox 90"/>
          <p:cNvSpPr txBox="1"/>
          <p:nvPr/>
        </p:nvSpPr>
        <p:spPr>
          <a:xfrm>
            <a:off x="9535389" y="15199272"/>
            <a:ext cx="58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…</a:t>
            </a:r>
            <a:endParaRPr lang="en-GB" dirty="0"/>
          </a:p>
        </p:txBody>
      </p:sp>
      <p:graphicFrame>
        <p:nvGraphicFramePr>
          <p:cNvPr id="107" name="Chart 10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214989"/>
              </p:ext>
            </p:extLst>
          </p:nvPr>
        </p:nvGraphicFramePr>
        <p:xfrm>
          <a:off x="26722921" y="11914981"/>
          <a:ext cx="8801279" cy="5048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83" name="Rounded Rectangle 82"/>
          <p:cNvSpPr/>
          <p:nvPr/>
        </p:nvSpPr>
        <p:spPr bwMode="auto">
          <a:xfrm>
            <a:off x="20122878" y="4480862"/>
            <a:ext cx="5259651" cy="374441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6643212" y="2067123"/>
            <a:ext cx="8920828" cy="8095258"/>
            <a:chOff x="13992226" y="13011514"/>
            <a:chExt cx="9525000" cy="9434430"/>
          </a:xfrm>
        </p:grpSpPr>
        <p:sp>
          <p:nvSpPr>
            <p:cNvPr id="89" name="Rounded Rectangle 88"/>
            <p:cNvSpPr/>
            <p:nvPr/>
          </p:nvSpPr>
          <p:spPr bwMode="auto">
            <a:xfrm>
              <a:off x="13992226" y="13428140"/>
              <a:ext cx="9525000" cy="9017804"/>
            </a:xfrm>
            <a:prstGeom prst="roundRect">
              <a:avLst>
                <a:gd name="adj" fmla="val 4188"/>
              </a:avLst>
            </a:prstGeom>
            <a:solidFill>
              <a:schemeClr val="bg1">
                <a:lumMod val="95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44000" tIns="72000" rIns="144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sv-SE" sz="3200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7618953" y="13011514"/>
              <a:ext cx="2128397" cy="800219"/>
            </a:xfrm>
            <a:prstGeom prst="rect">
              <a:avLst/>
            </a:prstGeom>
            <a:solidFill>
              <a:srgbClr val="B40000"/>
            </a:solidFill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v-SE" b="1" dirty="0" smtClean="0">
                  <a:solidFill>
                    <a:schemeClr val="accent3"/>
                  </a:solidFill>
                </a:rPr>
                <a:t>Data</a:t>
              </a:r>
              <a:endParaRPr lang="en-GB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7014956" y="3032572"/>
            <a:ext cx="8240552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6 patients, 3 with </a:t>
            </a:r>
            <a:r>
              <a:rPr lang="en-GB" sz="3200" dirty="0"/>
              <a:t>cancer and </a:t>
            </a:r>
            <a:r>
              <a:rPr lang="en-GB" sz="3200" dirty="0" smtClean="0"/>
              <a:t>3 healthy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10274 cell images, size </a:t>
            </a:r>
            <a:r>
              <a:rPr lang="en-GB" sz="3200" dirty="0" smtClean="0"/>
              <a:t>80x80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Individual cells have been identified in samples from the patients’ mouths [1]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Only patient diagnosis known, not individual cell classification</a:t>
            </a:r>
            <a:endParaRPr lang="en-GB" sz="3200" dirty="0"/>
          </a:p>
          <a:p>
            <a:endParaRPr lang="en-GB" sz="3200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27527250" y="6580981"/>
            <a:ext cx="6934200" cy="3189987"/>
            <a:chOff x="15394642" y="16985058"/>
            <a:chExt cx="7504127" cy="4472707"/>
          </a:xfrm>
        </p:grpSpPr>
        <p:pic>
          <p:nvPicPr>
            <p:cNvPr id="109" name="Picture 3" descr="C:\Users\Bulb\Documents\Teknisk Fysik\15hp project\code\data\glass_3_im_85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511730" y="18919156"/>
              <a:ext cx="1576724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4" descr="C:\Users\Bulb\Documents\Teknisk Fysik\15hp project\code\data\glass_3_im_200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7237778" y="18919156"/>
              <a:ext cx="1577597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5" descr="C:\Users\Bulb\Documents\Teknisk Fysik\15hp project\code\data\glass_3_im_1000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509771" y="16985058"/>
              <a:ext cx="1580642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TextBox 111"/>
            <p:cNvSpPr txBox="1"/>
            <p:nvPr/>
          </p:nvSpPr>
          <p:spPr>
            <a:xfrm flipH="1">
              <a:off x="15394642" y="20872990"/>
              <a:ext cx="36592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3200" b="1" dirty="0" smtClean="0"/>
                <a:t>Healthy Cells</a:t>
              </a:r>
              <a:endParaRPr lang="en-GB" sz="7000" b="1" dirty="0"/>
            </a:p>
          </p:txBody>
        </p:sp>
        <p:pic>
          <p:nvPicPr>
            <p:cNvPr id="113" name="Picture 9" descr="C:\Users\Bulb\Documents\Teknisk Fysik\15hp project\code\data\glass_12_im_50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455141" y="16985058"/>
              <a:ext cx="1587810" cy="179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0" descr="C:\Users\Bulb\Documents\Teknisk Fysik\15hp project\code\data\glass_12_im_100.jp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02651" y="18919156"/>
              <a:ext cx="1587810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11" descr="C:\Users\Bulb\Documents\Teknisk Fysik\15hp project\code\data\glass_12_im_200.jp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455141" y="18919156"/>
              <a:ext cx="1587810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13" descr="C:\Users\Bulb\Documents\Teknisk Fysik\15hp project\code\data\glass_4_im_1.jpg"/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8"/>
            <a:stretch/>
          </p:blipFill>
          <p:spPr bwMode="auto">
            <a:xfrm flipH="1">
              <a:off x="17258144" y="16985058"/>
              <a:ext cx="1536864" cy="1767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TextBox 116"/>
            <p:cNvSpPr txBox="1"/>
            <p:nvPr/>
          </p:nvSpPr>
          <p:spPr>
            <a:xfrm flipH="1">
              <a:off x="19224808" y="20867614"/>
              <a:ext cx="36739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3200" b="1" dirty="0" smtClean="0"/>
                <a:t>Cancer Cells</a:t>
              </a:r>
              <a:endParaRPr lang="en-GB" sz="3200" b="1" dirty="0"/>
            </a:p>
          </p:txBody>
        </p:sp>
        <p:pic>
          <p:nvPicPr>
            <p:cNvPr id="118" name="Picture 15" descr="C:\Users\Bulb\Documents\Teknisk Fysik\15hp project\code\data\glass_37_im_1.jp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02651" y="16985058"/>
              <a:ext cx="1587810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9" name="Rounded Rectangle 118"/>
          <p:cNvSpPr/>
          <p:nvPr/>
        </p:nvSpPr>
        <p:spPr bwMode="auto">
          <a:xfrm>
            <a:off x="16747666" y="2485292"/>
            <a:ext cx="9331784" cy="7677089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v-SE" sz="3200" dirty="0" smtClean="0"/>
              <a:t>LBPs [2] are </a:t>
            </a:r>
            <a:r>
              <a:rPr lang="sv-SE" sz="3200" dirty="0"/>
              <a:t>powerful texture </a:t>
            </a:r>
            <a:r>
              <a:rPr lang="sv-SE" sz="3200" dirty="0" smtClean="0"/>
              <a:t>classifiers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Use intensity level of central pixel to threshold </a:t>
            </a:r>
            <a:r>
              <a:rPr lang="en-GB" sz="3200" dirty="0"/>
              <a:t>intensity values of P points surrounding </a:t>
            </a:r>
            <a:r>
              <a:rPr lang="en-GB" sz="3200" dirty="0" smtClean="0"/>
              <a:t>it at </a:t>
            </a:r>
            <a:r>
              <a:rPr lang="en-GB" sz="3200" dirty="0"/>
              <a:t>radius </a:t>
            </a:r>
            <a:r>
              <a:rPr lang="en-GB" sz="3200" dirty="0" smtClean="0"/>
              <a:t>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Binary string gives pattern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Rotational equivalents may be combined</a:t>
            </a:r>
            <a:endParaRPr lang="sv-SE" sz="3200" dirty="0" smtClean="0"/>
          </a:p>
          <a:p>
            <a:endParaRPr lang="sv-SE" sz="3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7641723" y="2067129"/>
            <a:ext cx="6753307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Local Binary Patterns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2576796" y="7238092"/>
            <a:ext cx="2899551" cy="66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smtClean="0"/>
              <a:t>11101001</a:t>
            </a:r>
            <a:endParaRPr lang="en-GB" dirty="0"/>
          </a:p>
        </p:txBody>
      </p:sp>
      <p:sp>
        <p:nvSpPr>
          <p:cNvPr id="122" name="TextBox 121"/>
          <p:cNvSpPr txBox="1"/>
          <p:nvPr/>
        </p:nvSpPr>
        <p:spPr>
          <a:xfrm>
            <a:off x="22576796" y="8603053"/>
            <a:ext cx="2899551" cy="66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smtClean="0"/>
              <a:t>00111101</a:t>
            </a:r>
            <a:endParaRPr lang="en-GB" dirty="0"/>
          </a:p>
        </p:txBody>
      </p:sp>
      <p:sp>
        <p:nvSpPr>
          <p:cNvPr id="123" name="TextBox 122"/>
          <p:cNvSpPr txBox="1"/>
          <p:nvPr/>
        </p:nvSpPr>
        <p:spPr>
          <a:xfrm>
            <a:off x="23389725" y="7863701"/>
            <a:ext cx="640599" cy="66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 smtClean="0"/>
              <a:t>=</a:t>
            </a:r>
            <a:endParaRPr lang="en-GB" dirty="0"/>
          </a:p>
        </p:txBody>
      </p: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665" y="6849885"/>
            <a:ext cx="2701536" cy="3312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Striped Right Arrow 124"/>
          <p:cNvSpPr/>
          <p:nvPr/>
        </p:nvSpPr>
        <p:spPr bwMode="auto">
          <a:xfrm>
            <a:off x="21552330" y="7918550"/>
            <a:ext cx="720139" cy="680338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0333" b="45730"/>
          <a:stretch/>
        </p:blipFill>
        <p:spPr>
          <a:xfrm>
            <a:off x="15884582" y="18789043"/>
            <a:ext cx="2392334" cy="2209800"/>
          </a:xfrm>
          <a:prstGeom prst="rect">
            <a:avLst/>
          </a:prstGeom>
          <a:solidFill>
            <a:schemeClr val="tx2">
              <a:lumMod val="40000"/>
              <a:lumOff val="60000"/>
              <a:alpha val="82000"/>
            </a:schemeClr>
          </a:solidFill>
          <a:ln w="38100">
            <a:solidFill>
              <a:schemeClr val="tx1"/>
            </a:solidFill>
          </a:ln>
        </p:spPr>
      </p:pic>
      <p:grpSp>
        <p:nvGrpSpPr>
          <p:cNvPr id="93" name="Group 92"/>
          <p:cNvGrpSpPr/>
          <p:nvPr/>
        </p:nvGrpSpPr>
        <p:grpSpPr>
          <a:xfrm>
            <a:off x="15906251" y="21227443"/>
            <a:ext cx="2476999" cy="425155"/>
            <a:chOff x="21416658" y="4904581"/>
            <a:chExt cx="1719567" cy="228600"/>
          </a:xfrm>
        </p:grpSpPr>
        <p:sp>
          <p:nvSpPr>
            <p:cNvPr id="95" name="Pentagon 94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Pentagon 95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6179424" y="21224684"/>
            <a:ext cx="212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Output vector map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98" name="Striped Right Arrow 97"/>
          <p:cNvSpPr/>
          <p:nvPr/>
        </p:nvSpPr>
        <p:spPr bwMode="auto">
          <a:xfrm>
            <a:off x="15058113" y="19703443"/>
            <a:ext cx="658137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184777" y="21262245"/>
            <a:ext cx="2292474" cy="381727"/>
            <a:chOff x="21416658" y="4904581"/>
            <a:chExt cx="1719567" cy="228600"/>
          </a:xfrm>
        </p:grpSpPr>
        <p:sp>
          <p:nvSpPr>
            <p:cNvPr id="80" name="Pentagon 79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Pentagon 80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267450" y="21227443"/>
            <a:ext cx="212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Input image</a:t>
            </a:r>
            <a:endParaRPr lang="en-GB" sz="1800" dirty="0">
              <a:solidFill>
                <a:schemeClr val="bg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11939959" y="21770379"/>
            <a:ext cx="2585644" cy="443151"/>
            <a:chOff x="21416658" y="4904581"/>
            <a:chExt cx="1719567" cy="228600"/>
          </a:xfrm>
        </p:grpSpPr>
        <p:sp>
          <p:nvSpPr>
            <p:cNvPr id="129" name="Pentagon 128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30" name="Pentagon 129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12005200" y="21800044"/>
            <a:ext cx="252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800" dirty="0" smtClean="0">
                <a:solidFill>
                  <a:schemeClr val="bg1"/>
                </a:solidFill>
              </a:rPr>
              <a:t>fixed rotated copies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77" y="18865243"/>
            <a:ext cx="2292473" cy="2292473"/>
          </a:xfrm>
          <a:prstGeom prst="rect">
            <a:avLst/>
          </a:prstGeom>
        </p:spPr>
      </p:pic>
      <p:pic>
        <p:nvPicPr>
          <p:cNvPr id="159" name="Picture 2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1050" y="18391981"/>
            <a:ext cx="2314552" cy="330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4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113" y="19092375"/>
            <a:ext cx="1585107" cy="158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" name="Striped Right Arrow 164"/>
          <p:cNvSpPr/>
          <p:nvPr/>
        </p:nvSpPr>
        <p:spPr bwMode="auto">
          <a:xfrm>
            <a:off x="8705850" y="19703443"/>
            <a:ext cx="658137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033" name="Straight Arrow Connector 1032"/>
          <p:cNvCxnSpPr/>
          <p:nvPr/>
        </p:nvCxnSpPr>
        <p:spPr bwMode="auto">
          <a:xfrm>
            <a:off x="11677650" y="19883804"/>
            <a:ext cx="457200" cy="0"/>
          </a:xfrm>
          <a:prstGeom prst="straightConnector1">
            <a:avLst/>
          </a:prstGeom>
          <a:noFill/>
          <a:ln w="1016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9" name="Group 168"/>
          <p:cNvGrpSpPr/>
          <p:nvPr/>
        </p:nvGrpSpPr>
        <p:grpSpPr>
          <a:xfrm>
            <a:off x="9772650" y="20761782"/>
            <a:ext cx="1981200" cy="443151"/>
            <a:chOff x="21416658" y="4904581"/>
            <a:chExt cx="1719567" cy="228600"/>
          </a:xfrm>
        </p:grpSpPr>
        <p:sp>
          <p:nvSpPr>
            <p:cNvPr id="170" name="Pentagon 169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71" name="Pentagon 170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9908114" y="20791447"/>
            <a:ext cx="169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800" dirty="0" smtClean="0">
                <a:solidFill>
                  <a:schemeClr val="bg1"/>
                </a:solidFill>
              </a:rPr>
              <a:t>Trainable filter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035" name="Rounded Rectangle 1034"/>
          <p:cNvSpPr/>
          <p:nvPr/>
        </p:nvSpPr>
        <p:spPr bwMode="auto">
          <a:xfrm>
            <a:off x="9564942" y="18391981"/>
            <a:ext cx="5236908" cy="3909407"/>
          </a:xfrm>
          <a:prstGeom prst="roundRect">
            <a:avLst>
              <a:gd name="adj" fmla="val 9772"/>
            </a:avLst>
          </a:prstGeom>
          <a:noFill/>
          <a:ln w="38100">
            <a:solidFill>
              <a:schemeClr val="tx1"/>
            </a:solidFill>
            <a:prstDash val="sysDot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4" name="Striped Right Arrow 103"/>
          <p:cNvSpPr/>
          <p:nvPr/>
        </p:nvSpPr>
        <p:spPr bwMode="auto">
          <a:xfrm>
            <a:off x="8657313" y="12600781"/>
            <a:ext cx="658137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77" y="11362001"/>
            <a:ext cx="2293200" cy="2293200"/>
          </a:xfrm>
          <a:prstGeom prst="rect">
            <a:avLst/>
          </a:prstGeom>
        </p:spPr>
      </p:pic>
      <p:grpSp>
        <p:nvGrpSpPr>
          <p:cNvPr id="103" name="Group 102"/>
          <p:cNvGrpSpPr/>
          <p:nvPr/>
        </p:nvGrpSpPr>
        <p:grpSpPr>
          <a:xfrm>
            <a:off x="6184776" y="17287282"/>
            <a:ext cx="2292474" cy="381727"/>
            <a:chOff x="21416658" y="4904581"/>
            <a:chExt cx="1719567" cy="228600"/>
          </a:xfrm>
        </p:grpSpPr>
        <p:sp>
          <p:nvSpPr>
            <p:cNvPr id="105" name="Pentagon 104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Pentagon 105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6267449" y="17252480"/>
            <a:ext cx="212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Input image</a:t>
            </a:r>
            <a:endParaRPr lang="en-GB" sz="1800" dirty="0">
              <a:solidFill>
                <a:schemeClr val="bg1"/>
              </a:solidFill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6147789" y="13743054"/>
            <a:ext cx="2292474" cy="381727"/>
            <a:chOff x="21416658" y="4904581"/>
            <a:chExt cx="1719567" cy="228600"/>
          </a:xfrm>
        </p:grpSpPr>
        <p:sp>
          <p:nvSpPr>
            <p:cNvPr id="137" name="Pentagon 136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Pentagon 137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6230462" y="13708252"/>
            <a:ext cx="212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Input image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0" name="Striped Right Arrow 139"/>
          <p:cNvSpPr/>
          <p:nvPr/>
        </p:nvSpPr>
        <p:spPr bwMode="auto">
          <a:xfrm>
            <a:off x="8613995" y="15908448"/>
            <a:ext cx="549056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789" y="14879581"/>
            <a:ext cx="2293200" cy="229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650" y="8638381"/>
            <a:ext cx="4476750" cy="447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080">
            <a:off x="19025244" y="9274908"/>
            <a:ext cx="4476750" cy="4470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1762">
            <a:off x="19352904" y="10060863"/>
            <a:ext cx="4476750" cy="4470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6839">
            <a:off x="19465562" y="10784185"/>
            <a:ext cx="4476750" cy="44704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 bwMode="auto">
          <a:xfrm flipV="1">
            <a:off x="18535650" y="7114381"/>
            <a:ext cx="0" cy="599440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18535650" y="7038181"/>
            <a:ext cx="1600200" cy="609600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18535650" y="7495381"/>
            <a:ext cx="3200400" cy="563880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18535650" y="8333581"/>
            <a:ext cx="4572000" cy="480060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Arc 26"/>
          <p:cNvSpPr/>
          <p:nvPr/>
        </p:nvSpPr>
        <p:spPr bwMode="auto">
          <a:xfrm rot="19102817">
            <a:off x="17757956" y="7664044"/>
            <a:ext cx="2614205" cy="2347065"/>
          </a:xfrm>
          <a:prstGeom prst="arc">
            <a:avLst>
              <a:gd name="adj1" fmla="val 17560726"/>
              <a:gd name="adj2" fmla="val 20811108"/>
            </a:avLst>
          </a:prstGeom>
          <a:noFill/>
          <a:ln w="50800" cap="rnd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073042" y="7016839"/>
            <a:ext cx="4532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500" b="1" dirty="0" smtClean="0"/>
              <a:t>α</a:t>
            </a:r>
            <a:endParaRPr lang="en-GB" sz="3500" b="1" dirty="0"/>
          </a:p>
        </p:txBody>
      </p:sp>
      <p:sp>
        <p:nvSpPr>
          <p:cNvPr id="29" name="Arc 28"/>
          <p:cNvSpPr/>
          <p:nvPr/>
        </p:nvSpPr>
        <p:spPr bwMode="auto">
          <a:xfrm rot="20013590">
            <a:off x="18888437" y="7878434"/>
            <a:ext cx="2614205" cy="2347065"/>
          </a:xfrm>
          <a:prstGeom prst="arc">
            <a:avLst>
              <a:gd name="adj1" fmla="val 17560726"/>
              <a:gd name="adj2" fmla="val 20811108"/>
            </a:avLst>
          </a:prstGeom>
          <a:noFill/>
          <a:ln w="50800" cap="rnd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516850" y="7321639"/>
            <a:ext cx="4532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500" b="1" dirty="0" smtClean="0"/>
              <a:t>α</a:t>
            </a:r>
            <a:endParaRPr lang="en-GB" sz="3500" b="1" dirty="0"/>
          </a:p>
        </p:txBody>
      </p:sp>
      <p:sp>
        <p:nvSpPr>
          <p:cNvPr id="31" name="Arc 30"/>
          <p:cNvSpPr/>
          <p:nvPr/>
        </p:nvSpPr>
        <p:spPr bwMode="auto">
          <a:xfrm rot="20764226">
            <a:off x="19868380" y="8373369"/>
            <a:ext cx="2614205" cy="2347065"/>
          </a:xfrm>
          <a:prstGeom prst="arc">
            <a:avLst>
              <a:gd name="adj1" fmla="val 17560726"/>
              <a:gd name="adj2" fmla="val 20811108"/>
            </a:avLst>
          </a:prstGeom>
          <a:noFill/>
          <a:ln w="50800" cap="rnd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812250" y="7952581"/>
            <a:ext cx="4532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500" b="1" dirty="0" smtClean="0"/>
              <a:t>α</a:t>
            </a:r>
            <a:endParaRPr lang="en-GB" sz="3500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650" y="11410971"/>
            <a:ext cx="4476750" cy="44704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2875">
            <a:off x="9279334" y="12413606"/>
            <a:ext cx="447675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>
          <a:noFill/>
        </a:ln>
        <a:effectLst/>
        <a:extLst/>
      </a:spPr>
      <a:bodyPr vert="horz" wrap="square" lIns="457200" tIns="228600" rIns="457200" bIns="2286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4851</TotalTime>
  <Words>554</Words>
  <Application>Microsoft Office PowerPoint</Application>
  <PresentationFormat>Custom</PresentationFormat>
  <Paragraphs>144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Standardformgivning</vt:lpstr>
      <vt:lpstr>Detecting Cancer using Texture Classification</vt:lpstr>
      <vt:lpstr>PowerPoint Presentation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179</cp:revision>
  <dcterms:created xsi:type="dcterms:W3CDTF">2001-10-15T06:35:57Z</dcterms:created>
  <dcterms:modified xsi:type="dcterms:W3CDTF">2019-01-10T11:46:36Z</dcterms:modified>
</cp:coreProperties>
</file>