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2" r:id="rId4"/>
    <p:sldId id="275" r:id="rId5"/>
    <p:sldId id="263" r:id="rId6"/>
    <p:sldId id="260" r:id="rId7"/>
    <p:sldId id="261" r:id="rId8"/>
    <p:sldId id="272" r:id="rId9"/>
    <p:sldId id="271" r:id="rId10"/>
    <p:sldId id="273" r:id="rId11"/>
    <p:sldId id="274" r:id="rId12"/>
    <p:sldId id="268" r:id="rId13"/>
    <p:sldId id="276" r:id="rId14"/>
    <p:sldId id="269" r:id="rId15"/>
    <p:sldId id="270" r:id="rId1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80" autoAdjust="0"/>
    <p:restoredTop sz="89484" autoAdjust="0"/>
  </p:normalViewPr>
  <p:slideViewPr>
    <p:cSldViewPr>
      <p:cViewPr varScale="1">
        <p:scale>
          <a:sx n="16" d="100"/>
          <a:sy n="16" d="100"/>
        </p:scale>
        <p:origin x="-880" y="-124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6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Dense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/>
              <a:t>Developed rotationally invariant 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525" y="5255965"/>
            <a:ext cx="29595288" cy="17857984"/>
          </a:xfrm>
        </p:spPr>
        <p:txBody>
          <a:bodyPr/>
          <a:lstStyle/>
          <a:p>
            <a:r>
              <a:rPr lang="sv-SE" sz="9500" dirty="0" smtClean="0"/>
              <a:t>Pros:</a:t>
            </a:r>
          </a:p>
          <a:p>
            <a:pPr lvl="1"/>
            <a:r>
              <a:rPr lang="sv-SE" sz="8800"/>
              <a:t>Rotationally </a:t>
            </a:r>
            <a:r>
              <a:rPr lang="sv-SE" sz="8800" smtClean="0"/>
              <a:t>invariant</a:t>
            </a:r>
            <a:endParaRPr lang="sv-SE" sz="8300" dirty="0" smtClean="0"/>
          </a:p>
          <a:p>
            <a:pPr lvl="1"/>
            <a:r>
              <a:rPr lang="sv-SE" sz="8000" dirty="0" smtClean="0"/>
              <a:t>RotEqNet modules are modular, can be used in any CNN architecture</a:t>
            </a:r>
          </a:p>
          <a:p>
            <a:pPr lvl="1"/>
            <a:r>
              <a:rPr lang="sv-SE" sz="8000" dirty="0" smtClean="0"/>
              <a:t>Fewer trainable paramaters compared to conventional CNN of the same size</a:t>
            </a:r>
            <a:endParaRPr lang="sv-SE" sz="8000" dirty="0" smtClean="0"/>
          </a:p>
          <a:p>
            <a:r>
              <a:rPr lang="sv-SE" sz="9500" dirty="0" smtClean="0"/>
              <a:t>Cons:</a:t>
            </a:r>
          </a:p>
          <a:p>
            <a:pPr lvl="1"/>
            <a:r>
              <a:rPr lang="sv-SE" sz="8000" dirty="0" smtClean="0"/>
              <a:t>Requires custom back-propagation, challenging to implement</a:t>
            </a:r>
          </a:p>
          <a:p>
            <a:pPr lvl="1"/>
            <a:r>
              <a:rPr lang="sv-SE" sz="8000" dirty="0" smtClean="0"/>
              <a:t>Prone to overfitting on our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3959821"/>
            <a:ext cx="27779663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5890251" y="18786376"/>
            <a:ext cx="30097213" cy="576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[1]</a:t>
            </a:r>
            <a:r>
              <a:rPr lang="en-GB" dirty="0" smtClean="0"/>
              <a:t>	</a:t>
            </a:r>
            <a:r>
              <a:rPr lang="en-GB" dirty="0"/>
              <a:t>F </a:t>
            </a:r>
            <a:r>
              <a:rPr lang="en-GB" dirty="0" err="1"/>
              <a:t>Juefei</a:t>
            </a:r>
            <a:r>
              <a:rPr lang="en-GB" dirty="0"/>
              <a:t>-Xu, V </a:t>
            </a:r>
            <a:r>
              <a:rPr lang="en-GB" dirty="0" err="1"/>
              <a:t>Boddeti</a:t>
            </a:r>
            <a:r>
              <a:rPr lang="en-GB" dirty="0"/>
              <a:t>, M </a:t>
            </a:r>
            <a:r>
              <a:rPr lang="en-GB" dirty="0" err="1"/>
              <a:t>Savvides</a:t>
            </a:r>
            <a:r>
              <a:rPr lang="en-GB" dirty="0"/>
              <a:t>. Local binary convolutional neural networks. In </a:t>
            </a:r>
            <a:r>
              <a:rPr lang="en-GB" i="1" dirty="0"/>
              <a:t>CVPR,</a:t>
            </a:r>
            <a:r>
              <a:rPr lang="en-GB" dirty="0"/>
              <a:t> volume 1, 2017</a:t>
            </a:r>
            <a:r>
              <a:rPr lang="en-GB" dirty="0" smtClean="0"/>
              <a:t>.</a:t>
            </a:r>
          </a:p>
          <a:p>
            <a:endParaRPr lang="en-GB" sz="800" dirty="0" smtClean="0"/>
          </a:p>
          <a:p>
            <a:r>
              <a:rPr lang="sv-SE" b="1" dirty="0" smtClean="0"/>
              <a:t>[</a:t>
            </a:r>
            <a:r>
              <a:rPr lang="sv-SE" b="1" dirty="0" smtClean="0"/>
              <a:t>2]</a:t>
            </a:r>
            <a:r>
              <a:rPr lang="sv-SE" dirty="0" smtClean="0"/>
              <a:t>	</a:t>
            </a:r>
            <a:r>
              <a:rPr lang="en-GB" dirty="0" smtClean="0"/>
              <a:t>L </a:t>
            </a:r>
            <a:r>
              <a:rPr lang="en-GB" dirty="0"/>
              <a:t>Li, X Feng, Z Xia, X Jiang, A </a:t>
            </a:r>
            <a:r>
              <a:rPr lang="en-GB" dirty="0" err="1"/>
              <a:t>Hadid</a:t>
            </a:r>
            <a:r>
              <a:rPr lang="en-GB" dirty="0"/>
              <a:t>. Face spoofing detection with local binary pattern network. </a:t>
            </a:r>
            <a:r>
              <a:rPr lang="en-GB" i="1" dirty="0"/>
              <a:t>Journal of </a:t>
            </a:r>
            <a:r>
              <a:rPr lang="en-GB" i="1" dirty="0" smtClean="0"/>
              <a:t>	Visual </a:t>
            </a:r>
            <a:r>
              <a:rPr lang="en-GB" i="1" dirty="0"/>
              <a:t>Communication and Image Representation</a:t>
            </a:r>
            <a:r>
              <a:rPr lang="en-GB" dirty="0"/>
              <a:t>, 54:182–192, 2018</a:t>
            </a:r>
            <a:r>
              <a:rPr lang="en-GB" dirty="0" smtClean="0"/>
              <a:t>.</a:t>
            </a:r>
          </a:p>
          <a:p>
            <a:endParaRPr lang="en-GB" sz="400" dirty="0"/>
          </a:p>
          <a:p>
            <a:r>
              <a:rPr lang="en-GB" b="1" dirty="0" smtClean="0"/>
              <a:t>[3] </a:t>
            </a:r>
            <a:r>
              <a:rPr lang="en-GB" dirty="0"/>
              <a:t>D Marcos, M </a:t>
            </a:r>
            <a:r>
              <a:rPr lang="en-GB" dirty="0" err="1"/>
              <a:t>Volpi</a:t>
            </a:r>
            <a:r>
              <a:rPr lang="en-GB" dirty="0"/>
              <a:t>, N </a:t>
            </a:r>
            <a:r>
              <a:rPr lang="en-GB" dirty="0" err="1"/>
              <a:t>Komodakis</a:t>
            </a:r>
            <a:r>
              <a:rPr lang="en-GB" dirty="0"/>
              <a:t>, D </a:t>
            </a:r>
            <a:r>
              <a:rPr lang="en-GB" dirty="0" err="1"/>
              <a:t>Tuia</a:t>
            </a:r>
            <a:r>
              <a:rPr lang="en-GB" dirty="0"/>
              <a:t>. Rotation </a:t>
            </a:r>
            <a:r>
              <a:rPr lang="en-GB" dirty="0" err="1"/>
              <a:t>equivariant</a:t>
            </a:r>
            <a:r>
              <a:rPr lang="en-GB" dirty="0"/>
              <a:t> vector field networks. In </a:t>
            </a:r>
            <a:r>
              <a:rPr lang="en-GB" i="1" dirty="0"/>
              <a:t>ICCV</a:t>
            </a:r>
            <a:r>
              <a:rPr lang="en-GB" dirty="0"/>
              <a:t> , pages </a:t>
            </a:r>
            <a:r>
              <a:rPr lang="en-GB" dirty="0" smtClean="0"/>
              <a:t>	5058–	5067</a:t>
            </a:r>
            <a:r>
              <a:rPr lang="en-GB" dirty="0"/>
              <a:t>, 2017</a:t>
            </a:r>
            <a:r>
              <a:rPr lang="en-GB" dirty="0" smtClean="0"/>
              <a:t>.</a:t>
            </a:r>
          </a:p>
          <a:p>
            <a:endParaRPr lang="en-GB" sz="400" dirty="0"/>
          </a:p>
          <a:p>
            <a:r>
              <a:rPr lang="en-GB" b="1" dirty="0" smtClean="0"/>
              <a:t>[</a:t>
            </a:r>
            <a:r>
              <a:rPr lang="en-GB" b="1" dirty="0" smtClean="0"/>
              <a:t>4] </a:t>
            </a:r>
            <a:r>
              <a:rPr lang="en-GB" dirty="0"/>
              <a:t>H </a:t>
            </a:r>
            <a:r>
              <a:rPr lang="en-GB" dirty="0" err="1"/>
              <a:t>Wieslander</a:t>
            </a:r>
            <a:r>
              <a:rPr lang="en-GB" dirty="0"/>
              <a:t>, G </a:t>
            </a:r>
            <a:r>
              <a:rPr lang="en-GB" dirty="0" err="1"/>
              <a:t>Forslid</a:t>
            </a:r>
            <a:r>
              <a:rPr lang="en-GB" dirty="0"/>
              <a:t>, E </a:t>
            </a:r>
            <a:r>
              <a:rPr lang="en-GB" dirty="0" err="1"/>
              <a:t>Bengtsson</a:t>
            </a:r>
            <a:r>
              <a:rPr lang="en-GB" dirty="0"/>
              <a:t>, C </a:t>
            </a:r>
            <a:r>
              <a:rPr lang="en-GB" dirty="0" err="1"/>
              <a:t>Wählby</a:t>
            </a:r>
            <a:r>
              <a:rPr lang="en-GB" dirty="0"/>
              <a:t>, J Hirsch, C </a:t>
            </a:r>
            <a:r>
              <a:rPr lang="en-GB" dirty="0" err="1"/>
              <a:t>Runow</a:t>
            </a:r>
            <a:r>
              <a:rPr lang="en-GB" dirty="0"/>
              <a:t> Stark, S </a:t>
            </a:r>
            <a:r>
              <a:rPr lang="en-GB" dirty="0" err="1"/>
              <a:t>Kecheril</a:t>
            </a:r>
            <a:r>
              <a:rPr lang="en-GB" dirty="0"/>
              <a:t> </a:t>
            </a:r>
            <a:r>
              <a:rPr lang="en-GB" dirty="0" err="1"/>
              <a:t>Sadanandan</a:t>
            </a:r>
            <a:r>
              <a:rPr lang="en-GB" dirty="0"/>
              <a:t>. Deep </a:t>
            </a:r>
            <a:r>
              <a:rPr lang="en-GB" dirty="0" smtClean="0"/>
              <a:t>	convolutional </a:t>
            </a:r>
            <a:r>
              <a:rPr lang="en-GB" dirty="0"/>
              <a:t>neural networks for detecting cellular changes due to malignancy. In </a:t>
            </a:r>
            <a:r>
              <a:rPr lang="en-GB" i="1" dirty="0"/>
              <a:t>CVPR</a:t>
            </a:r>
            <a:r>
              <a:rPr lang="en-GB" dirty="0"/>
              <a:t>, pages 82–89, </a:t>
            </a:r>
            <a:r>
              <a:rPr lang="en-GB" dirty="0" smtClean="0"/>
              <a:t>	2017.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Individual cells isolated within samples taken from patients mouth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smtClean="0"/>
              <a:t>Ground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8276284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8254671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761678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528574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761678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8167114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8208730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761678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504246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761678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5041601"/>
            <a:ext cx="27779663" cy="15624076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</a:t>
            </a:r>
            <a:r>
              <a:rPr lang="sv-SE" dirty="0" smtClean="0"/>
              <a:t>filters</a:t>
            </a:r>
          </a:p>
          <a:p>
            <a:r>
              <a:rPr lang="sv-SE" dirty="0" smtClean="0"/>
              <a:t>Orientation of cells arbitrary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30517" y="21313749"/>
            <a:ext cx="29595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000" b="1" dirty="0" smtClean="0"/>
              <a:t>[1]   </a:t>
            </a:r>
            <a:r>
              <a:rPr lang="fi-FI" sz="5000" dirty="0" smtClean="0"/>
              <a:t>Timo </a:t>
            </a:r>
            <a:r>
              <a:rPr lang="fi-FI" sz="5000" dirty="0"/>
              <a:t>Ojala, Matti Pietikainen, and Topi Maenpaa. </a:t>
            </a:r>
            <a:r>
              <a:rPr lang="fi-FI" sz="5000" i="1" dirty="0" smtClean="0"/>
              <a:t>Multiresolution </a:t>
            </a:r>
            <a:r>
              <a:rPr lang="en-GB" sz="5000" i="1" dirty="0" smtClean="0"/>
              <a:t>gray-scale </a:t>
            </a:r>
            <a:r>
              <a:rPr lang="en-GB" sz="5000" i="1" dirty="0"/>
              <a:t>and rotation invariant </a:t>
            </a:r>
            <a:r>
              <a:rPr lang="en-GB" sz="5000" i="1" dirty="0" smtClean="0"/>
              <a:t>	 </a:t>
            </a:r>
            <a:r>
              <a:rPr lang="en-GB" sz="5000" i="1" dirty="0" smtClean="0"/>
              <a:t>         	texture </a:t>
            </a:r>
            <a:r>
              <a:rPr lang="en-GB" sz="5000" i="1" dirty="0"/>
              <a:t>classification with local </a:t>
            </a:r>
            <a:r>
              <a:rPr lang="en-GB" sz="5000" i="1" dirty="0" smtClean="0"/>
              <a:t>binary patterns</a:t>
            </a:r>
            <a:r>
              <a:rPr lang="en-GB" sz="5000" dirty="0"/>
              <a:t>. IEEE Transactions on pattern analysis and machine</a:t>
            </a:r>
          </a:p>
          <a:p>
            <a:r>
              <a:rPr lang="en-GB" sz="5000" dirty="0" smtClean="0"/>
              <a:t>	</a:t>
            </a:r>
            <a:r>
              <a:rPr lang="en-GB" sz="5000" dirty="0" smtClean="0"/>
              <a:t>intelligence</a:t>
            </a:r>
            <a:r>
              <a:rPr lang="en-GB" sz="5000" dirty="0"/>
              <a:t>, 24(7):971–987, 2002.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09" y="14408133"/>
            <a:ext cx="4286448" cy="42864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61">
            <a:off x="14666192" y="14408133"/>
            <a:ext cx="4286448" cy="4286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23">
            <a:off x="22496378" y="14288978"/>
            <a:ext cx="4286448" cy="4286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15221" y="14408132"/>
            <a:ext cx="4286448" cy="428644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>
            <a:off x="12311237" y="16551356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00069" y="16551355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8080989" y="16551357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15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2669"/>
              </p:ext>
            </p:extLst>
          </p:nvPr>
        </p:nvGraphicFramePr>
        <p:xfrm>
          <a:off x="7414693" y="7920264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005203" y="12240743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951197" y="849632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959719" y="1609317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65643" y="12245958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990757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142885" y="957644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813515" y="964845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05287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90352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701" y="17613465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9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9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9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9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9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9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9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9000" b="0" i="1" smtClean="0">
                            <a:latin typeface="Cambria Math"/>
                          </a:rPr>
                          <m:t>,</m:t>
                        </m:r>
                        <m:r>
                          <a:rPr lang="sv-SE" sz="9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9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9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9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9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9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9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9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9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9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9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9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9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9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9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9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9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9000" b="0" dirty="0" smtClean="0"/>
              </a:p>
              <a:p>
                <a:endParaRPr lang="sv-SE" sz="2400" dirty="0" smtClean="0"/>
              </a:p>
              <a:p>
                <a:r>
                  <a:rPr lang="sv-SE" sz="6500" dirty="0" smtClean="0"/>
                  <a:t>P = Number of points</a:t>
                </a:r>
              </a:p>
              <a:p>
                <a:r>
                  <a:rPr lang="sv-SE" sz="6500" dirty="0" smtClean="0"/>
                  <a:t>R= Radius</a:t>
                </a:r>
              </a:p>
              <a:p>
                <a:r>
                  <a:rPr lang="sv-SE" sz="65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6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65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65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6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6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65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65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blipFill rotWithShape="1">
                <a:blip r:embed="rId3"/>
                <a:stretch>
                  <a:fillRect l="-3356" t="-1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18146"/>
              </p:ext>
            </p:extLst>
          </p:nvPr>
        </p:nvGraphicFramePr>
        <p:xfrm>
          <a:off x="6478590" y="13032830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7349"/>
              </p:ext>
            </p:extLst>
          </p:nvPr>
        </p:nvGraphicFramePr>
        <p:xfrm>
          <a:off x="6478589" y="16993268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03658"/>
              </p:ext>
            </p:extLst>
          </p:nvPr>
        </p:nvGraphicFramePr>
        <p:xfrm>
          <a:off x="10799069" y="14540894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 smtClean="0"/>
              <a:t>Repeat</a:t>
            </a:r>
            <a:endParaRPr lang="sv-SE" sz="92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461296"/>
            <a:ext cx="29149244" cy="16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893</Words>
  <Application>Microsoft Office PowerPoint</Application>
  <PresentationFormat>Custom</PresentationFormat>
  <Paragraphs>263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Local Binary Patterns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3: Marcos et al.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170</cp:revision>
  <dcterms:created xsi:type="dcterms:W3CDTF">2001-10-15T06:35:57Z</dcterms:created>
  <dcterms:modified xsi:type="dcterms:W3CDTF">2019-01-10T11:24:45Z</dcterms:modified>
</cp:coreProperties>
</file>